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7"/>
  </p:notesMasterIdLst>
  <p:sldIdLst>
    <p:sldId id="256" r:id="rId2"/>
    <p:sldId id="257" r:id="rId3"/>
    <p:sldId id="258"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7" r:id="rId21"/>
    <p:sldId id="318" r:id="rId22"/>
    <p:sldId id="319" r:id="rId23"/>
    <p:sldId id="320"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0"/>
      <p:regular r:id="rId53"/>
      <p:bold r:id="rId54"/>
      <p:italic r:id="rId55"/>
      <p:boldItalic r:id="rId56"/>
    </p:embeddedFont>
    <p:embeddedFont>
      <p:font typeface="Nunito Sans" pitchFamily="2" charset="0"/>
      <p:regular r:id="rId57"/>
      <p:bold r:id="rId58"/>
      <p:italic r:id="rId59"/>
      <p:boldItalic r:id="rId6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1" roundtripDataSignature="AMtx7mjfRaypNHhFXeVQ1vQD6Cl74HNZX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1" clrIdx="0"/>
  <p:cmAuthor id="1" name="Lindsey Bowkett" initials="LB" lastIdx="2" clrIdx="1">
    <p:extLst>
      <p:ext uri="{19B8F6BF-5375-455C-9EA6-DF929625EA0E}">
        <p15:presenceInfo xmlns:p15="http://schemas.microsoft.com/office/powerpoint/2012/main" userId="c9de01e845e41bb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B9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E7AF69-1019-4C25-892B-D263991952B9}" v="991" dt="2023-07-05T10:58:27.300"/>
  </p1510:revLst>
</p1510:revInfo>
</file>

<file path=ppt/tableStyles.xml><?xml version="1.0" encoding="utf-8"?>
<a:tblStyleLst xmlns:a="http://schemas.openxmlformats.org/drawingml/2006/main" def="{24156C72-917E-4A08-B84B-787DDF7C21E7}">
  <a:tblStyle styleId="{24156C72-917E-4A08-B84B-787DDF7C21E7}"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1F4CA6EF-A423-48C9-9C53-6160C8F526BC}"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9F1BD252-CADF-4528-9E9A-88107A81637D}" styleName="Table_2">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27"/>
    <p:restoredTop sz="94656"/>
  </p:normalViewPr>
  <p:slideViewPr>
    <p:cSldViewPr snapToGrid="0">
      <p:cViewPr varScale="1">
        <p:scale>
          <a:sx n="138" d="100"/>
          <a:sy n="138" d="100"/>
        </p:scale>
        <p:origin x="524" y="8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tableStyles" Target="tableStyles.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2.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1: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1e33bb90013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g1e33bb90013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88514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1e33bb90013_0_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1e33bb90013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288595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1e33bb90013_0_1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g1e33bb90013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58413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1e33bb90013_0_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4" name="Google Shape;494;g1e33bb90013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0646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1e33bb90013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1" name="Google Shape;501;g1e33bb90013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57087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1e33bb90013_0_1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2" name="Google Shape;532;g1e33bb90013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59943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1e33bb90013_0_2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0" name="Google Shape;540;g1e33bb90013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1575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1e33bb90013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2" name="Google Shape;552;g1e33bb90013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406475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1e33bb90013_0_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9" name="Google Shape;559;g1e33bb90013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328006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e33bb90013_0_2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0" name="Google Shape;570;g1e33bb90013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28075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1e33bb90013_0_2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2" name="Google Shape;592;g1e33bb90013_0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33289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1e33bb90013_0_2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9" name="Google Shape;599;g1e33bb90013_0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9831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g1e33bb90013_0_2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2" name="Google Shape;622;g1e33bb90013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234737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1e33bb90013_0_2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9" name="Google Shape;629;g1e33bb90013_0_2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885153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6" name="Google Shape;366;p6: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1e33bb90013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1e33bb9001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1e33bb90013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g1e33bb9001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e33bb90013_0_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4" name="Google Shape;384;g1e33bb90013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1e33bb90013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2" name="Google Shape;392;g1e33bb90013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e33bb90013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0" name="Google Shape;400;g1e33bb9001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1e33bb9001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g1e33bb9001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Google Shape;431;g1e33bb90013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2" name="Google Shape;432;g1e33bb90013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1e33bb90013_0_1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8" name="Google Shape;458;g1e33bb90013_0_1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g1e33bb90013_0_1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g1e33bb90013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1e33bb90013_0_15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4" name="Google Shape;494;g1e33bb90013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g1e33bb90013_0_16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1" name="Google Shape;501;g1e33bb90013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Google Shape;531;g1e33bb90013_0_19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2" name="Google Shape;532;g1e33bb90013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g1e33bb90013_0_20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0" name="Google Shape;540;g1e33bb90013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Google Shape;551;g1e33bb90013_0_2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2" name="Google Shape;552;g1e33bb90013_0_2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1e33bb90013_0_2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9" name="Google Shape;559;g1e33bb90013_0_2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1e33bb90013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0" name="Google Shape;370;g1e33bb90013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910899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g1e33bb90013_0_2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70" name="Google Shape;570;g1e33bb90013_0_2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g1e33bb90013_0_2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2" name="Google Shape;592;g1e33bb90013_0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7"/>
        <p:cNvGrpSpPr/>
        <p:nvPr/>
      </p:nvGrpSpPr>
      <p:grpSpPr>
        <a:xfrm>
          <a:off x="0" y="0"/>
          <a:ext cx="0" cy="0"/>
          <a:chOff x="0" y="0"/>
          <a:chExt cx="0" cy="0"/>
        </a:xfrm>
      </p:grpSpPr>
      <p:sp>
        <p:nvSpPr>
          <p:cNvPr id="598" name="Google Shape;598;g1e33bb90013_0_2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99" name="Google Shape;599;g1e33bb90013_0_2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g1e33bb90013_0_27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2" name="Google Shape;622;g1e33bb90013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g1e33bb90013_0_2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29" name="Google Shape;629;g1e33bb90013_0_2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6" name="Google Shape;636;p8: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1e33bb90013_0_4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g1e33bb90013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67947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1e33bb90013_0_5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4" name="Google Shape;384;g1e33bb90013_0_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4760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1e33bb90013_0_5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2" name="Google Shape;392;g1e33bb90013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18288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1e33bb90013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0" name="Google Shape;400;g1e33bb9001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86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1e33bb90013_0_8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g1e33bb90013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886846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51"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Basic Probability</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Basic Probability</a:t>
            </a:r>
            <a:endParaRPr sz="1200" b="0" i="0" u="none" strike="noStrike" cap="none">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0" y="0"/>
            <a:ext cx="3621300"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a:solidFill>
                  <a:srgbClr val="2779F5"/>
                </a:solidFill>
                <a:latin typeface="Nunito Sans"/>
                <a:ea typeface="Nunito Sans"/>
                <a:cs typeface="Nunito Sans"/>
                <a:sym typeface="Nunito Sans"/>
              </a:rPr>
              <a:t>  GCSE Probability | Diagnostic Questions | </a:t>
            </a:r>
            <a:r>
              <a:rPr lang="en-GB" sz="1000">
                <a:solidFill>
                  <a:srgbClr val="2779F5"/>
                </a:solidFill>
                <a:latin typeface="Nunito Sans"/>
                <a:ea typeface="Nunito Sans"/>
                <a:cs typeface="Nunito Sans"/>
                <a:sym typeface="Nunito Sans"/>
              </a:rPr>
              <a:t>Basic Probability</a:t>
            </a:r>
            <a:endParaRPr sz="1200" b="0" i="0" u="none" strike="noStrike" cap="none">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10889B"/>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15" y="2290457"/>
            <a:ext cx="3651000" cy="49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a:solidFill>
                  <a:schemeClr val="accent2"/>
                </a:solidFill>
                <a:latin typeface="Nunito Sans"/>
                <a:ea typeface="Nunito Sans"/>
                <a:cs typeface="Nunito Sans"/>
                <a:sym typeface="Nunito Sans"/>
              </a:rPr>
              <a:t>Basic Probability</a:t>
            </a:r>
            <a:r>
              <a:rPr lang="en-GB" sz="2000" b="0" i="0" u="none" strike="noStrike" cap="none">
                <a:solidFill>
                  <a:schemeClr val="accent2"/>
                </a:solidFill>
                <a:latin typeface="Nunito Sans"/>
                <a:ea typeface="Nunito Sans"/>
                <a:cs typeface="Nunito Sans"/>
                <a:sym typeface="Nunito Sans"/>
              </a:rPr>
              <a:t> | Probability</a:t>
            </a:r>
            <a:endParaRPr sz="2000" b="0" i="0" u="none" strike="noStrike" cap="none">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a:p>
          <a:p>
            <a:pPr marL="0" marR="0" lvl="0" indent="0" algn="l" rtl="0">
              <a:lnSpc>
                <a:spcPct val="100000"/>
              </a:lnSpc>
              <a:spcBef>
                <a:spcPts val="0"/>
              </a:spcBef>
              <a:spcAft>
                <a:spcPts val="0"/>
              </a:spcAft>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1e33bb90013_0_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13F7098D-A477-DEC8-60C5-DD6B560677CB}"/>
                  </a:ext>
                </a:extLst>
              </p:cNvPr>
              <p:cNvGraphicFramePr/>
              <p:nvPr>
                <p:extLst>
                  <p:ext uri="{D42A27DB-BD31-4B8C-83A1-F6EECF244321}">
                    <p14:modId xmlns:p14="http://schemas.microsoft.com/office/powerpoint/2010/main" val="3302342022"/>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13F7098D-A477-DEC8-60C5-DD6B560677CB}"/>
                  </a:ext>
                </a:extLst>
              </p:cNvPr>
              <p:cNvGraphicFramePr/>
              <p:nvPr>
                <p:extLst>
                  <p:ext uri="{D42A27DB-BD31-4B8C-83A1-F6EECF244321}">
                    <p14:modId xmlns:p14="http://schemas.microsoft.com/office/powerpoint/2010/main" val="3302342022"/>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779E5C2-4FD6-43DB-35BE-113AA7286746}"/>
                  </a:ext>
                </a:extLst>
              </p:cNvPr>
              <p:cNvGraphicFramePr/>
              <p:nvPr/>
            </p:nvGraphicFramePr>
            <p:xfrm>
              <a:off x="108043" y="862525"/>
              <a:ext cx="8790423" cy="43625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For event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m:t>
                              </m:r>
                            </m:oMath>
                          </a14:m>
                          <a:r>
                            <a:rPr lang="en-GB" sz="1600" b="0" baseline="0" dirty="0">
                              <a:solidFill>
                                <a:schemeClr val="dk1"/>
                              </a:solidFill>
                              <a:latin typeface="Nunito Sans"/>
                              <a:ea typeface="Nunito Sans"/>
                              <a:cs typeface="Nunito Sans"/>
                              <a:sym typeface="Nunito Sans"/>
                            </a:rPr>
                            <a:t>, it is known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𝑃</m:t>
                              </m:r>
                              <m:d>
                                <m:dPr>
                                  <m:ctrlPr>
                                    <a:rPr lang="en-GB" sz="1600" b="0" i="1" baseline="0" smtClean="0">
                                      <a:solidFill>
                                        <a:schemeClr val="dk1"/>
                                      </a:solidFill>
                                      <a:latin typeface="Cambria Math" panose="02040503050406030204" pitchFamily="18" charset="0"/>
                                      <a:ea typeface="Nunito Sans"/>
                                      <a:cs typeface="Nunito Sans"/>
                                      <a:sym typeface="Nunito Sans"/>
                                    </a:rPr>
                                  </m:ctrlPr>
                                </m:dPr>
                                <m:e>
                                  <m:r>
                                    <a:rPr lang="en-GB" sz="1600" b="0" i="1" baseline="0" smtClean="0">
                                      <a:solidFill>
                                        <a:schemeClr val="dk1"/>
                                      </a:solidFill>
                                      <a:latin typeface="Cambria Math" panose="02040503050406030204" pitchFamily="18" charset="0"/>
                                      <a:ea typeface="Nunito Sans"/>
                                      <a:cs typeface="Nunito Sans"/>
                                      <a:sym typeface="Nunito Sans"/>
                                    </a:rPr>
                                    <m:t>𝐴</m:t>
                                  </m:r>
                                </m:e>
                              </m:d>
                              <m:r>
                                <a:rPr lang="en-GB" sz="1600" b="0" i="1" baseline="0" smtClean="0">
                                  <a:solidFill>
                                    <a:schemeClr val="dk1"/>
                                  </a:solidFill>
                                  <a:latin typeface="Cambria Math" panose="02040503050406030204" pitchFamily="18" charset="0"/>
                                  <a:ea typeface="Nunito Sans"/>
                                  <a:cs typeface="Nunito Sans"/>
                                  <a:sym typeface="Nunito Sans"/>
                                </a:rPr>
                                <m:t>=</m:t>
                              </m:r>
                              <m:f>
                                <m:fPr>
                                  <m:ctrlPr>
                                    <a:rPr lang="en-GB" sz="1600" b="0" i="1" baseline="0" smtClean="0">
                                      <a:solidFill>
                                        <a:schemeClr val="dk1"/>
                                      </a:solidFill>
                                      <a:latin typeface="Cambria Math" panose="02040503050406030204" pitchFamily="18" charset="0"/>
                                      <a:ea typeface="Nunito Sans"/>
                                      <a:cs typeface="Nunito Sans"/>
                                      <a:sym typeface="Nunito Sans"/>
                                    </a:rPr>
                                  </m:ctrlPr>
                                </m:fPr>
                                <m:num>
                                  <m:r>
                                    <a:rPr lang="en-GB" sz="1600" b="0" i="1" baseline="0" smtClean="0">
                                      <a:solidFill>
                                        <a:schemeClr val="dk1"/>
                                      </a:solidFill>
                                      <a:latin typeface="Cambria Math" panose="02040503050406030204" pitchFamily="18" charset="0"/>
                                      <a:ea typeface="Nunito Sans"/>
                                      <a:cs typeface="Nunito Sans"/>
                                      <a:sym typeface="Nunito Sans"/>
                                    </a:rPr>
                                    <m:t>3</m:t>
                                  </m:r>
                                </m:num>
                                <m:den>
                                  <m:r>
                                    <a:rPr lang="en-GB" sz="1600" b="0" i="1" baseline="0" smtClean="0">
                                      <a:solidFill>
                                        <a:schemeClr val="dk1"/>
                                      </a:solidFill>
                                      <a:latin typeface="Cambria Math" panose="02040503050406030204" pitchFamily="18" charset="0"/>
                                      <a:ea typeface="Nunito Sans"/>
                                      <a:cs typeface="Nunito Sans"/>
                                      <a:sym typeface="Nunito Sans"/>
                                    </a:rPr>
                                    <m:t>4</m:t>
                                  </m:r>
                                </m:den>
                              </m:f>
                            </m:oMath>
                          </a14:m>
                          <a:r>
                            <a:rPr lang="en-US" sz="1600" b="0" u="none" strike="noStrike" cap="none" baseline="30000" dirty="0">
                              <a:solidFill>
                                <a:schemeClr val="dk1"/>
                              </a:solidFill>
                              <a:latin typeface="Nunito Sans" pitchFamily="2" charset="0"/>
                              <a:ea typeface="Times New Roman"/>
                              <a:cs typeface="Times New Roman"/>
                              <a:sym typeface="Times New Roman"/>
                            </a:rPr>
                            <a:t> </a:t>
                          </a:r>
                          <a:r>
                            <a:rPr lang="en-US" sz="1600" b="0" i="0" u="none" strike="noStrike" cap="none" baseline="0" dirty="0">
                              <a:solidFill>
                                <a:schemeClr val="dk1"/>
                              </a:solidFill>
                              <a:latin typeface="Nunito Sans" pitchFamily="2" charset="0"/>
                              <a:ea typeface="Times New Roman"/>
                              <a:cs typeface="Times New Roman"/>
                              <a:sym typeface="Times New Roman"/>
                            </a:rPr>
                            <a:t>. What is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𝑃</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𝑛𝑜𝑡</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 </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779E5C2-4FD6-43DB-35BE-113AA7286746}"/>
                  </a:ext>
                </a:extLst>
              </p:cNvPr>
              <p:cNvGraphicFramePr/>
              <p:nvPr/>
            </p:nvGraphicFramePr>
            <p:xfrm>
              <a:off x="108043" y="862525"/>
              <a:ext cx="8790423" cy="43625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For event</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m:t>
                              </m:r>
                            </m:oMath>
                          </a14:m>
                          <a:r>
                            <a:rPr lang="en-GB" sz="1600" b="0" baseline="0" dirty="0">
                              <a:solidFill>
                                <a:schemeClr val="dk1"/>
                              </a:solidFill>
                              <a:latin typeface="Nunito Sans"/>
                              <a:ea typeface="Nunito Sans"/>
                              <a:cs typeface="Nunito Sans"/>
                              <a:sym typeface="Nunito Sans"/>
                            </a:rPr>
                            <a:t>, it is known that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𝑃</m:t>
                              </m:r>
                              <m:d>
                                <m:dPr>
                                  <m:ctrlPr>
                                    <a:rPr lang="en-GB" sz="1600" b="0" i="1" baseline="0" smtClean="0">
                                      <a:solidFill>
                                        <a:schemeClr val="dk1"/>
                                      </a:solidFill>
                                      <a:latin typeface="Cambria Math" panose="02040503050406030204" pitchFamily="18" charset="0"/>
                                      <a:ea typeface="Nunito Sans"/>
                                      <a:cs typeface="Nunito Sans"/>
                                      <a:sym typeface="Nunito Sans"/>
                                    </a:rPr>
                                  </m:ctrlPr>
                                </m:dPr>
                                <m:e>
                                  <m:r>
                                    <a:rPr lang="en-GB" sz="1600" b="0" i="1" baseline="0" smtClean="0">
                                      <a:solidFill>
                                        <a:schemeClr val="dk1"/>
                                      </a:solidFill>
                                      <a:latin typeface="Cambria Math" panose="02040503050406030204" pitchFamily="18" charset="0"/>
                                      <a:ea typeface="Nunito Sans"/>
                                      <a:cs typeface="Nunito Sans"/>
                                      <a:sym typeface="Nunito Sans"/>
                                    </a:rPr>
                                    <m:t>𝐴</m:t>
                                  </m:r>
                                </m:e>
                              </m:d>
                              <m:r>
                                <a:rPr lang="en-GB" sz="1600" b="0" i="1" baseline="0" smtClean="0">
                                  <a:solidFill>
                                    <a:schemeClr val="dk1"/>
                                  </a:solidFill>
                                  <a:latin typeface="Cambria Math" panose="02040503050406030204" pitchFamily="18" charset="0"/>
                                  <a:ea typeface="Nunito Sans"/>
                                  <a:cs typeface="Nunito Sans"/>
                                  <a:sym typeface="Nunito Sans"/>
                                </a:rPr>
                                <m:t>=</m:t>
                              </m:r>
                              <m:f>
                                <m:fPr>
                                  <m:ctrlPr>
                                    <a:rPr lang="en-GB" sz="1600" b="0" i="1" baseline="0" smtClean="0">
                                      <a:solidFill>
                                        <a:schemeClr val="dk1"/>
                                      </a:solidFill>
                                      <a:latin typeface="Cambria Math" panose="02040503050406030204" pitchFamily="18" charset="0"/>
                                      <a:ea typeface="Nunito Sans"/>
                                      <a:cs typeface="Nunito Sans"/>
                                      <a:sym typeface="Nunito Sans"/>
                                    </a:rPr>
                                  </m:ctrlPr>
                                </m:fPr>
                                <m:num>
                                  <m:r>
                                    <a:rPr lang="en-GB" sz="1600" b="0" i="1" baseline="0" smtClean="0">
                                      <a:solidFill>
                                        <a:schemeClr val="dk1"/>
                                      </a:solidFill>
                                      <a:latin typeface="Cambria Math" panose="02040503050406030204" pitchFamily="18" charset="0"/>
                                      <a:ea typeface="Nunito Sans"/>
                                      <a:cs typeface="Nunito Sans"/>
                                      <a:sym typeface="Nunito Sans"/>
                                    </a:rPr>
                                    <m:t>3</m:t>
                                  </m:r>
                                </m:num>
                                <m:den>
                                  <m:r>
                                    <a:rPr lang="en-GB" sz="1600" b="0" i="1" baseline="0" smtClean="0">
                                      <a:solidFill>
                                        <a:schemeClr val="dk1"/>
                                      </a:solidFill>
                                      <a:latin typeface="Cambria Math" panose="02040503050406030204" pitchFamily="18" charset="0"/>
                                      <a:ea typeface="Nunito Sans"/>
                                      <a:cs typeface="Nunito Sans"/>
                                      <a:sym typeface="Nunito Sans"/>
                                    </a:rPr>
                                    <m:t>4</m:t>
                                  </m:r>
                                </m:den>
                              </m:f>
                            </m:oMath>
                          </a14:m>
                          <a:r>
                            <a:rPr lang="en-US" sz="1600" b="0" u="none" strike="noStrike" cap="none" baseline="30000" dirty="0">
                              <a:solidFill>
                                <a:schemeClr val="dk1"/>
                              </a:solidFill>
                              <a:latin typeface="Nunito Sans" pitchFamily="2" charset="0"/>
                              <a:ea typeface="Times New Roman"/>
                              <a:cs typeface="Times New Roman"/>
                              <a:sym typeface="Times New Roman"/>
                            </a:rPr>
                            <a:t> </a:t>
                          </a:r>
                          <a:r>
                            <a:rPr lang="en-US" sz="1600" b="0" i="0" u="none" strike="noStrike" cap="none" baseline="0" dirty="0">
                              <a:solidFill>
                                <a:schemeClr val="dk1"/>
                              </a:solidFill>
                              <a:latin typeface="Nunito Sans" pitchFamily="2" charset="0"/>
                              <a:ea typeface="Times New Roman"/>
                              <a:cs typeface="Times New Roman"/>
                              <a:sym typeface="Times New Roman"/>
                            </a:rPr>
                            <a:t>. What is </a:t>
                          </a:r>
                          <a14:m xmlns:a14="http://schemas.microsoft.com/office/drawing/2010/main">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𝑃</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𝑛𝑜𝑡</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 </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9535390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1e33bb90013_0_12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BEB8E9E7-207E-1E26-7184-DC4DB443FE8B}"/>
                  </a:ext>
                </a:extLst>
              </p:cNvPr>
              <p:cNvGraphicFramePr/>
              <p:nvPr>
                <p:extLst>
                  <p:ext uri="{D42A27DB-BD31-4B8C-83A1-F6EECF244321}">
                    <p14:modId xmlns:p14="http://schemas.microsoft.com/office/powerpoint/2010/main" val="198541816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0.18</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0.29</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BEB8E9E7-207E-1E26-7184-DC4DB443FE8B}"/>
                  </a:ext>
                </a:extLst>
              </p:cNvPr>
              <p:cNvGraphicFramePr/>
              <p:nvPr>
                <p:extLst>
                  <p:ext uri="{D42A27DB-BD31-4B8C-83A1-F6EECF244321}">
                    <p14:modId xmlns:p14="http://schemas.microsoft.com/office/powerpoint/2010/main" val="198541816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0.18</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0.29</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4DDDC33-88BA-9BF9-F35B-17212A99BC20}"/>
                  </a:ext>
                </a:extLst>
              </p:cNvPr>
              <p:cNvGraphicFramePr/>
              <p:nvPr/>
            </p:nvGraphicFramePr>
            <p:xfrm>
              <a:off x="108043" y="862525"/>
              <a:ext cx="8790423" cy="66866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probability that the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0817</m:t>
                              </m:r>
                            </m:oMath>
                          </a14:m>
                          <a:r>
                            <a:rPr lang="en-US" sz="1600" b="0" dirty="0">
                              <a:solidFill>
                                <a:schemeClr val="dk1"/>
                              </a:solidFill>
                              <a:latin typeface="Nunito"/>
                              <a:ea typeface="Nunito"/>
                              <a:cs typeface="Nunito"/>
                              <a:sym typeface="Nunito"/>
                            </a:rPr>
                            <a:t> train from </a:t>
                          </a:r>
                          <a:r>
                            <a:rPr lang="en-US" sz="1600" b="0" dirty="0" err="1">
                              <a:solidFill>
                                <a:schemeClr val="dk1"/>
                              </a:solidFill>
                              <a:latin typeface="Nunito"/>
                              <a:ea typeface="Nunito"/>
                              <a:cs typeface="Nunito"/>
                              <a:sym typeface="Nunito"/>
                            </a:rPr>
                            <a:t>Askington</a:t>
                          </a:r>
                          <a:r>
                            <a:rPr lang="en-US" sz="1600" b="0" dirty="0">
                              <a:solidFill>
                                <a:schemeClr val="dk1"/>
                              </a:solidFill>
                              <a:latin typeface="Nunito"/>
                              <a:ea typeface="Nunito"/>
                              <a:cs typeface="Nunito"/>
                              <a:sym typeface="Nunito"/>
                            </a:rPr>
                            <a:t> to </a:t>
                          </a:r>
                          <a:r>
                            <a:rPr lang="en-US" sz="1600" b="0" dirty="0" err="1">
                              <a:solidFill>
                                <a:schemeClr val="dk1"/>
                              </a:solidFill>
                              <a:latin typeface="Nunito"/>
                              <a:ea typeface="Nunito"/>
                              <a:cs typeface="Nunito"/>
                              <a:sym typeface="Nunito"/>
                            </a:rPr>
                            <a:t>Birsland</a:t>
                          </a:r>
                          <a:r>
                            <a:rPr lang="en-US" sz="1600" b="0" dirty="0">
                              <a:solidFill>
                                <a:schemeClr val="dk1"/>
                              </a:solidFill>
                              <a:latin typeface="Nunito"/>
                              <a:ea typeface="Nunito"/>
                              <a:cs typeface="Nunito"/>
                              <a:sym typeface="Nunito"/>
                            </a:rPr>
                            <a:t> sets off on time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0.92</m:t>
                              </m:r>
                            </m:oMath>
                          </a14:m>
                          <a:r>
                            <a:rPr lang="en-US" sz="1600" b="0" dirty="0">
                              <a:solidFill>
                                <a:schemeClr val="dk1"/>
                              </a:solidFill>
                              <a:latin typeface="Nunito"/>
                              <a:ea typeface="Nunito"/>
                              <a:cs typeface="Nunito"/>
                              <a:sym typeface="Nunito"/>
                            </a:rPr>
                            <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this train is late setting off?</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4DDDC33-88BA-9BF9-F35B-17212A99BC20}"/>
                  </a:ext>
                </a:extLst>
              </p:cNvPr>
              <p:cNvGraphicFramePr/>
              <p:nvPr/>
            </p:nvGraphicFramePr>
            <p:xfrm>
              <a:off x="108043" y="862525"/>
              <a:ext cx="8790423" cy="66866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probability that the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0817</m:t>
                              </m:r>
                            </m:oMath>
                          </a14:m>
                          <a:r>
                            <a:rPr lang="en-US" sz="1600" b="0" dirty="0">
                              <a:solidFill>
                                <a:schemeClr val="dk1"/>
                              </a:solidFill>
                              <a:latin typeface="Nunito"/>
                              <a:ea typeface="Nunito"/>
                              <a:cs typeface="Nunito"/>
                              <a:sym typeface="Nunito"/>
                            </a:rPr>
                            <a:t> train from </a:t>
                          </a:r>
                          <a:r>
                            <a:rPr lang="en-US" sz="1600" b="0" dirty="0" err="1">
                              <a:solidFill>
                                <a:schemeClr val="dk1"/>
                              </a:solidFill>
                              <a:latin typeface="Nunito"/>
                              <a:ea typeface="Nunito"/>
                              <a:cs typeface="Nunito"/>
                              <a:sym typeface="Nunito"/>
                            </a:rPr>
                            <a:t>Askington</a:t>
                          </a:r>
                          <a:r>
                            <a:rPr lang="en-US" sz="1600" b="0" dirty="0">
                              <a:solidFill>
                                <a:schemeClr val="dk1"/>
                              </a:solidFill>
                              <a:latin typeface="Nunito"/>
                              <a:ea typeface="Nunito"/>
                              <a:cs typeface="Nunito"/>
                              <a:sym typeface="Nunito"/>
                            </a:rPr>
                            <a:t> to </a:t>
                          </a:r>
                          <a:r>
                            <a:rPr lang="en-US" sz="1600" b="0" dirty="0" err="1">
                              <a:solidFill>
                                <a:schemeClr val="dk1"/>
                              </a:solidFill>
                              <a:latin typeface="Nunito"/>
                              <a:ea typeface="Nunito"/>
                              <a:cs typeface="Nunito"/>
                              <a:sym typeface="Nunito"/>
                            </a:rPr>
                            <a:t>Birsland</a:t>
                          </a:r>
                          <a:r>
                            <a:rPr lang="en-US" sz="1600" b="0" dirty="0">
                              <a:solidFill>
                                <a:schemeClr val="dk1"/>
                              </a:solidFill>
                              <a:latin typeface="Nunito"/>
                              <a:ea typeface="Nunito"/>
                              <a:cs typeface="Nunito"/>
                              <a:sym typeface="Nunito"/>
                            </a:rPr>
                            <a:t> sets off on time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0.92</m:t>
                              </m:r>
                            </m:oMath>
                          </a14:m>
                          <a:r>
                            <a:rPr lang="en-US" sz="1600" b="0" dirty="0">
                              <a:solidFill>
                                <a:schemeClr val="dk1"/>
                              </a:solidFill>
                              <a:latin typeface="Nunito"/>
                              <a:ea typeface="Nunito"/>
                              <a:cs typeface="Nunito"/>
                              <a:sym typeface="Nunito"/>
                            </a:rPr>
                            <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this train is late setting off?</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1468365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1e33bb90013_0_1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83083CB6-A310-9286-6556-7EFC223736F4}"/>
                  </a:ext>
                </a:extLst>
              </p:cNvPr>
              <p:cNvGraphicFramePr/>
              <p:nvPr>
                <p:extLst>
                  <p:ext uri="{D42A27DB-BD31-4B8C-83A1-F6EECF244321}">
                    <p14:modId xmlns:p14="http://schemas.microsoft.com/office/powerpoint/2010/main" val="242262585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49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240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83083CB6-A310-9286-6556-7EFC223736F4}"/>
                  </a:ext>
                </a:extLst>
              </p:cNvPr>
              <p:cNvGraphicFramePr/>
              <p:nvPr>
                <p:extLst>
                  <p:ext uri="{D42A27DB-BD31-4B8C-83A1-F6EECF244321}">
                    <p14:modId xmlns:p14="http://schemas.microsoft.com/office/powerpoint/2010/main" val="242262585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49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240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5F545F2-16DD-2295-5A89-BF54B209DD8D}"/>
                  </a:ext>
                </a:extLst>
              </p:cNvPr>
              <p:cNvGraphicFramePr/>
              <p:nvPr/>
            </p:nvGraphicFramePr>
            <p:xfrm>
              <a:off x="108043" y="862525"/>
              <a:ext cx="8790423" cy="1187968"/>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bag contains blue, red and green counters. If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blue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12</m:t>
                                  </m:r>
                                </m:den>
                              </m:f>
                            </m:oMath>
                          </a14:m>
                          <a:r>
                            <a:rPr lang="en-US" sz="1600" b="0" dirty="0">
                              <a:solidFill>
                                <a:schemeClr val="dk1"/>
                              </a:solidFill>
                              <a:latin typeface="Nunito"/>
                              <a:ea typeface="Nunito"/>
                              <a:cs typeface="Nunito"/>
                              <a:sym typeface="Nunito"/>
                            </a:rPr>
                            <a:t> and the probability of red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20</m:t>
                                  </m:r>
                                </m:den>
                              </m:f>
                            </m:oMath>
                          </a14:m>
                          <a:r>
                            <a:rPr lang="en-US" sz="1600" b="0" dirty="0">
                              <a:solidFill>
                                <a:schemeClr val="dk1"/>
                              </a:solidFill>
                              <a:latin typeface="Nunito"/>
                              <a:ea typeface="Nunito"/>
                              <a:cs typeface="Nunito"/>
                              <a:sym typeface="Nunito"/>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green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5F545F2-16DD-2295-5A89-BF54B209DD8D}"/>
                  </a:ext>
                </a:extLst>
              </p:cNvPr>
              <p:cNvGraphicFramePr/>
              <p:nvPr/>
            </p:nvGraphicFramePr>
            <p:xfrm>
              <a:off x="108043" y="862525"/>
              <a:ext cx="8790423" cy="1187968"/>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bag contains blue, red and green counters. If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blue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12</m:t>
                                  </m:r>
                                </m:den>
                              </m:f>
                            </m:oMath>
                          </a14:m>
                          <a:r>
                            <a:rPr lang="en-US" sz="1600" b="0" dirty="0">
                              <a:solidFill>
                                <a:schemeClr val="dk1"/>
                              </a:solidFill>
                              <a:latin typeface="Nunito"/>
                              <a:ea typeface="Nunito"/>
                              <a:cs typeface="Nunito"/>
                              <a:sym typeface="Nunito"/>
                            </a:rPr>
                            <a:t> and the probability of red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20</m:t>
                                  </m:r>
                                </m:den>
                              </m:f>
                            </m:oMath>
                          </a14:m>
                          <a:r>
                            <a:rPr lang="en-US" sz="1600" b="0" dirty="0">
                              <a:solidFill>
                                <a:schemeClr val="dk1"/>
                              </a:solidFill>
                              <a:latin typeface="Nunito"/>
                              <a:ea typeface="Nunito"/>
                              <a:cs typeface="Nunito"/>
                              <a:sym typeface="Nunito"/>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green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452640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g1e33bb90013_0_15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5074672B-7D20-01C0-1271-A84875FB6EF0}"/>
                  </a:ext>
                </a:extLst>
              </p:cNvPr>
              <p:cNvGraphicFramePr/>
              <p:nvPr>
                <p:extLst>
                  <p:ext uri="{D42A27DB-BD31-4B8C-83A1-F6EECF244321}">
                    <p14:modId xmlns:p14="http://schemas.microsoft.com/office/powerpoint/2010/main" val="3413685318"/>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0.57</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0.48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5074672B-7D20-01C0-1271-A84875FB6EF0}"/>
                  </a:ext>
                </a:extLst>
              </p:cNvPr>
              <p:cNvGraphicFramePr/>
              <p:nvPr>
                <p:extLst>
                  <p:ext uri="{D42A27DB-BD31-4B8C-83A1-F6EECF244321}">
                    <p14:modId xmlns:p14="http://schemas.microsoft.com/office/powerpoint/2010/main" val="3413685318"/>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0.57</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0.48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EA7844E-D82A-E5A8-7AA0-21A7D431E5F2}"/>
                  </a:ext>
                </a:extLst>
              </p:cNvPr>
              <p:cNvGraphicFramePr/>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 bag contains orange, yellow, green and purple counters. When drawn at random,</a:t>
                          </a:r>
                        </a:p>
                        <a:p>
                          <a:pPr marL="0" lvl="0" indent="0" algn="l" rtl="0">
                            <a:lnSpc>
                              <a:spcPct val="150000"/>
                            </a:lnSpc>
                            <a:spcBef>
                              <a:spcPts val="0"/>
                            </a:spcBef>
                            <a:spcAft>
                              <a:spcPts val="0"/>
                            </a:spcAft>
                            <a:buNone/>
                          </a:pPr>
                          <a:r>
                            <a:rPr lang="en-US" sz="1600" b="0" baseline="0" dirty="0">
                              <a:solidFill>
                                <a:schemeClr val="dk1"/>
                              </a:solidFill>
                              <a:latin typeface="Nunito Sans"/>
                              <a:ea typeface="Nunito Sans"/>
                              <a:cs typeface="Nunito Sans"/>
                              <a:sym typeface="Nunito Sans"/>
                            </a:rPr>
                            <a:t>       P(orange) =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0.1</m:t>
                              </m:r>
                            </m:oMath>
                          </a14:m>
                          <a:r>
                            <a:rPr lang="en-US" sz="1600" b="0" dirty="0">
                              <a:solidFill>
                                <a:schemeClr val="dk1"/>
                              </a:solidFill>
                              <a:latin typeface="Nunito Sans"/>
                              <a:ea typeface="Nunito Sans"/>
                              <a:cs typeface="Nunito Sans"/>
                              <a:sym typeface="Nunito Sans"/>
                            </a:rPr>
                            <a:t>, P(yellow) =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0.15</m:t>
                              </m:r>
                            </m:oMath>
                          </a14:m>
                          <a:r>
                            <a:rPr lang="en-US" sz="1600" b="0" dirty="0">
                              <a:solidFill>
                                <a:schemeClr val="dk1"/>
                              </a:solidFill>
                              <a:latin typeface="Nunito Sans"/>
                              <a:ea typeface="Nunito Sans"/>
                              <a:cs typeface="Nunito Sans"/>
                              <a:sym typeface="Nunito Sans"/>
                            </a:rPr>
                            <a:t> and P(green) =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0.27</m:t>
                              </m:r>
                            </m:oMath>
                          </a14:m>
                          <a:r>
                            <a:rPr lang="en-US" sz="1600" b="0" dirty="0">
                              <a:solidFill>
                                <a:schemeClr val="dk1"/>
                              </a:solidFill>
                              <a:latin typeface="Nunito Sans"/>
                              <a:ea typeface="Nunito Sans"/>
                              <a:cs typeface="Nunito Sans"/>
                              <a:sym typeface="Nunito Sans"/>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purple counter?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EA7844E-D82A-E5A8-7AA0-21A7D431E5F2}"/>
                  </a:ext>
                </a:extLst>
              </p:cNvPr>
              <p:cNvGraphicFramePr/>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 bag contains orange, yellow, green and purple counters. When drawn at random,</a:t>
                          </a:r>
                        </a:p>
                        <a:p>
                          <a:pPr marL="0" lvl="0" indent="0" algn="l" rtl="0">
                            <a:lnSpc>
                              <a:spcPct val="150000"/>
                            </a:lnSpc>
                            <a:spcBef>
                              <a:spcPts val="0"/>
                            </a:spcBef>
                            <a:spcAft>
                              <a:spcPts val="0"/>
                            </a:spcAft>
                            <a:buNone/>
                          </a:pPr>
                          <a:r>
                            <a:rPr lang="en-US" sz="1600" b="0" baseline="0" dirty="0">
                              <a:solidFill>
                                <a:schemeClr val="dk1"/>
                              </a:solidFill>
                              <a:latin typeface="Nunito Sans"/>
                              <a:ea typeface="Nunito Sans"/>
                              <a:cs typeface="Nunito Sans"/>
                              <a:sym typeface="Nunito Sans"/>
                            </a:rPr>
                            <a:t>       P(orange) =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0.1</m:t>
                              </m:r>
                            </m:oMath>
                          </a14:m>
                          <a:r>
                            <a:rPr lang="en-US" sz="1600" b="0" dirty="0">
                              <a:solidFill>
                                <a:schemeClr val="dk1"/>
                              </a:solidFill>
                              <a:latin typeface="Nunito Sans"/>
                              <a:ea typeface="Nunito Sans"/>
                              <a:cs typeface="Nunito Sans"/>
                              <a:sym typeface="Nunito Sans"/>
                            </a:rPr>
                            <a:t>, P(yellow) =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0.15</m:t>
                              </m:r>
                            </m:oMath>
                          </a14:m>
                          <a:r>
                            <a:rPr lang="en-US" sz="1600" b="0" dirty="0">
                              <a:solidFill>
                                <a:schemeClr val="dk1"/>
                              </a:solidFill>
                              <a:latin typeface="Nunito Sans"/>
                              <a:ea typeface="Nunito Sans"/>
                              <a:cs typeface="Nunito Sans"/>
                              <a:sym typeface="Nunito Sans"/>
                            </a:rPr>
                            <a:t> and P(green) =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0.27</m:t>
                              </m:r>
                            </m:oMath>
                          </a14:m>
                          <a:r>
                            <a:rPr lang="en-US" sz="1600" b="0" dirty="0">
                              <a:solidFill>
                                <a:schemeClr val="dk1"/>
                              </a:solidFill>
                              <a:latin typeface="Nunito Sans"/>
                              <a:ea typeface="Nunito Sans"/>
                              <a:cs typeface="Nunito Sans"/>
                              <a:sym typeface="Nunito Sans"/>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purple counter?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34212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g1e33bb90013_0_1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DF33DE97-E618-544D-8B14-F2240F4E521F}"/>
              </a:ext>
            </a:extLst>
          </p:cNvPr>
          <p:cNvPicPr>
            <a:picLocks noChangeAspect="1"/>
          </p:cNvPicPr>
          <p:nvPr/>
        </p:nvPicPr>
        <p:blipFill>
          <a:blip r:embed="rId3"/>
          <a:stretch>
            <a:fillRect/>
          </a:stretch>
        </p:blipFill>
        <p:spPr>
          <a:xfrm>
            <a:off x="2057400" y="1641254"/>
            <a:ext cx="5029200" cy="780598"/>
          </a:xfrm>
          <a:prstGeom prst="rect">
            <a:avLst/>
          </a:prstGeom>
        </p:spPr>
      </p:pic>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201007AB-6303-A89D-1A5B-BC0D42AF47AA}"/>
                  </a:ext>
                </a:extLst>
              </p:cNvPr>
              <p:cNvGraphicFramePr/>
              <p:nvPr>
                <p:extLst>
                  <p:ext uri="{D42A27DB-BD31-4B8C-83A1-F6EECF244321}">
                    <p14:modId xmlns:p14="http://schemas.microsoft.com/office/powerpoint/2010/main" val="3356330375"/>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201007AB-6303-A89D-1A5B-BC0D42AF47AA}"/>
                  </a:ext>
                </a:extLst>
              </p:cNvPr>
              <p:cNvGraphicFramePr/>
              <p:nvPr>
                <p:extLst>
                  <p:ext uri="{D42A27DB-BD31-4B8C-83A1-F6EECF244321}">
                    <p14:modId xmlns:p14="http://schemas.microsoft.com/office/powerpoint/2010/main" val="3356330375"/>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08667B5C-51C9-1D18-166A-D063C51DCFA6}"/>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There are red, yellow and blue counters in a bag. The probabilities of selecting a counter</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of each colour are shown below. What is the probability of selecting a blue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92183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g1e33bb90013_0_19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093CEE81-926D-714D-95DA-EA5BC682B96C}"/>
              </a:ext>
            </a:extLst>
          </p:cNvPr>
          <p:cNvPicPr>
            <a:picLocks noChangeAspect="1"/>
          </p:cNvPicPr>
          <p:nvPr/>
        </p:nvPicPr>
        <p:blipFill>
          <a:blip r:embed="rId3"/>
          <a:stretch>
            <a:fillRect/>
          </a:stretch>
        </p:blipFill>
        <p:spPr>
          <a:xfrm>
            <a:off x="1786467" y="1685423"/>
            <a:ext cx="5525228" cy="660094"/>
          </a:xfrm>
          <a:prstGeom prst="rect">
            <a:avLst/>
          </a:prstGeom>
        </p:spPr>
      </p:pic>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40C86924-CE0F-5066-4CA5-B9ABE61A22DA}"/>
                  </a:ext>
                </a:extLst>
              </p:cNvPr>
              <p:cNvGraphicFramePr/>
              <p:nvPr>
                <p:extLst>
                  <p:ext uri="{D42A27DB-BD31-4B8C-83A1-F6EECF244321}">
                    <p14:modId xmlns:p14="http://schemas.microsoft.com/office/powerpoint/2010/main" val="3167178809"/>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0.375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40C86924-CE0F-5066-4CA5-B9ABE61A22DA}"/>
                  </a:ext>
                </a:extLst>
              </p:cNvPr>
              <p:cNvGraphicFramePr/>
              <p:nvPr>
                <p:extLst>
                  <p:ext uri="{D42A27DB-BD31-4B8C-83A1-F6EECF244321}">
                    <p14:modId xmlns:p14="http://schemas.microsoft.com/office/powerpoint/2010/main" val="3167178809"/>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0.375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F5F1E298-4CA8-273C-A995-21B12FE8EE9A}"/>
              </a:ext>
            </a:extLst>
          </p:cNvPr>
          <p:cNvGraphicFramePr/>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There are green, lilac, orange and pink counters in a bag. The probabilities of selecting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of each colour are shown below. What is the probability of selecting an orange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207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g1e33bb90013_0_20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41B8BE19-D308-5446-889D-D8EA1D534433}"/>
              </a:ext>
            </a:extLst>
          </p:cNvPr>
          <p:cNvPicPr>
            <a:picLocks noChangeAspect="1"/>
          </p:cNvPicPr>
          <p:nvPr/>
        </p:nvPicPr>
        <p:blipFill rotWithShape="1">
          <a:blip r:embed="rId3"/>
          <a:srcRect r="69482"/>
          <a:stretch/>
        </p:blipFill>
        <p:spPr>
          <a:xfrm>
            <a:off x="1683276" y="2336959"/>
            <a:ext cx="1245759" cy="1200616"/>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692617A8-5D6B-6C0C-A117-CF73236C540D}"/>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stated the number of times the event occurred</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16</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use the total number of trials for the denominator</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0.36</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Correct answer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45%</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9</m:t>
                              </m:r>
                            </m:oMath>
                          </a14:m>
                          <a:r>
                            <a:rPr lang="en-GB" sz="1400" u="none" strike="noStrike" cap="none" dirty="0">
                              <a:solidFill>
                                <a:schemeClr val="tx1"/>
                              </a:solidFill>
                              <a:latin typeface="Nunito Sans" pitchFamily="2" charset="0"/>
                            </a:rPr>
                            <a:t> out</a:t>
                          </a:r>
                          <a:r>
                            <a:rPr lang="en-GB" sz="1400" u="none" strike="noStrike" cap="none" baseline="0" dirty="0">
                              <a:solidFill>
                                <a:schemeClr val="tx1"/>
                              </a:solidFill>
                              <a:latin typeface="Nunito Sans" pitchFamily="2" charset="0"/>
                            </a:rPr>
                            <a:t> of </a:t>
                          </a:r>
                          <a14:m>
                            <m:oMath xmlns:m="http://schemas.openxmlformats.org/officeDocument/2006/math">
                              <m:r>
                                <a:rPr lang="en-GB" sz="1400" b="0" i="1" u="none" strike="noStrike" cap="none" baseline="0" smtClean="0">
                                  <a:solidFill>
                                    <a:schemeClr val="tx1"/>
                                  </a:solidFill>
                                  <a:latin typeface="Cambria Math" panose="02040503050406030204" pitchFamily="18" charset="0"/>
                                </a:rPr>
                                <m:t>20</m:t>
                              </m:r>
                            </m:oMath>
                          </a14:m>
                          <a:r>
                            <a:rPr lang="en-GB" sz="1400" u="none" strike="noStrike" cap="none" dirty="0">
                              <a:solidFill>
                                <a:schemeClr val="tx1"/>
                              </a:solidFill>
                              <a:latin typeface="Nunito Sans" pitchFamily="2" charset="0"/>
                            </a:rPr>
                            <a:t> (not </a:t>
                          </a:r>
                          <a14:m>
                            <m:oMath xmlns:m="http://schemas.openxmlformats.org/officeDocument/2006/math">
                              <m:r>
                                <a:rPr lang="en-GB" sz="1400" b="0" i="1" u="none" strike="noStrike" cap="none" smtClean="0">
                                  <a:solidFill>
                                    <a:schemeClr val="tx1"/>
                                  </a:solidFill>
                                  <a:latin typeface="Cambria Math" panose="02040503050406030204" pitchFamily="18" charset="0"/>
                                </a:rPr>
                                <m:t>25</m:t>
                              </m:r>
                            </m:oMath>
                          </a14:m>
                          <a:r>
                            <a:rPr lang="en-GB" sz="1400" u="none" strike="noStrike" cap="none" dirty="0">
                              <a:solidFill>
                                <a:schemeClr val="tx1"/>
                              </a:solidFill>
                              <a:latin typeface="Nunito Sans" pitchFamily="2" charset="0"/>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692617A8-5D6B-6C0C-A117-CF73236C540D}"/>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stated the number of times the event occurred</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16</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use the total number of trials for the denominator</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0.36</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Correct answer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45%</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9</m:t>
                              </m:r>
                            </m:oMath>
                          </a14:m>
                          <a:r>
                            <a:rPr lang="en-GB" sz="1400" u="none" strike="noStrike" cap="none" dirty="0">
                              <a:solidFill>
                                <a:schemeClr val="tx1"/>
                              </a:solidFill>
                              <a:latin typeface="Nunito Sans" pitchFamily="2" charset="0"/>
                            </a:rPr>
                            <a:t> out</a:t>
                          </a:r>
                          <a:r>
                            <a:rPr lang="en-GB" sz="1400" u="none" strike="noStrike" cap="none" baseline="0" dirty="0">
                              <a:solidFill>
                                <a:schemeClr val="tx1"/>
                              </a:solidFill>
                              <a:latin typeface="Nunito Sans" pitchFamily="2" charset="0"/>
                            </a:rPr>
                            <a:t> of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rPr>
                                <m:t>20</m:t>
                              </m:r>
                            </m:oMath>
                          </a14:m>
                          <a:r>
                            <a:rPr lang="en-GB" sz="1400" u="none" strike="noStrike" cap="none" dirty="0">
                              <a:solidFill>
                                <a:schemeClr val="tx1"/>
                              </a:solidFill>
                              <a:latin typeface="Nunito Sans" pitchFamily="2" charset="0"/>
                            </a:rPr>
                            <a:t> (not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rPr>
                                <m:t>25</m:t>
                              </m:r>
                            </m:oMath>
                          </a14:m>
                          <a:r>
                            <a:rPr lang="en-GB" sz="1400" u="none" strike="noStrike" cap="none" dirty="0">
                              <a:solidFill>
                                <a:schemeClr val="tx1"/>
                              </a:solidFill>
                              <a:latin typeface="Nunito Sans" pitchFamily="2" charset="0"/>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9CC48A57-C2B9-602F-19B5-1D5803845804}"/>
              </a:ext>
            </a:extLst>
          </p:cNvPr>
          <p:cNvGraphicFramePr/>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An experiment is conducted on a new</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spinner, with the results collated. What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 relative frequency of the spinner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landing on B?</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01CF013C-DDA2-4B9E-89F0-131D6CCFEC3A}"/>
              </a:ext>
            </a:extLst>
          </p:cNvPr>
          <p:cNvPicPr>
            <a:picLocks noChangeAspect="1"/>
          </p:cNvPicPr>
          <p:nvPr/>
        </p:nvPicPr>
        <p:blipFill rotWithShape="1">
          <a:blip r:embed="rId3"/>
          <a:srcRect l="30725" t="25268" b="28207"/>
          <a:stretch/>
        </p:blipFill>
        <p:spPr>
          <a:xfrm>
            <a:off x="242588" y="3670873"/>
            <a:ext cx="3937001" cy="777665"/>
          </a:xfrm>
          <a:prstGeom prst="rect">
            <a:avLst/>
          </a:prstGeom>
        </p:spPr>
      </p:pic>
    </p:spTree>
    <p:extLst>
      <p:ext uri="{BB962C8B-B14F-4D97-AF65-F5344CB8AC3E}">
        <p14:creationId xmlns:p14="http://schemas.microsoft.com/office/powerpoint/2010/main" val="2476436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g1e33bb90013_0_2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A29C6DA6-2C35-EF5F-F171-64FCC84E3FA4}"/>
                  </a:ext>
                </a:extLst>
              </p:cNvPr>
              <p:cNvGraphicFramePr/>
              <p:nvPr>
                <p:extLst>
                  <p:ext uri="{D42A27DB-BD31-4B8C-83A1-F6EECF244321}">
                    <p14:modId xmlns:p14="http://schemas.microsoft.com/office/powerpoint/2010/main" val="382069673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A29C6DA6-2C35-EF5F-F171-64FCC84E3FA4}"/>
                  </a:ext>
                </a:extLst>
              </p:cNvPr>
              <p:cNvGraphicFramePr/>
              <p:nvPr>
                <p:extLst>
                  <p:ext uri="{D42A27DB-BD31-4B8C-83A1-F6EECF244321}">
                    <p14:modId xmlns:p14="http://schemas.microsoft.com/office/powerpoint/2010/main" val="382069673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9F722DB-520A-FE1B-814B-8131DC9546C5}"/>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The probability that a biassed dice lands on six when rolled is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0.22</m:t>
                              </m:r>
                            </m:oMath>
                          </a14:m>
                          <a:r>
                            <a:rPr lang="en-US" sz="1600" b="0" dirty="0">
                              <a:solidFill>
                                <a:schemeClr val="dk1"/>
                              </a:solidFill>
                              <a:latin typeface="Nunito Sans"/>
                              <a:ea typeface="Nunito Sans"/>
                              <a:cs typeface="Nunito Sans"/>
                              <a:sym typeface="Nunito Sans"/>
                            </a:rPr>
                            <a:t>. If the dice is rolled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60</m:t>
                              </m:r>
                            </m:oMath>
                          </a14:m>
                          <a:endParaRPr lang="en-US" sz="1600" b="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times, how many sixes would you expect to get?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9F722DB-520A-FE1B-814B-8131DC9546C5}"/>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The probability that a biassed dice lands on six when rolled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0.22</m:t>
                              </m:r>
                            </m:oMath>
                          </a14:m>
                          <a:r>
                            <a:rPr lang="en-US" sz="1600" b="0" dirty="0">
                              <a:solidFill>
                                <a:schemeClr val="dk1"/>
                              </a:solidFill>
                              <a:latin typeface="Nunito Sans"/>
                              <a:ea typeface="Nunito Sans"/>
                              <a:cs typeface="Nunito Sans"/>
                              <a:sym typeface="Nunito Sans"/>
                            </a:rPr>
                            <a:t>. If the dice is rolled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60</m:t>
                              </m:r>
                            </m:oMath>
                          </a14:m>
                          <a:endParaRPr lang="en-US" sz="1600" b="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times, how many sixes would you expect to get?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106972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1e33bb90013_0_21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CE250B73-5F8F-BD23-A176-E12E1A3841FE}"/>
                  </a:ext>
                </a:extLst>
              </p:cNvPr>
              <p:cNvGraphicFramePr/>
              <p:nvPr>
                <p:extLst>
                  <p:ext uri="{D42A27DB-BD31-4B8C-83A1-F6EECF244321}">
                    <p14:modId xmlns:p14="http://schemas.microsoft.com/office/powerpoint/2010/main" val="411438644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40</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125</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CE250B73-5F8F-BD23-A176-E12E1A3841FE}"/>
                  </a:ext>
                </a:extLst>
              </p:cNvPr>
              <p:cNvGraphicFramePr/>
              <p:nvPr>
                <p:extLst>
                  <p:ext uri="{D42A27DB-BD31-4B8C-83A1-F6EECF244321}">
                    <p14:modId xmlns:p14="http://schemas.microsoft.com/office/powerpoint/2010/main" val="411438644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40</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125</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F4C26C6-DFC0-9EAB-0AE0-64B641C22A39}"/>
                  </a:ext>
                </a:extLst>
              </p:cNvPr>
              <p:cNvGraphicFramePr/>
              <p:nvPr/>
            </p:nvGraphicFramePr>
            <p:xfrm>
              <a:off x="108043" y="862525"/>
              <a:ext cx="8790423" cy="77579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An experiment reveals that a biassed coin has a </a:t>
                          </a:r>
                          <a14:m>
                            <m:oMath xmlns:m="http://schemas.openxmlformats.org/officeDocument/2006/math">
                              <m:f>
                                <m:fPr>
                                  <m:ctrlPr>
                                    <a:rPr lang="en-GB" sz="1600" b="0" i="1" smtClean="0">
                                      <a:solidFill>
                                        <a:schemeClr val="dk1"/>
                                      </a:solidFill>
                                      <a:latin typeface="Cambria Math" panose="02040503050406030204" pitchFamily="18" charset="0"/>
                                      <a:ea typeface="Nunito Sans"/>
                                      <a:cs typeface="Nunito Sans"/>
                                      <a:sym typeface="Nunito Sans"/>
                                    </a:rPr>
                                  </m:ctrlPr>
                                </m:fPr>
                                <m:num>
                                  <m:r>
                                    <a:rPr lang="en-GB" sz="1600" b="0" i="1" smtClean="0">
                                      <a:solidFill>
                                        <a:schemeClr val="dk1"/>
                                      </a:solidFill>
                                      <a:latin typeface="Cambria Math" panose="02040503050406030204" pitchFamily="18" charset="0"/>
                                      <a:ea typeface="Nunito Sans"/>
                                      <a:cs typeface="Nunito Sans"/>
                                      <a:sym typeface="Nunito Sans"/>
                                    </a:rPr>
                                    <m:t>5</m:t>
                                  </m:r>
                                </m:num>
                                <m:den>
                                  <m:r>
                                    <a:rPr lang="en-GB" sz="1600" b="0" i="1" smtClean="0">
                                      <a:solidFill>
                                        <a:schemeClr val="dk1"/>
                                      </a:solidFill>
                                      <a:latin typeface="Cambria Math" panose="02040503050406030204" pitchFamily="18" charset="0"/>
                                      <a:ea typeface="Nunito Sans"/>
                                      <a:cs typeface="Nunito Sans"/>
                                      <a:sym typeface="Nunito Sans"/>
                                    </a:rPr>
                                    <m:t>8</m:t>
                                  </m:r>
                                </m:den>
                              </m:f>
                            </m:oMath>
                          </a14:m>
                          <a:r>
                            <a:rPr lang="en-US" sz="1600" b="0" dirty="0">
                              <a:solidFill>
                                <a:schemeClr val="dk1"/>
                              </a:solidFill>
                              <a:latin typeface="Nunito Sans"/>
                              <a:ea typeface="Nunito Sans"/>
                              <a:cs typeface="Nunito Sans"/>
                              <a:sym typeface="Nunito Sans"/>
                            </a:rPr>
                            <a:t> probability of landing on Heads when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flipped.</a:t>
                          </a:r>
                          <a:r>
                            <a:rPr lang="en-US" sz="1600" b="0" baseline="0" dirty="0">
                              <a:solidFill>
                                <a:schemeClr val="dk1"/>
                              </a:solidFill>
                              <a:latin typeface="Nunito Sans"/>
                              <a:ea typeface="Nunito Sans"/>
                              <a:cs typeface="Nunito Sans"/>
                              <a:sym typeface="Nunito Sans"/>
                            </a:rPr>
                            <a:t> How many Heads would be expected from </a:t>
                          </a:r>
                          <a14:m>
                            <m:oMath xmlns:m="http://schemas.openxmlformats.org/officeDocument/2006/math">
                              <m:r>
                                <a:rPr lang="en-US" sz="1600" b="0" i="1" baseline="0" dirty="0" smtClean="0">
                                  <a:solidFill>
                                    <a:schemeClr val="dk1"/>
                                  </a:solidFill>
                                  <a:latin typeface="Cambria Math" panose="02040503050406030204" pitchFamily="18" charset="0"/>
                                  <a:ea typeface="Nunito Sans"/>
                                  <a:cs typeface="Nunito Sans"/>
                                  <a:sym typeface="Nunito Sans"/>
                                </a:rPr>
                                <m:t>200</m:t>
                              </m:r>
                            </m:oMath>
                          </a14:m>
                          <a:r>
                            <a:rPr lang="en-US" sz="1600" b="0" baseline="0" dirty="0">
                              <a:solidFill>
                                <a:schemeClr val="dk1"/>
                              </a:solidFill>
                              <a:latin typeface="Nunito Sans"/>
                              <a:ea typeface="Nunito Sans"/>
                              <a:cs typeface="Nunito Sans"/>
                              <a:sym typeface="Nunito Sans"/>
                            </a:rPr>
                            <a:t> coin flips?</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F4C26C6-DFC0-9EAB-0AE0-64B641C22A39}"/>
                  </a:ext>
                </a:extLst>
              </p:cNvPr>
              <p:cNvGraphicFramePr/>
              <p:nvPr/>
            </p:nvGraphicFramePr>
            <p:xfrm>
              <a:off x="108043" y="862525"/>
              <a:ext cx="8790423" cy="77579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An experiment reveals that a biassed coin has a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Sans"/>
                                      <a:cs typeface="Nunito Sans"/>
                                      <a:sym typeface="Nunito Sans"/>
                                    </a:rPr>
                                  </m:ctrlPr>
                                </m:fPr>
                                <m:num>
                                  <m:r>
                                    <a:rPr lang="en-GB" sz="1600" b="0" i="1" smtClean="0">
                                      <a:solidFill>
                                        <a:schemeClr val="dk1"/>
                                      </a:solidFill>
                                      <a:latin typeface="Cambria Math" panose="02040503050406030204" pitchFamily="18" charset="0"/>
                                      <a:ea typeface="Nunito Sans"/>
                                      <a:cs typeface="Nunito Sans"/>
                                      <a:sym typeface="Nunito Sans"/>
                                    </a:rPr>
                                    <m:t>5</m:t>
                                  </m:r>
                                </m:num>
                                <m:den>
                                  <m:r>
                                    <a:rPr lang="en-GB" sz="1600" b="0" i="1" smtClean="0">
                                      <a:solidFill>
                                        <a:schemeClr val="dk1"/>
                                      </a:solidFill>
                                      <a:latin typeface="Cambria Math" panose="02040503050406030204" pitchFamily="18" charset="0"/>
                                      <a:ea typeface="Nunito Sans"/>
                                      <a:cs typeface="Nunito Sans"/>
                                      <a:sym typeface="Nunito Sans"/>
                                    </a:rPr>
                                    <m:t>8</m:t>
                                  </m:r>
                                </m:den>
                              </m:f>
                            </m:oMath>
                          </a14:m>
                          <a:r>
                            <a:rPr lang="en-US" sz="1600" b="0" dirty="0">
                              <a:solidFill>
                                <a:schemeClr val="dk1"/>
                              </a:solidFill>
                              <a:latin typeface="Nunito Sans"/>
                              <a:ea typeface="Nunito Sans"/>
                              <a:cs typeface="Nunito Sans"/>
                              <a:sym typeface="Nunito Sans"/>
                            </a:rPr>
                            <a:t> probability of landing on Heads when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flipped.</a:t>
                          </a:r>
                          <a:r>
                            <a:rPr lang="en-US" sz="1600" b="0" baseline="0" dirty="0">
                              <a:solidFill>
                                <a:schemeClr val="dk1"/>
                              </a:solidFill>
                              <a:latin typeface="Nunito Sans"/>
                              <a:ea typeface="Nunito Sans"/>
                              <a:cs typeface="Nunito Sans"/>
                              <a:sym typeface="Nunito Sans"/>
                            </a:rPr>
                            <a:t> How many Heads would be expected from </a:t>
                          </a:r>
                          <a14:m xmlns:a14="http://schemas.microsoft.com/office/drawing/2010/main">
                            <m:oMath xmlns:m="http://schemas.openxmlformats.org/officeDocument/2006/math">
                              <m:r>
                                <a:rPr lang="en-US" sz="1600" b="0" i="1" baseline="0" dirty="0" smtClean="0">
                                  <a:solidFill>
                                    <a:schemeClr val="dk1"/>
                                  </a:solidFill>
                                  <a:latin typeface="Cambria Math" panose="02040503050406030204" pitchFamily="18" charset="0"/>
                                  <a:ea typeface="Nunito Sans"/>
                                  <a:cs typeface="Nunito Sans"/>
                                  <a:sym typeface="Nunito Sans"/>
                                </a:rPr>
                                <m:t>200</m:t>
                              </m:r>
                            </m:oMath>
                          </a14:m>
                          <a:r>
                            <a:rPr lang="en-US" sz="1600" b="0" baseline="0" dirty="0">
                              <a:solidFill>
                                <a:schemeClr val="dk1"/>
                              </a:solidFill>
                              <a:latin typeface="Nunito Sans"/>
                              <a:ea typeface="Nunito Sans"/>
                              <a:cs typeface="Nunito Sans"/>
                              <a:sym typeface="Nunito Sans"/>
                            </a:rPr>
                            <a:t> coin flips?</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229044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1e33bb90013_0_2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7AF5E5B3-BBF5-0C16-32EB-C36617EFCA8F}"/>
                  </a:ext>
                </a:extLst>
              </p:cNvPr>
              <p:cNvGraphicFramePr/>
              <p:nvPr>
                <p:extLst>
                  <p:ext uri="{D42A27DB-BD31-4B8C-83A1-F6EECF244321}">
                    <p14:modId xmlns:p14="http://schemas.microsoft.com/office/powerpoint/2010/main" val="54640457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7AF5E5B3-BBF5-0C16-32EB-C36617EFCA8F}"/>
                  </a:ext>
                </a:extLst>
              </p:cNvPr>
              <p:cNvGraphicFramePr/>
              <p:nvPr>
                <p:extLst>
                  <p:ext uri="{D42A27DB-BD31-4B8C-83A1-F6EECF244321}">
                    <p14:modId xmlns:p14="http://schemas.microsoft.com/office/powerpoint/2010/main" val="54640457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B95A78E-F7AF-3698-7B74-C90804272E72}"/>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 fair, 6-sided dice is rolled.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What is the probability of scoring a multiple of 2 or a multiple of 3?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9793609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g1e33bb90013_0_2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C45CA5A1-89B8-C5E6-1CA6-1BB9C53A96D3}"/>
                  </a:ext>
                </a:extLst>
              </p:cNvPr>
              <p:cNvGraphicFramePr/>
              <p:nvPr>
                <p:extLst>
                  <p:ext uri="{D42A27DB-BD31-4B8C-83A1-F6EECF244321}">
                    <p14:modId xmlns:p14="http://schemas.microsoft.com/office/powerpoint/2010/main" val="1257487922"/>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0.5</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0.33</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0.75</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C45CA5A1-89B8-C5E6-1CA6-1BB9C53A96D3}"/>
                  </a:ext>
                </a:extLst>
              </p:cNvPr>
              <p:cNvGraphicFramePr/>
              <p:nvPr>
                <p:extLst>
                  <p:ext uri="{D42A27DB-BD31-4B8C-83A1-F6EECF244321}">
                    <p14:modId xmlns:p14="http://schemas.microsoft.com/office/powerpoint/2010/main" val="1257487922"/>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0.5</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0.33</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i="1" dirty="0" smtClean="0">
                                  <a:solidFill>
                                    <a:schemeClr val="tx1"/>
                                  </a:solidFill>
                                  <a:latin typeface="Cambria Math" panose="02040503050406030204" pitchFamily="18" charset="0"/>
                                  <a:ea typeface="Nunito Sans"/>
                                  <a:cs typeface="Nunito Sans"/>
                                  <a:sym typeface="Nunito Sans"/>
                                </a:rPr>
                                <m:t>0.75</m:t>
                              </m:r>
                            </m:oMath>
                          </a14:m>
                          <a:r>
                            <a:rPr lang="en-GB"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GB" sz="14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lang="en-GB"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 </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FEA0E042-5971-A266-BAA0-B60534F6928C}"/>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A card is drawn from a standard deck of playing cards.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of drawing a card that is red or clubs?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9137930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1e33bb90013_0_25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CFD498CF-BA4E-AA4B-991A-30710FF32A87}"/>
              </a:ext>
            </a:extLst>
          </p:cNvPr>
          <p:cNvPicPr>
            <a:picLocks noChangeAspect="1"/>
          </p:cNvPicPr>
          <p:nvPr/>
        </p:nvPicPr>
        <p:blipFill>
          <a:blip r:embed="rId3"/>
          <a:stretch>
            <a:fillRect/>
          </a:stretch>
        </p:blipFill>
        <p:spPr>
          <a:xfrm>
            <a:off x="1031623" y="2116395"/>
            <a:ext cx="2515910" cy="2391887"/>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B044FCBA-F28F-DC3C-A49E-933145DFB6FB}"/>
                  </a:ext>
                </a:extLst>
              </p:cNvPr>
              <p:cNvGraphicFramePr/>
              <p:nvPr>
                <p:extLst>
                  <p:ext uri="{D42A27DB-BD31-4B8C-83A1-F6EECF244321}">
                    <p14:modId xmlns:p14="http://schemas.microsoft.com/office/powerpoint/2010/main" val="122305253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100</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5</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B044FCBA-F28F-DC3C-A49E-933145DFB6FB}"/>
                  </a:ext>
                </a:extLst>
              </p:cNvPr>
              <p:cNvGraphicFramePr/>
              <p:nvPr>
                <p:extLst>
                  <p:ext uri="{D42A27DB-BD31-4B8C-83A1-F6EECF244321}">
                    <p14:modId xmlns:p14="http://schemas.microsoft.com/office/powerpoint/2010/main" val="122305253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100</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5</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A7D8DC88-7C42-7CE2-9D72-447648B93AA6}"/>
                  </a:ext>
                </a:extLst>
              </p:cNvPr>
              <p:cNvGraphicFramePr/>
              <p:nvPr/>
            </p:nvGraphicFramePr>
            <p:xfrm>
              <a:off x="108044" y="862525"/>
              <a:ext cx="4396224" cy="1035441"/>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This spinner is made using a regular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polygon. On a single spin,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scoring a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or a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oMath>
                          </a14:m>
                          <a:r>
                            <a:rPr lang="en-US" sz="1600" b="0" dirty="0">
                              <a:solidFill>
                                <a:schemeClr val="dk1"/>
                              </a:solidFill>
                              <a:latin typeface="Nunito"/>
                              <a:ea typeface="Nunito"/>
                              <a:cs typeface="Nunito"/>
                              <a:sym typeface="Nunito"/>
                            </a:rPr>
                            <a: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A7D8DC88-7C42-7CE2-9D72-447648B93AA6}"/>
                  </a:ext>
                </a:extLst>
              </p:cNvPr>
              <p:cNvGraphicFramePr/>
              <p:nvPr/>
            </p:nvGraphicFramePr>
            <p:xfrm>
              <a:off x="108044" y="862525"/>
              <a:ext cx="4396224" cy="1035441"/>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This spinner is made using a regular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polygon. On a single spin,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scoring a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or a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oMath>
                          </a14:m>
                          <a:r>
                            <a:rPr lang="en-US" sz="1600" b="0" dirty="0">
                              <a:solidFill>
                                <a:schemeClr val="dk1"/>
                              </a:solidFill>
                              <a:latin typeface="Nunito"/>
                              <a:ea typeface="Nunito"/>
                              <a:cs typeface="Nunito"/>
                              <a:sym typeface="Nunito"/>
                            </a:rPr>
                            <a: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84094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g1e33bb90013_0_2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7" name="Google Shape;255;g2191522ec10_0_108">
                <a:extLst>
                  <a:ext uri="{FF2B5EF4-FFF2-40B4-BE49-F238E27FC236}">
                    <a16:creationId xmlns:a16="http://schemas.microsoft.com/office/drawing/2014/main" id="{0DE737D8-0E01-D39C-38CA-F367870DAE5A}"/>
                  </a:ext>
                </a:extLst>
              </p:cNvPr>
              <p:cNvGraphicFramePr/>
              <p:nvPr/>
            </p:nvGraphicFramePr>
            <p:xfrm>
              <a:off x="108043" y="862525"/>
              <a:ext cx="8790423" cy="1190254"/>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A bag contains black, white and grey counters.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drawing a black counter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3</m:t>
                                  </m:r>
                                </m:num>
                                <m:den>
                                  <m:r>
                                    <a:rPr lang="en-GB" sz="1600" b="0" i="1" smtClean="0">
                                      <a:solidFill>
                                        <a:schemeClr val="dk1"/>
                                      </a:solidFill>
                                      <a:latin typeface="Cambria Math" panose="02040503050406030204" pitchFamily="18" charset="0"/>
                                      <a:ea typeface="Nunito"/>
                                      <a:cs typeface="Nunito"/>
                                      <a:sym typeface="Nunito"/>
                                    </a:rPr>
                                    <m:t>8</m:t>
                                  </m:r>
                                </m:den>
                              </m:f>
                            </m:oMath>
                          </a14:m>
                          <a:r>
                            <a:rPr lang="en-US" sz="1600" b="0" dirty="0">
                              <a:solidFill>
                                <a:schemeClr val="dk1"/>
                              </a:solidFill>
                              <a:latin typeface="Nunito"/>
                              <a:ea typeface="Nunito"/>
                              <a:cs typeface="Nunito"/>
                              <a:sym typeface="Nunito"/>
                            </a:rPr>
                            <a:t> and the probabilities of drawing a white or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grey counter are the same. What is the minimum number of counters the bag contains?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7" name="Google Shape;255;g2191522ec10_0_108">
                <a:extLst>
                  <a:ext uri="{FF2B5EF4-FFF2-40B4-BE49-F238E27FC236}">
                    <a16:creationId xmlns:a16="http://schemas.microsoft.com/office/drawing/2014/main" id="{0DE737D8-0E01-D39C-38CA-F367870DAE5A}"/>
                  </a:ext>
                </a:extLst>
              </p:cNvPr>
              <p:cNvGraphicFramePr/>
              <p:nvPr/>
            </p:nvGraphicFramePr>
            <p:xfrm>
              <a:off x="108043" y="862525"/>
              <a:ext cx="8790423" cy="1190254"/>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A bag contains black, white and grey counters.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drawing a black counter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3</m:t>
                                  </m:r>
                                </m:num>
                                <m:den>
                                  <m:r>
                                    <a:rPr lang="en-GB" sz="1600" b="0" i="1" smtClean="0">
                                      <a:solidFill>
                                        <a:schemeClr val="dk1"/>
                                      </a:solidFill>
                                      <a:latin typeface="Cambria Math" panose="02040503050406030204" pitchFamily="18" charset="0"/>
                                      <a:ea typeface="Nunito"/>
                                      <a:cs typeface="Nunito"/>
                                      <a:sym typeface="Nunito"/>
                                    </a:rPr>
                                    <m:t>8</m:t>
                                  </m:r>
                                </m:den>
                              </m:f>
                            </m:oMath>
                          </a14:m>
                          <a:r>
                            <a:rPr lang="en-US" sz="1600" b="0" dirty="0">
                              <a:solidFill>
                                <a:schemeClr val="dk1"/>
                              </a:solidFill>
                              <a:latin typeface="Nunito"/>
                              <a:ea typeface="Nunito"/>
                              <a:cs typeface="Nunito"/>
                              <a:sym typeface="Nunito"/>
                            </a:rPr>
                            <a:t> and the probabilities of drawing a white or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grey counter are the same. What is the minimum number of counters the bag contains?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8" name="Google Shape;106;p20">
                <a:extLst>
                  <a:ext uri="{FF2B5EF4-FFF2-40B4-BE49-F238E27FC236}">
                    <a16:creationId xmlns:a16="http://schemas.microsoft.com/office/drawing/2014/main" id="{3CC6D354-2EB5-A87E-1CF3-6EF3C05BCA57}"/>
                  </a:ext>
                </a:extLst>
              </p:cNvPr>
              <p:cNvGraphicFramePr/>
              <p:nvPr>
                <p:extLst>
                  <p:ext uri="{D42A27DB-BD31-4B8C-83A1-F6EECF244321}">
                    <p14:modId xmlns:p14="http://schemas.microsoft.com/office/powerpoint/2010/main" val="158903036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8</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US" sz="1600" b="0" i="0" dirty="0" smtClean="0">
                                  <a:solidFill>
                                    <a:schemeClr val="tx1"/>
                                  </a:solidFill>
                                  <a:latin typeface="Cambria Math" panose="02040503050406030204" pitchFamily="18" charset="0"/>
                                  <a:ea typeface="Nunito Sans"/>
                                  <a:cs typeface="Nunito Sans"/>
                                  <a:sym typeface="Nunito Sans"/>
                                </a:rPr>
                                <m:t>1</m:t>
                              </m:r>
                              <m:r>
                                <a:rPr lang="en-US" sz="1600" b="0" i="1" dirty="0" smtClean="0">
                                  <a:solidFill>
                                    <a:schemeClr val="tx1"/>
                                  </a:solidFill>
                                  <a:latin typeface="Cambria Math" panose="02040503050406030204" pitchFamily="18" charset="0"/>
                                  <a:ea typeface="Nunito Sans"/>
                                  <a:cs typeface="Nunito Sans"/>
                                  <a:sym typeface="Nunito Sans"/>
                                </a:rPr>
                                <m:t>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24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40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8" name="Google Shape;106;p20">
                <a:extLst>
                  <a:ext uri="{FF2B5EF4-FFF2-40B4-BE49-F238E27FC236}">
                    <a16:creationId xmlns:a16="http://schemas.microsoft.com/office/drawing/2014/main" id="{3CC6D354-2EB5-A87E-1CF3-6EF3C05BCA57}"/>
                  </a:ext>
                </a:extLst>
              </p:cNvPr>
              <p:cNvGraphicFramePr/>
              <p:nvPr>
                <p:extLst>
                  <p:ext uri="{D42A27DB-BD31-4B8C-83A1-F6EECF244321}">
                    <p14:modId xmlns:p14="http://schemas.microsoft.com/office/powerpoint/2010/main" val="158903036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8</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US" sz="1600" b="0" i="0" dirty="0" smtClean="0">
                                  <a:solidFill>
                                    <a:schemeClr val="tx1"/>
                                  </a:solidFill>
                                  <a:latin typeface="Cambria Math" panose="02040503050406030204" pitchFamily="18" charset="0"/>
                                  <a:ea typeface="Nunito Sans"/>
                                  <a:cs typeface="Nunito Sans"/>
                                  <a:sym typeface="Nunito Sans"/>
                                </a:rPr>
                                <m:t>1</m:t>
                              </m:r>
                              <m:r>
                                <a:rPr lang="en-US" sz="1600" b="0" i="1" dirty="0" smtClean="0">
                                  <a:solidFill>
                                    <a:schemeClr val="tx1"/>
                                  </a:solidFill>
                                  <a:latin typeface="Cambria Math" panose="02040503050406030204" pitchFamily="18" charset="0"/>
                                  <a:ea typeface="Nunito Sans"/>
                                  <a:cs typeface="Nunito Sans"/>
                                  <a:sym typeface="Nunito Sans"/>
                                </a:rPr>
                                <m:t>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24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40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004562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g1e33bb90013_0_28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8A3C9F8A-71B5-C833-205A-E41B8328A69B}"/>
                  </a:ext>
                </a:extLst>
              </p:cNvPr>
              <p:cNvGraphicFramePr/>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A bag contains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21</m:t>
                              </m:r>
                            </m:oMath>
                          </a14:m>
                          <a:r>
                            <a:rPr lang="en-US" sz="1600" b="0" dirty="0">
                              <a:solidFill>
                                <a:schemeClr val="dk1"/>
                              </a:solidFill>
                              <a:latin typeface="Nunito"/>
                              <a:ea typeface="Nunito"/>
                              <a:cs typeface="Nunito"/>
                              <a:sym typeface="Nunito"/>
                            </a:rPr>
                            <a:t> blue counters and some red counters. A counter is drawn at random.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 probability of getting a red counter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0.65</m:t>
                              </m:r>
                            </m:oMath>
                          </a14:m>
                          <a:r>
                            <a:rPr lang="en-US" sz="1600" b="0" dirty="0">
                              <a:solidFill>
                                <a:schemeClr val="dk1"/>
                              </a:solidFill>
                              <a:latin typeface="Nunito"/>
                              <a:ea typeface="Nunito"/>
                              <a:cs typeface="Nunito"/>
                              <a:sym typeface="Nunito"/>
                            </a:rPr>
                            <a:t>, determine how many counters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in the bag.</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8A3C9F8A-71B5-C833-205A-E41B8328A69B}"/>
                  </a:ext>
                </a:extLst>
              </p:cNvPr>
              <p:cNvGraphicFramePr/>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A bag contains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21</m:t>
                              </m:r>
                            </m:oMath>
                          </a14:m>
                          <a:r>
                            <a:rPr lang="en-US" sz="1600" b="0" dirty="0">
                              <a:solidFill>
                                <a:schemeClr val="dk1"/>
                              </a:solidFill>
                              <a:latin typeface="Nunito"/>
                              <a:ea typeface="Nunito"/>
                              <a:cs typeface="Nunito"/>
                              <a:sym typeface="Nunito"/>
                            </a:rPr>
                            <a:t> blue counters and some red counters. A counter is drawn at random.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 probability of getting a red counter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0.65</m:t>
                              </m:r>
                            </m:oMath>
                          </a14:m>
                          <a:r>
                            <a:rPr lang="en-US" sz="1600" b="0" dirty="0">
                              <a:solidFill>
                                <a:schemeClr val="dk1"/>
                              </a:solidFill>
                              <a:latin typeface="Nunito"/>
                              <a:ea typeface="Nunito"/>
                              <a:cs typeface="Nunito"/>
                              <a:sym typeface="Nunito"/>
                            </a:rPr>
                            <a:t>, determine how many counters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in the bag.</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E3D08A9E-F4C1-82D4-A6AE-B95E408F0E14}"/>
                  </a:ext>
                </a:extLst>
              </p:cNvPr>
              <p:cNvGraphicFramePr/>
              <p:nvPr>
                <p:extLst>
                  <p:ext uri="{D42A27DB-BD31-4B8C-83A1-F6EECF244321}">
                    <p14:modId xmlns:p14="http://schemas.microsoft.com/office/powerpoint/2010/main" val="1438398988"/>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44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735</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60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86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E3D08A9E-F4C1-82D4-A6AE-B95E408F0E14}"/>
                  </a:ext>
                </a:extLst>
              </p:cNvPr>
              <p:cNvGraphicFramePr/>
              <p:nvPr>
                <p:extLst>
                  <p:ext uri="{D42A27DB-BD31-4B8C-83A1-F6EECF244321}">
                    <p14:modId xmlns:p14="http://schemas.microsoft.com/office/powerpoint/2010/main" val="1438398988"/>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44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735</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60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 </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86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971592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1e33bb90013_0_3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106;p20">
            <a:extLst>
              <a:ext uri="{FF2B5EF4-FFF2-40B4-BE49-F238E27FC236}">
                <a16:creationId xmlns:a16="http://schemas.microsoft.com/office/drawing/2014/main" id="{D8C63C05-49DF-414D-2919-04EA9AAD2F03}"/>
              </a:ext>
            </a:extLst>
          </p:cNvPr>
          <p:cNvGraphicFramePr/>
          <p:nvPr>
            <p:extLst>
              <p:ext uri="{D42A27DB-BD31-4B8C-83A1-F6EECF244321}">
                <p14:modId xmlns:p14="http://schemas.microsoft.com/office/powerpoint/2010/main" val="2054475965"/>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Certain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thinks past results guarantee the next result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Impossible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assumed the result must be about to switch</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C) Even chance</a:t>
                      </a:r>
                      <a:endParaRPr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endParaRPr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Likely</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assumed past results make the outcome more likely</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DD1F9CBA-F411-4B7E-1057-1A2425BD7F79}"/>
              </a:ext>
            </a:extLst>
          </p:cNvPr>
          <p:cNvGraphicFramePr/>
          <p:nvPr>
            <p:extLst>
              <p:ext uri="{D42A27DB-BD31-4B8C-83A1-F6EECF244321}">
                <p14:modId xmlns:p14="http://schemas.microsoft.com/office/powerpoint/2010/main" val="2516769599"/>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An unbiassed coin is flipped five times and each time lands heads up. Choose the word that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describes the likelihood of getting Heads when the coin is next flipped: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1e33bb90013_0_4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4FDE20A5-AC5A-C265-57E0-DA88EBB78224}"/>
                  </a:ext>
                </a:extLst>
              </p:cNvPr>
              <p:cNvGraphicFramePr/>
              <p:nvPr>
                <p:extLst>
                  <p:ext uri="{D42A27DB-BD31-4B8C-83A1-F6EECF244321}">
                    <p14:modId xmlns:p14="http://schemas.microsoft.com/office/powerpoint/2010/main" val="334508375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Unlikely </a:t>
                          </a:r>
                          <a:endParaRPr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endParaRPr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Impossible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confused concepts of unlikely and impossible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Likely</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assumed any type of weather is possible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Even chance</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does not understand what a </a:t>
                          </a:r>
                          <a14:m>
                            <m:oMath xmlns:m="http://schemas.openxmlformats.org/officeDocument/2006/math">
                              <m:r>
                                <a:rPr lang="en-US"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0%</m:t>
                              </m:r>
                            </m:oMath>
                          </a14:m>
                          <a:r>
                            <a:rPr lang="en-GB" sz="1400" u="none" strike="noStrike" cap="none" dirty="0">
                              <a:solidFill>
                                <a:schemeClr val="tx1"/>
                              </a:solidFill>
                              <a:latin typeface="Nunito Sans"/>
                              <a:ea typeface="Nunito Sans"/>
                              <a:cs typeface="Nunito Sans"/>
                              <a:sym typeface="Nunito Sans"/>
                            </a:rPr>
                            <a:t> chance suggests</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4FDE20A5-AC5A-C265-57E0-DA88EBB78224}"/>
                  </a:ext>
                </a:extLst>
              </p:cNvPr>
              <p:cNvGraphicFramePr/>
              <p:nvPr>
                <p:extLst>
                  <p:ext uri="{D42A27DB-BD31-4B8C-83A1-F6EECF244321}">
                    <p14:modId xmlns:p14="http://schemas.microsoft.com/office/powerpoint/2010/main" val="334508375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Unlikely </a:t>
                          </a:r>
                          <a:endParaRPr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endParaRPr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Impossible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confused concepts of unlikely and impossible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Likely</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assumed any type of weather is possible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Even chance</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does not understand what a </a:t>
                          </a:r>
                          <a14:m xmlns:a14="http://schemas.microsoft.com/office/drawing/2010/main">
                            <m:oMath xmlns:m="http://schemas.openxmlformats.org/officeDocument/2006/math">
                              <m:r>
                                <a:rPr lang="en-US"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0%</m:t>
                              </m:r>
                            </m:oMath>
                          </a14:m>
                          <a:r>
                            <a:rPr lang="en-GB" sz="1400" u="none" strike="noStrike" cap="none" dirty="0">
                              <a:solidFill>
                                <a:schemeClr val="tx1"/>
                              </a:solidFill>
                              <a:latin typeface="Nunito Sans"/>
                              <a:ea typeface="Nunito Sans"/>
                              <a:cs typeface="Nunito Sans"/>
                              <a:sym typeface="Nunito Sans"/>
                            </a:rPr>
                            <a:t> chance suggests</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5726BBC1-D3B3-F789-6F6E-D6FE62DF5980}"/>
              </a:ext>
            </a:extLst>
          </p:cNvPr>
          <p:cNvGraphicFramePr/>
          <p:nvPr>
            <p:extLst>
              <p:ext uri="{D42A27DB-BD31-4B8C-83A1-F6EECF244321}">
                <p14:modId xmlns:p14="http://schemas.microsoft.com/office/powerpoint/2010/main" val="2616603692"/>
              </p:ext>
            </p:extLst>
          </p:nvPr>
        </p:nvGraphicFramePr>
        <p:xfrm>
          <a:off x="108043" y="862525"/>
          <a:ext cx="8790423" cy="358219"/>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Choose the word that describes the likelihood that it will snow in the UK on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June: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1e33bb90013_0_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59785DE-E592-E046-8AF4-F5C36F085423}"/>
              </a:ext>
            </a:extLst>
          </p:cNvPr>
          <p:cNvPicPr>
            <a:picLocks noChangeAspect="1"/>
          </p:cNvPicPr>
          <p:nvPr/>
        </p:nvPicPr>
        <p:blipFill>
          <a:blip r:embed="rId3"/>
          <a:stretch>
            <a:fillRect/>
          </a:stretch>
        </p:blipFill>
        <p:spPr>
          <a:xfrm>
            <a:off x="401391" y="2253460"/>
            <a:ext cx="3975876" cy="1269983"/>
          </a:xfrm>
          <a:prstGeom prst="rect">
            <a:avLst/>
          </a:prstGeom>
        </p:spPr>
      </p:pic>
      <p:graphicFrame>
        <p:nvGraphicFramePr>
          <p:cNvPr id="3" name="Google Shape;414;g21c43135d4d_0_150">
            <a:extLst>
              <a:ext uri="{FF2B5EF4-FFF2-40B4-BE49-F238E27FC236}">
                <a16:creationId xmlns:a16="http://schemas.microsoft.com/office/drawing/2014/main" id="{0517AFCE-F63B-2ED3-E1A5-05633ABC7270}"/>
              </a:ext>
            </a:extLst>
          </p:cNvPr>
          <p:cNvGraphicFramePr/>
          <p:nvPr>
            <p:extLst>
              <p:ext uri="{D42A27DB-BD31-4B8C-83A1-F6EECF244321}">
                <p14:modId xmlns:p14="http://schemas.microsoft.com/office/powerpoint/2010/main" val="17550329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does not understand that the probability of this event must be greater than zero</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B) B </a:t>
                      </a:r>
                      <a:endParaRPr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endParaRPr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C</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has not looked at the number of ways the event can happen</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D</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has given the probability of any number on a dice being rolled</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4" name="Google Shape;255;g2191522ec10_0_108">
            <a:extLst>
              <a:ext uri="{FF2B5EF4-FFF2-40B4-BE49-F238E27FC236}">
                <a16:creationId xmlns:a16="http://schemas.microsoft.com/office/drawing/2014/main" id="{4431460D-15BC-7F56-52CE-6529DF35C19A}"/>
              </a:ext>
            </a:extLst>
          </p:cNvPr>
          <p:cNvGraphicFramePr/>
          <p:nvPr>
            <p:extLst>
              <p:ext uri="{D42A27DB-BD31-4B8C-83A1-F6EECF244321}">
                <p14:modId xmlns:p14="http://schemas.microsoft.com/office/powerpoint/2010/main" val="497716359"/>
              </p:ext>
            </p:extLst>
          </p:nvPr>
        </p:nvGraphicFramePr>
        <p:xfrm>
          <a:off x="108044" y="862525"/>
          <a:ext cx="4396224" cy="103633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An unbiassed 6-sided dice is rolled.</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Choose the option that indicates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rolling a 6:</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1e33bb90013_0_5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196B3C5C-43C0-3129-24F4-859275476C88}"/>
              </a:ext>
            </a:extLst>
          </p:cNvPr>
          <p:cNvGraphicFramePr/>
          <p:nvPr>
            <p:extLst>
              <p:ext uri="{D42A27DB-BD31-4B8C-83A1-F6EECF244321}">
                <p14:modId xmlns:p14="http://schemas.microsoft.com/office/powerpoint/2010/main" val="4020738983"/>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chose the probability of selecting a vowel</a:t>
                      </a:r>
                      <a:endParaRPr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B</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assumed the chances of selecting a vowel or a consonant are the same</a:t>
                      </a:r>
                      <a:endParaRPr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C)</a:t>
                      </a:r>
                      <a:r>
                        <a:rPr lang="en-GB" sz="1600" u="none" strike="noStrike" cap="none" dirty="0">
                          <a:solidFill>
                            <a:srgbClr val="54B98C"/>
                          </a:solidFill>
                          <a:latin typeface="Nunito Sans" pitchFamily="2" charset="0"/>
                          <a:ea typeface="Times New Roman"/>
                          <a:cs typeface="Times New Roman"/>
                          <a:sym typeface="Times New Roman"/>
                        </a:rPr>
                        <a:t> C</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a:cs typeface="Nunito"/>
                          <a:sym typeface="Nunito"/>
                        </a:rPr>
                        <a:t>Correct answer</a:t>
                      </a:r>
                      <a:endParaRPr sz="1400" u="none" strike="noStrike" cap="none" dirty="0">
                        <a:solidFill>
                          <a:srgbClr val="54B98C"/>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D</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chose the probability of selecting any letter</a:t>
                      </a:r>
                      <a:endParaRPr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39131A19-E5C3-920B-1241-53E624C25556}"/>
              </a:ext>
            </a:extLst>
          </p:cNvPr>
          <p:cNvGraphicFramePr/>
          <p:nvPr>
            <p:extLst>
              <p:ext uri="{D42A27DB-BD31-4B8C-83A1-F6EECF244321}">
                <p14:modId xmlns:p14="http://schemas.microsoft.com/office/powerpoint/2010/main" val="2807943877"/>
              </p:ext>
            </p:extLst>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4) A letter is chosen at random from the 26</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letter alphabet. Choose the option that</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indicates the probability of selecting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consonant: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87C1F760-4B79-48EE-EB80-B0ACBB7BC837}"/>
              </a:ext>
            </a:extLst>
          </p:cNvPr>
          <p:cNvPicPr>
            <a:picLocks noChangeAspect="1"/>
          </p:cNvPicPr>
          <p:nvPr/>
        </p:nvPicPr>
        <p:blipFill>
          <a:blip r:embed="rId3"/>
          <a:stretch>
            <a:fillRect/>
          </a:stretch>
        </p:blipFill>
        <p:spPr>
          <a:xfrm>
            <a:off x="401390" y="2454808"/>
            <a:ext cx="3995957" cy="126998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g1e33bb90013_0_6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4FD709C0-5C67-904D-AC15-B65D2D3AB1BF}"/>
              </a:ext>
            </a:extLst>
          </p:cNvPr>
          <p:cNvPicPr>
            <a:picLocks noChangeAspect="1"/>
          </p:cNvPicPr>
          <p:nvPr/>
        </p:nvPicPr>
        <p:blipFill>
          <a:blip r:embed="rId3"/>
          <a:stretch>
            <a:fillRect/>
          </a:stretch>
        </p:blipFill>
        <p:spPr>
          <a:xfrm>
            <a:off x="522356" y="2571750"/>
            <a:ext cx="3384000" cy="1346122"/>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B3D7321C-797E-7A25-147C-B0112D4BD82F}"/>
                  </a:ext>
                </a:extLst>
              </p:cNvPr>
              <p:cNvGraphicFramePr/>
              <p:nvPr>
                <p:extLst>
                  <p:ext uri="{D42A27DB-BD31-4B8C-83A1-F6EECF244321}">
                    <p14:modId xmlns:p14="http://schemas.microsoft.com/office/powerpoint/2010/main" val="5294638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6</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the number of white counters as the denominator instead of using the total</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9</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simplify the fraction</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gave the probability of selecting a white counter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D)</a:t>
                          </a:r>
                          <a:r>
                            <a:rPr lang="en-GB" sz="1600" u="none" strike="noStrike" cap="none" dirty="0">
                              <a:solidFill>
                                <a:srgbClr val="54B98C"/>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t>1</m:t>
                                  </m:r>
                                </m:num>
                                <m:den>
                                  <m: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B3D7321C-797E-7A25-147C-B0112D4BD82F}"/>
                  </a:ext>
                </a:extLst>
              </p:cNvPr>
              <p:cNvGraphicFramePr/>
              <p:nvPr>
                <p:extLst>
                  <p:ext uri="{D42A27DB-BD31-4B8C-83A1-F6EECF244321}">
                    <p14:modId xmlns:p14="http://schemas.microsoft.com/office/powerpoint/2010/main" val="529463804"/>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6</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the number of white counters as the denominator instead of using the total</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9</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simplify the fraction</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gave the probability of selecting a white counter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D)</a:t>
                          </a:r>
                          <a:r>
                            <a:rPr lang="en-GB" sz="1600" u="none" strike="noStrike" cap="none" dirty="0">
                              <a:solidFill>
                                <a:srgbClr val="54B98C"/>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t>1</m:t>
                                  </m:r>
                                </m:num>
                                <m:den>
                                  <m:r>
                                    <a:rPr lang="ar-AE" sz="1600" b="0" i="1" u="none" strike="noStrike" cap="none" dirty="0" smtClean="0">
                                      <a:solidFill>
                                        <a:srgbClr val="54B98C"/>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A0CEB591-BC4B-495B-958E-1424B5330F04}"/>
              </a:ext>
            </a:extLst>
          </p:cNvPr>
          <p:cNvGraphicFramePr/>
          <p:nvPr>
            <p:extLst>
              <p:ext uri="{D42A27DB-BD31-4B8C-83A1-F6EECF244321}">
                <p14:modId xmlns:p14="http://schemas.microsoft.com/office/powerpoint/2010/main" val="2375253642"/>
              </p:ext>
            </p:extLst>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Some blue and white counters are placed</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in a bag. A counter is selected at random.</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Write the probability of selecting a blue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counter as a fraction in its simplest form:</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20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basic probability</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The likelihood of an event happening</a:t>
            </a:r>
            <a:r>
              <a:rPr lang="en-GB" sz="1200" b="0" i="0" u="none" strike="noStrike" cap="none" dirty="0">
                <a:solidFill>
                  <a:srgbClr val="1C1C1C"/>
                </a:solidFill>
                <a:latin typeface="Nunito Sans"/>
                <a:ea typeface="Nunito Sans"/>
                <a:cs typeface="Nunito Sans"/>
                <a:sym typeface="Nunito Sans"/>
              </a:rPr>
              <a:t>, </a:t>
            </a:r>
            <a:r>
              <a:rPr lang="en-GB" sz="1200" b="1" dirty="0">
                <a:solidFill>
                  <a:srgbClr val="1C1C1C"/>
                </a:solidFill>
                <a:latin typeface="Nunito Sans"/>
                <a:ea typeface="Nunito Sans"/>
                <a:cs typeface="Nunito Sans"/>
                <a:sym typeface="Nunito Sans"/>
              </a:rPr>
              <a:t>Complement probabilities</a:t>
            </a:r>
            <a:r>
              <a:rPr lang="en-GB" sz="1200" dirty="0">
                <a:solidFill>
                  <a:srgbClr val="1C1C1C"/>
                </a:solidFill>
                <a:latin typeface="Nunito Sans"/>
                <a:ea typeface="Nunito Sans"/>
                <a:cs typeface="Nunito Sans"/>
                <a:sym typeface="Nunito Sans"/>
              </a:rPr>
              <a:t>, </a:t>
            </a:r>
            <a:r>
              <a:rPr lang="en-GB" sz="1200" b="1" dirty="0">
                <a:solidFill>
                  <a:srgbClr val="1C1C1C"/>
                </a:solidFill>
                <a:latin typeface="Nunito Sans"/>
                <a:ea typeface="Nunito Sans"/>
                <a:cs typeface="Nunito Sans"/>
                <a:sym typeface="Nunito Sans"/>
              </a:rPr>
              <a:t>Regrouping</a:t>
            </a:r>
            <a:r>
              <a:rPr lang="en-GB" sz="1200" dirty="0">
                <a:solidFill>
                  <a:srgbClr val="1C1C1C"/>
                </a:solidFill>
                <a:latin typeface="Nunito Sans"/>
                <a:ea typeface="Nunito Sans"/>
                <a:cs typeface="Nunito Sans"/>
                <a:sym typeface="Nunito Sans"/>
              </a:rPr>
              <a:t>, and </a:t>
            </a:r>
            <a:r>
              <a:rPr lang="en-GB" sz="1200" b="1" dirty="0">
                <a:solidFill>
                  <a:srgbClr val="1C1C1C"/>
                </a:solidFill>
                <a:latin typeface="Nunito Sans"/>
                <a:ea typeface="Nunito Sans"/>
                <a:cs typeface="Nunito Sans"/>
                <a:sym typeface="Nunito Sans"/>
              </a:rPr>
              <a:t>Forming and solving equations</a:t>
            </a:r>
            <a:r>
              <a:rPr lang="en-GB" sz="1200" b="0" i="0" u="none" strike="noStrike" cap="none" dirty="0">
                <a:solidFill>
                  <a:srgbClr val="1C1C1C"/>
                </a:solidFill>
                <a:latin typeface="Nunito Sans"/>
                <a:ea typeface="Nunito Sans"/>
                <a:cs typeface="Nunito Sans"/>
                <a:sym typeface="Nunito Sans"/>
              </a:rPr>
              <a:t>. </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dirty="0"/>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dirty="0"/>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1e33bb90013_0_8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22CE400C-8BD0-E54D-B4CF-65790335B93B}"/>
              </a:ext>
            </a:extLst>
          </p:cNvPr>
          <p:cNvPicPr>
            <a:picLocks noChangeAspect="1"/>
          </p:cNvPicPr>
          <p:nvPr/>
        </p:nvPicPr>
        <p:blipFill>
          <a:blip r:embed="rId3"/>
          <a:stretch>
            <a:fillRect/>
          </a:stretch>
        </p:blipFill>
        <p:spPr>
          <a:xfrm>
            <a:off x="445256" y="2571750"/>
            <a:ext cx="3796544" cy="1225521"/>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E03440EA-CFA5-C947-DDB9-97E12151AA64}"/>
                  </a:ext>
                </a:extLst>
              </p:cNvPr>
              <p:cNvGraphicFramePr/>
              <p:nvPr>
                <p:extLst>
                  <p:ext uri="{D42A27DB-BD31-4B8C-83A1-F6EECF244321}">
                    <p14:modId xmlns:p14="http://schemas.microsoft.com/office/powerpoint/2010/main" val="26822827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0.5</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miscounted (only including five light blue counters)</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B)</a:t>
                          </a:r>
                          <a:r>
                            <a:rPr lang="en-GB" sz="1600" u="none" strike="noStrike" cap="none" dirty="0">
                              <a:solidFill>
                                <a:srgbClr val="54B98C"/>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0.6</m:t>
                              </m:r>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0.4</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gave the probability of not selecting a light blue counter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m:t>
                              </m:r>
                              <m:acc>
                                <m:accPr>
                                  <m:chr m:val="̇"/>
                                  <m:ctrlPr>
                                    <a:rPr lang="en-GB" sz="1600" b="0" i="1" u="none" strike="noStrike" cap="none" dirty="0" smtClean="0">
                                      <a:solidFill>
                                        <a:schemeClr val="tx1"/>
                                      </a:solidFill>
                                      <a:latin typeface="Cambria Math" panose="02040503050406030204" pitchFamily="18" charset="0"/>
                                      <a:cs typeface="Times New Roman"/>
                                      <a:sym typeface="Times New Roman"/>
                                    </a:rPr>
                                  </m:ctrlPr>
                                </m:accPr>
                                <m:e>
                                  <m:r>
                                    <a:rPr lang="en-GB" sz="1600" b="0" i="1" u="none" strike="noStrike" cap="none" dirty="0" smtClean="0">
                                      <a:solidFill>
                                        <a:schemeClr val="tx1"/>
                                      </a:solidFill>
                                      <a:latin typeface="Cambria Math" panose="02040503050406030204" pitchFamily="18" charset="0"/>
                                      <a:cs typeface="Times New Roman"/>
                                      <a:sym typeface="Times New Roman"/>
                                    </a:rPr>
                                    <m:t>6</m:t>
                                  </m:r>
                                </m:e>
                              </m:acc>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include the white counter in the total</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E03440EA-CFA5-C947-DDB9-97E12151AA64}"/>
                  </a:ext>
                </a:extLst>
              </p:cNvPr>
              <p:cNvGraphicFramePr/>
              <p:nvPr>
                <p:extLst>
                  <p:ext uri="{D42A27DB-BD31-4B8C-83A1-F6EECF244321}">
                    <p14:modId xmlns:p14="http://schemas.microsoft.com/office/powerpoint/2010/main" val="268228276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0.5</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miscounted (only including five light blue counters)</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B)</a:t>
                          </a:r>
                          <a:r>
                            <a:rPr lang="en-GB" sz="1600" u="none" strike="noStrike" cap="none" dirty="0">
                              <a:solidFill>
                                <a:srgbClr val="54B98C"/>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0.6</m:t>
                              </m:r>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0.4</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gave the probability of not selecting a light blue counter</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m:t>
                              </m:r>
                              <m:acc>
                                <m:accPr>
                                  <m:chr m:val="̇"/>
                                  <m:ctrlPr>
                                    <a:rPr lang="en-GB" sz="1600" b="0" i="1" u="none" strike="noStrike" cap="none" dirty="0" smtClean="0">
                                      <a:solidFill>
                                        <a:schemeClr val="tx1"/>
                                      </a:solidFill>
                                      <a:latin typeface="Cambria Math" panose="02040503050406030204" pitchFamily="18" charset="0"/>
                                      <a:cs typeface="Times New Roman"/>
                                      <a:sym typeface="Times New Roman"/>
                                    </a:rPr>
                                  </m:ctrlPr>
                                </m:accPr>
                                <m:e>
                                  <m:r>
                                    <a:rPr lang="en-GB" sz="1600" b="0" i="1" u="none" strike="noStrike" cap="none" dirty="0" smtClean="0">
                                      <a:solidFill>
                                        <a:schemeClr val="tx1"/>
                                      </a:solidFill>
                                      <a:latin typeface="Cambria Math" panose="02040503050406030204" pitchFamily="18" charset="0"/>
                                      <a:cs typeface="Times New Roman"/>
                                      <a:sym typeface="Times New Roman"/>
                                    </a:rPr>
                                    <m:t>6</m:t>
                                  </m:r>
                                </m:e>
                              </m:acc>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include the white counter in the total</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85F11B3D-C7DA-4B7B-F1CD-B12B5ED323EF}"/>
              </a:ext>
            </a:extLst>
          </p:cNvPr>
          <p:cNvGraphicFramePr/>
          <p:nvPr>
            <p:extLst>
              <p:ext uri="{D42A27DB-BD31-4B8C-83A1-F6EECF244321}">
                <p14:modId xmlns:p14="http://schemas.microsoft.com/office/powerpoint/2010/main" val="1762225144"/>
              </p:ext>
            </p:extLst>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Some counters are placed in a bag, and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is selected at random.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selecting a light blue counter,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as a decimal:</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g1e33bb90013_0_9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13F7098D-A477-DEC8-60C5-DD6B560677CB}"/>
                  </a:ext>
                </a:extLst>
              </p:cNvPr>
              <p:cNvGraphicFramePr/>
              <p:nvPr>
                <p:extLst>
                  <p:ext uri="{D42A27DB-BD31-4B8C-83A1-F6EECF244321}">
                    <p14:modId xmlns:p14="http://schemas.microsoft.com/office/powerpoint/2010/main" val="2014728220"/>
                  </p:ext>
                </p:extLst>
              </p:nvPr>
            </p:nvGraphicFramePr>
            <p:xfrm>
              <a:off x="952500" y="2190750"/>
              <a:ext cx="7239000" cy="212534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1</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4</m:t>
                                  </m:r>
                                </m:den>
                              </m:f>
                            </m:oMath>
                          </a14:m>
                          <a:r>
                            <a:rPr lang="ar-AE" sz="1600" u="none" strike="noStrike" cap="none"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stated the reciprocal of the probability</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assumed the probabilities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GB" sz="1400" u="none" strike="noStrike" cap="none" dirty="0">
                              <a:solidFill>
                                <a:schemeClr val="tx1"/>
                              </a:solidFill>
                              <a:latin typeface="Nunito Sans"/>
                              <a:ea typeface="Nunito Sans"/>
                              <a:cs typeface="Nunito Sans"/>
                              <a:sym typeface="Nunito Sans"/>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𝑛𝑜𝑡</m:t>
                              </m:r>
                              <m:r>
                                <a:rPr lang="en-GB" sz="1400" b="0" i="1" u="none" strike="noStrike" cap="none" smtClean="0">
                                  <a:solidFill>
                                    <a:schemeClr val="tx1"/>
                                  </a:solidFill>
                                  <a:latin typeface="Cambria Math" panose="02040503050406030204" pitchFamily="18" charset="0"/>
                                  <a:ea typeface="Nunito Sans"/>
                                  <a:cs typeface="Nunito Sans"/>
                                  <a:sym typeface="Nunito Sans"/>
                                </a:rPr>
                                <m:t> </m:t>
                              </m:r>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GB" sz="1400" u="none" strike="noStrike" cap="none" dirty="0">
                              <a:solidFill>
                                <a:schemeClr val="tx1"/>
                              </a:solidFill>
                              <a:latin typeface="Nunito Sans"/>
                              <a:ea typeface="Nunito Sans"/>
                              <a:cs typeface="Nunito Sans"/>
                              <a:sym typeface="Nunito Sans"/>
                            </a:rPr>
                            <a:t>” were the same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made an error subtracting the probability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13F7098D-A477-DEC8-60C5-DD6B560677CB}"/>
                  </a:ext>
                </a:extLst>
              </p:cNvPr>
              <p:cNvGraphicFramePr/>
              <p:nvPr>
                <p:extLst>
                  <p:ext uri="{D42A27DB-BD31-4B8C-83A1-F6EECF244321}">
                    <p14:modId xmlns:p14="http://schemas.microsoft.com/office/powerpoint/2010/main" val="2014728220"/>
                  </p:ext>
                </p:extLst>
              </p:nvPr>
            </p:nvGraphicFramePr>
            <p:xfrm>
              <a:off x="952500" y="2190750"/>
              <a:ext cx="7239000" cy="212534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1</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4</m:t>
                                  </m:r>
                                </m:den>
                              </m:f>
                            </m:oMath>
                          </a14:m>
                          <a:r>
                            <a:rPr lang="ar-AE" sz="1600" u="none" strike="noStrike" cap="none"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stated the reciprocal of the probability</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US"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4</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assumed the probabilities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GB" sz="1400" u="none" strike="noStrike" cap="none"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𝑛𝑜𝑡</m:t>
                              </m:r>
                              <m:r>
                                <a:rPr lang="en-GB" sz="1400" b="0" i="1" u="none" strike="noStrike" cap="none" smtClean="0">
                                  <a:solidFill>
                                    <a:schemeClr val="tx1"/>
                                  </a:solidFill>
                                  <a:latin typeface="Cambria Math" panose="02040503050406030204" pitchFamily="18" charset="0"/>
                                  <a:ea typeface="Nunito Sans"/>
                                  <a:cs typeface="Nunito Sans"/>
                                  <a:sym typeface="Nunito Sans"/>
                                </a:rPr>
                                <m:t> </m:t>
                              </m:r>
                              <m:r>
                                <a:rPr lang="en-GB" sz="1400" b="0" i="1" u="none" strike="noStrike" cap="none" smtClean="0">
                                  <a:solidFill>
                                    <a:schemeClr val="tx1"/>
                                  </a:solidFill>
                                  <a:latin typeface="Cambria Math" panose="02040503050406030204" pitchFamily="18" charset="0"/>
                                  <a:ea typeface="Nunito Sans"/>
                                  <a:cs typeface="Nunito Sans"/>
                                  <a:sym typeface="Nunito Sans"/>
                                </a:rPr>
                                <m:t>𝐴</m:t>
                              </m:r>
                            </m:oMath>
                          </a14:m>
                          <a:r>
                            <a:rPr lang="en-GB" sz="1400" u="none" strike="noStrike" cap="none" dirty="0">
                              <a:solidFill>
                                <a:schemeClr val="tx1"/>
                              </a:solidFill>
                              <a:latin typeface="Nunito Sans"/>
                              <a:ea typeface="Nunito Sans"/>
                              <a:cs typeface="Nunito Sans"/>
                              <a:sym typeface="Nunito Sans"/>
                            </a:rPr>
                            <a:t>” were the same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made an error subtracting the probability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2779E5C2-4FD6-43DB-35BE-113AA7286746}"/>
                  </a:ext>
                </a:extLst>
              </p:cNvPr>
              <p:cNvGraphicFramePr/>
              <p:nvPr>
                <p:extLst>
                  <p:ext uri="{D42A27DB-BD31-4B8C-83A1-F6EECF244321}">
                    <p14:modId xmlns:p14="http://schemas.microsoft.com/office/powerpoint/2010/main" val="3488886190"/>
                  </p:ext>
                </p:extLst>
              </p:nvPr>
            </p:nvGraphicFramePr>
            <p:xfrm>
              <a:off x="108043" y="862525"/>
              <a:ext cx="8790423" cy="43625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For event</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m:t>
                              </m:r>
                            </m:oMath>
                          </a14:m>
                          <a:r>
                            <a:rPr lang="en-GB" sz="1600" b="0" baseline="0" dirty="0">
                              <a:solidFill>
                                <a:schemeClr val="dk1"/>
                              </a:solidFill>
                              <a:latin typeface="Nunito Sans"/>
                              <a:ea typeface="Nunito Sans"/>
                              <a:cs typeface="Nunito Sans"/>
                              <a:sym typeface="Nunito Sans"/>
                            </a:rPr>
                            <a:t>, it is known that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𝑃</m:t>
                              </m:r>
                              <m:d>
                                <m:dPr>
                                  <m:ctrlPr>
                                    <a:rPr lang="en-GB" sz="1600" b="0" i="1" baseline="0" smtClean="0">
                                      <a:solidFill>
                                        <a:schemeClr val="dk1"/>
                                      </a:solidFill>
                                      <a:latin typeface="Cambria Math" panose="02040503050406030204" pitchFamily="18" charset="0"/>
                                      <a:ea typeface="Nunito Sans"/>
                                      <a:cs typeface="Nunito Sans"/>
                                      <a:sym typeface="Nunito Sans"/>
                                    </a:rPr>
                                  </m:ctrlPr>
                                </m:dPr>
                                <m:e>
                                  <m:r>
                                    <a:rPr lang="en-GB" sz="1600" b="0" i="1" baseline="0" smtClean="0">
                                      <a:solidFill>
                                        <a:schemeClr val="dk1"/>
                                      </a:solidFill>
                                      <a:latin typeface="Cambria Math" panose="02040503050406030204" pitchFamily="18" charset="0"/>
                                      <a:ea typeface="Nunito Sans"/>
                                      <a:cs typeface="Nunito Sans"/>
                                      <a:sym typeface="Nunito Sans"/>
                                    </a:rPr>
                                    <m:t>𝐴</m:t>
                                  </m:r>
                                </m:e>
                              </m:d>
                              <m:r>
                                <a:rPr lang="en-GB" sz="1600" b="0" i="1" baseline="0" smtClean="0">
                                  <a:solidFill>
                                    <a:schemeClr val="dk1"/>
                                  </a:solidFill>
                                  <a:latin typeface="Cambria Math" panose="02040503050406030204" pitchFamily="18" charset="0"/>
                                  <a:ea typeface="Nunito Sans"/>
                                  <a:cs typeface="Nunito Sans"/>
                                  <a:sym typeface="Nunito Sans"/>
                                </a:rPr>
                                <m:t>=</m:t>
                              </m:r>
                              <m:f>
                                <m:fPr>
                                  <m:ctrlPr>
                                    <a:rPr lang="en-GB" sz="1600" b="0" i="1" baseline="0" smtClean="0">
                                      <a:solidFill>
                                        <a:schemeClr val="dk1"/>
                                      </a:solidFill>
                                      <a:latin typeface="Cambria Math" panose="02040503050406030204" pitchFamily="18" charset="0"/>
                                      <a:ea typeface="Nunito Sans"/>
                                      <a:cs typeface="Nunito Sans"/>
                                      <a:sym typeface="Nunito Sans"/>
                                    </a:rPr>
                                  </m:ctrlPr>
                                </m:fPr>
                                <m:num>
                                  <m:r>
                                    <a:rPr lang="en-GB" sz="1600" b="0" i="1" baseline="0" smtClean="0">
                                      <a:solidFill>
                                        <a:schemeClr val="dk1"/>
                                      </a:solidFill>
                                      <a:latin typeface="Cambria Math" panose="02040503050406030204" pitchFamily="18" charset="0"/>
                                      <a:ea typeface="Nunito Sans"/>
                                      <a:cs typeface="Nunito Sans"/>
                                      <a:sym typeface="Nunito Sans"/>
                                    </a:rPr>
                                    <m:t>3</m:t>
                                  </m:r>
                                </m:num>
                                <m:den>
                                  <m:r>
                                    <a:rPr lang="en-GB" sz="1600" b="0" i="1" baseline="0" smtClean="0">
                                      <a:solidFill>
                                        <a:schemeClr val="dk1"/>
                                      </a:solidFill>
                                      <a:latin typeface="Cambria Math" panose="02040503050406030204" pitchFamily="18" charset="0"/>
                                      <a:ea typeface="Nunito Sans"/>
                                      <a:cs typeface="Nunito Sans"/>
                                      <a:sym typeface="Nunito Sans"/>
                                    </a:rPr>
                                    <m:t>4</m:t>
                                  </m:r>
                                </m:den>
                              </m:f>
                            </m:oMath>
                          </a14:m>
                          <a:r>
                            <a:rPr lang="en-US" sz="1600" b="0" u="none" strike="noStrike" cap="none" baseline="30000" dirty="0">
                              <a:solidFill>
                                <a:schemeClr val="dk1"/>
                              </a:solidFill>
                              <a:latin typeface="Nunito Sans" pitchFamily="2" charset="0"/>
                              <a:ea typeface="Times New Roman"/>
                              <a:cs typeface="Times New Roman"/>
                              <a:sym typeface="Times New Roman"/>
                            </a:rPr>
                            <a:t> </a:t>
                          </a:r>
                          <a:r>
                            <a:rPr lang="en-US" sz="1600" b="0" i="0" u="none" strike="noStrike" cap="none" baseline="0" dirty="0">
                              <a:solidFill>
                                <a:schemeClr val="dk1"/>
                              </a:solidFill>
                              <a:latin typeface="Nunito Sans" pitchFamily="2" charset="0"/>
                              <a:ea typeface="Times New Roman"/>
                              <a:cs typeface="Times New Roman"/>
                              <a:sym typeface="Times New Roman"/>
                            </a:rPr>
                            <a:t>. What is </a:t>
                          </a:r>
                          <a14:m>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𝑃</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𝑛𝑜𝑡</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 </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2779E5C2-4FD6-43DB-35BE-113AA7286746}"/>
                  </a:ext>
                </a:extLst>
              </p:cNvPr>
              <p:cNvGraphicFramePr/>
              <p:nvPr>
                <p:extLst>
                  <p:ext uri="{D42A27DB-BD31-4B8C-83A1-F6EECF244321}">
                    <p14:modId xmlns:p14="http://schemas.microsoft.com/office/powerpoint/2010/main" val="3488886190"/>
                  </p:ext>
                </p:extLst>
              </p:nvPr>
            </p:nvGraphicFramePr>
            <p:xfrm>
              <a:off x="108043" y="862525"/>
              <a:ext cx="8790423" cy="43625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For event</a:t>
                          </a:r>
                          <a:r>
                            <a:rPr lang="en-GB" sz="1600" b="0" baseline="0" dirty="0">
                              <a:solidFill>
                                <a:schemeClr val="dk1"/>
                              </a:solidFill>
                              <a:latin typeface="Nunito Sans"/>
                              <a:ea typeface="Nunito Sans"/>
                              <a:cs typeface="Nunito Sans"/>
                              <a:sym typeface="Nunito Sans"/>
                            </a:rPr>
                            <a:t> </a:t>
                          </a:r>
                          <a14:m xmlns:a14="http://schemas.microsoft.com/office/drawing/2010/main">
                            <m:oMath xmlns:m="http://schemas.openxmlformats.org/officeDocument/2006/math">
                              <m:r>
                                <a:rPr lang="en-GB" sz="1600" b="0" i="1" baseline="0" dirty="0" smtClean="0">
                                  <a:solidFill>
                                    <a:schemeClr val="dk1"/>
                                  </a:solidFill>
                                  <a:latin typeface="Cambria Math" panose="02040503050406030204" pitchFamily="18" charset="0"/>
                                  <a:ea typeface="Nunito Sans"/>
                                  <a:cs typeface="Nunito Sans"/>
                                  <a:sym typeface="Nunito Sans"/>
                                </a:rPr>
                                <m:t>𝐴</m:t>
                              </m:r>
                            </m:oMath>
                          </a14:m>
                          <a:r>
                            <a:rPr lang="en-GB" sz="1600" b="0" baseline="0" dirty="0">
                              <a:solidFill>
                                <a:schemeClr val="dk1"/>
                              </a:solidFill>
                              <a:latin typeface="Nunito Sans"/>
                              <a:ea typeface="Nunito Sans"/>
                              <a:cs typeface="Nunito Sans"/>
                              <a:sym typeface="Nunito Sans"/>
                            </a:rPr>
                            <a:t>, it is known that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𝑃</m:t>
                              </m:r>
                              <m:d>
                                <m:dPr>
                                  <m:ctrlPr>
                                    <a:rPr lang="en-GB" sz="1600" b="0" i="1" baseline="0" smtClean="0">
                                      <a:solidFill>
                                        <a:schemeClr val="dk1"/>
                                      </a:solidFill>
                                      <a:latin typeface="Cambria Math" panose="02040503050406030204" pitchFamily="18" charset="0"/>
                                      <a:ea typeface="Nunito Sans"/>
                                      <a:cs typeface="Nunito Sans"/>
                                      <a:sym typeface="Nunito Sans"/>
                                    </a:rPr>
                                  </m:ctrlPr>
                                </m:dPr>
                                <m:e>
                                  <m:r>
                                    <a:rPr lang="en-GB" sz="1600" b="0" i="1" baseline="0" smtClean="0">
                                      <a:solidFill>
                                        <a:schemeClr val="dk1"/>
                                      </a:solidFill>
                                      <a:latin typeface="Cambria Math" panose="02040503050406030204" pitchFamily="18" charset="0"/>
                                      <a:ea typeface="Nunito Sans"/>
                                      <a:cs typeface="Nunito Sans"/>
                                      <a:sym typeface="Nunito Sans"/>
                                    </a:rPr>
                                    <m:t>𝐴</m:t>
                                  </m:r>
                                </m:e>
                              </m:d>
                              <m:r>
                                <a:rPr lang="en-GB" sz="1600" b="0" i="1" baseline="0" smtClean="0">
                                  <a:solidFill>
                                    <a:schemeClr val="dk1"/>
                                  </a:solidFill>
                                  <a:latin typeface="Cambria Math" panose="02040503050406030204" pitchFamily="18" charset="0"/>
                                  <a:ea typeface="Nunito Sans"/>
                                  <a:cs typeface="Nunito Sans"/>
                                  <a:sym typeface="Nunito Sans"/>
                                </a:rPr>
                                <m:t>=</m:t>
                              </m:r>
                              <m:f>
                                <m:fPr>
                                  <m:ctrlPr>
                                    <a:rPr lang="en-GB" sz="1600" b="0" i="1" baseline="0" smtClean="0">
                                      <a:solidFill>
                                        <a:schemeClr val="dk1"/>
                                      </a:solidFill>
                                      <a:latin typeface="Cambria Math" panose="02040503050406030204" pitchFamily="18" charset="0"/>
                                      <a:ea typeface="Nunito Sans"/>
                                      <a:cs typeface="Nunito Sans"/>
                                      <a:sym typeface="Nunito Sans"/>
                                    </a:rPr>
                                  </m:ctrlPr>
                                </m:fPr>
                                <m:num>
                                  <m:r>
                                    <a:rPr lang="en-GB" sz="1600" b="0" i="1" baseline="0" smtClean="0">
                                      <a:solidFill>
                                        <a:schemeClr val="dk1"/>
                                      </a:solidFill>
                                      <a:latin typeface="Cambria Math" panose="02040503050406030204" pitchFamily="18" charset="0"/>
                                      <a:ea typeface="Nunito Sans"/>
                                      <a:cs typeface="Nunito Sans"/>
                                      <a:sym typeface="Nunito Sans"/>
                                    </a:rPr>
                                    <m:t>3</m:t>
                                  </m:r>
                                </m:num>
                                <m:den>
                                  <m:r>
                                    <a:rPr lang="en-GB" sz="1600" b="0" i="1" baseline="0" smtClean="0">
                                      <a:solidFill>
                                        <a:schemeClr val="dk1"/>
                                      </a:solidFill>
                                      <a:latin typeface="Cambria Math" panose="02040503050406030204" pitchFamily="18" charset="0"/>
                                      <a:ea typeface="Nunito Sans"/>
                                      <a:cs typeface="Nunito Sans"/>
                                      <a:sym typeface="Nunito Sans"/>
                                    </a:rPr>
                                    <m:t>4</m:t>
                                  </m:r>
                                </m:den>
                              </m:f>
                            </m:oMath>
                          </a14:m>
                          <a:r>
                            <a:rPr lang="en-US" sz="1600" b="0" u="none" strike="noStrike" cap="none" baseline="30000" dirty="0">
                              <a:solidFill>
                                <a:schemeClr val="dk1"/>
                              </a:solidFill>
                              <a:latin typeface="Nunito Sans" pitchFamily="2" charset="0"/>
                              <a:ea typeface="Times New Roman"/>
                              <a:cs typeface="Times New Roman"/>
                              <a:sym typeface="Times New Roman"/>
                            </a:rPr>
                            <a:t> </a:t>
                          </a:r>
                          <a:r>
                            <a:rPr lang="en-US" sz="1600" b="0" i="0" u="none" strike="noStrike" cap="none" baseline="0" dirty="0">
                              <a:solidFill>
                                <a:schemeClr val="dk1"/>
                              </a:solidFill>
                              <a:latin typeface="Nunito Sans" pitchFamily="2" charset="0"/>
                              <a:ea typeface="Times New Roman"/>
                              <a:cs typeface="Times New Roman"/>
                              <a:sym typeface="Times New Roman"/>
                            </a:rPr>
                            <a:t>. What is </a:t>
                          </a:r>
                          <a14:m xmlns:a14="http://schemas.microsoft.com/office/drawing/2010/main">
                            <m:oMath xmlns:m="http://schemas.openxmlformats.org/officeDocument/2006/math">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𝑃</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𝑛𝑜𝑡</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 </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𝐴</m:t>
                              </m:r>
                              <m:r>
                                <a:rPr lang="en-GB" sz="1600" b="0" i="1" u="none" strike="noStrike" cap="none" baseline="0" smtClean="0">
                                  <a:solidFill>
                                    <a:schemeClr val="dk1"/>
                                  </a:solidFill>
                                  <a:latin typeface="Cambria Math" panose="02040503050406030204" pitchFamily="18" charset="0"/>
                                  <a:ea typeface="Times New Roman"/>
                                  <a:cs typeface="Times New Roman"/>
                                  <a:sym typeface="Times New Roman"/>
                                </a:rPr>
                                <m:t>)</m:t>
                              </m:r>
                            </m:oMath>
                          </a14:m>
                          <a:r>
                            <a:rPr lang="en-US" sz="1600" b="0" u="none" strike="noStrike" cap="none" baseline="0" dirty="0">
                              <a:solidFill>
                                <a:schemeClr val="dk1"/>
                              </a:solidFill>
                              <a:latin typeface="Nunito Sans" pitchFamily="2" charset="0"/>
                              <a:ea typeface="Times New Roman"/>
                              <a:cs typeface="Times New Roman"/>
                              <a:sym typeface="Times New Roman"/>
                            </a:rPr>
                            <a: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g1e33bb90013_0_12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BEB8E9E7-207E-1E26-7184-DC4DB443FE8B}"/>
                  </a:ext>
                </a:extLst>
              </p:cNvPr>
              <p:cNvGraphicFramePr/>
              <p:nvPr>
                <p:extLst>
                  <p:ext uri="{D42A27DB-BD31-4B8C-83A1-F6EECF244321}">
                    <p14:modId xmlns:p14="http://schemas.microsoft.com/office/powerpoint/2010/main" val="165095429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subtracting the probability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0.18</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made a regrouping error when subtracting</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C) </a:t>
                          </a:r>
                          <a14:m>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0.08</m:t>
                              </m:r>
                            </m:oMath>
                          </a14:m>
                          <a:endParaRPr lang="en-US"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0.29</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does not understand probability</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BEB8E9E7-207E-1E26-7184-DC4DB443FE8B}"/>
                  </a:ext>
                </a:extLst>
              </p:cNvPr>
              <p:cNvGraphicFramePr/>
              <p:nvPr>
                <p:extLst>
                  <p:ext uri="{D42A27DB-BD31-4B8C-83A1-F6EECF244321}">
                    <p14:modId xmlns:p14="http://schemas.microsoft.com/office/powerpoint/2010/main" val="165095429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0.8</m:t>
                              </m:r>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subtracting the probability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0.18</m:t>
                              </m:r>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made a regrouping error when subtracting</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C) </a:t>
                          </a:r>
                          <a14:m xmlns:a14="http://schemas.microsoft.com/office/drawing/2010/main">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0.08</m:t>
                              </m:r>
                            </m:oMath>
                          </a14:m>
                          <a:endParaRPr lang="en-US"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0.29</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does not understand probability</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4DDDC33-88BA-9BF9-F35B-17212A99BC20}"/>
                  </a:ext>
                </a:extLst>
              </p:cNvPr>
              <p:cNvGraphicFramePr/>
              <p:nvPr>
                <p:extLst>
                  <p:ext uri="{D42A27DB-BD31-4B8C-83A1-F6EECF244321}">
                    <p14:modId xmlns:p14="http://schemas.microsoft.com/office/powerpoint/2010/main" val="3062442055"/>
                  </p:ext>
                </p:extLst>
              </p:nvPr>
            </p:nvGraphicFramePr>
            <p:xfrm>
              <a:off x="108043" y="862525"/>
              <a:ext cx="8790423" cy="66866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probability that the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0817</m:t>
                              </m:r>
                            </m:oMath>
                          </a14:m>
                          <a:r>
                            <a:rPr lang="en-US" sz="1600" b="0" dirty="0">
                              <a:solidFill>
                                <a:schemeClr val="dk1"/>
                              </a:solidFill>
                              <a:latin typeface="Nunito"/>
                              <a:ea typeface="Nunito"/>
                              <a:cs typeface="Nunito"/>
                              <a:sym typeface="Nunito"/>
                            </a:rPr>
                            <a:t> train from </a:t>
                          </a:r>
                          <a:r>
                            <a:rPr lang="en-US" sz="1600" b="0" dirty="0" err="1">
                              <a:solidFill>
                                <a:schemeClr val="dk1"/>
                              </a:solidFill>
                              <a:latin typeface="Nunito"/>
                              <a:ea typeface="Nunito"/>
                              <a:cs typeface="Nunito"/>
                              <a:sym typeface="Nunito"/>
                            </a:rPr>
                            <a:t>Askington</a:t>
                          </a:r>
                          <a:r>
                            <a:rPr lang="en-US" sz="1600" b="0" dirty="0">
                              <a:solidFill>
                                <a:schemeClr val="dk1"/>
                              </a:solidFill>
                              <a:latin typeface="Nunito"/>
                              <a:ea typeface="Nunito"/>
                              <a:cs typeface="Nunito"/>
                              <a:sym typeface="Nunito"/>
                            </a:rPr>
                            <a:t> to </a:t>
                          </a:r>
                          <a:r>
                            <a:rPr lang="en-US" sz="1600" b="0" dirty="0" err="1">
                              <a:solidFill>
                                <a:schemeClr val="dk1"/>
                              </a:solidFill>
                              <a:latin typeface="Nunito"/>
                              <a:ea typeface="Nunito"/>
                              <a:cs typeface="Nunito"/>
                              <a:sym typeface="Nunito"/>
                            </a:rPr>
                            <a:t>Birsland</a:t>
                          </a:r>
                          <a:r>
                            <a:rPr lang="en-US" sz="1600" b="0" dirty="0">
                              <a:solidFill>
                                <a:schemeClr val="dk1"/>
                              </a:solidFill>
                              <a:latin typeface="Nunito"/>
                              <a:ea typeface="Nunito"/>
                              <a:cs typeface="Nunito"/>
                              <a:sym typeface="Nunito"/>
                            </a:rPr>
                            <a:t> sets off on time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0.92</m:t>
                              </m:r>
                            </m:oMath>
                          </a14:m>
                          <a:r>
                            <a:rPr lang="en-US" sz="1600" b="0" dirty="0">
                              <a:solidFill>
                                <a:schemeClr val="dk1"/>
                              </a:solidFill>
                              <a:latin typeface="Nunito"/>
                              <a:ea typeface="Nunito"/>
                              <a:cs typeface="Nunito"/>
                              <a:sym typeface="Nunito"/>
                            </a:rPr>
                            <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this train is late setting off?</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4DDDC33-88BA-9BF9-F35B-17212A99BC20}"/>
                  </a:ext>
                </a:extLst>
              </p:cNvPr>
              <p:cNvGraphicFramePr/>
              <p:nvPr>
                <p:extLst>
                  <p:ext uri="{D42A27DB-BD31-4B8C-83A1-F6EECF244321}">
                    <p14:modId xmlns:p14="http://schemas.microsoft.com/office/powerpoint/2010/main" val="3062442055"/>
                  </p:ext>
                </p:extLst>
              </p:nvPr>
            </p:nvGraphicFramePr>
            <p:xfrm>
              <a:off x="108043" y="862525"/>
              <a:ext cx="8790423" cy="668665"/>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8) </a:t>
                          </a:r>
                          <a:r>
                            <a:rPr lang="en-US" sz="1600" b="0" dirty="0">
                              <a:solidFill>
                                <a:schemeClr val="dk1"/>
                              </a:solidFill>
                              <a:latin typeface="Nunito"/>
                              <a:ea typeface="Nunito"/>
                              <a:cs typeface="Nunito"/>
                              <a:sym typeface="Nunito"/>
                            </a:rPr>
                            <a:t>The probability that the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0817</m:t>
                              </m:r>
                            </m:oMath>
                          </a14:m>
                          <a:r>
                            <a:rPr lang="en-US" sz="1600" b="0" dirty="0">
                              <a:solidFill>
                                <a:schemeClr val="dk1"/>
                              </a:solidFill>
                              <a:latin typeface="Nunito"/>
                              <a:ea typeface="Nunito"/>
                              <a:cs typeface="Nunito"/>
                              <a:sym typeface="Nunito"/>
                            </a:rPr>
                            <a:t> train from </a:t>
                          </a:r>
                          <a:r>
                            <a:rPr lang="en-US" sz="1600" b="0" dirty="0" err="1">
                              <a:solidFill>
                                <a:schemeClr val="dk1"/>
                              </a:solidFill>
                              <a:latin typeface="Nunito"/>
                              <a:ea typeface="Nunito"/>
                              <a:cs typeface="Nunito"/>
                              <a:sym typeface="Nunito"/>
                            </a:rPr>
                            <a:t>Askington</a:t>
                          </a:r>
                          <a:r>
                            <a:rPr lang="en-US" sz="1600" b="0" dirty="0">
                              <a:solidFill>
                                <a:schemeClr val="dk1"/>
                              </a:solidFill>
                              <a:latin typeface="Nunito"/>
                              <a:ea typeface="Nunito"/>
                              <a:cs typeface="Nunito"/>
                              <a:sym typeface="Nunito"/>
                            </a:rPr>
                            <a:t> to </a:t>
                          </a:r>
                          <a:r>
                            <a:rPr lang="en-US" sz="1600" b="0" dirty="0" err="1">
                              <a:solidFill>
                                <a:schemeClr val="dk1"/>
                              </a:solidFill>
                              <a:latin typeface="Nunito"/>
                              <a:ea typeface="Nunito"/>
                              <a:cs typeface="Nunito"/>
                              <a:sym typeface="Nunito"/>
                            </a:rPr>
                            <a:t>Birsland</a:t>
                          </a:r>
                          <a:r>
                            <a:rPr lang="en-US" sz="1600" b="0" dirty="0">
                              <a:solidFill>
                                <a:schemeClr val="dk1"/>
                              </a:solidFill>
                              <a:latin typeface="Nunito"/>
                              <a:ea typeface="Nunito"/>
                              <a:cs typeface="Nunito"/>
                              <a:sym typeface="Nunito"/>
                            </a:rPr>
                            <a:t> sets off on time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0.92</m:t>
                              </m:r>
                            </m:oMath>
                          </a14:m>
                          <a:r>
                            <a:rPr lang="en-US" sz="1600" b="0" dirty="0">
                              <a:solidFill>
                                <a:schemeClr val="dk1"/>
                              </a:solidFill>
                              <a:latin typeface="Nunito"/>
                              <a:ea typeface="Nunito"/>
                              <a:cs typeface="Nunito"/>
                              <a:sym typeface="Nunito"/>
                            </a:rPr>
                            <a:t>.</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that this train is late setting off?</a:t>
                          </a:r>
                          <a:r>
                            <a:rPr lang="en-US" sz="1600" b="0" dirty="0">
                              <a:solidFill>
                                <a:schemeClr val="dk1"/>
                              </a:solidFill>
                              <a:latin typeface="+mn-lt"/>
                              <a:ea typeface="Arial"/>
                              <a:cs typeface="Arial"/>
                              <a:sym typeface="Arial"/>
                            </a:rPr>
                            <a:t> </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1e33bb90013_0_1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83083CB6-A310-9286-6556-7EFC223736F4}"/>
                  </a:ext>
                </a:extLst>
              </p:cNvPr>
              <p:cNvGraphicFramePr/>
              <p:nvPr>
                <p:extLst>
                  <p:ext uri="{D42A27DB-BD31-4B8C-83A1-F6EECF244321}">
                    <p14:modId xmlns:p14="http://schemas.microsoft.com/office/powerpoint/2010/main" val="495357844"/>
                  </p:ext>
                </p:extLst>
              </p:nvPr>
            </p:nvGraphicFramePr>
            <p:xfrm>
              <a:off x="952500" y="2190750"/>
              <a:ext cx="7239000" cy="212712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in the fraction arithmetic</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found the sum of known probabilities but forgot to subtract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49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240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the product of known probabilities</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D) </a:t>
                          </a:r>
                          <a14:m>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1</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15</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83083CB6-A310-9286-6556-7EFC223736F4}"/>
                  </a:ext>
                </a:extLst>
              </p:cNvPr>
              <p:cNvGraphicFramePr/>
              <p:nvPr>
                <p:extLst>
                  <p:ext uri="{D42A27DB-BD31-4B8C-83A1-F6EECF244321}">
                    <p14:modId xmlns:p14="http://schemas.microsoft.com/office/powerpoint/2010/main" val="495357844"/>
                  </p:ext>
                </p:extLst>
              </p:nvPr>
            </p:nvGraphicFramePr>
            <p:xfrm>
              <a:off x="952500" y="2190750"/>
              <a:ext cx="7239000" cy="212712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den>
                              </m:f>
                            </m:oMath>
                          </a14:m>
                          <a:r>
                            <a:rPr lang="en-GB"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in the fraction arithmetic</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14</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15</m:t>
                                  </m:r>
                                </m:den>
                              </m:f>
                            </m:oMath>
                          </a14:m>
                          <a:r>
                            <a:rPr lang="en-US" sz="1600" u="none" strike="noStrike" cap="none"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found the sum of known probabilities but forgot to subtract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49</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240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the product of known probabilities</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D) </a:t>
                          </a:r>
                          <a14:m xmlns:a14="http://schemas.microsoft.com/office/drawing/2010/main">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1</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15</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5F545F2-16DD-2295-5A89-BF54B209DD8D}"/>
                  </a:ext>
                </a:extLst>
              </p:cNvPr>
              <p:cNvGraphicFramePr/>
              <p:nvPr>
                <p:extLst>
                  <p:ext uri="{D42A27DB-BD31-4B8C-83A1-F6EECF244321}">
                    <p14:modId xmlns:p14="http://schemas.microsoft.com/office/powerpoint/2010/main" val="510524147"/>
                  </p:ext>
                </p:extLst>
              </p:nvPr>
            </p:nvGraphicFramePr>
            <p:xfrm>
              <a:off x="108043" y="862525"/>
              <a:ext cx="8790423" cy="1187968"/>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bag contains blue, red and green counters. If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blue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12</m:t>
                                  </m:r>
                                </m:den>
                              </m:f>
                            </m:oMath>
                          </a14:m>
                          <a:r>
                            <a:rPr lang="en-US" sz="1600" b="0" dirty="0">
                              <a:solidFill>
                                <a:schemeClr val="dk1"/>
                              </a:solidFill>
                              <a:latin typeface="Nunito"/>
                              <a:ea typeface="Nunito"/>
                              <a:cs typeface="Nunito"/>
                              <a:sym typeface="Nunito"/>
                            </a:rPr>
                            <a:t> and the probability of red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20</m:t>
                                  </m:r>
                                </m:den>
                              </m:f>
                            </m:oMath>
                          </a14:m>
                          <a:r>
                            <a:rPr lang="en-US" sz="1600" b="0" dirty="0">
                              <a:solidFill>
                                <a:schemeClr val="dk1"/>
                              </a:solidFill>
                              <a:latin typeface="Nunito"/>
                              <a:ea typeface="Nunito"/>
                              <a:cs typeface="Nunito"/>
                              <a:sym typeface="Nunito"/>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green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5F545F2-16DD-2295-5A89-BF54B209DD8D}"/>
                  </a:ext>
                </a:extLst>
              </p:cNvPr>
              <p:cNvGraphicFramePr/>
              <p:nvPr>
                <p:extLst>
                  <p:ext uri="{D42A27DB-BD31-4B8C-83A1-F6EECF244321}">
                    <p14:modId xmlns:p14="http://schemas.microsoft.com/office/powerpoint/2010/main" val="510524147"/>
                  </p:ext>
                </p:extLst>
              </p:nvPr>
            </p:nvGraphicFramePr>
            <p:xfrm>
              <a:off x="108043" y="862525"/>
              <a:ext cx="8790423" cy="1187968"/>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9) </a:t>
                          </a:r>
                          <a:r>
                            <a:rPr lang="en-US" sz="1600" b="0" dirty="0">
                              <a:solidFill>
                                <a:schemeClr val="dk1"/>
                              </a:solidFill>
                              <a:latin typeface="Nunito"/>
                              <a:ea typeface="Nunito"/>
                              <a:cs typeface="Nunito"/>
                              <a:sym typeface="Nunito"/>
                            </a:rPr>
                            <a:t>A bag contains blue, red and green counters. If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blue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12</m:t>
                                  </m:r>
                                </m:den>
                              </m:f>
                            </m:oMath>
                          </a14:m>
                          <a:r>
                            <a:rPr lang="en-US" sz="1600" b="0" dirty="0">
                              <a:solidFill>
                                <a:schemeClr val="dk1"/>
                              </a:solidFill>
                              <a:latin typeface="Nunito"/>
                              <a:ea typeface="Nunito"/>
                              <a:cs typeface="Nunito"/>
                              <a:sym typeface="Nunito"/>
                            </a:rPr>
                            <a:t> and the probability of red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7</m:t>
                                  </m:r>
                                </m:num>
                                <m:den>
                                  <m:r>
                                    <a:rPr lang="en-GB" sz="1600" b="0" i="1" smtClean="0">
                                      <a:solidFill>
                                        <a:schemeClr val="dk1"/>
                                      </a:solidFill>
                                      <a:latin typeface="Cambria Math" panose="02040503050406030204" pitchFamily="18" charset="0"/>
                                      <a:ea typeface="Nunito"/>
                                      <a:cs typeface="Nunito"/>
                                      <a:sym typeface="Nunito"/>
                                    </a:rPr>
                                    <m:t>20</m:t>
                                  </m:r>
                                </m:den>
                              </m:f>
                            </m:oMath>
                          </a14:m>
                          <a:r>
                            <a:rPr lang="en-US" sz="1600" b="0" dirty="0">
                              <a:solidFill>
                                <a:schemeClr val="dk1"/>
                              </a:solidFill>
                              <a:latin typeface="Nunito"/>
                              <a:ea typeface="Nunito"/>
                              <a:cs typeface="Nunito"/>
                              <a:sym typeface="Nunito"/>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green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g1e33bb90013_0_156"/>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5074672B-7D20-01C0-1271-A84875FB6EF0}"/>
                  </a:ext>
                </a:extLst>
              </p:cNvPr>
              <p:cNvGraphicFramePr/>
              <p:nvPr>
                <p:extLst>
                  <p:ext uri="{D42A27DB-BD31-4B8C-83A1-F6EECF244321}">
                    <p14:modId xmlns:p14="http://schemas.microsoft.com/office/powerpoint/2010/main" val="121081490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0.57</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misaligned place values (using 0.01 in place of 0.1)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0.48</m:t>
                              </m:r>
                            </m:oMath>
                          </a14:m>
                          <a:endParaRPr lang="en-US"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the sum of known probabilities but forgot to subtract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regrouping when subtracting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5074672B-7D20-01C0-1271-A84875FB6EF0}"/>
                  </a:ext>
                </a:extLst>
              </p:cNvPr>
              <p:cNvGraphicFramePr/>
              <p:nvPr>
                <p:extLst>
                  <p:ext uri="{D42A27DB-BD31-4B8C-83A1-F6EECF244321}">
                    <p14:modId xmlns:p14="http://schemas.microsoft.com/office/powerpoint/2010/main" val="121081490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0.57</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misaligned place values (using 0.01 in place of 0.1)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0.48</m:t>
                              </m:r>
                            </m:oMath>
                          </a14:m>
                          <a:endParaRPr lang="en-US"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the sum of known probabilities but forgot to subtract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0.58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made an error regrouping when subtracting from 1</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DEA7844E-D82A-E5A8-7AA0-21A7D431E5F2}"/>
                  </a:ext>
                </a:extLst>
              </p:cNvPr>
              <p:cNvGraphicFramePr/>
              <p:nvPr>
                <p:extLst>
                  <p:ext uri="{D42A27DB-BD31-4B8C-83A1-F6EECF244321}">
                    <p14:modId xmlns:p14="http://schemas.microsoft.com/office/powerpoint/2010/main" val="3493348316"/>
                  </p:ext>
                </p:extLst>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 bag contains orange, yellow, green and purple counters. When drawn at random,</a:t>
                          </a:r>
                        </a:p>
                        <a:p>
                          <a:pPr marL="0" lvl="0" indent="0" algn="l" rtl="0">
                            <a:lnSpc>
                              <a:spcPct val="150000"/>
                            </a:lnSpc>
                            <a:spcBef>
                              <a:spcPts val="0"/>
                            </a:spcBef>
                            <a:spcAft>
                              <a:spcPts val="0"/>
                            </a:spcAft>
                            <a:buNone/>
                          </a:pPr>
                          <a:r>
                            <a:rPr lang="en-US" sz="1600" b="0" baseline="0" dirty="0">
                              <a:solidFill>
                                <a:schemeClr val="dk1"/>
                              </a:solidFill>
                              <a:latin typeface="Nunito Sans"/>
                              <a:ea typeface="Nunito Sans"/>
                              <a:cs typeface="Nunito Sans"/>
                              <a:sym typeface="Nunito Sans"/>
                            </a:rPr>
                            <a:t>       P(orange) =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0.1</m:t>
                              </m:r>
                            </m:oMath>
                          </a14:m>
                          <a:r>
                            <a:rPr lang="en-US" sz="1600" b="0" dirty="0">
                              <a:solidFill>
                                <a:schemeClr val="dk1"/>
                              </a:solidFill>
                              <a:latin typeface="Nunito Sans"/>
                              <a:ea typeface="Nunito Sans"/>
                              <a:cs typeface="Nunito Sans"/>
                              <a:sym typeface="Nunito Sans"/>
                            </a:rPr>
                            <a:t>, P(yellow) =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0.15</m:t>
                              </m:r>
                            </m:oMath>
                          </a14:m>
                          <a:r>
                            <a:rPr lang="en-US" sz="1600" b="0" dirty="0">
                              <a:solidFill>
                                <a:schemeClr val="dk1"/>
                              </a:solidFill>
                              <a:latin typeface="Nunito Sans"/>
                              <a:ea typeface="Nunito Sans"/>
                              <a:cs typeface="Nunito Sans"/>
                              <a:sym typeface="Nunito Sans"/>
                            </a:rPr>
                            <a:t> and P(green) =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0.27</m:t>
                              </m:r>
                            </m:oMath>
                          </a14:m>
                          <a:r>
                            <a:rPr lang="en-US" sz="1600" b="0" dirty="0">
                              <a:solidFill>
                                <a:schemeClr val="dk1"/>
                              </a:solidFill>
                              <a:latin typeface="Nunito Sans"/>
                              <a:ea typeface="Nunito Sans"/>
                              <a:cs typeface="Nunito Sans"/>
                              <a:sym typeface="Nunito Sans"/>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purple counter?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DEA7844E-D82A-E5A8-7AA0-21A7D431E5F2}"/>
                  </a:ext>
                </a:extLst>
              </p:cNvPr>
              <p:cNvGraphicFramePr/>
              <p:nvPr>
                <p:extLst>
                  <p:ext uri="{D42A27DB-BD31-4B8C-83A1-F6EECF244321}">
                    <p14:modId xmlns:p14="http://schemas.microsoft.com/office/powerpoint/2010/main" val="3493348316"/>
                  </p:ext>
                </p:extLst>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10) A bag contains orange, yellow, green and purple counters. When drawn at random,</a:t>
                          </a:r>
                        </a:p>
                        <a:p>
                          <a:pPr marL="0" lvl="0" indent="0" algn="l" rtl="0">
                            <a:lnSpc>
                              <a:spcPct val="150000"/>
                            </a:lnSpc>
                            <a:spcBef>
                              <a:spcPts val="0"/>
                            </a:spcBef>
                            <a:spcAft>
                              <a:spcPts val="0"/>
                            </a:spcAft>
                            <a:buNone/>
                          </a:pPr>
                          <a:r>
                            <a:rPr lang="en-US" sz="1600" b="0" baseline="0" dirty="0">
                              <a:solidFill>
                                <a:schemeClr val="dk1"/>
                              </a:solidFill>
                              <a:latin typeface="Nunito Sans"/>
                              <a:ea typeface="Nunito Sans"/>
                              <a:cs typeface="Nunito Sans"/>
                              <a:sym typeface="Nunito Sans"/>
                            </a:rPr>
                            <a:t>       P(orange) = </a:t>
                          </a:r>
                          <a14:m xmlns:a14="http://schemas.microsoft.com/office/drawing/2010/main">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0.1</m:t>
                              </m:r>
                            </m:oMath>
                          </a14:m>
                          <a:r>
                            <a:rPr lang="en-US" sz="1600" b="0" dirty="0">
                              <a:solidFill>
                                <a:schemeClr val="dk1"/>
                              </a:solidFill>
                              <a:latin typeface="Nunito Sans"/>
                              <a:ea typeface="Nunito Sans"/>
                              <a:cs typeface="Nunito Sans"/>
                              <a:sym typeface="Nunito Sans"/>
                            </a:rPr>
                            <a:t>, P(yellow) =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0.15</m:t>
                              </m:r>
                            </m:oMath>
                          </a14:m>
                          <a:r>
                            <a:rPr lang="en-US" sz="1600" b="0" dirty="0">
                              <a:solidFill>
                                <a:schemeClr val="dk1"/>
                              </a:solidFill>
                              <a:latin typeface="Nunito Sans"/>
                              <a:ea typeface="Nunito Sans"/>
                              <a:cs typeface="Nunito Sans"/>
                              <a:sym typeface="Nunito Sans"/>
                            </a:rPr>
                            <a:t> and P(green) =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0.27</m:t>
                              </m:r>
                            </m:oMath>
                          </a14:m>
                          <a:r>
                            <a:rPr lang="en-US" sz="1600" b="0" dirty="0">
                              <a:solidFill>
                                <a:schemeClr val="dk1"/>
                              </a:solidFill>
                              <a:latin typeface="Nunito Sans"/>
                              <a:ea typeface="Nunito Sans"/>
                              <a:cs typeface="Nunito Sans"/>
                              <a:sym typeface="Nunito Sans"/>
                            </a:rPr>
                            <a:t>. What is the probability of drawing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purple counter?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g1e33bb90013_0_162"/>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DF33DE97-E618-544D-8B14-F2240F4E521F}"/>
              </a:ext>
            </a:extLst>
          </p:cNvPr>
          <p:cNvPicPr>
            <a:picLocks noChangeAspect="1"/>
          </p:cNvPicPr>
          <p:nvPr/>
        </p:nvPicPr>
        <p:blipFill>
          <a:blip r:embed="rId3"/>
          <a:stretch>
            <a:fillRect/>
          </a:stretch>
        </p:blipFill>
        <p:spPr>
          <a:xfrm>
            <a:off x="2057400" y="1641254"/>
            <a:ext cx="5029200" cy="780598"/>
          </a:xfrm>
          <a:prstGeom prst="rect">
            <a:avLst/>
          </a:prstGeom>
        </p:spPr>
      </p:pic>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201007AB-6303-A89D-1A5B-BC0D42AF47AA}"/>
                  </a:ext>
                </a:extLst>
              </p:cNvPr>
              <p:cNvGraphicFramePr/>
              <p:nvPr>
                <p:extLst>
                  <p:ext uri="{D42A27DB-BD31-4B8C-83A1-F6EECF244321}">
                    <p14:modId xmlns:p14="http://schemas.microsoft.com/office/powerpoint/2010/main" val="3312322088"/>
                  </p:ext>
                </p:extLst>
              </p:nvPr>
            </p:nvGraphicFramePr>
            <p:xfrm>
              <a:off x="952500" y="2605617"/>
              <a:ext cx="7239000" cy="204664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value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selecting a red counter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solved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𝑥</m:t>
                              </m:r>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GB" sz="1400" u="none" strike="noStrike" cap="none" dirty="0">
                              <a:solidFill>
                                <a:schemeClr val="tx1"/>
                              </a:solidFill>
                              <a:latin typeface="Nunito Sans"/>
                              <a:ea typeface="Nunito Sans"/>
                              <a:cs typeface="Nunito Sans"/>
                              <a:sym typeface="Nunito Sans"/>
                            </a:rPr>
                            <a:t> instead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𝑥</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f>
                                <m:f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400" b="0" i="1" u="none" strike="noStrike" cap="none" smtClean="0">
                                      <a:solidFill>
                                        <a:schemeClr val="tx1"/>
                                      </a:solidFill>
                                      <a:latin typeface="Cambria Math" panose="02040503050406030204" pitchFamily="18" charset="0"/>
                                      <a:ea typeface="Nunito Sans"/>
                                      <a:cs typeface="Nunito Sans"/>
                                      <a:sym typeface="Nunito Sans"/>
                                    </a:rPr>
                                    <m:t>3</m:t>
                                  </m:r>
                                </m:num>
                                <m:den>
                                  <m:r>
                                    <a:rPr lang="en-GB" sz="14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D) </a:t>
                          </a:r>
                          <a14:m>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9</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20</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201007AB-6303-A89D-1A5B-BC0D42AF47AA}"/>
                  </a:ext>
                </a:extLst>
              </p:cNvPr>
              <p:cNvGraphicFramePr/>
              <p:nvPr>
                <p:extLst>
                  <p:ext uri="{D42A27DB-BD31-4B8C-83A1-F6EECF244321}">
                    <p14:modId xmlns:p14="http://schemas.microsoft.com/office/powerpoint/2010/main" val="3312322088"/>
                  </p:ext>
                </p:extLst>
              </p:nvPr>
            </p:nvGraphicFramePr>
            <p:xfrm>
              <a:off x="952500" y="2605617"/>
              <a:ext cx="7239000" cy="204664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value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𝑥</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selecting a red counter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3</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solved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𝑥</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GB" sz="1400" u="none" strike="noStrike" cap="none" dirty="0">
                              <a:solidFill>
                                <a:schemeClr val="tx1"/>
                              </a:solidFill>
                              <a:latin typeface="Nunito Sans"/>
                              <a:ea typeface="Nunito Sans"/>
                              <a:cs typeface="Nunito Sans"/>
                              <a:sym typeface="Nunito Sans"/>
                            </a:rPr>
                            <a:t> instead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m:t>
                              </m:r>
                              <m:r>
                                <a:rPr lang="en-GB" sz="1400" b="0" i="1" u="none" strike="noStrike" cap="none" smtClean="0">
                                  <a:solidFill>
                                    <a:schemeClr val="tx1"/>
                                  </a:solidFill>
                                  <a:latin typeface="Cambria Math" panose="02040503050406030204" pitchFamily="18" charset="0"/>
                                  <a:ea typeface="Nunito Sans"/>
                                  <a:cs typeface="Nunito Sans"/>
                                  <a:sym typeface="Nunito Sans"/>
                                </a:rPr>
                                <m:t>𝑥</m:t>
                              </m:r>
                              <m:r>
                                <a:rPr lang="en-GB" sz="1400" b="0" i="1" u="none" strike="noStrike" cap="none" smtClean="0">
                                  <a:solidFill>
                                    <a:schemeClr val="tx1"/>
                                  </a:solidFill>
                                  <a:latin typeface="Cambria Math" panose="02040503050406030204" pitchFamily="18" charset="0"/>
                                  <a:ea typeface="Nunito Sans"/>
                                  <a:cs typeface="Nunito Sans"/>
                                  <a:sym typeface="Nunito Sans"/>
                                </a:rPr>
                                <m:t>=</m:t>
                              </m:r>
                              <m:f>
                                <m:f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Pr>
                                <m:num>
                                  <m:r>
                                    <a:rPr lang="en-GB" sz="1400" b="0" i="1" u="none" strike="noStrike" cap="none" smtClean="0">
                                      <a:solidFill>
                                        <a:schemeClr val="tx1"/>
                                      </a:solidFill>
                                      <a:latin typeface="Cambria Math" panose="02040503050406030204" pitchFamily="18" charset="0"/>
                                      <a:ea typeface="Nunito Sans"/>
                                      <a:cs typeface="Nunito Sans"/>
                                      <a:sym typeface="Nunito Sans"/>
                                    </a:rPr>
                                    <m:t>3</m:t>
                                  </m:r>
                                </m:num>
                                <m:den>
                                  <m:r>
                                    <a:rPr lang="en-GB" sz="1400" b="0" i="1" u="none" strike="noStrike" cap="none" smtClean="0">
                                      <a:solidFill>
                                        <a:schemeClr val="tx1"/>
                                      </a:solidFill>
                                      <a:latin typeface="Cambria Math" panose="02040503050406030204" pitchFamily="18" charset="0"/>
                                      <a:ea typeface="Nunito Sans"/>
                                      <a:cs typeface="Nunito Sans"/>
                                      <a:sym typeface="Nunito Sans"/>
                                    </a:rPr>
                                    <m:t>4</m:t>
                                  </m:r>
                                </m:den>
                              </m:f>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D) </a:t>
                          </a:r>
                          <a14:m xmlns:a14="http://schemas.microsoft.com/office/drawing/2010/main">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9</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20</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08667B5C-51C9-1D18-166A-D063C51DCFA6}"/>
              </a:ext>
            </a:extLst>
          </p:cNvPr>
          <p:cNvGraphicFramePr/>
          <p:nvPr>
            <p:extLst>
              <p:ext uri="{D42A27DB-BD31-4B8C-83A1-F6EECF244321}">
                <p14:modId xmlns:p14="http://schemas.microsoft.com/office/powerpoint/2010/main" val="25817708"/>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11) There are red, yellow and blue counters in a bag. The probabilities of selecting a counter</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of each colour are shown below. What is the probability of selecting a blue counter?</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Google Shape;534;g1e33bb90013_0_193"/>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093CEE81-926D-714D-95DA-EA5BC682B96C}"/>
              </a:ext>
            </a:extLst>
          </p:cNvPr>
          <p:cNvPicPr>
            <a:picLocks noChangeAspect="1"/>
          </p:cNvPicPr>
          <p:nvPr/>
        </p:nvPicPr>
        <p:blipFill>
          <a:blip r:embed="rId3"/>
          <a:stretch>
            <a:fillRect/>
          </a:stretch>
        </p:blipFill>
        <p:spPr>
          <a:xfrm>
            <a:off x="1786467" y="1685423"/>
            <a:ext cx="5525228" cy="660094"/>
          </a:xfrm>
          <a:prstGeom prst="rect">
            <a:avLst/>
          </a:prstGeom>
        </p:spPr>
      </p:pic>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40C86924-CE0F-5066-4CA5-B9ABE61A22DA}"/>
                  </a:ext>
                </a:extLst>
              </p:cNvPr>
              <p:cNvGraphicFramePr/>
              <p:nvPr>
                <p:extLst>
                  <p:ext uri="{D42A27DB-BD31-4B8C-83A1-F6EECF244321}">
                    <p14:modId xmlns:p14="http://schemas.microsoft.com/office/powerpoint/2010/main" val="2022838819"/>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rgbClr val="54B98C"/>
                                  </a:solidFill>
                                  <a:latin typeface="Cambria Math" panose="02040503050406030204" pitchFamily="18" charset="0"/>
                                  <a:ea typeface="Nunito Sans"/>
                                  <a:cs typeface="Nunito Sans"/>
                                  <a:sym typeface="Nunito Sans"/>
                                </a:rPr>
                                <m:t>0.12</m:t>
                              </m:r>
                            </m:oMath>
                          </a14:m>
                          <a:endParaRPr lang="en-GB"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selecting green</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value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𝑦</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0.375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solved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r>
                                <a:rPr lang="en-GB" sz="1400" b="0" i="1" u="none" strike="noStrike" cap="none" smtClean="0">
                                  <a:solidFill>
                                    <a:schemeClr val="tx1"/>
                                  </a:solidFill>
                                  <a:latin typeface="Cambria Math" panose="02040503050406030204" pitchFamily="18" charset="0"/>
                                  <a:ea typeface="Nunito Sans"/>
                                  <a:cs typeface="Nunito Sans"/>
                                  <a:sym typeface="Nunito Sans"/>
                                </a:rPr>
                                <m:t>𝑦</m:t>
                              </m:r>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GB" sz="1400" u="none" strike="noStrike" cap="none" dirty="0">
                              <a:solidFill>
                                <a:schemeClr val="tx1"/>
                              </a:solidFill>
                              <a:latin typeface="Nunito Sans"/>
                              <a:ea typeface="Nunito Sans"/>
                              <a:cs typeface="Nunito Sans"/>
                              <a:sym typeface="Nunito Sans"/>
                            </a:rPr>
                            <a:t> instead of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r>
                                <a:rPr lang="en-GB" sz="1400" b="0" i="1" u="none" strike="noStrike" cap="none" smtClean="0">
                                  <a:solidFill>
                                    <a:schemeClr val="tx1"/>
                                  </a:solidFill>
                                  <a:latin typeface="Cambria Math" panose="02040503050406030204" pitchFamily="18" charset="0"/>
                                  <a:ea typeface="Nunito Sans"/>
                                  <a:cs typeface="Nunito Sans"/>
                                  <a:sym typeface="Nunito Sans"/>
                                </a:rPr>
                                <m:t>𝑦</m:t>
                              </m:r>
                              <m:r>
                                <a:rPr lang="en-GB" sz="1400" b="0" i="1" u="none" strike="noStrike" cap="none" smtClean="0">
                                  <a:solidFill>
                                    <a:schemeClr val="tx1"/>
                                  </a:solidFill>
                                  <a:latin typeface="Cambria Math" panose="02040503050406030204" pitchFamily="18" charset="0"/>
                                  <a:ea typeface="Nunito Sans"/>
                                  <a:cs typeface="Nunito Sans"/>
                                  <a:sym typeface="Nunito Sans"/>
                                </a:rPr>
                                <m:t>=0.32</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40C86924-CE0F-5066-4CA5-B9ABE61A22DA}"/>
                  </a:ext>
                </a:extLst>
              </p:cNvPr>
              <p:cNvGraphicFramePr/>
              <p:nvPr>
                <p:extLst>
                  <p:ext uri="{D42A27DB-BD31-4B8C-83A1-F6EECF244321}">
                    <p14:modId xmlns:p14="http://schemas.microsoft.com/office/powerpoint/2010/main" val="2022838819"/>
                  </p:ext>
                </p:extLst>
              </p:nvPr>
            </p:nvGraphicFramePr>
            <p:xfrm>
              <a:off x="952500" y="2605617"/>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rgbClr val="54B98C"/>
                                  </a:solidFill>
                                  <a:latin typeface="Cambria Math" panose="02040503050406030204" pitchFamily="18" charset="0"/>
                                  <a:ea typeface="Nunito Sans"/>
                                  <a:cs typeface="Nunito Sans"/>
                                  <a:sym typeface="Nunito Sans"/>
                                </a:rPr>
                                <m:t>0.12</m:t>
                              </m:r>
                            </m:oMath>
                          </a14:m>
                          <a:endParaRPr lang="en-GB"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selecting green</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0.04</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gave the value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𝑦</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0.375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solved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r>
                                <a:rPr lang="en-GB" sz="1400" b="0" i="1" u="none" strike="noStrike" cap="none" smtClean="0">
                                  <a:solidFill>
                                    <a:schemeClr val="tx1"/>
                                  </a:solidFill>
                                  <a:latin typeface="Cambria Math" panose="02040503050406030204" pitchFamily="18" charset="0"/>
                                  <a:ea typeface="Nunito Sans"/>
                                  <a:cs typeface="Nunito Sans"/>
                                  <a:sym typeface="Nunito Sans"/>
                                </a:rPr>
                                <m:t>𝑦</m:t>
                              </m:r>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GB" sz="1400" u="none" strike="noStrike" cap="none" dirty="0">
                              <a:solidFill>
                                <a:schemeClr val="tx1"/>
                              </a:solidFill>
                              <a:latin typeface="Nunito Sans"/>
                              <a:ea typeface="Nunito Sans"/>
                              <a:cs typeface="Nunito Sans"/>
                              <a:sym typeface="Nunito Sans"/>
                            </a:rPr>
                            <a:t> instead of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8</m:t>
                              </m:r>
                              <m:r>
                                <a:rPr lang="en-GB" sz="1400" b="0" i="1" u="none" strike="noStrike" cap="none" smtClean="0">
                                  <a:solidFill>
                                    <a:schemeClr val="tx1"/>
                                  </a:solidFill>
                                  <a:latin typeface="Cambria Math" panose="02040503050406030204" pitchFamily="18" charset="0"/>
                                  <a:ea typeface="Nunito Sans"/>
                                  <a:cs typeface="Nunito Sans"/>
                                  <a:sym typeface="Nunito Sans"/>
                                </a:rPr>
                                <m:t>𝑦</m:t>
                              </m:r>
                              <m:r>
                                <a:rPr lang="en-GB" sz="1400" b="0" i="1" u="none" strike="noStrike" cap="none" smtClean="0">
                                  <a:solidFill>
                                    <a:schemeClr val="tx1"/>
                                  </a:solidFill>
                                  <a:latin typeface="Cambria Math" panose="02040503050406030204" pitchFamily="18" charset="0"/>
                                  <a:ea typeface="Nunito Sans"/>
                                  <a:cs typeface="Nunito Sans"/>
                                  <a:sym typeface="Nunito Sans"/>
                                </a:rPr>
                                <m:t>=0.32</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F5F1E298-4CA8-273C-A995-21B12FE8EE9A}"/>
              </a:ext>
            </a:extLst>
          </p:cNvPr>
          <p:cNvGraphicFramePr/>
          <p:nvPr>
            <p:extLst>
              <p:ext uri="{D42A27DB-BD31-4B8C-83A1-F6EECF244321}">
                <p14:modId xmlns:p14="http://schemas.microsoft.com/office/powerpoint/2010/main" val="4116700032"/>
              </p:ext>
            </p:extLst>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12) </a:t>
                      </a:r>
                      <a:r>
                        <a:rPr lang="en-US" sz="1600" b="0" dirty="0">
                          <a:solidFill>
                            <a:schemeClr val="dk1"/>
                          </a:solidFill>
                          <a:latin typeface="Nunito"/>
                          <a:ea typeface="Nunito"/>
                          <a:cs typeface="Nunito"/>
                          <a:sym typeface="Nunito"/>
                        </a:rPr>
                        <a:t>There are green, lilac, orange and pink counters in a bag. The probabilities of selecting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of each colour are shown below. What is the probability of selecting an orange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g1e33bb90013_0_20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41B8BE19-D308-5446-889D-D8EA1D534433}"/>
              </a:ext>
            </a:extLst>
          </p:cNvPr>
          <p:cNvPicPr>
            <a:picLocks noChangeAspect="1"/>
          </p:cNvPicPr>
          <p:nvPr/>
        </p:nvPicPr>
        <p:blipFill rotWithShape="1">
          <a:blip r:embed="rId3"/>
          <a:srcRect r="69482"/>
          <a:stretch/>
        </p:blipFill>
        <p:spPr>
          <a:xfrm>
            <a:off x="1683276" y="2336959"/>
            <a:ext cx="1245759" cy="1200616"/>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692617A8-5D6B-6C0C-A117-CF73236C540D}"/>
                  </a:ext>
                </a:extLst>
              </p:cNvPr>
              <p:cNvGraphicFramePr/>
              <p:nvPr>
                <p:extLst>
                  <p:ext uri="{D42A27DB-BD31-4B8C-83A1-F6EECF244321}">
                    <p14:modId xmlns:p14="http://schemas.microsoft.com/office/powerpoint/2010/main" val="2718650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stated the number of times the event occurred</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16</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use the total number of trials for the denominator</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C)</a:t>
                          </a:r>
                          <a:r>
                            <a:rPr lang="en-GB" sz="1600" u="none" strike="noStrike" cap="none" dirty="0">
                              <a:solidFill>
                                <a:srgbClr val="54B98C"/>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0.36</m:t>
                              </m:r>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a:cs typeface="Nunito"/>
                              <a:sym typeface="Nunito"/>
                            </a:rPr>
                            <a:t>Correct answer</a:t>
                          </a:r>
                          <a:endParaRPr lang="en-GB" sz="1400" u="none" strike="noStrike" cap="none" dirty="0">
                            <a:solidFill>
                              <a:srgbClr val="54B98C"/>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45%</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9</m:t>
                              </m:r>
                            </m:oMath>
                          </a14:m>
                          <a:r>
                            <a:rPr lang="en-GB" sz="1400" u="none" strike="noStrike" cap="none" dirty="0">
                              <a:solidFill>
                                <a:schemeClr val="tx1"/>
                              </a:solidFill>
                              <a:latin typeface="Nunito Sans" pitchFamily="2" charset="0"/>
                            </a:rPr>
                            <a:t> out</a:t>
                          </a:r>
                          <a:r>
                            <a:rPr lang="en-GB" sz="1400" u="none" strike="noStrike" cap="none" baseline="0" dirty="0">
                              <a:solidFill>
                                <a:schemeClr val="tx1"/>
                              </a:solidFill>
                              <a:latin typeface="Nunito Sans" pitchFamily="2" charset="0"/>
                            </a:rPr>
                            <a:t> of </a:t>
                          </a:r>
                          <a14:m>
                            <m:oMath xmlns:m="http://schemas.openxmlformats.org/officeDocument/2006/math">
                              <m:r>
                                <a:rPr lang="en-GB" sz="1400" b="0" i="1" u="none" strike="noStrike" cap="none" baseline="0" smtClean="0">
                                  <a:solidFill>
                                    <a:schemeClr val="tx1"/>
                                  </a:solidFill>
                                  <a:latin typeface="Cambria Math" panose="02040503050406030204" pitchFamily="18" charset="0"/>
                                </a:rPr>
                                <m:t>20</m:t>
                              </m:r>
                            </m:oMath>
                          </a14:m>
                          <a:r>
                            <a:rPr lang="en-GB" sz="1400" u="none" strike="noStrike" cap="none" dirty="0">
                              <a:solidFill>
                                <a:schemeClr val="tx1"/>
                              </a:solidFill>
                              <a:latin typeface="Nunito Sans" pitchFamily="2" charset="0"/>
                            </a:rPr>
                            <a:t> (not </a:t>
                          </a:r>
                          <a14:m>
                            <m:oMath xmlns:m="http://schemas.openxmlformats.org/officeDocument/2006/math">
                              <m:r>
                                <a:rPr lang="en-GB" sz="1400" b="0" i="1" u="none" strike="noStrike" cap="none" smtClean="0">
                                  <a:solidFill>
                                    <a:schemeClr val="tx1"/>
                                  </a:solidFill>
                                  <a:latin typeface="Cambria Math" panose="02040503050406030204" pitchFamily="18" charset="0"/>
                                </a:rPr>
                                <m:t>25</m:t>
                              </m:r>
                            </m:oMath>
                          </a14:m>
                          <a:r>
                            <a:rPr lang="en-GB" sz="1400" u="none" strike="noStrike" cap="none" dirty="0">
                              <a:solidFill>
                                <a:schemeClr val="tx1"/>
                              </a:solidFill>
                              <a:latin typeface="Nunito Sans" pitchFamily="2" charset="0"/>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692617A8-5D6B-6C0C-A117-CF73236C540D}"/>
                  </a:ext>
                </a:extLst>
              </p:cNvPr>
              <p:cNvGraphicFramePr/>
              <p:nvPr>
                <p:extLst>
                  <p:ext uri="{D42A27DB-BD31-4B8C-83A1-F6EECF244321}">
                    <p14:modId xmlns:p14="http://schemas.microsoft.com/office/powerpoint/2010/main" val="2718650866"/>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stated the number of times the event occurred</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9</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16</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did not use the total number of trials for the denominator</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C)</a:t>
                          </a:r>
                          <a:r>
                            <a:rPr lang="en-GB" sz="1600" u="none" strike="noStrike" cap="none" dirty="0">
                              <a:solidFill>
                                <a:srgbClr val="54B98C"/>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0.36</m:t>
                              </m:r>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a:cs typeface="Nunito"/>
                              <a:sym typeface="Nunito"/>
                            </a:rPr>
                            <a:t>Correct answer</a:t>
                          </a:r>
                          <a:endParaRPr lang="en-GB" sz="1400" u="none" strike="noStrike" cap="none" dirty="0">
                            <a:solidFill>
                              <a:srgbClr val="54B98C"/>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45%</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used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9</m:t>
                              </m:r>
                            </m:oMath>
                          </a14:m>
                          <a:r>
                            <a:rPr lang="en-GB" sz="1400" u="none" strike="noStrike" cap="none" dirty="0">
                              <a:solidFill>
                                <a:schemeClr val="tx1"/>
                              </a:solidFill>
                              <a:latin typeface="Nunito Sans" pitchFamily="2" charset="0"/>
                            </a:rPr>
                            <a:t> out</a:t>
                          </a:r>
                          <a:r>
                            <a:rPr lang="en-GB" sz="1400" u="none" strike="noStrike" cap="none" baseline="0" dirty="0">
                              <a:solidFill>
                                <a:schemeClr val="tx1"/>
                              </a:solidFill>
                              <a:latin typeface="Nunito Sans" pitchFamily="2" charset="0"/>
                            </a:rPr>
                            <a:t> of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rPr>
                                <m:t>20</m:t>
                              </m:r>
                            </m:oMath>
                          </a14:m>
                          <a:r>
                            <a:rPr lang="en-GB" sz="1400" u="none" strike="noStrike" cap="none" dirty="0">
                              <a:solidFill>
                                <a:schemeClr val="tx1"/>
                              </a:solidFill>
                              <a:latin typeface="Nunito Sans" pitchFamily="2" charset="0"/>
                            </a:rPr>
                            <a:t> (not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rPr>
                                <m:t>25</m:t>
                              </m:r>
                            </m:oMath>
                          </a14:m>
                          <a:r>
                            <a:rPr lang="en-GB" sz="1400" u="none" strike="noStrike" cap="none" dirty="0">
                              <a:solidFill>
                                <a:schemeClr val="tx1"/>
                              </a:solidFill>
                              <a:latin typeface="Nunito Sans" pitchFamily="2" charset="0"/>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9CC48A57-C2B9-602F-19B5-1D5803845804}"/>
              </a:ext>
            </a:extLst>
          </p:cNvPr>
          <p:cNvGraphicFramePr/>
          <p:nvPr>
            <p:extLst>
              <p:ext uri="{D42A27DB-BD31-4B8C-83A1-F6EECF244321}">
                <p14:modId xmlns:p14="http://schemas.microsoft.com/office/powerpoint/2010/main" val="3489862842"/>
              </p:ext>
            </p:extLst>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13) </a:t>
                      </a:r>
                      <a:r>
                        <a:rPr lang="en-US" sz="1600" b="0" dirty="0">
                          <a:solidFill>
                            <a:schemeClr val="dk1"/>
                          </a:solidFill>
                          <a:latin typeface="Nunito"/>
                          <a:ea typeface="Nunito"/>
                          <a:cs typeface="Nunito"/>
                          <a:sym typeface="Nunito"/>
                        </a:rPr>
                        <a:t>An experiment is conducted on a new</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spinner, with the results collated. What is</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the relative frequency of the spinner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landing on B?</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01CF013C-DDA2-4B9E-89F0-131D6CCFEC3A}"/>
              </a:ext>
            </a:extLst>
          </p:cNvPr>
          <p:cNvPicPr>
            <a:picLocks noChangeAspect="1"/>
          </p:cNvPicPr>
          <p:nvPr/>
        </p:nvPicPr>
        <p:blipFill rotWithShape="1">
          <a:blip r:embed="rId3"/>
          <a:srcRect l="30725" t="25268" b="28207"/>
          <a:stretch/>
        </p:blipFill>
        <p:spPr>
          <a:xfrm>
            <a:off x="242588" y="3670873"/>
            <a:ext cx="3937001" cy="77766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g1e33bb90013_0_211"/>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A29C6DA6-2C35-EF5F-F171-64FCC84E3FA4}"/>
                  </a:ext>
                </a:extLst>
              </p:cNvPr>
              <p:cNvGraphicFramePr/>
              <p:nvPr>
                <p:extLst>
                  <p:ext uri="{D42A27DB-BD31-4B8C-83A1-F6EECF244321}">
                    <p14:modId xmlns:p14="http://schemas.microsoft.com/office/powerpoint/2010/main" val="122860739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only the decimal to produce the expected value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13</m:t>
                              </m:r>
                            </m:oMath>
                          </a14:m>
                          <a:endParaRPr lang="en-US" sz="1600" b="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round to obtain an integer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the information given incorrectly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60−22</m:t>
                              </m:r>
                            </m:oMath>
                          </a14:m>
                          <a:r>
                            <a:rPr lang="en-GB" sz="1400" u="none" strike="noStrike" cap="none" dirty="0">
                              <a:solidFill>
                                <a:schemeClr val="tx1"/>
                              </a:solidFill>
                              <a:latin typeface="Nunito Sans"/>
                              <a:ea typeface="Nunito Sans"/>
                              <a:cs typeface="Nunito Sans"/>
                              <a:sym typeface="Nunito Sans"/>
                            </a:rPr>
                            <a: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A29C6DA6-2C35-EF5F-F171-64FCC84E3FA4}"/>
                  </a:ext>
                </a:extLst>
              </p:cNvPr>
              <p:cNvGraphicFramePr/>
              <p:nvPr>
                <p:extLst>
                  <p:ext uri="{D42A27DB-BD31-4B8C-83A1-F6EECF244321}">
                    <p14:modId xmlns:p14="http://schemas.microsoft.com/office/powerpoint/2010/main" val="122860739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22</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only the decimal to produce the expected value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13</m:t>
                              </m:r>
                            </m:oMath>
                          </a14:m>
                          <a:endParaRPr lang="en-US" sz="1600" b="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13.2</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round to obtain an integer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the information given incorrectly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60−22</m:t>
                              </m:r>
                            </m:oMath>
                          </a14:m>
                          <a:r>
                            <a:rPr lang="en-GB" sz="1400" u="none" strike="noStrike" cap="none" dirty="0">
                              <a:solidFill>
                                <a:schemeClr val="tx1"/>
                              </a:solidFill>
                              <a:latin typeface="Nunito Sans"/>
                              <a:ea typeface="Nunito Sans"/>
                              <a:cs typeface="Nunito Sans"/>
                              <a:sym typeface="Nunito Sans"/>
                            </a:rPr>
                            <a: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39F722DB-520A-FE1B-814B-8131DC9546C5}"/>
                  </a:ext>
                </a:extLst>
              </p:cNvPr>
              <p:cNvGraphicFramePr/>
              <p:nvPr>
                <p:extLst>
                  <p:ext uri="{D42A27DB-BD31-4B8C-83A1-F6EECF244321}">
                    <p14:modId xmlns:p14="http://schemas.microsoft.com/office/powerpoint/2010/main" val="292556415"/>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The probability that a biassed dice lands on six when rolled is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0.22</m:t>
                              </m:r>
                            </m:oMath>
                          </a14:m>
                          <a:r>
                            <a:rPr lang="en-US" sz="1600" b="0" dirty="0">
                              <a:solidFill>
                                <a:schemeClr val="dk1"/>
                              </a:solidFill>
                              <a:latin typeface="Nunito Sans"/>
                              <a:ea typeface="Nunito Sans"/>
                              <a:cs typeface="Nunito Sans"/>
                              <a:sym typeface="Nunito Sans"/>
                            </a:rPr>
                            <a:t>. If the dice is rolled </a:t>
                          </a:r>
                          <a14:m>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60</m:t>
                              </m:r>
                            </m:oMath>
                          </a14:m>
                          <a:endParaRPr lang="en-US" sz="1600" b="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times, how many sixes would you expect to get?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39F722DB-520A-FE1B-814B-8131DC9546C5}"/>
                  </a:ext>
                </a:extLst>
              </p:cNvPr>
              <p:cNvGraphicFramePr/>
              <p:nvPr>
                <p:extLst>
                  <p:ext uri="{D42A27DB-BD31-4B8C-83A1-F6EECF244321}">
                    <p14:modId xmlns:p14="http://schemas.microsoft.com/office/powerpoint/2010/main" val="292556415"/>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14) The probability that a biassed dice lands on six when rolled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0.22</m:t>
                              </m:r>
                            </m:oMath>
                          </a14:m>
                          <a:r>
                            <a:rPr lang="en-US" sz="1600" b="0" dirty="0">
                              <a:solidFill>
                                <a:schemeClr val="dk1"/>
                              </a:solidFill>
                              <a:latin typeface="Nunito Sans"/>
                              <a:ea typeface="Nunito Sans"/>
                              <a:cs typeface="Nunito Sans"/>
                              <a:sym typeface="Nunito Sans"/>
                            </a:rPr>
                            <a:t>. If the dice is rolled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Sans"/>
                                  <a:cs typeface="Nunito Sans"/>
                                  <a:sym typeface="Nunito Sans"/>
                                </a:rPr>
                                <m:t>60</m:t>
                              </m:r>
                            </m:oMath>
                          </a14:m>
                          <a:endParaRPr lang="en-US" sz="1600" b="0" dirty="0">
                            <a:solidFill>
                              <a:schemeClr val="dk1"/>
                            </a:solidFill>
                            <a:latin typeface="Nunito Sans"/>
                            <a:ea typeface="Nunito Sans"/>
                            <a:cs typeface="Nunito Sans"/>
                            <a:sym typeface="Nunito Sans"/>
                          </a:endParaRP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times, how many sixes would you expect to get?</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g1e33bb90013_0_21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CE250B73-5F8F-BD23-A176-E12E1A3841FE}"/>
                  </a:ext>
                </a:extLst>
              </p:cNvPr>
              <p:cNvGraphicFramePr/>
              <p:nvPr>
                <p:extLst>
                  <p:ext uri="{D42A27DB-BD31-4B8C-83A1-F6EECF244321}">
                    <p14:modId xmlns:p14="http://schemas.microsoft.com/office/powerpoint/2010/main" val="241105973"/>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40</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divided the number of trials by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5</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125</m:t>
                              </m:r>
                            </m:oMath>
                          </a14:m>
                          <a:endParaRPr lang="en-US" sz="1600" b="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apply the information in the question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divided by the denominator but forgot to multiply by the numerator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CE250B73-5F8F-BD23-A176-E12E1A3841FE}"/>
                  </a:ext>
                </a:extLst>
              </p:cNvPr>
              <p:cNvGraphicFramePr/>
              <p:nvPr>
                <p:extLst>
                  <p:ext uri="{D42A27DB-BD31-4B8C-83A1-F6EECF244321}">
                    <p14:modId xmlns:p14="http://schemas.microsoft.com/office/powerpoint/2010/main" val="241105973"/>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40</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divided the number of trials by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5</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xmlns:a14="http://schemas.microsoft.com/office/drawing/2010/main">
                            <m:oMath xmlns:m="http://schemas.openxmlformats.org/officeDocument/2006/math">
                              <m:r>
                                <a:rPr lang="en-US" sz="1600" b="0" i="1" u="none" strike="noStrike" cap="none" dirty="0" smtClean="0">
                                  <a:solidFill>
                                    <a:srgbClr val="54B98C"/>
                                  </a:solidFill>
                                  <a:latin typeface="Cambria Math" panose="02040503050406030204" pitchFamily="18" charset="0"/>
                                  <a:ea typeface="Nunito Sans"/>
                                  <a:cs typeface="Nunito Sans"/>
                                  <a:sym typeface="Nunito Sans"/>
                                </a:rPr>
                                <m:t>125</m:t>
                              </m:r>
                            </m:oMath>
                          </a14:m>
                          <a:endParaRPr lang="en-US" sz="1600" b="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apply the information in the question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divided by the denominator but forgot to multiply by the numerator</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255;g2191522ec10_0_108">
                <a:extLst>
                  <a:ext uri="{FF2B5EF4-FFF2-40B4-BE49-F238E27FC236}">
                    <a16:creationId xmlns:a16="http://schemas.microsoft.com/office/drawing/2014/main" id="{8F4C26C6-DFC0-9EAB-0AE0-64B641C22A39}"/>
                  </a:ext>
                </a:extLst>
              </p:cNvPr>
              <p:cNvGraphicFramePr/>
              <p:nvPr>
                <p:extLst>
                  <p:ext uri="{D42A27DB-BD31-4B8C-83A1-F6EECF244321}">
                    <p14:modId xmlns:p14="http://schemas.microsoft.com/office/powerpoint/2010/main" val="608388421"/>
                  </p:ext>
                </p:extLst>
              </p:nvPr>
            </p:nvGraphicFramePr>
            <p:xfrm>
              <a:off x="108043" y="862525"/>
              <a:ext cx="8790423" cy="77579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An experiment reveals that a biassed coin has a </a:t>
                          </a:r>
                          <a14:m>
                            <m:oMath xmlns:m="http://schemas.openxmlformats.org/officeDocument/2006/math">
                              <m:f>
                                <m:fPr>
                                  <m:ctrlPr>
                                    <a:rPr lang="en-GB" sz="1600" b="0" i="1" smtClean="0">
                                      <a:solidFill>
                                        <a:schemeClr val="dk1"/>
                                      </a:solidFill>
                                      <a:latin typeface="Cambria Math" panose="02040503050406030204" pitchFamily="18" charset="0"/>
                                      <a:ea typeface="Nunito Sans"/>
                                      <a:cs typeface="Nunito Sans"/>
                                      <a:sym typeface="Nunito Sans"/>
                                    </a:rPr>
                                  </m:ctrlPr>
                                </m:fPr>
                                <m:num>
                                  <m:r>
                                    <a:rPr lang="en-GB" sz="1600" b="0" i="1" smtClean="0">
                                      <a:solidFill>
                                        <a:schemeClr val="dk1"/>
                                      </a:solidFill>
                                      <a:latin typeface="Cambria Math" panose="02040503050406030204" pitchFamily="18" charset="0"/>
                                      <a:ea typeface="Nunito Sans"/>
                                      <a:cs typeface="Nunito Sans"/>
                                      <a:sym typeface="Nunito Sans"/>
                                    </a:rPr>
                                    <m:t>5</m:t>
                                  </m:r>
                                </m:num>
                                <m:den>
                                  <m:r>
                                    <a:rPr lang="en-GB" sz="1600" b="0" i="1" smtClean="0">
                                      <a:solidFill>
                                        <a:schemeClr val="dk1"/>
                                      </a:solidFill>
                                      <a:latin typeface="Cambria Math" panose="02040503050406030204" pitchFamily="18" charset="0"/>
                                      <a:ea typeface="Nunito Sans"/>
                                      <a:cs typeface="Nunito Sans"/>
                                      <a:sym typeface="Nunito Sans"/>
                                    </a:rPr>
                                    <m:t>8</m:t>
                                  </m:r>
                                </m:den>
                              </m:f>
                            </m:oMath>
                          </a14:m>
                          <a:r>
                            <a:rPr lang="en-US" sz="1600" b="0" dirty="0">
                              <a:solidFill>
                                <a:schemeClr val="dk1"/>
                              </a:solidFill>
                              <a:latin typeface="Nunito Sans"/>
                              <a:ea typeface="Nunito Sans"/>
                              <a:cs typeface="Nunito Sans"/>
                              <a:sym typeface="Nunito Sans"/>
                            </a:rPr>
                            <a:t> probability of landing on Heads when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flipped.</a:t>
                          </a:r>
                          <a:r>
                            <a:rPr lang="en-US" sz="1600" b="0" baseline="0" dirty="0">
                              <a:solidFill>
                                <a:schemeClr val="dk1"/>
                              </a:solidFill>
                              <a:latin typeface="Nunito Sans"/>
                              <a:ea typeface="Nunito Sans"/>
                              <a:cs typeface="Nunito Sans"/>
                              <a:sym typeface="Nunito Sans"/>
                            </a:rPr>
                            <a:t> How many Heads would be expected from </a:t>
                          </a:r>
                          <a14:m>
                            <m:oMath xmlns:m="http://schemas.openxmlformats.org/officeDocument/2006/math">
                              <m:r>
                                <a:rPr lang="en-US" sz="1600" b="0" i="1" baseline="0" dirty="0" smtClean="0">
                                  <a:solidFill>
                                    <a:schemeClr val="dk1"/>
                                  </a:solidFill>
                                  <a:latin typeface="Cambria Math" panose="02040503050406030204" pitchFamily="18" charset="0"/>
                                  <a:ea typeface="Nunito Sans"/>
                                  <a:cs typeface="Nunito Sans"/>
                                  <a:sym typeface="Nunito Sans"/>
                                </a:rPr>
                                <m:t>200</m:t>
                              </m:r>
                            </m:oMath>
                          </a14:m>
                          <a:r>
                            <a:rPr lang="en-US" sz="1600" b="0" baseline="0" dirty="0">
                              <a:solidFill>
                                <a:schemeClr val="dk1"/>
                              </a:solidFill>
                              <a:latin typeface="Nunito Sans"/>
                              <a:ea typeface="Nunito Sans"/>
                              <a:cs typeface="Nunito Sans"/>
                              <a:sym typeface="Nunito Sans"/>
                            </a:rPr>
                            <a:t> coin flips?</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3" name="Google Shape;255;g2191522ec10_0_108">
                <a:extLst>
                  <a:ext uri="{FF2B5EF4-FFF2-40B4-BE49-F238E27FC236}">
                    <a16:creationId xmlns:a16="http://schemas.microsoft.com/office/drawing/2014/main" id="{8F4C26C6-DFC0-9EAB-0AE0-64B641C22A39}"/>
                  </a:ext>
                </a:extLst>
              </p:cNvPr>
              <p:cNvGraphicFramePr/>
              <p:nvPr>
                <p:extLst>
                  <p:ext uri="{D42A27DB-BD31-4B8C-83A1-F6EECF244321}">
                    <p14:modId xmlns:p14="http://schemas.microsoft.com/office/powerpoint/2010/main" val="608388421"/>
                  </p:ext>
                </p:extLst>
              </p:nvPr>
            </p:nvGraphicFramePr>
            <p:xfrm>
              <a:off x="108043" y="862525"/>
              <a:ext cx="8790423" cy="77579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15) An experiment reveals that a biassed coin has a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Sans"/>
                                      <a:cs typeface="Nunito Sans"/>
                                      <a:sym typeface="Nunito Sans"/>
                                    </a:rPr>
                                  </m:ctrlPr>
                                </m:fPr>
                                <m:num>
                                  <m:r>
                                    <a:rPr lang="en-GB" sz="1600" b="0" i="1" smtClean="0">
                                      <a:solidFill>
                                        <a:schemeClr val="dk1"/>
                                      </a:solidFill>
                                      <a:latin typeface="Cambria Math" panose="02040503050406030204" pitchFamily="18" charset="0"/>
                                      <a:ea typeface="Nunito Sans"/>
                                      <a:cs typeface="Nunito Sans"/>
                                      <a:sym typeface="Nunito Sans"/>
                                    </a:rPr>
                                    <m:t>5</m:t>
                                  </m:r>
                                </m:num>
                                <m:den>
                                  <m:r>
                                    <a:rPr lang="en-GB" sz="1600" b="0" i="1" smtClean="0">
                                      <a:solidFill>
                                        <a:schemeClr val="dk1"/>
                                      </a:solidFill>
                                      <a:latin typeface="Cambria Math" panose="02040503050406030204" pitchFamily="18" charset="0"/>
                                      <a:ea typeface="Nunito Sans"/>
                                      <a:cs typeface="Nunito Sans"/>
                                      <a:sym typeface="Nunito Sans"/>
                                    </a:rPr>
                                    <m:t>8</m:t>
                                  </m:r>
                                </m:den>
                              </m:f>
                            </m:oMath>
                          </a14:m>
                          <a:r>
                            <a:rPr lang="en-US" sz="1600" b="0" dirty="0">
                              <a:solidFill>
                                <a:schemeClr val="dk1"/>
                              </a:solidFill>
                              <a:latin typeface="Nunito Sans"/>
                              <a:ea typeface="Nunito Sans"/>
                              <a:cs typeface="Nunito Sans"/>
                              <a:sym typeface="Nunito Sans"/>
                            </a:rPr>
                            <a:t> probability of landing on Heads when</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flipped.</a:t>
                          </a:r>
                          <a:r>
                            <a:rPr lang="en-US" sz="1600" b="0" baseline="0" dirty="0">
                              <a:solidFill>
                                <a:schemeClr val="dk1"/>
                              </a:solidFill>
                              <a:latin typeface="Nunito Sans"/>
                              <a:ea typeface="Nunito Sans"/>
                              <a:cs typeface="Nunito Sans"/>
                              <a:sym typeface="Nunito Sans"/>
                            </a:rPr>
                            <a:t> How many Heads would be expected from </a:t>
                          </a:r>
                          <a14:m xmlns:a14="http://schemas.microsoft.com/office/drawing/2010/main">
                            <m:oMath xmlns:m="http://schemas.openxmlformats.org/officeDocument/2006/math">
                              <m:r>
                                <a:rPr lang="en-US" sz="1600" b="0" i="1" baseline="0" dirty="0" smtClean="0">
                                  <a:solidFill>
                                    <a:schemeClr val="dk1"/>
                                  </a:solidFill>
                                  <a:latin typeface="Cambria Math" panose="02040503050406030204" pitchFamily="18" charset="0"/>
                                  <a:ea typeface="Nunito Sans"/>
                                  <a:cs typeface="Nunito Sans"/>
                                  <a:sym typeface="Nunito Sans"/>
                                </a:rPr>
                                <m:t>200</m:t>
                              </m:r>
                            </m:oMath>
                          </a14:m>
                          <a:r>
                            <a:rPr lang="en-US" sz="1600" b="0" baseline="0" dirty="0">
                              <a:solidFill>
                                <a:schemeClr val="dk1"/>
                              </a:solidFill>
                              <a:latin typeface="Nunito Sans"/>
                              <a:ea typeface="Nunito Sans"/>
                              <a:cs typeface="Nunito Sans"/>
                              <a:sym typeface="Nunito Sans"/>
                            </a:rPr>
                            <a:t> coin flips?</a:t>
                          </a:r>
                          <a:endParaRPr lang="en-US"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1e33bb90013_0_3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106;p20">
            <a:extLst>
              <a:ext uri="{FF2B5EF4-FFF2-40B4-BE49-F238E27FC236}">
                <a16:creationId xmlns:a16="http://schemas.microsoft.com/office/drawing/2014/main" id="{D8C63C05-49DF-414D-2919-04EA9AAD2F03}"/>
              </a:ext>
            </a:extLst>
          </p:cNvPr>
          <p:cNvGraphicFramePr/>
          <p:nvPr>
            <p:extLst>
              <p:ext uri="{D42A27DB-BD31-4B8C-83A1-F6EECF244321}">
                <p14:modId xmlns:p14="http://schemas.microsoft.com/office/powerpoint/2010/main" val="892132150"/>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Certain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Impossible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Even chance</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D) Likely</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DD1F9CBA-F411-4B7E-1057-1A2425BD7F79}"/>
              </a:ext>
            </a:extLst>
          </p:cNvPr>
          <p:cNvGraphicFramePr/>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An unbiassed coin is flipped five times and each time lands heads up. Choose the word that</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describes the likelihood of getting Heads when the coin is next flipped:</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1484813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g1e33bb90013_0_22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7AF5E5B3-BBF5-0C16-32EB-C36617EFCA8F}"/>
                  </a:ext>
                </a:extLst>
              </p:cNvPr>
              <p:cNvGraphicFramePr/>
              <p:nvPr>
                <p:extLst>
                  <p:ext uri="{D42A27DB-BD31-4B8C-83A1-F6EECF244321}">
                    <p14:modId xmlns:p14="http://schemas.microsoft.com/office/powerpoint/2010/main" val="3134617625"/>
                  </p:ext>
                </p:extLst>
              </p:nvPr>
            </p:nvGraphicFramePr>
            <p:xfrm>
              <a:off x="952500" y="2190750"/>
              <a:ext cx="7239000" cy="2130302"/>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2</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3</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scoring a number that is a multiple of </a:t>
                          </a:r>
                          <a14:m>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400" u="none" strike="noStrike" cap="none" dirty="0">
                              <a:solidFill>
                                <a:schemeClr val="tx1"/>
                              </a:solidFill>
                              <a:latin typeface="Nunito Sans"/>
                              <a:ea typeface="Nunito Sans"/>
                              <a:cs typeface="Nunito Sans"/>
                              <a:sym typeface="Nunito Sans"/>
                            </a:rPr>
                            <a:t> and </a:t>
                          </a:r>
                          <a14:m>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3</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counted the occurrence of six twice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removed the occurrence of six (counting only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GB" sz="1400" u="none" strike="noStrike" cap="none" dirty="0">
                              <a:solidFill>
                                <a:schemeClr val="tx1"/>
                              </a:solidFill>
                              <a:latin typeface="Nunito Sans"/>
                              <a:ea typeface="Nunito Sans"/>
                              <a:cs typeface="Nunito Sans"/>
                              <a:sym typeface="Nunito Sans"/>
                            </a:rPr>
                            <a:t>,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GB" sz="1400" u="none" strike="noStrike" cap="none" dirty="0">
                              <a:solidFill>
                                <a:schemeClr val="tx1"/>
                              </a:solidFill>
                              <a:latin typeface="Nunito Sans"/>
                              <a:ea typeface="Nunito Sans"/>
                              <a:cs typeface="Nunito Sans"/>
                              <a:sym typeface="Nunito Sans"/>
                            </a:rPr>
                            <a:t>, and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4</m:t>
                              </m:r>
                            </m:oMath>
                          </a14:m>
                          <a:r>
                            <a:rPr lang="en-GB" sz="1400" u="none" strike="noStrike" cap="none" dirty="0">
                              <a:solidFill>
                                <a:schemeClr val="tx1"/>
                              </a:solidFill>
                              <a:latin typeface="Nunito Sans"/>
                              <a:ea typeface="Nunito Sans"/>
                              <a:cs typeface="Nunito Sans"/>
                              <a:sym typeface="Nunito Sans"/>
                            </a:rPr>
                            <a: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7AF5E5B3-BBF5-0C16-32EB-C36617EFCA8F}"/>
                  </a:ext>
                </a:extLst>
              </p:cNvPr>
              <p:cNvGraphicFramePr/>
              <p:nvPr>
                <p:extLst>
                  <p:ext uri="{D42A27DB-BD31-4B8C-83A1-F6EECF244321}">
                    <p14:modId xmlns:p14="http://schemas.microsoft.com/office/powerpoint/2010/main" val="3134617625"/>
                  </p:ext>
                </p:extLst>
              </p:nvPr>
            </p:nvGraphicFramePr>
            <p:xfrm>
              <a:off x="952500" y="2190750"/>
              <a:ext cx="7239000" cy="2130302"/>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A) </a:t>
                          </a:r>
                          <a14:m xmlns:a14="http://schemas.microsoft.com/office/drawing/2010/main">
                            <m:oMath xmlns:m="http://schemas.openxmlformats.org/officeDocument/2006/math">
                              <m:f>
                                <m:fPr>
                                  <m:ctrlPr>
                                    <a:rPr lang="ar-AE" sz="1600" b="0" i="1" u="none" strike="noStrike" cap="none" dirty="0" smtClean="0">
                                      <a:solidFill>
                                        <a:srgbClr val="54B98C"/>
                                      </a:solidFill>
                                      <a:latin typeface="Cambria Math" panose="02040503050406030204" pitchFamily="18" charset="0"/>
                                      <a:ea typeface="Nunito Sans"/>
                                      <a:cs typeface="Nunito Sans"/>
                                      <a:sym typeface="Nunito Sans"/>
                                    </a:rPr>
                                  </m:ctrlPr>
                                </m:fPr>
                                <m:num>
                                  <m:r>
                                    <a:rPr lang="ar-AE" sz="1600" b="0" i="1" u="none" strike="noStrike" cap="none" dirty="0" smtClean="0">
                                      <a:solidFill>
                                        <a:srgbClr val="54B98C"/>
                                      </a:solidFill>
                                      <a:latin typeface="Cambria Math" panose="02040503050406030204" pitchFamily="18" charset="0"/>
                                      <a:ea typeface="Nunito Sans"/>
                                      <a:cs typeface="Nunito Sans"/>
                                      <a:sym typeface="Nunito Sans"/>
                                    </a:rPr>
                                    <m:t>2</m:t>
                                  </m:r>
                                </m:num>
                                <m:den>
                                  <m:r>
                                    <a:rPr lang="ar-AE" sz="1600" b="0" i="1" u="none" strike="noStrike" cap="none" dirty="0" smtClean="0">
                                      <a:solidFill>
                                        <a:srgbClr val="54B98C"/>
                                      </a:solidFill>
                                      <a:latin typeface="Cambria Math" panose="02040503050406030204" pitchFamily="18" charset="0"/>
                                      <a:ea typeface="Nunito Sans"/>
                                      <a:cs typeface="Nunito Sans"/>
                                      <a:sym typeface="Nunito Sans"/>
                                    </a:rPr>
                                    <m:t>3</m:t>
                                  </m:r>
                                </m:den>
                              </m:f>
                            </m:oMath>
                          </a14:m>
                          <a:endParaRPr lang="ar-AE" sz="16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54B98C"/>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probability of scoring a number that is a multiple of </a:t>
                          </a:r>
                          <a14:m xmlns:a14="http://schemas.microsoft.com/office/drawing/2010/main">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400" u="none" strike="noStrike" cap="none"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3</m:t>
                              </m:r>
                            </m:oMath>
                          </a14:m>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5</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counted the occurrence of six twice</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Nunito Sans"/>
                                      <a:cs typeface="Nunito Sans"/>
                                      <a:sym typeface="Nunito Sans"/>
                                    </a:rPr>
                                  </m:ctrlPr>
                                </m:fPr>
                                <m:num>
                                  <m:r>
                                    <a:rPr lang="en-GB" sz="1600" b="0" i="1" u="none" strike="noStrike" cap="none" dirty="0" smtClean="0">
                                      <a:solidFill>
                                        <a:schemeClr val="tx1"/>
                                      </a:solidFill>
                                      <a:latin typeface="Cambria Math" panose="02040503050406030204" pitchFamily="18" charset="0"/>
                                      <a:ea typeface="Nunito Sans"/>
                                      <a:cs typeface="Nunito Sans"/>
                                      <a:sym typeface="Nunito Sans"/>
                                    </a:rPr>
                                    <m:t>1</m:t>
                                  </m:r>
                                </m:num>
                                <m:den>
                                  <m:r>
                                    <a:rPr lang="en-GB" sz="1600" b="0" i="1" u="none" strike="noStrike" cap="none" dirty="0" smtClean="0">
                                      <a:solidFill>
                                        <a:schemeClr val="tx1"/>
                                      </a:solidFill>
                                      <a:latin typeface="Cambria Math" panose="02040503050406030204" pitchFamily="18" charset="0"/>
                                      <a:ea typeface="Nunito Sans"/>
                                      <a:cs typeface="Nunito Sans"/>
                                      <a:sym typeface="Nunito Sans"/>
                                    </a:rPr>
                                    <m:t>2</m:t>
                                  </m:r>
                                </m:den>
                              </m:f>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removed the occurrence of six (counting only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GB" sz="1400" u="none" strike="noStrike" cap="none" dirty="0">
                              <a:solidFill>
                                <a:schemeClr val="tx1"/>
                              </a:solidFill>
                              <a:latin typeface="Nunito Sans"/>
                              <a:ea typeface="Nunito Sans"/>
                              <a:cs typeface="Nunito Sans"/>
                              <a:sym typeface="Nunito Sans"/>
                            </a:rPr>
                            <a:t>,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3</m:t>
                              </m:r>
                            </m:oMath>
                          </a14:m>
                          <a:r>
                            <a:rPr lang="en-GB" sz="1400" u="none" strike="noStrike" cap="none"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4</m:t>
                              </m:r>
                            </m:oMath>
                          </a14:m>
                          <a:r>
                            <a:rPr lang="en-GB" sz="1400" u="none" strike="noStrike" cap="none" dirty="0">
                              <a:solidFill>
                                <a:schemeClr val="tx1"/>
                              </a:solidFill>
                              <a:latin typeface="Nunito Sans"/>
                              <a:ea typeface="Nunito Sans"/>
                              <a:cs typeface="Nunito Sans"/>
                              <a:sym typeface="Nunito Sans"/>
                            </a:rPr>
                            <a:t>)</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6B95A78E-F7AF-3698-7B74-C90804272E72}"/>
              </a:ext>
            </a:extLst>
          </p:cNvPr>
          <p:cNvGraphicFramePr/>
          <p:nvPr>
            <p:extLst>
              <p:ext uri="{D42A27DB-BD31-4B8C-83A1-F6EECF244321}">
                <p14:modId xmlns:p14="http://schemas.microsoft.com/office/powerpoint/2010/main" val="802487519"/>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16) A fair, 6-sided dice is rolled. </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What is the probability of scoring a multiple of 2 or a multiple of 3?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g1e33bb90013_0_249"/>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106;p20">
                <a:extLst>
                  <a:ext uri="{FF2B5EF4-FFF2-40B4-BE49-F238E27FC236}">
                    <a16:creationId xmlns:a16="http://schemas.microsoft.com/office/drawing/2014/main" id="{C45CA5A1-89B8-C5E6-1CA6-1BB9C53A96D3}"/>
                  </a:ext>
                </a:extLst>
              </p:cNvPr>
              <p:cNvGraphicFramePr/>
              <p:nvPr>
                <p:extLst>
                  <p:ext uri="{D42A27DB-BD31-4B8C-83A1-F6EECF244321}">
                    <p14:modId xmlns:p14="http://schemas.microsoft.com/office/powerpoint/2010/main" val="246034913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0.5</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only counted one of the red suits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0.33</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calculated the probability of drawing clubs from the reds and clubs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C) </a:t>
                          </a:r>
                          <a14:m>
                            <m:oMath xmlns:m="http://schemas.openxmlformats.org/officeDocument/2006/math">
                              <m:r>
                                <a:rPr lang="en-GB" sz="1600" i="1" dirty="0" smtClean="0">
                                  <a:solidFill>
                                    <a:srgbClr val="54B98C"/>
                                  </a:solidFill>
                                  <a:latin typeface="Cambria Math" panose="02040503050406030204" pitchFamily="18" charset="0"/>
                                  <a:ea typeface="Nunito Sans"/>
                                  <a:cs typeface="Nunito Sans"/>
                                  <a:sym typeface="Nunito Sans"/>
                                </a:rPr>
                                <m:t>0.75</m:t>
                              </m:r>
                            </m:oMath>
                          </a14:m>
                          <a:r>
                            <a:rPr lang="en-GB"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a:ea typeface="Nunito Sans"/>
                              <a:cs typeface="Nunito Sans"/>
                              <a:sym typeface="Nunito Sans"/>
                            </a:rPr>
                            <a:t>Correct answer </a:t>
                          </a:r>
                          <a:endParaRPr lang="en-GB" sz="14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assumed all outcomes were accounted for by the given conditions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2" name="Google Shape;106;p20">
                <a:extLst>
                  <a:ext uri="{FF2B5EF4-FFF2-40B4-BE49-F238E27FC236}">
                    <a16:creationId xmlns:a16="http://schemas.microsoft.com/office/drawing/2014/main" id="{C45CA5A1-89B8-C5E6-1CA6-1BB9C53A96D3}"/>
                  </a:ext>
                </a:extLst>
              </p:cNvPr>
              <p:cNvGraphicFramePr/>
              <p:nvPr>
                <p:extLst>
                  <p:ext uri="{D42A27DB-BD31-4B8C-83A1-F6EECF244321}">
                    <p14:modId xmlns:p14="http://schemas.microsoft.com/office/powerpoint/2010/main" val="246034913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A)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0.5</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only counted one of the red suits</a:t>
                          </a:r>
                          <a:endParaRPr sz="14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B) </a:t>
                          </a:r>
                          <a14:m xmlns:a14="http://schemas.microsoft.com/office/drawing/2010/main">
                            <m:oMath xmlns:m="http://schemas.openxmlformats.org/officeDocument/2006/math">
                              <m:r>
                                <a:rPr lang="en-GB" sz="1600" i="1" dirty="0" smtClean="0">
                                  <a:solidFill>
                                    <a:schemeClr val="dk1"/>
                                  </a:solidFill>
                                  <a:latin typeface="Cambria Math" panose="02040503050406030204" pitchFamily="18" charset="0"/>
                                  <a:ea typeface="Nunito Sans"/>
                                  <a:cs typeface="Nunito Sans"/>
                                  <a:sym typeface="Nunito Sans"/>
                                </a:rPr>
                                <m:t>0.33</m:t>
                              </m:r>
                            </m:oMath>
                          </a14:m>
                          <a:r>
                            <a:rPr lang="en-GB" sz="1600" dirty="0">
                              <a:solidFill>
                                <a:schemeClr val="dk1"/>
                              </a:solidFill>
                              <a:latin typeface="Nunito Sans"/>
                              <a:ea typeface="Nunito Sans"/>
                              <a:cs typeface="Nunito Sans"/>
                              <a:sym typeface="Nunito Sans"/>
                            </a:rPr>
                            <a:t> </a:t>
                          </a:r>
                          <a:endParaRPr sz="1600" dirty="0">
                            <a:solidFill>
                              <a:schemeClr val="dk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dk1"/>
                              </a:solidFill>
                              <a:latin typeface="Nunito Sans"/>
                              <a:ea typeface="Nunito Sans"/>
                              <a:cs typeface="Nunito Sans"/>
                              <a:sym typeface="Nunito Sans"/>
                            </a:rPr>
                            <a:t>Student calculated the probability of drawing clubs from the reds and clubs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a:ea typeface="Nunito Sans"/>
                              <a:cs typeface="Nunito Sans"/>
                              <a:sym typeface="Nunito Sans"/>
                            </a:rPr>
                            <a:t>C) </a:t>
                          </a:r>
                          <a14:m xmlns:a14="http://schemas.microsoft.com/office/drawing/2010/main">
                            <m:oMath xmlns:m="http://schemas.openxmlformats.org/officeDocument/2006/math">
                              <m:r>
                                <a:rPr lang="en-GB" sz="1600" i="1" dirty="0" smtClean="0">
                                  <a:solidFill>
                                    <a:srgbClr val="54B98C"/>
                                  </a:solidFill>
                                  <a:latin typeface="Cambria Math" panose="02040503050406030204" pitchFamily="18" charset="0"/>
                                  <a:ea typeface="Nunito Sans"/>
                                  <a:cs typeface="Nunito Sans"/>
                                  <a:sym typeface="Nunito Sans"/>
                                </a:rPr>
                                <m:t>0.75</m:t>
                              </m:r>
                            </m:oMath>
                          </a14:m>
                          <a:r>
                            <a:rPr lang="en-GB"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a:ea typeface="Nunito Sans"/>
                              <a:cs typeface="Nunito Sans"/>
                              <a:sym typeface="Nunito Sans"/>
                            </a:rPr>
                            <a:t>Correct answer </a:t>
                          </a:r>
                          <a:endParaRPr lang="en-GB" sz="1400" u="none" strike="noStrike" cap="none" dirty="0">
                            <a:solidFill>
                              <a:srgbClr val="54B98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endParaRPr sz="1600" u="none" strike="noStrike" cap="none" dirty="0">
                            <a:solidFill>
                              <a:schemeClr val="dk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dk1"/>
                              </a:solidFill>
                              <a:latin typeface="Nunito Sans"/>
                              <a:ea typeface="Nunito Sans"/>
                              <a:cs typeface="Nunito Sans"/>
                              <a:sym typeface="Nunito Sans"/>
                            </a:rPr>
                            <a:t>D) </a:t>
                          </a:r>
                          <a14:m xmlns:a14="http://schemas.microsoft.com/office/drawing/2010/main">
                            <m:oMath xmlns:m="http://schemas.openxmlformats.org/officeDocument/2006/math">
                              <m:r>
                                <a:rPr lang="en-GB" sz="1600" i="1" dirty="0" smtClean="0">
                                  <a:solidFill>
                                    <a:srgbClr val="1C1C1C"/>
                                  </a:solidFill>
                                  <a:latin typeface="Cambria Math" panose="02040503050406030204" pitchFamily="18" charset="0"/>
                                  <a:ea typeface="Nunito Sans"/>
                                  <a:cs typeface="Nunito Sans"/>
                                  <a:sym typeface="Nunito Sans"/>
                                </a:rPr>
                                <m:t>1</m:t>
                              </m:r>
                            </m:oMath>
                          </a14:m>
                          <a:r>
                            <a:rPr lang="en-GB" sz="1600" dirty="0">
                              <a:solidFill>
                                <a:srgbClr val="1C1C1C"/>
                              </a:solidFill>
                              <a:latin typeface="Nunito Sans"/>
                              <a:ea typeface="Nunito Sans"/>
                              <a:cs typeface="Nunito Sans"/>
                              <a:sym typeface="Nunito Sans"/>
                            </a:rPr>
                            <a:t> </a:t>
                          </a:r>
                          <a:endParaRPr sz="1600"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1C1C1C"/>
                              </a:solidFill>
                              <a:latin typeface="Nunito Sans"/>
                              <a:ea typeface="Nunito Sans"/>
                              <a:cs typeface="Nunito Sans"/>
                              <a:sym typeface="Nunito Sans"/>
                            </a:rPr>
                            <a:t>Student assumed all outcomes were accounted for by the given conditions</a:t>
                          </a:r>
                          <a:endParaRPr sz="1400" u="none" strike="noStrike" cap="none" dirty="0">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3" name="Google Shape;255;g2191522ec10_0_108">
            <a:extLst>
              <a:ext uri="{FF2B5EF4-FFF2-40B4-BE49-F238E27FC236}">
                <a16:creationId xmlns:a16="http://schemas.microsoft.com/office/drawing/2014/main" id="{FEA0E042-5971-A266-BAA0-B60534F6928C}"/>
              </a:ext>
            </a:extLst>
          </p:cNvPr>
          <p:cNvGraphicFramePr/>
          <p:nvPr>
            <p:extLst>
              <p:ext uri="{D42A27DB-BD31-4B8C-83A1-F6EECF244321}">
                <p14:modId xmlns:p14="http://schemas.microsoft.com/office/powerpoint/2010/main" val="3651601990"/>
              </p:ext>
            </p:extLst>
          </p:nvPr>
        </p:nvGraphicFramePr>
        <p:xfrm>
          <a:off x="108043" y="862525"/>
          <a:ext cx="8790423" cy="67057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17) </a:t>
                      </a:r>
                      <a:r>
                        <a:rPr lang="en-US" sz="1600" b="0" dirty="0">
                          <a:solidFill>
                            <a:schemeClr val="dk1"/>
                          </a:solidFill>
                          <a:latin typeface="Nunito"/>
                          <a:ea typeface="Nunito"/>
                          <a:cs typeface="Nunito"/>
                          <a:sym typeface="Nunito"/>
                        </a:rPr>
                        <a:t>A card is drawn from a standard deck of playing cards.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What is the probability of drawing a card that is red or clubs?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1e33bb90013_0_255"/>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CFD498CF-BA4E-AA4B-991A-30710FF32A87}"/>
              </a:ext>
            </a:extLst>
          </p:cNvPr>
          <p:cNvPicPr>
            <a:picLocks noChangeAspect="1"/>
          </p:cNvPicPr>
          <p:nvPr/>
        </p:nvPicPr>
        <p:blipFill>
          <a:blip r:embed="rId3"/>
          <a:stretch>
            <a:fillRect/>
          </a:stretch>
        </p:blipFill>
        <p:spPr>
          <a:xfrm>
            <a:off x="1031623" y="2116395"/>
            <a:ext cx="2515910" cy="2391887"/>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B044FCBA-F28F-DC3C-A49E-933145DFB6FB}"/>
                  </a:ext>
                </a:extLst>
              </p:cNvPr>
              <p:cNvGraphicFramePr/>
              <p:nvPr>
                <p:extLst>
                  <p:ext uri="{D42A27DB-BD31-4B8C-83A1-F6EECF244321}">
                    <p14:modId xmlns:p14="http://schemas.microsoft.com/office/powerpoint/2010/main" val="27575628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gave the probability of scoring a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3</m:t>
                              </m:r>
                            </m:oMath>
                          </a14:m>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100</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multiplied probabilities instead of adding</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had the correct numerator but used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6</m:t>
                              </m:r>
                            </m:oMath>
                          </a14:m>
                          <a:r>
                            <a:rPr lang="en-GB" sz="1400" u="none" strike="noStrike" cap="none" dirty="0">
                              <a:solidFill>
                                <a:schemeClr val="tx1"/>
                              </a:solidFill>
                              <a:latin typeface="Nunito Sans" pitchFamily="2" charset="0"/>
                              <a:ea typeface="Times New Roman"/>
                              <a:cs typeface="Times New Roman"/>
                              <a:sym typeface="Times New Roman"/>
                            </a:rPr>
                            <a:t> (being the complement) as the denominator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D)</a:t>
                          </a:r>
                          <a:r>
                            <a:rPr lang="en-GB" sz="1600" u="none" strike="noStrike" cap="none" dirty="0">
                              <a:solidFill>
                                <a:srgbClr val="54B98C"/>
                              </a:solidFill>
                              <a:latin typeface="Nunito Sans" pitchFamily="2" charset="0"/>
                              <a:ea typeface="Times New Roman"/>
                              <a:cs typeface="Times New Roman"/>
                              <a:sym typeface="Times New Roman"/>
                            </a:rPr>
                            <a:t> </a:t>
                          </a:r>
                          <a14:m>
                            <m:oMath xmlns:m="http://schemas.openxmlformats.org/officeDocument/2006/math">
                              <m:f>
                                <m:fPr>
                                  <m:ctrlP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5</m:t>
                                  </m:r>
                                </m:den>
                              </m:f>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B044FCBA-F28F-DC3C-A49E-933145DFB6FB}"/>
                  </a:ext>
                </a:extLst>
              </p:cNvPr>
              <p:cNvGraphicFramePr/>
              <p:nvPr>
                <p:extLst>
                  <p:ext uri="{D42A27DB-BD31-4B8C-83A1-F6EECF244321}">
                    <p14:modId xmlns:p14="http://schemas.microsoft.com/office/powerpoint/2010/main" val="2757562815"/>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gave the probability of scoring a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3</m:t>
                              </m:r>
                            </m:oMath>
                          </a14:m>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100</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Student multiplied probabilities instead of adding</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Student had the correct numerator but used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6</m:t>
                              </m:r>
                            </m:oMath>
                          </a14:m>
                          <a:r>
                            <a:rPr lang="en-GB" sz="1400" u="none" strike="noStrike" cap="none" dirty="0">
                              <a:solidFill>
                                <a:schemeClr val="tx1"/>
                              </a:solidFill>
                              <a:latin typeface="Nunito Sans" pitchFamily="2" charset="0"/>
                              <a:ea typeface="Times New Roman"/>
                              <a:cs typeface="Times New Roman"/>
                              <a:sym typeface="Times New Roman"/>
                            </a:rPr>
                            <a:t> (being the complement) as the denominator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54B98C"/>
                              </a:solidFill>
                              <a:latin typeface="Nunito Sans" pitchFamily="2" charset="0"/>
                              <a:ea typeface="Nunito"/>
                              <a:cs typeface="Nunito"/>
                              <a:sym typeface="Nunito"/>
                            </a:rPr>
                            <a:t>D)</a:t>
                          </a:r>
                          <a:r>
                            <a:rPr lang="en-GB" sz="1600" u="none" strike="noStrike" cap="none" dirty="0">
                              <a:solidFill>
                                <a:srgbClr val="54B98C"/>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ctrlPr>
                                </m:fPr>
                                <m:num>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2</m:t>
                                  </m:r>
                                </m:num>
                                <m:den>
                                  <m:r>
                                    <a:rPr lang="en-GB" sz="1600" b="0" i="1" u="none" strike="noStrike" cap="none" dirty="0" smtClean="0">
                                      <a:solidFill>
                                        <a:srgbClr val="54B98C"/>
                                      </a:solidFill>
                                      <a:latin typeface="Cambria Math" panose="02040503050406030204" pitchFamily="18" charset="0"/>
                                      <a:ea typeface="Times New Roman"/>
                                      <a:cs typeface="Times New Roman"/>
                                      <a:sym typeface="Times New Roman"/>
                                    </a:rPr>
                                    <m:t>5</m:t>
                                  </m:r>
                                </m:den>
                              </m:f>
                            </m:oMath>
                          </a14:m>
                          <a:endParaRPr lang="ar-AE" sz="1600" u="none" strike="noStrike" cap="none" dirty="0">
                            <a:solidFill>
                              <a:srgbClr val="54B98C"/>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54B98C"/>
                              </a:solidFill>
                              <a:latin typeface="Nunito Sans" pitchFamily="2" charset="0"/>
                              <a:ea typeface="Nunito Sans"/>
                              <a:cs typeface="Nunito Sans"/>
                              <a:sym typeface="Nunito Sans"/>
                            </a:rPr>
                            <a:t>Correct answer</a:t>
                          </a:r>
                          <a:endParaRPr lang="en-GB" sz="1400" u="none" strike="noStrike" cap="none" dirty="0">
                            <a:solidFill>
                              <a:srgbClr val="54B98C"/>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4" name="Google Shape;255;g2191522ec10_0_108">
                <a:extLst>
                  <a:ext uri="{FF2B5EF4-FFF2-40B4-BE49-F238E27FC236}">
                    <a16:creationId xmlns:a16="http://schemas.microsoft.com/office/drawing/2014/main" id="{A7D8DC88-7C42-7CE2-9D72-447648B93AA6}"/>
                  </a:ext>
                </a:extLst>
              </p:cNvPr>
              <p:cNvGraphicFramePr/>
              <p:nvPr>
                <p:extLst>
                  <p:ext uri="{D42A27DB-BD31-4B8C-83A1-F6EECF244321}">
                    <p14:modId xmlns:p14="http://schemas.microsoft.com/office/powerpoint/2010/main" val="3702468644"/>
                  </p:ext>
                </p:extLst>
              </p:nvPr>
            </p:nvGraphicFramePr>
            <p:xfrm>
              <a:off x="108044" y="862525"/>
              <a:ext cx="4396224" cy="1035441"/>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This spinner is made using a regular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polygon. On a single spin,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scoring a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or a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oMath>
                          </a14:m>
                          <a:r>
                            <a:rPr lang="en-US" sz="1600" b="0" dirty="0">
                              <a:solidFill>
                                <a:schemeClr val="dk1"/>
                              </a:solidFill>
                              <a:latin typeface="Nunito"/>
                              <a:ea typeface="Nunito"/>
                              <a:cs typeface="Nunito"/>
                              <a:sym typeface="Nunito"/>
                            </a:rPr>
                            <a: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4" name="Google Shape;255;g2191522ec10_0_108">
                <a:extLst>
                  <a:ext uri="{FF2B5EF4-FFF2-40B4-BE49-F238E27FC236}">
                    <a16:creationId xmlns:a16="http://schemas.microsoft.com/office/drawing/2014/main" id="{A7D8DC88-7C42-7CE2-9D72-447648B93AA6}"/>
                  </a:ext>
                </a:extLst>
              </p:cNvPr>
              <p:cNvGraphicFramePr/>
              <p:nvPr>
                <p:extLst>
                  <p:ext uri="{D42A27DB-BD31-4B8C-83A1-F6EECF244321}">
                    <p14:modId xmlns:p14="http://schemas.microsoft.com/office/powerpoint/2010/main" val="3702468644"/>
                  </p:ext>
                </p:extLst>
              </p:nvPr>
            </p:nvGraphicFramePr>
            <p:xfrm>
              <a:off x="108044" y="862525"/>
              <a:ext cx="4396224" cy="1035441"/>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18) </a:t>
                          </a:r>
                          <a:r>
                            <a:rPr lang="en-US" sz="1600" b="0" dirty="0">
                              <a:solidFill>
                                <a:schemeClr val="dk1"/>
                              </a:solidFill>
                              <a:latin typeface="Nunito"/>
                              <a:ea typeface="Nunito"/>
                              <a:cs typeface="Nunito"/>
                              <a:sym typeface="Nunito"/>
                            </a:rPr>
                            <a:t>This spinner is made using a regular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polygon. On a single spin,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scoring a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3</m:t>
                              </m:r>
                            </m:oMath>
                          </a14:m>
                          <a:r>
                            <a:rPr lang="en-US" sz="1600" b="0" dirty="0">
                              <a:solidFill>
                                <a:schemeClr val="dk1"/>
                              </a:solidFill>
                              <a:latin typeface="Nunito"/>
                              <a:ea typeface="Nunito"/>
                              <a:cs typeface="Nunito"/>
                              <a:sym typeface="Nunito"/>
                            </a:rPr>
                            <a:t> or a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4</m:t>
                              </m:r>
                            </m:oMath>
                          </a14:m>
                          <a:r>
                            <a:rPr lang="en-US" sz="1600" b="0" dirty="0">
                              <a:solidFill>
                                <a:schemeClr val="dk1"/>
                              </a:solidFill>
                              <a:latin typeface="Nunito"/>
                              <a:ea typeface="Nunito"/>
                              <a:cs typeface="Nunito"/>
                              <a:sym typeface="Nunito"/>
                            </a:rPr>
                            <a: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g1e33bb90013_0_278"/>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7" name="Google Shape;255;g2191522ec10_0_108">
                <a:extLst>
                  <a:ext uri="{FF2B5EF4-FFF2-40B4-BE49-F238E27FC236}">
                    <a16:creationId xmlns:a16="http://schemas.microsoft.com/office/drawing/2014/main" id="{0DE737D8-0E01-D39C-38CA-F367870DAE5A}"/>
                  </a:ext>
                </a:extLst>
              </p:cNvPr>
              <p:cNvGraphicFramePr/>
              <p:nvPr>
                <p:extLst>
                  <p:ext uri="{D42A27DB-BD31-4B8C-83A1-F6EECF244321}">
                    <p14:modId xmlns:p14="http://schemas.microsoft.com/office/powerpoint/2010/main" val="2481227353"/>
                  </p:ext>
                </p:extLst>
              </p:nvPr>
            </p:nvGraphicFramePr>
            <p:xfrm>
              <a:off x="108043" y="862525"/>
              <a:ext cx="8790423" cy="1190254"/>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A bag contains black, white and grey counters.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drawing a black counter is </a:t>
                          </a:r>
                          <a14:m>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3</m:t>
                                  </m:r>
                                </m:num>
                                <m:den>
                                  <m:r>
                                    <a:rPr lang="en-GB" sz="1600" b="0" i="1" smtClean="0">
                                      <a:solidFill>
                                        <a:schemeClr val="dk1"/>
                                      </a:solidFill>
                                      <a:latin typeface="Cambria Math" panose="02040503050406030204" pitchFamily="18" charset="0"/>
                                      <a:ea typeface="Nunito"/>
                                      <a:cs typeface="Nunito"/>
                                      <a:sym typeface="Nunito"/>
                                    </a:rPr>
                                    <m:t>8</m:t>
                                  </m:r>
                                </m:den>
                              </m:f>
                            </m:oMath>
                          </a14:m>
                          <a:r>
                            <a:rPr lang="en-US" sz="1600" b="0" dirty="0">
                              <a:solidFill>
                                <a:schemeClr val="dk1"/>
                              </a:solidFill>
                              <a:latin typeface="Nunito"/>
                              <a:ea typeface="Nunito"/>
                              <a:cs typeface="Nunito"/>
                              <a:sym typeface="Nunito"/>
                            </a:rPr>
                            <a:t> and the probabilities of drawing a white or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grey counter are the same. What is the minimum number of counters the bag contains?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7" name="Google Shape;255;g2191522ec10_0_108">
                <a:extLst>
                  <a:ext uri="{FF2B5EF4-FFF2-40B4-BE49-F238E27FC236}">
                    <a16:creationId xmlns:a16="http://schemas.microsoft.com/office/drawing/2014/main" id="{0DE737D8-0E01-D39C-38CA-F367870DAE5A}"/>
                  </a:ext>
                </a:extLst>
              </p:cNvPr>
              <p:cNvGraphicFramePr/>
              <p:nvPr>
                <p:extLst>
                  <p:ext uri="{D42A27DB-BD31-4B8C-83A1-F6EECF244321}">
                    <p14:modId xmlns:p14="http://schemas.microsoft.com/office/powerpoint/2010/main" val="2481227353"/>
                  </p:ext>
                </p:extLst>
              </p:nvPr>
            </p:nvGraphicFramePr>
            <p:xfrm>
              <a:off x="108043" y="862525"/>
              <a:ext cx="8790423" cy="1190254"/>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19) </a:t>
                          </a:r>
                          <a:r>
                            <a:rPr lang="en-US" sz="1600" b="0" dirty="0">
                              <a:solidFill>
                                <a:schemeClr val="dk1"/>
                              </a:solidFill>
                              <a:latin typeface="Nunito"/>
                              <a:ea typeface="Nunito"/>
                              <a:cs typeface="Nunito"/>
                              <a:sym typeface="Nunito"/>
                            </a:rPr>
                            <a:t>A bag contains black, white and grey counters. A counter is drawn at random.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drawing a black counter is </a:t>
                          </a:r>
                          <a14:m xmlns:a14="http://schemas.microsoft.com/office/drawing/2010/main">
                            <m:oMath xmlns:m="http://schemas.openxmlformats.org/officeDocument/2006/math">
                              <m:f>
                                <m:fPr>
                                  <m:ctrlPr>
                                    <a:rPr lang="en-GB" sz="1600" b="0" i="1" smtClean="0">
                                      <a:solidFill>
                                        <a:schemeClr val="dk1"/>
                                      </a:solidFill>
                                      <a:latin typeface="Cambria Math" panose="02040503050406030204" pitchFamily="18" charset="0"/>
                                      <a:ea typeface="Nunito"/>
                                      <a:cs typeface="Nunito"/>
                                      <a:sym typeface="Nunito"/>
                                    </a:rPr>
                                  </m:ctrlPr>
                                </m:fPr>
                                <m:num>
                                  <m:r>
                                    <a:rPr lang="en-GB" sz="1600" b="0" i="1" smtClean="0">
                                      <a:solidFill>
                                        <a:schemeClr val="dk1"/>
                                      </a:solidFill>
                                      <a:latin typeface="Cambria Math" panose="02040503050406030204" pitchFamily="18" charset="0"/>
                                      <a:ea typeface="Nunito"/>
                                      <a:cs typeface="Nunito"/>
                                      <a:sym typeface="Nunito"/>
                                    </a:rPr>
                                    <m:t>3</m:t>
                                  </m:r>
                                </m:num>
                                <m:den>
                                  <m:r>
                                    <a:rPr lang="en-GB" sz="1600" b="0" i="1" smtClean="0">
                                      <a:solidFill>
                                        <a:schemeClr val="dk1"/>
                                      </a:solidFill>
                                      <a:latin typeface="Cambria Math" panose="02040503050406030204" pitchFamily="18" charset="0"/>
                                      <a:ea typeface="Nunito"/>
                                      <a:cs typeface="Nunito"/>
                                      <a:sym typeface="Nunito"/>
                                    </a:rPr>
                                    <m:t>8</m:t>
                                  </m:r>
                                </m:den>
                              </m:f>
                            </m:oMath>
                          </a14:m>
                          <a:r>
                            <a:rPr lang="en-US" sz="1600" b="0" dirty="0">
                              <a:solidFill>
                                <a:schemeClr val="dk1"/>
                              </a:solidFill>
                              <a:latin typeface="Nunito"/>
                              <a:ea typeface="Nunito"/>
                              <a:cs typeface="Nunito"/>
                              <a:sym typeface="Nunito"/>
                            </a:rPr>
                            <a:t> and the probabilities of drawing a white or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grey counter are the same. What is the minimum number of counters the bag contains?</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8" name="Google Shape;106;p20">
                <a:extLst>
                  <a:ext uri="{FF2B5EF4-FFF2-40B4-BE49-F238E27FC236}">
                    <a16:creationId xmlns:a16="http://schemas.microsoft.com/office/drawing/2014/main" id="{3CC6D354-2EB5-A87E-1CF3-6EF3C05BCA57}"/>
                  </a:ext>
                </a:extLst>
              </p:cNvPr>
              <p:cNvGraphicFramePr/>
              <p:nvPr>
                <p:extLst>
                  <p:ext uri="{D42A27DB-BD31-4B8C-83A1-F6EECF244321}">
                    <p14:modId xmlns:p14="http://schemas.microsoft.com/office/powerpoint/2010/main" val="1111595546"/>
                  </p:ext>
                </p:extLst>
              </p:nvPr>
            </p:nvGraphicFramePr>
            <p:xfrm>
              <a:off x="952500" y="2190750"/>
              <a:ext cx="7239000" cy="217415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8</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used the denominator from the given probability as the total</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m:oMath xmlns:m="http://schemas.openxmlformats.org/officeDocument/2006/math">
                              <m:r>
                                <a:rPr lang="en-US" sz="1600" b="0" i="0" dirty="0" smtClean="0">
                                  <a:solidFill>
                                    <a:srgbClr val="54B98C"/>
                                  </a:solidFill>
                                  <a:latin typeface="Cambria Math" panose="02040503050406030204" pitchFamily="18" charset="0"/>
                                  <a:ea typeface="Nunito Sans"/>
                                  <a:cs typeface="Nunito Sans"/>
                                  <a:sym typeface="Nunito Sans"/>
                                </a:rPr>
                                <m:t>1</m:t>
                              </m:r>
                              <m:r>
                                <a:rPr lang="en-US" sz="1600" b="0" i="1" dirty="0" smtClean="0">
                                  <a:solidFill>
                                    <a:srgbClr val="54B98C"/>
                                  </a:solidFill>
                                  <a:latin typeface="Cambria Math" panose="02040503050406030204" pitchFamily="18" charset="0"/>
                                  <a:ea typeface="Nunito Sans"/>
                                  <a:cs typeface="Nunito Sans"/>
                                  <a:sym typeface="Nunito Sans"/>
                                </a:rPr>
                                <m:t>6</m:t>
                              </m:r>
                            </m:oMath>
                          </a14:m>
                          <a:r>
                            <a:rPr lang="en-US"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54B98C"/>
                              </a:solidFill>
                              <a:latin typeface="Nunito Sans"/>
                              <a:ea typeface="Nunito Sans"/>
                              <a:cs typeface="Nunito Sans"/>
                              <a:sym typeface="Nunito Sans"/>
                            </a:rPr>
                            <a:t>Correct answer</a:t>
                          </a:r>
                          <a:endParaRPr lang="en-US"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24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multiplied the denominator of the probability of a black counter by the number of colour choices</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40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assumed all outcomes were accounted for by the given conditions</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8" name="Google Shape;106;p20">
                <a:extLst>
                  <a:ext uri="{FF2B5EF4-FFF2-40B4-BE49-F238E27FC236}">
                    <a16:creationId xmlns:a16="http://schemas.microsoft.com/office/drawing/2014/main" id="{3CC6D354-2EB5-A87E-1CF3-6EF3C05BCA57}"/>
                  </a:ext>
                </a:extLst>
              </p:cNvPr>
              <p:cNvGraphicFramePr/>
              <p:nvPr>
                <p:extLst>
                  <p:ext uri="{D42A27DB-BD31-4B8C-83A1-F6EECF244321}">
                    <p14:modId xmlns:p14="http://schemas.microsoft.com/office/powerpoint/2010/main" val="1111595546"/>
                  </p:ext>
                </p:extLst>
              </p:nvPr>
            </p:nvGraphicFramePr>
            <p:xfrm>
              <a:off x="952500" y="2190750"/>
              <a:ext cx="7239000" cy="2174157"/>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8</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used the denominator from the given probability as the total</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B) </a:t>
                          </a:r>
                          <a14:m xmlns:a14="http://schemas.microsoft.com/office/drawing/2010/main">
                            <m:oMath xmlns:m="http://schemas.openxmlformats.org/officeDocument/2006/math">
                              <m:r>
                                <a:rPr lang="en-US" sz="1600" b="0" i="0" dirty="0" smtClean="0">
                                  <a:solidFill>
                                    <a:srgbClr val="54B98C"/>
                                  </a:solidFill>
                                  <a:latin typeface="Cambria Math" panose="02040503050406030204" pitchFamily="18" charset="0"/>
                                  <a:ea typeface="Nunito Sans"/>
                                  <a:cs typeface="Nunito Sans"/>
                                  <a:sym typeface="Nunito Sans"/>
                                </a:rPr>
                                <m:t>1</m:t>
                              </m:r>
                              <m:r>
                                <a:rPr lang="en-US" sz="1600" b="0" i="1" dirty="0" smtClean="0">
                                  <a:solidFill>
                                    <a:srgbClr val="54B98C"/>
                                  </a:solidFill>
                                  <a:latin typeface="Cambria Math" panose="02040503050406030204" pitchFamily="18" charset="0"/>
                                  <a:ea typeface="Nunito Sans"/>
                                  <a:cs typeface="Nunito Sans"/>
                                  <a:sym typeface="Nunito Sans"/>
                                </a:rPr>
                                <m:t>6</m:t>
                              </m:r>
                            </m:oMath>
                          </a14:m>
                          <a:r>
                            <a:rPr lang="en-US"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54B98C"/>
                              </a:solidFill>
                              <a:latin typeface="Nunito Sans"/>
                              <a:ea typeface="Nunito Sans"/>
                              <a:cs typeface="Nunito Sans"/>
                              <a:sym typeface="Nunito Sans"/>
                            </a:rPr>
                            <a:t>Correct answer</a:t>
                          </a:r>
                          <a:endParaRPr lang="en-US" sz="14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24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multiplied the denominator of the probability of a black counter by the number of colour choices</a:t>
                          </a:r>
                          <a:endParaRPr lang="en-US" sz="16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US" sz="1600" b="0" i="1" dirty="0" smtClean="0">
                                  <a:solidFill>
                                    <a:schemeClr val="tx1"/>
                                  </a:solidFill>
                                  <a:latin typeface="Cambria Math" panose="02040503050406030204" pitchFamily="18" charset="0"/>
                                  <a:ea typeface="Nunito Sans"/>
                                  <a:cs typeface="Nunito Sans"/>
                                  <a:sym typeface="Nunito Sans"/>
                                </a:rPr>
                                <m:t>40</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assumed all outcomes were accounted for by the given conditions</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sp>
        <p:nvSpPr>
          <p:cNvPr id="631" name="Google Shape;631;g1e33bb90013_0_28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mc:Choice xmlns:a14="http://schemas.microsoft.com/office/drawing/2010/main" Requires="a14">
          <p:graphicFrame>
            <p:nvGraphicFramePr>
              <p:cNvPr id="2" name="Google Shape;255;g2191522ec10_0_108">
                <a:extLst>
                  <a:ext uri="{FF2B5EF4-FFF2-40B4-BE49-F238E27FC236}">
                    <a16:creationId xmlns:a16="http://schemas.microsoft.com/office/drawing/2014/main" id="{8A3C9F8A-71B5-C833-205A-E41B8328A69B}"/>
                  </a:ext>
                </a:extLst>
              </p:cNvPr>
              <p:cNvGraphicFramePr/>
              <p:nvPr>
                <p:extLst>
                  <p:ext uri="{D42A27DB-BD31-4B8C-83A1-F6EECF244321}">
                    <p14:modId xmlns:p14="http://schemas.microsoft.com/office/powerpoint/2010/main" val="2204572768"/>
                  </p:ext>
                </p:extLst>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A bag contains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21</m:t>
                              </m:r>
                            </m:oMath>
                          </a14:m>
                          <a:r>
                            <a:rPr lang="en-US" sz="1600" b="0" dirty="0">
                              <a:solidFill>
                                <a:schemeClr val="dk1"/>
                              </a:solidFill>
                              <a:latin typeface="Nunito"/>
                              <a:ea typeface="Nunito"/>
                              <a:cs typeface="Nunito"/>
                              <a:sym typeface="Nunito"/>
                            </a:rPr>
                            <a:t> blue counters and some red counters. A counter is drawn at random.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 probability of getting a red counter is </a:t>
                          </a:r>
                          <a14:m>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0.65</m:t>
                              </m:r>
                            </m:oMath>
                          </a14:m>
                          <a:r>
                            <a:rPr lang="en-US" sz="1600" b="0" dirty="0">
                              <a:solidFill>
                                <a:schemeClr val="dk1"/>
                              </a:solidFill>
                              <a:latin typeface="Nunito"/>
                              <a:ea typeface="Nunito"/>
                              <a:cs typeface="Nunito"/>
                              <a:sym typeface="Nunito"/>
                            </a:rPr>
                            <a:t>, determine how many counters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in the bag.</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p:graphicFrame>
            <p:nvGraphicFramePr>
              <p:cNvPr id="2" name="Google Shape;255;g2191522ec10_0_108">
                <a:extLst>
                  <a:ext uri="{FF2B5EF4-FFF2-40B4-BE49-F238E27FC236}">
                    <a16:creationId xmlns:a16="http://schemas.microsoft.com/office/drawing/2014/main" id="{8A3C9F8A-71B5-C833-205A-E41B8328A69B}"/>
                  </a:ext>
                </a:extLst>
              </p:cNvPr>
              <p:cNvGraphicFramePr/>
              <p:nvPr>
                <p:extLst>
                  <p:ext uri="{D42A27DB-BD31-4B8C-83A1-F6EECF244321}">
                    <p14:modId xmlns:p14="http://schemas.microsoft.com/office/powerpoint/2010/main" val="2204572768"/>
                  </p:ext>
                </p:extLst>
              </p:nvPr>
            </p:nvGraphicFramePr>
            <p:xfrm>
              <a:off x="108043" y="862525"/>
              <a:ext cx="8790423" cy="1036330"/>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20) </a:t>
                          </a:r>
                          <a:r>
                            <a:rPr lang="en-US" sz="1600" b="0" dirty="0">
                              <a:solidFill>
                                <a:schemeClr val="dk1"/>
                              </a:solidFill>
                              <a:latin typeface="Nunito"/>
                              <a:ea typeface="Nunito"/>
                              <a:cs typeface="Nunito"/>
                              <a:sym typeface="Nunito"/>
                            </a:rPr>
                            <a:t>A bag contains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21</m:t>
                              </m:r>
                            </m:oMath>
                          </a14:m>
                          <a:r>
                            <a:rPr lang="en-US" sz="1600" b="0" dirty="0">
                              <a:solidFill>
                                <a:schemeClr val="dk1"/>
                              </a:solidFill>
                              <a:latin typeface="Nunito"/>
                              <a:ea typeface="Nunito"/>
                              <a:cs typeface="Nunito"/>
                              <a:sym typeface="Nunito"/>
                            </a:rPr>
                            <a:t> blue counters and some red counters. A counter is drawn at random.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Given that the probability of getting a red counter is </a:t>
                          </a:r>
                          <a14:m xmlns:a14="http://schemas.microsoft.com/office/drawing/2010/main">
                            <m:oMath xmlns:m="http://schemas.openxmlformats.org/officeDocument/2006/math">
                              <m:r>
                                <a:rPr lang="en-US" sz="1600" b="0" i="1" dirty="0" smtClean="0">
                                  <a:solidFill>
                                    <a:schemeClr val="dk1"/>
                                  </a:solidFill>
                                  <a:latin typeface="Cambria Math" panose="02040503050406030204" pitchFamily="18" charset="0"/>
                                  <a:ea typeface="Nunito"/>
                                  <a:cs typeface="Nunito"/>
                                  <a:sym typeface="Nunito"/>
                                </a:rPr>
                                <m:t>0.65</m:t>
                              </m:r>
                            </m:oMath>
                          </a14:m>
                          <a:r>
                            <a:rPr lang="en-US" sz="1600" b="0" dirty="0">
                              <a:solidFill>
                                <a:schemeClr val="dk1"/>
                              </a:solidFill>
                              <a:latin typeface="Nunito"/>
                              <a:ea typeface="Nunito"/>
                              <a:cs typeface="Nunito"/>
                              <a:sym typeface="Nunito"/>
                            </a:rPr>
                            <a:t>, determine how many counters </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are in the bag.</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mc:Choice xmlns:a14="http://schemas.microsoft.com/office/drawing/2010/main" Requires="a14">
          <p:graphicFrame>
            <p:nvGraphicFramePr>
              <p:cNvPr id="3" name="Google Shape;106;p20">
                <a:extLst>
                  <a:ext uri="{FF2B5EF4-FFF2-40B4-BE49-F238E27FC236}">
                    <a16:creationId xmlns:a16="http://schemas.microsoft.com/office/drawing/2014/main" id="{E3D08A9E-F4C1-82D4-A6AE-B95E408F0E14}"/>
                  </a:ext>
                </a:extLst>
              </p:cNvPr>
              <p:cNvGraphicFramePr/>
              <p:nvPr>
                <p:extLst>
                  <p:ext uri="{D42A27DB-BD31-4B8C-83A1-F6EECF244321}">
                    <p14:modId xmlns:p14="http://schemas.microsoft.com/office/powerpoint/2010/main" val="150926277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44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confused quantities, calculating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65−21</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735</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multiplied the number of blue counters by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35</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C) </a:t>
                          </a:r>
                          <a14:m>
                            <m:oMath xmlns:m="http://schemas.openxmlformats.org/officeDocument/2006/math">
                              <m:r>
                                <a:rPr lang="en-GB" sz="1600" b="0" i="1" dirty="0" smtClean="0">
                                  <a:solidFill>
                                    <a:srgbClr val="54B98C"/>
                                  </a:solidFill>
                                  <a:latin typeface="Cambria Math" panose="02040503050406030204" pitchFamily="18" charset="0"/>
                                  <a:ea typeface="Nunito Sans"/>
                                  <a:cs typeface="Nunito Sans"/>
                                  <a:sym typeface="Nunito Sans"/>
                                </a:rPr>
                                <m:t>60</m:t>
                              </m:r>
                            </m:oMath>
                          </a14:m>
                          <a:r>
                            <a:rPr lang="en-US"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54B98C"/>
                              </a:solidFill>
                              <a:latin typeface="Nunito Sans"/>
                              <a:ea typeface="Nunito Sans"/>
                              <a:cs typeface="Nunito Sans"/>
                              <a:sym typeface="Nunito Sans"/>
                            </a:rPr>
                            <a:t>Correct answer</a:t>
                          </a:r>
                          <a:endParaRPr lang="en-US" sz="16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86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confused quantities, calculating </a:t>
                          </a:r>
                          <a14:m>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65+21</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106;p20">
                <a:extLst>
                  <a:ext uri="{FF2B5EF4-FFF2-40B4-BE49-F238E27FC236}">
                    <a16:creationId xmlns:a16="http://schemas.microsoft.com/office/drawing/2014/main" id="{E3D08A9E-F4C1-82D4-A6AE-B95E408F0E14}"/>
                  </a:ext>
                </a:extLst>
              </p:cNvPr>
              <p:cNvGraphicFramePr/>
              <p:nvPr>
                <p:extLst>
                  <p:ext uri="{D42A27DB-BD31-4B8C-83A1-F6EECF244321}">
                    <p14:modId xmlns:p14="http://schemas.microsoft.com/office/powerpoint/2010/main" val="1509262777"/>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44</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confused quantities, calculating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65−21</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735</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multiplied the number of blue counters by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35</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54B98C"/>
                              </a:solidFill>
                              <a:latin typeface="Nunito Sans"/>
                              <a:ea typeface="Nunito Sans"/>
                              <a:cs typeface="Nunito Sans"/>
                              <a:sym typeface="Nunito Sans"/>
                            </a:rPr>
                            <a:t>C) </a:t>
                          </a:r>
                          <a14:m xmlns:a14="http://schemas.microsoft.com/office/drawing/2010/main">
                            <m:oMath xmlns:m="http://schemas.openxmlformats.org/officeDocument/2006/math">
                              <m:r>
                                <a:rPr lang="en-GB" sz="1600" b="0" i="1" dirty="0" smtClean="0">
                                  <a:solidFill>
                                    <a:srgbClr val="54B98C"/>
                                  </a:solidFill>
                                  <a:latin typeface="Cambria Math" panose="02040503050406030204" pitchFamily="18" charset="0"/>
                                  <a:ea typeface="Nunito Sans"/>
                                  <a:cs typeface="Nunito Sans"/>
                                  <a:sym typeface="Nunito Sans"/>
                                </a:rPr>
                                <m:t>60</m:t>
                              </m:r>
                            </m:oMath>
                          </a14:m>
                          <a:r>
                            <a:rPr lang="en-US" sz="1600" dirty="0">
                              <a:solidFill>
                                <a:srgbClr val="54B98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rgbClr val="54B98C"/>
                              </a:solidFill>
                              <a:latin typeface="Nunito Sans"/>
                              <a:ea typeface="Nunito Sans"/>
                              <a:cs typeface="Nunito Sans"/>
                              <a:sym typeface="Nunito Sans"/>
                            </a:rPr>
                            <a:t>Correct answer</a:t>
                          </a:r>
                          <a:endParaRPr lang="en-US" sz="1600" u="none" strike="noStrike" cap="none" dirty="0">
                            <a:solidFill>
                              <a:srgbClr val="54B98C"/>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dirty="0" smtClean="0">
                                  <a:solidFill>
                                    <a:schemeClr val="tx1"/>
                                  </a:solidFill>
                                  <a:latin typeface="Cambria Math" panose="02040503050406030204" pitchFamily="18" charset="0"/>
                                  <a:ea typeface="Nunito Sans"/>
                                  <a:cs typeface="Nunito Sans"/>
                                  <a:sym typeface="Nunito Sans"/>
                                </a:rPr>
                                <m:t>86</m:t>
                              </m:r>
                            </m:oMath>
                          </a14:m>
                          <a:r>
                            <a:rPr lang="en-US" sz="1600" dirty="0">
                              <a:solidFill>
                                <a:schemeClr val="tx1"/>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600"/>
                            <a:buFont typeface="Arial"/>
                            <a:buNone/>
                          </a:pPr>
                          <a:r>
                            <a:rPr lang="en-US" sz="1400" dirty="0">
                              <a:solidFill>
                                <a:schemeClr val="tx1"/>
                              </a:solidFill>
                              <a:latin typeface="Nunito Sans"/>
                              <a:ea typeface="Nunito Sans"/>
                              <a:cs typeface="Nunito Sans"/>
                              <a:sym typeface="Nunito Sans"/>
                            </a:rPr>
                            <a:t>Student confused quantities, calculating </a:t>
                          </a:r>
                          <a14:m xmlns:a14="http://schemas.microsoft.com/office/drawing/2010/main">
                            <m:oMath xmlns:m="http://schemas.openxmlformats.org/officeDocument/2006/math">
                              <m:r>
                                <a:rPr lang="en-GB" sz="1400" b="0" i="1" smtClean="0">
                                  <a:solidFill>
                                    <a:schemeClr val="tx1"/>
                                  </a:solidFill>
                                  <a:latin typeface="Cambria Math" panose="02040503050406030204" pitchFamily="18" charset="0"/>
                                  <a:ea typeface="Nunito Sans"/>
                                  <a:cs typeface="Nunito Sans"/>
                                  <a:sym typeface="Nunito Sans"/>
                                </a:rPr>
                                <m:t>65+21</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37"/>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g1e33bb90013_0_4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106;p20">
            <a:extLst>
              <a:ext uri="{FF2B5EF4-FFF2-40B4-BE49-F238E27FC236}">
                <a16:creationId xmlns:a16="http://schemas.microsoft.com/office/drawing/2014/main" id="{4FDE20A5-AC5A-C265-57E0-DA88EBB78224}"/>
              </a:ext>
            </a:extLst>
          </p:cNvPr>
          <p:cNvGraphicFramePr/>
          <p:nvPr>
            <p:extLst>
              <p:ext uri="{D42A27DB-BD31-4B8C-83A1-F6EECF244321}">
                <p14:modId xmlns:p14="http://schemas.microsoft.com/office/powerpoint/2010/main" val="628431389"/>
              </p:ext>
            </p:extLst>
          </p:nvPr>
        </p:nvGraphicFramePr>
        <p:xfrm>
          <a:off x="952500" y="2190750"/>
          <a:ext cx="7239000" cy="19656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Unlikely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Impossible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28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Likely</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Even chance</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5726BBC1-D3B3-F789-6F6E-D6FE62DF5980}"/>
              </a:ext>
            </a:extLst>
          </p:cNvPr>
          <p:cNvGraphicFramePr/>
          <p:nvPr/>
        </p:nvGraphicFramePr>
        <p:xfrm>
          <a:off x="108043" y="862525"/>
          <a:ext cx="8790423" cy="358219"/>
        </p:xfrm>
        <a:graphic>
          <a:graphicData uri="http://schemas.openxmlformats.org/drawingml/2006/table">
            <a:tbl>
              <a:tblPr firstRow="1" bandRow="1">
                <a:noFill/>
              </a:tblPr>
              <a:tblGrid>
                <a:gridCol w="8790423">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Choose the word that describes the likelihood that it will snow in the UK on the 1</a:t>
                      </a:r>
                      <a:r>
                        <a:rPr lang="en-GB" sz="1600" b="0" baseline="30000" dirty="0">
                          <a:solidFill>
                            <a:schemeClr val="dk1"/>
                          </a:solidFill>
                          <a:latin typeface="Nunito Sans"/>
                          <a:ea typeface="Nunito Sans"/>
                          <a:cs typeface="Nunito Sans"/>
                          <a:sym typeface="Nunito Sans"/>
                        </a:rPr>
                        <a:t>st</a:t>
                      </a:r>
                      <a:r>
                        <a:rPr lang="en-GB" sz="1600" b="0" dirty="0">
                          <a:solidFill>
                            <a:schemeClr val="dk1"/>
                          </a:solidFill>
                          <a:latin typeface="Nunito Sans"/>
                          <a:ea typeface="Nunito Sans"/>
                          <a:cs typeface="Nunito Sans"/>
                          <a:sym typeface="Nunito Sans"/>
                        </a:rPr>
                        <a:t> June: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731570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g1e33bb90013_0_50"/>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6" name="Picture 5">
            <a:extLst>
              <a:ext uri="{FF2B5EF4-FFF2-40B4-BE49-F238E27FC236}">
                <a16:creationId xmlns:a16="http://schemas.microsoft.com/office/drawing/2014/main" id="{A59785DE-E592-E046-8AF4-F5C36F085423}"/>
              </a:ext>
            </a:extLst>
          </p:cNvPr>
          <p:cNvPicPr>
            <a:picLocks noChangeAspect="1"/>
          </p:cNvPicPr>
          <p:nvPr/>
        </p:nvPicPr>
        <p:blipFill>
          <a:blip r:embed="rId3"/>
          <a:stretch>
            <a:fillRect/>
          </a:stretch>
        </p:blipFill>
        <p:spPr>
          <a:xfrm>
            <a:off x="401391" y="2253460"/>
            <a:ext cx="3975876" cy="1269983"/>
          </a:xfrm>
          <a:prstGeom prst="rect">
            <a:avLst/>
          </a:prstGeom>
        </p:spPr>
      </p:pic>
      <p:graphicFrame>
        <p:nvGraphicFramePr>
          <p:cNvPr id="3" name="Google Shape;414;g21c43135d4d_0_150">
            <a:extLst>
              <a:ext uri="{FF2B5EF4-FFF2-40B4-BE49-F238E27FC236}">
                <a16:creationId xmlns:a16="http://schemas.microsoft.com/office/drawing/2014/main" id="{0517AFCE-F63B-2ED3-E1A5-05633ABC7270}"/>
              </a:ext>
            </a:extLst>
          </p:cNvPr>
          <p:cNvGraphicFramePr/>
          <p:nvPr>
            <p:extLst>
              <p:ext uri="{D42A27DB-BD31-4B8C-83A1-F6EECF244321}">
                <p14:modId xmlns:p14="http://schemas.microsoft.com/office/powerpoint/2010/main" val="806231612"/>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B) B </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C</a:t>
                      </a:r>
                      <a:endParaRPr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D</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4" name="Google Shape;255;g2191522ec10_0_108">
            <a:extLst>
              <a:ext uri="{FF2B5EF4-FFF2-40B4-BE49-F238E27FC236}">
                <a16:creationId xmlns:a16="http://schemas.microsoft.com/office/drawing/2014/main" id="{4431460D-15BC-7F56-52CE-6529DF35C19A}"/>
              </a:ext>
            </a:extLst>
          </p:cNvPr>
          <p:cNvGraphicFramePr/>
          <p:nvPr/>
        </p:nvGraphicFramePr>
        <p:xfrm>
          <a:off x="108044" y="862525"/>
          <a:ext cx="4396224" cy="103633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An unbiassed 6-sided dice is rolled.</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Choose the option that indicates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probability of rolling a 6:</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270317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1e33bb90013_0_5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graphicFrame>
        <p:nvGraphicFramePr>
          <p:cNvPr id="2" name="Google Shape;414;g21c43135d4d_0_150">
            <a:extLst>
              <a:ext uri="{FF2B5EF4-FFF2-40B4-BE49-F238E27FC236}">
                <a16:creationId xmlns:a16="http://schemas.microsoft.com/office/drawing/2014/main" id="{196B3C5C-43C0-3129-24F4-859275476C88}"/>
              </a:ext>
            </a:extLst>
          </p:cNvPr>
          <p:cNvGraphicFramePr/>
          <p:nvPr>
            <p:extLst>
              <p:ext uri="{D42A27DB-BD31-4B8C-83A1-F6EECF244321}">
                <p14:modId xmlns:p14="http://schemas.microsoft.com/office/powerpoint/2010/main" val="1722246291"/>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B</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C</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D</a:t>
                      </a: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3" name="Google Shape;255;g2191522ec10_0_108">
            <a:extLst>
              <a:ext uri="{FF2B5EF4-FFF2-40B4-BE49-F238E27FC236}">
                <a16:creationId xmlns:a16="http://schemas.microsoft.com/office/drawing/2014/main" id="{39131A19-E5C3-920B-1241-53E624C25556}"/>
              </a:ext>
            </a:extLst>
          </p:cNvPr>
          <p:cNvGraphicFramePr/>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4) A letter is chosen at random from the 26</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letter alphabet. Choose the option that</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indicates the probability of selecting a</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consonant: </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87C1F760-4B79-48EE-EB80-B0ACBB7BC837}"/>
              </a:ext>
            </a:extLst>
          </p:cNvPr>
          <p:cNvPicPr>
            <a:picLocks noChangeAspect="1"/>
          </p:cNvPicPr>
          <p:nvPr/>
        </p:nvPicPr>
        <p:blipFill>
          <a:blip r:embed="rId3"/>
          <a:stretch>
            <a:fillRect/>
          </a:stretch>
        </p:blipFill>
        <p:spPr>
          <a:xfrm>
            <a:off x="401390" y="2454808"/>
            <a:ext cx="3995957" cy="1269983"/>
          </a:xfrm>
          <a:prstGeom prst="rect">
            <a:avLst/>
          </a:prstGeom>
        </p:spPr>
      </p:pic>
    </p:spTree>
    <p:extLst>
      <p:ext uri="{BB962C8B-B14F-4D97-AF65-F5344CB8AC3E}">
        <p14:creationId xmlns:p14="http://schemas.microsoft.com/office/powerpoint/2010/main" val="36730190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g1e33bb90013_0_64"/>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4FD709C0-5C67-904D-AC15-B65D2D3AB1BF}"/>
              </a:ext>
            </a:extLst>
          </p:cNvPr>
          <p:cNvPicPr>
            <a:picLocks noChangeAspect="1"/>
          </p:cNvPicPr>
          <p:nvPr/>
        </p:nvPicPr>
        <p:blipFill>
          <a:blip r:embed="rId3"/>
          <a:stretch>
            <a:fillRect/>
          </a:stretch>
        </p:blipFill>
        <p:spPr>
          <a:xfrm>
            <a:off x="522356" y="2571750"/>
            <a:ext cx="3384000" cy="1346122"/>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B3D7321C-797E-7A25-147C-B0112D4BD82F}"/>
                  </a:ext>
                </a:extLst>
              </p:cNvPr>
              <p:cNvGraphicFramePr/>
              <p:nvPr>
                <p:extLst>
                  <p:ext uri="{D42A27DB-BD31-4B8C-83A1-F6EECF244321}">
                    <p14:modId xmlns:p14="http://schemas.microsoft.com/office/powerpoint/2010/main" val="239971785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6</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9</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1</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B3D7321C-797E-7A25-147C-B0112D4BD82F}"/>
                  </a:ext>
                </a:extLst>
              </p:cNvPr>
              <p:cNvGraphicFramePr/>
              <p:nvPr>
                <p:extLst>
                  <p:ext uri="{D42A27DB-BD31-4B8C-83A1-F6EECF244321}">
                    <p14:modId xmlns:p14="http://schemas.microsoft.com/office/powerpoint/2010/main" val="2399717857"/>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6</m:t>
                                  </m:r>
                                </m:den>
                              </m:f>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9</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2</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f>
                                <m:fPr>
                                  <m:ctrlP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ctrlPr>
                                </m:fPr>
                                <m:num>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1</m:t>
                                  </m:r>
                                </m:num>
                                <m:den>
                                  <m:r>
                                    <a:rPr lang="ar-AE" sz="1600" b="0" i="1" u="none" strike="noStrike" cap="none" dirty="0" smtClean="0">
                                      <a:solidFill>
                                        <a:schemeClr val="tx1"/>
                                      </a:solidFill>
                                      <a:latin typeface="Cambria Math" panose="02040503050406030204" pitchFamily="18" charset="0"/>
                                      <a:ea typeface="Times New Roman"/>
                                      <a:cs typeface="Times New Roman"/>
                                      <a:sym typeface="Times New Roman"/>
                                    </a:rPr>
                                    <m:t>3</m:t>
                                  </m:r>
                                </m:den>
                              </m:f>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A0CEB591-BC4B-495B-958E-1424B5330F04}"/>
              </a:ext>
            </a:extLst>
          </p:cNvPr>
          <p:cNvGraphicFramePr/>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5) Some blue and white counters are placed</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in a bag. A counter is selected at random.</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Write the probability of selecting a blue</a:t>
                      </a:r>
                    </a:p>
                    <a:p>
                      <a:pPr marL="0" lvl="0" indent="0" algn="l" rtl="0">
                        <a:lnSpc>
                          <a:spcPct val="150000"/>
                        </a:lnSpc>
                        <a:spcBef>
                          <a:spcPts val="0"/>
                        </a:spcBef>
                        <a:spcAft>
                          <a:spcPts val="0"/>
                        </a:spcAft>
                        <a:buNone/>
                      </a:pPr>
                      <a:r>
                        <a:rPr lang="en-US" sz="1600" b="0" dirty="0">
                          <a:solidFill>
                            <a:schemeClr val="dk1"/>
                          </a:solidFill>
                          <a:latin typeface="Nunito Sans"/>
                          <a:ea typeface="Nunito Sans"/>
                          <a:cs typeface="Nunito Sans"/>
                          <a:sym typeface="Nunito Sans"/>
                        </a:rPr>
                        <a:t>    counter as a fraction in its simplest form:</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76087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g1e33bb90013_0_87"/>
          <p:cNvSpPr txBox="1"/>
          <p:nvPr/>
        </p:nvSpPr>
        <p:spPr>
          <a:xfrm>
            <a:off x="169850" y="378100"/>
            <a:ext cx="4567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a:t>
            </a:r>
            <a:r>
              <a:rPr lang="en-GB" b="1" dirty="0">
                <a:solidFill>
                  <a:srgbClr val="FFFFFF"/>
                </a:solidFill>
                <a:latin typeface="Nunito Sans"/>
                <a:ea typeface="Nunito Sans"/>
                <a:cs typeface="Nunito Sans"/>
                <a:sym typeface="Nunito Sans"/>
              </a:rPr>
              <a:t>Basic Probability  </a:t>
            </a:r>
            <a:endParaRPr sz="1400" b="1" i="0" u="none" strike="noStrike" cap="none" dirty="0">
              <a:solidFill>
                <a:srgbClr val="FFFFFF"/>
              </a:solidFill>
              <a:latin typeface="Nunito Sans"/>
              <a:ea typeface="Nunito Sans"/>
              <a:cs typeface="Nunito Sans"/>
              <a:sym typeface="Nunito Sans"/>
            </a:endParaRPr>
          </a:p>
        </p:txBody>
      </p:sp>
      <p:pic>
        <p:nvPicPr>
          <p:cNvPr id="2" name="Picture 1">
            <a:extLst>
              <a:ext uri="{FF2B5EF4-FFF2-40B4-BE49-F238E27FC236}">
                <a16:creationId xmlns:a16="http://schemas.microsoft.com/office/drawing/2014/main" id="{22CE400C-8BD0-E54D-B4CF-65790335B93B}"/>
              </a:ext>
            </a:extLst>
          </p:cNvPr>
          <p:cNvPicPr>
            <a:picLocks noChangeAspect="1"/>
          </p:cNvPicPr>
          <p:nvPr/>
        </p:nvPicPr>
        <p:blipFill>
          <a:blip r:embed="rId3"/>
          <a:stretch>
            <a:fillRect/>
          </a:stretch>
        </p:blipFill>
        <p:spPr>
          <a:xfrm>
            <a:off x="445256" y="2571750"/>
            <a:ext cx="3796544" cy="1225521"/>
          </a:xfrm>
          <a:prstGeom prst="rect">
            <a:avLst/>
          </a:prstGeom>
        </p:spPr>
      </p:pic>
      <mc:AlternateContent xmlns:mc="http://schemas.openxmlformats.org/markup-compatibility/2006">
        <mc:Choice xmlns:a14="http://schemas.microsoft.com/office/drawing/2010/main" Requires="a14">
          <p:graphicFrame>
            <p:nvGraphicFramePr>
              <p:cNvPr id="3" name="Google Shape;414;g21c43135d4d_0_150">
                <a:extLst>
                  <a:ext uri="{FF2B5EF4-FFF2-40B4-BE49-F238E27FC236}">
                    <a16:creationId xmlns:a16="http://schemas.microsoft.com/office/drawing/2014/main" id="{E03440EA-CFA5-C947-DDB9-97E12151AA64}"/>
                  </a:ext>
                </a:extLst>
              </p:cNvPr>
              <p:cNvGraphicFramePr/>
              <p:nvPr>
                <p:extLst>
                  <p:ext uri="{D42A27DB-BD31-4B8C-83A1-F6EECF244321}">
                    <p14:modId xmlns:p14="http://schemas.microsoft.com/office/powerpoint/2010/main" val="32236150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0.5</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0.6</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0.4</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m:t>
                              </m:r>
                              <m:acc>
                                <m:accPr>
                                  <m:chr m:val="̇"/>
                                  <m:ctrlPr>
                                    <a:rPr lang="en-GB" sz="1600" b="0" i="1" u="none" strike="noStrike" cap="none" dirty="0" smtClean="0">
                                      <a:solidFill>
                                        <a:schemeClr val="tx1"/>
                                      </a:solidFill>
                                      <a:latin typeface="Cambria Math" panose="02040503050406030204" pitchFamily="18" charset="0"/>
                                      <a:cs typeface="Times New Roman"/>
                                      <a:sym typeface="Times New Roman"/>
                                    </a:rPr>
                                  </m:ctrlPr>
                                </m:accPr>
                                <m:e>
                                  <m:r>
                                    <a:rPr lang="en-GB" sz="1600" b="0" i="1" u="none" strike="noStrike" cap="none" dirty="0" smtClean="0">
                                      <a:solidFill>
                                        <a:schemeClr val="tx1"/>
                                      </a:solidFill>
                                      <a:latin typeface="Cambria Math" panose="02040503050406030204" pitchFamily="18" charset="0"/>
                                      <a:cs typeface="Times New Roman"/>
                                      <a:sym typeface="Times New Roman"/>
                                    </a:rPr>
                                    <m:t>6</m:t>
                                  </m:r>
                                </m:e>
                              </m:acc>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p:graphicFrame>
            <p:nvGraphicFramePr>
              <p:cNvPr id="3" name="Google Shape;414;g21c43135d4d_0_150">
                <a:extLst>
                  <a:ext uri="{FF2B5EF4-FFF2-40B4-BE49-F238E27FC236}">
                    <a16:creationId xmlns:a16="http://schemas.microsoft.com/office/drawing/2014/main" id="{E03440EA-CFA5-C947-DDB9-97E12151AA64}"/>
                  </a:ext>
                </a:extLst>
              </p:cNvPr>
              <p:cNvGraphicFramePr/>
              <p:nvPr>
                <p:extLst>
                  <p:ext uri="{D42A27DB-BD31-4B8C-83A1-F6EECF244321}">
                    <p14:modId xmlns:p14="http://schemas.microsoft.com/office/powerpoint/2010/main" val="3223615089"/>
                  </p:ext>
                </p:extLst>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A)</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0.5</m:t>
                              </m:r>
                            </m:oMath>
                          </a14:m>
                          <a:endParaRPr lang="ar-AE" sz="1600" b="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B)</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0.6</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C)</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0.4</m:t>
                              </m:r>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a:cs typeface="Nunito"/>
                              <a:sym typeface="Nunito"/>
                            </a:rPr>
                            <a:t> </a:t>
                          </a:r>
                          <a:endParaRPr lang="en-GB" sz="1400" u="none" strike="noStrike" cap="none" dirty="0">
                            <a:solidFill>
                              <a:schemeClr val="tx1"/>
                            </a:solidFill>
                            <a:latin typeface="Nunito Sans"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a:cs typeface="Nunito"/>
                              <a:sym typeface="Nunito"/>
                            </a:rPr>
                            <a:t>D)</a:t>
                          </a:r>
                          <a:r>
                            <a:rPr lang="en-GB" sz="1600" u="none" strike="noStrike" cap="none" dirty="0">
                              <a:solidFill>
                                <a:schemeClr val="tx1"/>
                              </a:solidFill>
                              <a:latin typeface="Nunito Sans" pitchFamily="2" charset="0"/>
                              <a:ea typeface="Times New Roman"/>
                              <a:cs typeface="Times New Roman"/>
                              <a:sym typeface="Times New Roman"/>
                            </a:rPr>
                            <a:t>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Times New Roman"/>
                                  <a:cs typeface="Times New Roman"/>
                                  <a:sym typeface="Times New Roman"/>
                                </a:rPr>
                                <m:t>0.</m:t>
                              </m:r>
                              <m:acc>
                                <m:accPr>
                                  <m:chr m:val="̇"/>
                                  <m:ctrlPr>
                                    <a:rPr lang="en-GB" sz="1600" b="0" i="1" u="none" strike="noStrike" cap="none" dirty="0" smtClean="0">
                                      <a:solidFill>
                                        <a:schemeClr val="tx1"/>
                                      </a:solidFill>
                                      <a:latin typeface="Cambria Math" panose="02040503050406030204" pitchFamily="18" charset="0"/>
                                      <a:cs typeface="Times New Roman"/>
                                      <a:sym typeface="Times New Roman"/>
                                    </a:rPr>
                                  </m:ctrlPr>
                                </m:accPr>
                                <m:e>
                                  <m:r>
                                    <a:rPr lang="en-GB" sz="1600" b="0" i="1" u="none" strike="noStrike" cap="none" dirty="0" smtClean="0">
                                      <a:solidFill>
                                        <a:schemeClr val="tx1"/>
                                      </a:solidFill>
                                      <a:latin typeface="Cambria Math" panose="02040503050406030204" pitchFamily="18" charset="0"/>
                                      <a:cs typeface="Times New Roman"/>
                                      <a:sym typeface="Times New Roman"/>
                                    </a:rPr>
                                    <m:t>6</m:t>
                                  </m:r>
                                </m:e>
                              </m:acc>
                            </m:oMath>
                          </a14:m>
                          <a:endParaRPr lang="ar-AE" sz="1600" u="none" strike="noStrike" cap="none" dirty="0">
                            <a:solidFill>
                              <a:schemeClr val="tx1"/>
                            </a:solidFill>
                            <a:latin typeface="Nunito Sans" pitchFamily="2" charset="0"/>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Sans" pitchFamily="2" charset="0"/>
                              <a:ea typeface="Nunito Sans"/>
                              <a:cs typeface="Nunito Sans"/>
                              <a:sym typeface="Nunito Sans"/>
                            </a:rPr>
                            <a:t> </a:t>
                          </a:r>
                          <a:endParaRPr lang="en-GB"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graphicFrame>
        <p:nvGraphicFramePr>
          <p:cNvPr id="4" name="Google Shape;255;g2191522ec10_0_108">
            <a:extLst>
              <a:ext uri="{FF2B5EF4-FFF2-40B4-BE49-F238E27FC236}">
                <a16:creationId xmlns:a16="http://schemas.microsoft.com/office/drawing/2014/main" id="{85F11B3D-C7DA-4B7B-F1CD-B12B5ED323EF}"/>
              </a:ext>
            </a:extLst>
          </p:cNvPr>
          <p:cNvGraphicFramePr/>
          <p:nvPr/>
        </p:nvGraphicFramePr>
        <p:xfrm>
          <a:off x="108044" y="862525"/>
          <a:ext cx="4396224" cy="1402090"/>
        </p:xfrm>
        <a:graphic>
          <a:graphicData uri="http://schemas.openxmlformats.org/drawingml/2006/table">
            <a:tbl>
              <a:tblPr firstRow="1" bandRow="1">
                <a:noFill/>
              </a:tblPr>
              <a:tblGrid>
                <a:gridCol w="4396224">
                  <a:extLst>
                    <a:ext uri="{9D8B030D-6E8A-4147-A177-3AD203B41FA5}">
                      <a16:colId xmlns:a16="http://schemas.microsoft.com/office/drawing/2014/main" val="20000"/>
                    </a:ext>
                  </a:extLst>
                </a:gridCol>
              </a:tblGrid>
              <a:tr h="358219">
                <a:tc>
                  <a:txBody>
                    <a:bodyPr/>
                    <a:lstStyle/>
                    <a:p>
                      <a:pPr marL="0" lvl="0" indent="0" algn="l" rtl="0">
                        <a:spcBef>
                          <a:spcPts val="0"/>
                        </a:spcBef>
                        <a:spcAft>
                          <a:spcPts val="0"/>
                        </a:spcAft>
                        <a:buNone/>
                      </a:pPr>
                      <a:r>
                        <a:rPr lang="en-US" sz="1600" b="0" dirty="0">
                          <a:solidFill>
                            <a:schemeClr val="dk1"/>
                          </a:solidFill>
                          <a:latin typeface="Nunito Sans"/>
                          <a:ea typeface="Nunito Sans"/>
                          <a:cs typeface="Nunito Sans"/>
                          <a:sym typeface="Nunito Sans"/>
                        </a:rPr>
                        <a:t>6) </a:t>
                      </a:r>
                      <a:r>
                        <a:rPr lang="en-US" sz="1600" b="0" dirty="0">
                          <a:solidFill>
                            <a:schemeClr val="dk1"/>
                          </a:solidFill>
                          <a:latin typeface="Nunito"/>
                          <a:ea typeface="Nunito"/>
                          <a:cs typeface="Nunito"/>
                          <a:sym typeface="Nunito"/>
                        </a:rPr>
                        <a:t>Some counters are placed in a bag, and a</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counter is selected at random. What is the</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probability of selecting a light blue counter,</a:t>
                      </a:r>
                    </a:p>
                    <a:p>
                      <a:pPr marL="0" lvl="0" indent="0" algn="l" rtl="0">
                        <a:lnSpc>
                          <a:spcPct val="150000"/>
                        </a:lnSpc>
                        <a:spcBef>
                          <a:spcPts val="0"/>
                        </a:spcBef>
                        <a:spcAft>
                          <a:spcPts val="0"/>
                        </a:spcAft>
                        <a:buNone/>
                      </a:pPr>
                      <a:r>
                        <a:rPr lang="en-US" sz="1600" b="0" dirty="0">
                          <a:solidFill>
                            <a:schemeClr val="dk1"/>
                          </a:solidFill>
                          <a:latin typeface="Nunito"/>
                          <a:ea typeface="Nunito"/>
                          <a:cs typeface="Nunito"/>
                          <a:sym typeface="Nunito"/>
                        </a:rPr>
                        <a:t>    as a decimal:</a:t>
                      </a:r>
                      <a:endParaRPr lang="en-US" sz="1600" b="0" u="none" strike="noStrike" cap="none" baseline="3000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86108560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3139</Words>
  <Application>Microsoft Office PowerPoint</Application>
  <PresentationFormat>On-screen Show (16:9)</PresentationFormat>
  <Paragraphs>485</Paragraphs>
  <Slides>45</Slides>
  <Notes>45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Nunito Sans</vt:lpstr>
      <vt:lpstr>Cambria Math</vt:lpstr>
      <vt:lpstr>Times New Roman</vt:lpstr>
      <vt:lpstr>Nunito</vt:lpstr>
      <vt:lpstr>Calibri</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3</cp:revision>
  <dcterms:modified xsi:type="dcterms:W3CDTF">2023-07-05T10:58:47Z</dcterms:modified>
</cp:coreProperties>
</file>