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7"/>
  </p:notesMasterIdLst>
  <p:sldIdLst>
    <p:sldId id="256" r:id="rId2"/>
    <p:sldId id="257" r:id="rId3"/>
    <p:sldId id="258" r:id="rId4"/>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Cambria Math" panose="02040503050406030204" pitchFamily="18" charset="0"/>
      <p:regular r:id="rId52"/>
    </p:embeddedFont>
    <p:embeddedFont>
      <p:font typeface="Nunito" pitchFamily="2" charset="0"/>
      <p:regular r:id="rId53"/>
      <p:bold r:id="rId54"/>
      <p:italic r:id="rId55"/>
      <p:boldItalic r:id="rId56"/>
    </p:embeddedFont>
    <p:embeddedFont>
      <p:font typeface="Nunito Sans"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1" roundtripDataSignature="AMtx7mh6av8aO+TBNyjhwtx3Ng6+TGz9O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ssBMaths"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5B8C3E-0A8E-46DE-BF75-BF164840D8AA}" v="491" dt="2023-07-06T15:48:37.542"/>
  </p1510:revLst>
</p1510:revInfo>
</file>

<file path=ppt/tableStyles.xml><?xml version="1.0" encoding="utf-8"?>
<a:tblStyleLst xmlns:a="http://schemas.openxmlformats.org/drawingml/2006/main" def="{56529229-A739-4F9C-BA3C-8C10CEEDF59C}">
  <a:tblStyle styleId="{56529229-A739-4F9C-BA3C-8C10CEEDF59C}"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EBC7AA06-5D17-46B0-9D18-DD9E6135CF34}"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56"/>
  </p:normalViewPr>
  <p:slideViewPr>
    <p:cSldViewPr snapToGrid="0">
      <p:cViewPr>
        <p:scale>
          <a:sx n="66" d="100"/>
          <a:sy n="66" d="100"/>
        </p:scale>
        <p:origin x="2360" y="124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tableStyles" Target="tableStyles.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 name="Google Shape;8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218e5cf1e5b_0_2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1" name="Google Shape;321;g218e5cf1e5b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85329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218e5cf1e5b_0_2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9" name="Google Shape;329;g218e5cf1e5b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27766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218e5cf1e5b_0_2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7" name="Google Shape;337;g218e5cf1e5b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59589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18e5cf1e5b_0_2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5" name="Google Shape;345;g218e5cf1e5b_0_2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98581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218e5cf1e5b_0_2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3" name="Google Shape;353;g218e5cf1e5b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43934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218e5cf1e5b_0_2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1" name="Google Shape;361;g218e5cf1e5b_0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51654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218e5cf1e5b_0_2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9" name="Google Shape;369;g218e5cf1e5b_0_2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611009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218e5cf1e5b_0_2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7" name="Google Shape;377;g218e5cf1e5b_0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11155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18e5cf1e5b_0_2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5" name="Google Shape;385;g218e5cf1e5b_0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4871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18e5cf1e5b_0_2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3" name="Google Shape;393;g218e5cf1e5b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16021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218e5cf1e5b_0_2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1" name="Google Shape;401;g218e5cf1e5b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300607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218e5cf1e5b_0_2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9" name="Google Shape;409;g218e5cf1e5b_0_2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10336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218e5cf1e5b_0_2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7" name="Google Shape;417;g218e5cf1e5b_0_2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30476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218e5cf1e5b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2" name="Google Shape;432;g218e5cf1e5b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026410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p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218e5cf1e5b_0_1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3" name="Google Shape;273;g218e5cf1e5b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18e5cf1e5b_0_1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18e5cf1e5b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18e5cf1e5b_0_1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9" name="Google Shape;289;g218e5cf1e5b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218e5cf1e5b_0_1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7" name="Google Shape;297;g218e5cf1e5b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218e5cf1e5b_0_1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5" name="Google Shape;305;g218e5cf1e5b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18e5cf1e5b_0_2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218e5cf1e5b_0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218e5cf1e5b_0_2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1" name="Google Shape;321;g218e5cf1e5b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218e5cf1e5b_0_2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9" name="Google Shape;329;g218e5cf1e5b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218e5cf1e5b_0_2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7" name="Google Shape;337;g218e5cf1e5b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18e5cf1e5b_0_2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5" name="Google Shape;345;g218e5cf1e5b_0_2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218e5cf1e5b_0_2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3" name="Google Shape;353;g218e5cf1e5b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218e5cf1e5b_0_2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1" name="Google Shape;361;g218e5cf1e5b_0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218e5cf1e5b_0_2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9" name="Google Shape;369;g218e5cf1e5b_0_2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218e5cf1e5b_0_2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7" name="Google Shape;377;g218e5cf1e5b_0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18e5cf1e5b_0_2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5" name="Google Shape;385;g218e5cf1e5b_0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218e5cf1e5b_0_1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3" name="Google Shape;273;g218e5cf1e5b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740306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18e5cf1e5b_0_2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3" name="Google Shape;393;g218e5cf1e5b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218e5cf1e5b_0_2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1" name="Google Shape;401;g218e5cf1e5b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218e5cf1e5b_0_2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9" name="Google Shape;409;g218e5cf1e5b_0_2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218e5cf1e5b_0_2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7" name="Google Shape;417;g218e5cf1e5b_0_2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218e5cf1e5b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2" name="Google Shape;432;g218e5cf1e5b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4" name="Google Shape;444;p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18e5cf1e5b_0_1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18e5cf1e5b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62112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18e5cf1e5b_0_1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9" name="Google Shape;289;g218e5cf1e5b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9680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218e5cf1e5b_0_1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7" name="Google Shape;297;g218e5cf1e5b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07225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218e5cf1e5b_0_1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5" name="Google Shape;305;g218e5cf1e5b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25501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18e5cf1e5b_0_2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218e5cf1e5b_0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184120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0" y="2290450"/>
            <a:ext cx="52983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a:solidFill>
                  <a:schemeClr val="accent2"/>
                </a:solidFill>
                <a:latin typeface="Nunito Sans"/>
                <a:ea typeface="Nunito Sans"/>
                <a:cs typeface="Nunito Sans"/>
                <a:sym typeface="Nunito Sans"/>
              </a:rPr>
              <a:t>Angle Facts | Geometry &amp; Measure</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40431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 </a:t>
            </a:r>
            <a:r>
              <a:rPr lang="en-GB" sz="1000" b="0" i="0" u="none" strike="noStrike" cap="none">
                <a:solidFill>
                  <a:srgbClr val="2779F5"/>
                </a:solidFill>
                <a:latin typeface="Nunito Sans"/>
                <a:ea typeface="Nunito Sans"/>
                <a:cs typeface="Nunito Sans"/>
                <a:sym typeface="Nunito Sans"/>
              </a:rPr>
              <a:t>| Diagnostic Questions | Angle Facts</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40179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a:t>
            </a:r>
            <a:r>
              <a:rPr lang="en-GB" sz="1000" b="0" i="0" u="none" strike="noStrike" cap="none">
                <a:solidFill>
                  <a:srgbClr val="2779F5"/>
                </a:solidFill>
                <a:latin typeface="Nunito Sans"/>
                <a:ea typeface="Nunito Sans"/>
                <a:cs typeface="Nunito Sans"/>
                <a:sym typeface="Nunito Sans"/>
              </a:rPr>
              <a:t> | Diagnostic Questions | Angle Facts</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7" y="2290450"/>
            <a:ext cx="42987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a:solidFill>
                  <a:schemeClr val="accent2"/>
                </a:solidFill>
                <a:latin typeface="Nunito Sans"/>
                <a:ea typeface="Nunito Sans"/>
                <a:cs typeface="Nunito Sans"/>
                <a:sym typeface="Nunito Sans"/>
              </a:rPr>
              <a:t>Angle Facts | Geometry &amp; Measure</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218e5cf1e5b_0_20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E3022CF-CE47-BB49-89FA-44ACD372A72C}"/>
              </a:ext>
            </a:extLst>
          </p:cNvPr>
          <p:cNvPicPr>
            <a:picLocks noChangeAspect="1"/>
          </p:cNvPicPr>
          <p:nvPr/>
        </p:nvPicPr>
        <p:blipFill rotWithShape="1">
          <a:blip r:embed="rId3"/>
          <a:srcRect l="8742" b="12947"/>
          <a:stretch/>
        </p:blipFill>
        <p:spPr>
          <a:xfrm>
            <a:off x="592666" y="1987079"/>
            <a:ext cx="3449549" cy="194145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4E3E45A-D6CA-71C5-771D-74DEFF8D5767}"/>
                  </a:ext>
                </a:extLst>
              </p:cNvPr>
              <p:cNvGraphicFramePr/>
              <p:nvPr>
                <p:extLst>
                  <p:ext uri="{D42A27DB-BD31-4B8C-83A1-F6EECF244321}">
                    <p14:modId xmlns:p14="http://schemas.microsoft.com/office/powerpoint/2010/main" val="33089251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38</m:t>
                              </m:r>
                              <m:r>
                                <a:rPr lang="en-US"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dirty="0">
                              <a:solidFill>
                                <a:schemeClr val="tx1"/>
                              </a:solidFill>
                              <a:effectLst/>
                              <a:latin typeface="Nunito Sans" pitchFamily="2" charset="0"/>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62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52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142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4E3E45A-D6CA-71C5-771D-74DEFF8D5767}"/>
                  </a:ext>
                </a:extLst>
              </p:cNvPr>
              <p:cNvGraphicFramePr/>
              <p:nvPr>
                <p:extLst>
                  <p:ext uri="{D42A27DB-BD31-4B8C-83A1-F6EECF244321}">
                    <p14:modId xmlns:p14="http://schemas.microsoft.com/office/powerpoint/2010/main" val="33089251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38</m:t>
                              </m:r>
                              <m:r>
                                <a:rPr lang="en-US"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dirty="0">
                              <a:solidFill>
                                <a:schemeClr val="tx1"/>
                              </a:solidFill>
                              <a:effectLst/>
                              <a:latin typeface="Nunito Sans" pitchFamily="2" charset="0"/>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62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52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142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46D0753-F4FA-5BB5-9064-DFB62B1DFB3D}"/>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a:t>
                          </a:r>
                          <a:r>
                            <a:rPr lang="en-GB" sz="1600" b="0" u="none" strike="noStrike" cap="none" dirty="0">
                              <a:solidFill>
                                <a:schemeClr val="dk1"/>
                              </a:solidFill>
                              <a:latin typeface="Nunito Sans"/>
                              <a:ea typeface="Nunito Sans"/>
                              <a:cs typeface="Nunito Sans"/>
                              <a:sym typeface="Nunito Sans"/>
                            </a:rPr>
                            <a:t>Given that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𝐴𝐵𝐶𝐷</m:t>
                              </m:r>
                            </m:oMath>
                          </a14:m>
                          <a:r>
                            <a:rPr lang="en-GB" sz="1600" b="0" u="none" strike="noStrike" cap="none" dirty="0">
                              <a:solidFill>
                                <a:schemeClr val="dk1"/>
                              </a:solidFill>
                              <a:latin typeface="Nunito Sans"/>
                              <a:ea typeface="Nunito Sans"/>
                              <a:cs typeface="Nunito Sans"/>
                              <a:sym typeface="Nunito Sans"/>
                            </a:rPr>
                            <a:t> forms a rectangle, find the</a:t>
                          </a:r>
                        </a:p>
                        <a:p>
                          <a:pPr marL="0" marR="0" lvl="0" indent="0" algn="l" rtl="0">
                            <a:lnSpc>
                              <a:spcPct val="15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     size of 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𝑔</m:t>
                              </m:r>
                            </m:oMath>
                          </a14:m>
                          <a:r>
                            <a:rPr lang="en-GB" sz="1600" b="0" u="none" strike="noStrike" cap="none"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46D0753-F4FA-5BB5-9064-DFB62B1DFB3D}"/>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a:t>
                          </a:r>
                          <a:r>
                            <a:rPr lang="en-GB" sz="1600" b="0" u="none" strike="noStrike" cap="none" dirty="0">
                              <a:solidFill>
                                <a:schemeClr val="dk1"/>
                              </a:solidFill>
                              <a:latin typeface="Nunito Sans"/>
                              <a:ea typeface="Nunito Sans"/>
                              <a:cs typeface="Nunito Sans"/>
                              <a:sym typeface="Nunito Sans"/>
                            </a:rPr>
                            <a:t>Given that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𝐴𝐵𝐶𝐷</m:t>
                              </m:r>
                            </m:oMath>
                          </a14:m>
                          <a:r>
                            <a:rPr lang="en-GB" sz="1600" b="0" u="none" strike="noStrike" cap="none" dirty="0">
                              <a:solidFill>
                                <a:schemeClr val="dk1"/>
                              </a:solidFill>
                              <a:latin typeface="Nunito Sans"/>
                              <a:ea typeface="Nunito Sans"/>
                              <a:cs typeface="Nunito Sans"/>
                              <a:sym typeface="Nunito Sans"/>
                            </a:rPr>
                            <a:t> forms a rectangle, find the</a:t>
                          </a:r>
                        </a:p>
                        <a:p>
                          <a:pPr marL="0" marR="0" lvl="0" indent="0" algn="l" rtl="0">
                            <a:lnSpc>
                              <a:spcPct val="15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     size of angle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𝑔</m:t>
                              </m:r>
                            </m:oMath>
                          </a14:m>
                          <a:r>
                            <a:rPr lang="en-GB" sz="1600" b="0" u="none" strike="noStrike" cap="none"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2992924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g218e5cf1e5b_0_21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F87D78F-2F65-974A-B8DD-2EC2FA43C7E0}"/>
              </a:ext>
            </a:extLst>
          </p:cNvPr>
          <p:cNvPicPr>
            <a:picLocks noChangeAspect="1"/>
          </p:cNvPicPr>
          <p:nvPr/>
        </p:nvPicPr>
        <p:blipFill>
          <a:blip r:embed="rId3"/>
          <a:stretch>
            <a:fillRect/>
          </a:stretch>
        </p:blipFill>
        <p:spPr>
          <a:xfrm>
            <a:off x="269549" y="2063944"/>
            <a:ext cx="4104000" cy="163078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5C6AE32-3E2F-CD2C-94E8-61A853012966}"/>
                  </a:ext>
                </a:extLst>
              </p:cNvPr>
              <p:cNvGraphicFramePr/>
              <p:nvPr>
                <p:extLst>
                  <p:ext uri="{D42A27DB-BD31-4B8C-83A1-F6EECF244321}">
                    <p14:modId xmlns:p14="http://schemas.microsoft.com/office/powerpoint/2010/main" val="34252068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136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108</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126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5C6AE32-3E2F-CD2C-94E8-61A853012966}"/>
                  </a:ext>
                </a:extLst>
              </p:cNvPr>
              <p:cNvGraphicFramePr/>
              <p:nvPr>
                <p:extLst>
                  <p:ext uri="{D42A27DB-BD31-4B8C-83A1-F6EECF244321}">
                    <p14:modId xmlns:p14="http://schemas.microsoft.com/office/powerpoint/2010/main" val="34252068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136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108</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126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D186EE3-D927-63C4-7BCF-B93BA7889386}"/>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u="none" strike="noStrike" cap="none" dirty="0">
                              <a:solidFill>
                                <a:schemeClr val="dk1"/>
                              </a:solidFill>
                              <a:latin typeface="Nunito Sans"/>
                              <a:ea typeface="Nunito Sans"/>
                              <a:cs typeface="Nunito Sans"/>
                              <a:sym typeface="Nunito Sans"/>
                            </a:rPr>
                            <a:t>Given that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is a straight line, find the size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𝑤</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D186EE3-D927-63C4-7BCF-B93BA7889386}"/>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u="none" strike="noStrike" cap="none" dirty="0">
                              <a:solidFill>
                                <a:schemeClr val="dk1"/>
                              </a:solidFill>
                              <a:latin typeface="Nunito Sans"/>
                              <a:ea typeface="Nunito Sans"/>
                              <a:cs typeface="Nunito Sans"/>
                              <a:sym typeface="Nunito Sans"/>
                            </a:rPr>
                            <a:t>Given that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is a straight line, find the size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𝑤</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982901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g218e5cf1e5b_0_22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CCEFC7C-FB16-724C-82E6-77E45671E796}"/>
              </a:ext>
            </a:extLst>
          </p:cNvPr>
          <p:cNvPicPr>
            <a:picLocks noChangeAspect="1"/>
          </p:cNvPicPr>
          <p:nvPr/>
        </p:nvPicPr>
        <p:blipFill>
          <a:blip r:embed="rId3"/>
          <a:stretch>
            <a:fillRect/>
          </a:stretch>
        </p:blipFill>
        <p:spPr>
          <a:xfrm>
            <a:off x="473600" y="2138836"/>
            <a:ext cx="3960000" cy="1819661"/>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B3D1196-0719-C915-8BC2-EDC63AC02BBD}"/>
                  </a:ext>
                </a:extLst>
              </p:cNvPr>
              <p:cNvGraphicFramePr/>
              <p:nvPr>
                <p:extLst>
                  <p:ext uri="{D42A27DB-BD31-4B8C-83A1-F6EECF244321}">
                    <p14:modId xmlns:p14="http://schemas.microsoft.com/office/powerpoint/2010/main" val="158836498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60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45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B3D1196-0719-C915-8BC2-EDC63AC02BBD}"/>
                  </a:ext>
                </a:extLst>
              </p:cNvPr>
              <p:cNvGraphicFramePr/>
              <p:nvPr>
                <p:extLst>
                  <p:ext uri="{D42A27DB-BD31-4B8C-83A1-F6EECF244321}">
                    <p14:modId xmlns:p14="http://schemas.microsoft.com/office/powerpoint/2010/main" val="158836498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60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45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E43A2B1-2499-801C-B6F8-73D20B73F676}"/>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is a straight line. The sizes of angles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Sans"/>
                              <a:ea typeface="Nunito Sans"/>
                              <a:cs typeface="Nunito Sans"/>
                              <a:sym typeface="Nunito Sans"/>
                            </a:rPr>
                            <a: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𝑧</m:t>
                              </m:r>
                            </m:oMath>
                          </a14:m>
                          <a:r>
                            <a:rPr lang="en-US" sz="1600" b="0" u="none" strike="noStrike" cap="none" dirty="0">
                              <a:solidFill>
                                <a:schemeClr val="dk1"/>
                              </a:solidFill>
                              <a:latin typeface="Nunito Sans"/>
                              <a:ea typeface="Nunito Sans"/>
                              <a:cs typeface="Nunito Sans"/>
                              <a:sym typeface="Nunito Sans"/>
                            </a:rPr>
                            <a:t> are in the ratio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2:3:7</m:t>
                              </m:r>
                            </m:oMath>
                          </a14:m>
                          <a:r>
                            <a:rPr lang="en-US" sz="1600" b="0" u="none" strike="noStrike" cap="none" dirty="0">
                              <a:solidFill>
                                <a:schemeClr val="dk1"/>
                              </a:solidFill>
                              <a:latin typeface="Nunito Sans"/>
                              <a:ea typeface="Nunito Sans"/>
                              <a:cs typeface="Nunito Sans"/>
                              <a:sym typeface="Nunito Sans"/>
                            </a:rPr>
                            <a:t>. Find the size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E43A2B1-2499-801C-B6F8-73D20B73F676}"/>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is a straight line. The sizes of angles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Sans"/>
                              <a:ea typeface="Nunito Sans"/>
                              <a:cs typeface="Nunito Sans"/>
                              <a:sym typeface="Nunito Sans"/>
                            </a:rPr>
                            <a: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𝑧</m:t>
                              </m:r>
                            </m:oMath>
                          </a14:m>
                          <a:r>
                            <a:rPr lang="en-US" sz="1600" b="0" u="none" strike="noStrike" cap="none" dirty="0">
                              <a:solidFill>
                                <a:schemeClr val="dk1"/>
                              </a:solidFill>
                              <a:latin typeface="Nunito Sans"/>
                              <a:ea typeface="Nunito Sans"/>
                              <a:cs typeface="Nunito Sans"/>
                              <a:sym typeface="Nunito Sans"/>
                            </a:rPr>
                            <a:t> are in the ratio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2:3:7</m:t>
                              </m:r>
                            </m:oMath>
                          </a14:m>
                          <a:r>
                            <a:rPr lang="en-US" sz="1600" b="0" u="none" strike="noStrike" cap="none" dirty="0">
                              <a:solidFill>
                                <a:schemeClr val="dk1"/>
                              </a:solidFill>
                              <a:latin typeface="Nunito Sans"/>
                              <a:ea typeface="Nunito Sans"/>
                              <a:cs typeface="Nunito Sans"/>
                              <a:sym typeface="Nunito Sans"/>
                            </a:rPr>
                            <a:t>. Find the size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418614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g218e5cf1e5b_0_22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2EEA9E2-07F9-C843-AF8A-BDDF0BD1D14A}"/>
              </a:ext>
            </a:extLst>
          </p:cNvPr>
          <p:cNvPicPr>
            <a:picLocks noChangeAspect="1"/>
          </p:cNvPicPr>
          <p:nvPr/>
        </p:nvPicPr>
        <p:blipFill>
          <a:blip r:embed="rId3"/>
          <a:stretch>
            <a:fillRect/>
          </a:stretch>
        </p:blipFill>
        <p:spPr>
          <a:xfrm>
            <a:off x="701549" y="1707199"/>
            <a:ext cx="3240000" cy="254625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8AD3926-415D-78FE-B835-00141B924C9A}"/>
                  </a:ext>
                </a:extLst>
              </p:cNvPr>
              <p:cNvGraphicFramePr/>
              <p:nvPr>
                <p:extLst>
                  <p:ext uri="{D42A27DB-BD31-4B8C-83A1-F6EECF244321}">
                    <p14:modId xmlns:p14="http://schemas.microsoft.com/office/powerpoint/2010/main" val="163658956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157</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203</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147</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213</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8AD3926-415D-78FE-B835-00141B924C9A}"/>
                  </a:ext>
                </a:extLst>
              </p:cNvPr>
              <p:cNvGraphicFramePr/>
              <p:nvPr>
                <p:extLst>
                  <p:ext uri="{D42A27DB-BD31-4B8C-83A1-F6EECF244321}">
                    <p14:modId xmlns:p14="http://schemas.microsoft.com/office/powerpoint/2010/main" val="163658956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157</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203</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147</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213</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543CAF6-347F-C060-46C2-1998E8188581}"/>
                  </a:ext>
                </a:extLst>
              </p:cNvPr>
              <p:cNvGraphicFramePr/>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US" sz="1600" b="0" u="none" strike="noStrike" cap="none" dirty="0">
                              <a:solidFill>
                                <a:schemeClr val="dk1"/>
                              </a:solidFill>
                              <a:latin typeface="Nunito"/>
                              <a:ea typeface="Nunito"/>
                              <a:cs typeface="Nunito"/>
                              <a:sym typeface="Nunito"/>
                            </a:rPr>
                            <a:t>Three straight lines meet at a point as</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shown. Find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543CAF6-347F-C060-46C2-1998E8188581}"/>
                  </a:ext>
                </a:extLst>
              </p:cNvPr>
              <p:cNvGraphicFramePr/>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US" sz="1600" b="0" u="none" strike="noStrike" cap="none" dirty="0">
                              <a:solidFill>
                                <a:schemeClr val="dk1"/>
                              </a:solidFill>
                              <a:latin typeface="Nunito"/>
                              <a:ea typeface="Nunito"/>
                              <a:cs typeface="Nunito"/>
                              <a:sym typeface="Nunito"/>
                            </a:rPr>
                            <a:t>Three straight lines meet at a point as</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shown. Find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697318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g218e5cf1e5b_0_23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CC4DD86-5FBC-4443-BFB8-5BA6515E97AC}"/>
              </a:ext>
            </a:extLst>
          </p:cNvPr>
          <p:cNvPicPr>
            <a:picLocks noChangeAspect="1"/>
          </p:cNvPicPr>
          <p:nvPr/>
        </p:nvPicPr>
        <p:blipFill>
          <a:blip r:embed="rId3"/>
          <a:stretch>
            <a:fillRect/>
          </a:stretch>
        </p:blipFill>
        <p:spPr>
          <a:xfrm>
            <a:off x="791549" y="1754301"/>
            <a:ext cx="3060000" cy="287203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CF77149-1C87-887B-D76B-5DFD63B6623A}"/>
                  </a:ext>
                </a:extLst>
              </p:cNvPr>
              <p:cNvGraphicFramePr/>
              <p:nvPr>
                <p:extLst>
                  <p:ext uri="{D42A27DB-BD31-4B8C-83A1-F6EECF244321}">
                    <p14:modId xmlns:p14="http://schemas.microsoft.com/office/powerpoint/2010/main" val="129853499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55</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110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18</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74</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CF77149-1C87-887B-D76B-5DFD63B6623A}"/>
                  </a:ext>
                </a:extLst>
              </p:cNvPr>
              <p:cNvGraphicFramePr/>
              <p:nvPr>
                <p:extLst>
                  <p:ext uri="{D42A27DB-BD31-4B8C-83A1-F6EECF244321}">
                    <p14:modId xmlns:p14="http://schemas.microsoft.com/office/powerpoint/2010/main" val="129853499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55</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110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18</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74</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91847B2-75A8-B2D4-BB16-A7639B3CC56F}"/>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11) </a:t>
                          </a:r>
                          <a:r>
                            <a:rPr lang="en-US" sz="1600" b="0" u="none" strike="noStrike" cap="none" dirty="0">
                              <a:solidFill>
                                <a:schemeClr val="dk1"/>
                              </a:solidFill>
                              <a:latin typeface="Nunito Sans"/>
                              <a:ea typeface="Nunito Sans"/>
                              <a:cs typeface="Nunito Sans"/>
                              <a:sym typeface="Nunito Sans"/>
                            </a:rPr>
                            <a:t>Four straight lines meet at a point.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Find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𝑔</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91847B2-75A8-B2D4-BB16-A7639B3CC56F}"/>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11) </a:t>
                          </a:r>
                          <a:r>
                            <a:rPr lang="en-US" sz="1600" b="0" u="none" strike="noStrike" cap="none" dirty="0">
                              <a:solidFill>
                                <a:schemeClr val="dk1"/>
                              </a:solidFill>
                              <a:latin typeface="Nunito Sans"/>
                              <a:ea typeface="Nunito Sans"/>
                              <a:cs typeface="Nunito Sans"/>
                              <a:sym typeface="Nunito Sans"/>
                            </a:rPr>
                            <a:t>Four straight lines meet at a point.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Find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𝑔</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709510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g218e5cf1e5b_0_24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4F6B4F5-BCA6-294B-AEB1-3C9FB1363951}"/>
              </a:ext>
            </a:extLst>
          </p:cNvPr>
          <p:cNvPicPr>
            <a:picLocks noChangeAspect="1"/>
          </p:cNvPicPr>
          <p:nvPr/>
        </p:nvPicPr>
        <p:blipFill>
          <a:blip r:embed="rId3"/>
          <a:stretch>
            <a:fillRect/>
          </a:stretch>
        </p:blipFill>
        <p:spPr>
          <a:xfrm>
            <a:off x="903820" y="1922138"/>
            <a:ext cx="3099559" cy="2578961"/>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BA3FE7E-1B92-50AE-2F37-EB5662549581}"/>
                  </a:ext>
                </a:extLst>
              </p:cNvPr>
              <p:cNvGraphicFramePr/>
              <p:nvPr>
                <p:extLst>
                  <p:ext uri="{D42A27DB-BD31-4B8C-83A1-F6EECF244321}">
                    <p14:modId xmlns:p14="http://schemas.microsoft.com/office/powerpoint/2010/main" val="12250663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36</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i="1"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GB" sz="1400" u="none" strike="noStrike" cap="none" dirty="0">
                              <a:solidFill>
                                <a:schemeClr val="tx1"/>
                              </a:solidFill>
                            </a:rPr>
                            <a:t>B) </a:t>
                          </a:r>
                          <a14:m>
                            <m:oMath xmlns:m="http://schemas.openxmlformats.org/officeDocument/2006/math">
                              <m:r>
                                <a:rPr lang="en-GB" sz="1400" i="1" u="none" strike="noStrike" cap="none" dirty="0" smtClean="0">
                                  <a:solidFill>
                                    <a:schemeClr val="tx1"/>
                                  </a:solidFill>
                                  <a:latin typeface="Cambria Math" panose="02040503050406030204" pitchFamily="18" charset="0"/>
                                </a:rPr>
                                <m:t>27</m:t>
                              </m:r>
                              <m:r>
                                <a:rPr lang="en-GB" sz="1400" i="1" u="none" strike="noStrike" cap="none" dirty="0" smtClean="0">
                                  <a:solidFill>
                                    <a:schemeClr val="tx1"/>
                                  </a:solidFill>
                                  <a:latin typeface="Cambria Math" panose="02040503050406030204" pitchFamily="18" charset="0"/>
                                  <a:ea typeface="Cambria Math" panose="02040503050406030204" pitchFamily="18" charset="0"/>
                                </a:rPr>
                                <m:t>°</m:t>
                              </m:r>
                            </m:oMath>
                          </a14:m>
                          <a:endParaRPr lang="en-GB" sz="1400" u="none" strike="noStrike" cap="none" dirty="0">
                            <a:solidFill>
                              <a:schemeClr val="tx1"/>
                            </a:solidFill>
                          </a:endParaRPr>
                        </a:p>
                        <a:p>
                          <a:pPr marL="0" marR="0" lvl="0" indent="0" algn="l" rtl="0">
                            <a:lnSpc>
                              <a:spcPct val="100000"/>
                            </a:lnSpc>
                            <a:spcBef>
                              <a:spcPts val="0"/>
                            </a:spcBef>
                            <a:spcAft>
                              <a:spcPts val="0"/>
                            </a:spcAft>
                            <a:buNone/>
                          </a:pPr>
                          <a:r>
                            <a:rPr lang="en-GB" dirty="0">
                              <a:solidFill>
                                <a:schemeClr val="tx1"/>
                              </a:solidFill>
                              <a:effectLst/>
                              <a:latin typeface="Nunito Sans" pitchFamily="2" charset="0"/>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72</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54</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BA3FE7E-1B92-50AE-2F37-EB5662549581}"/>
                  </a:ext>
                </a:extLst>
              </p:cNvPr>
              <p:cNvGraphicFramePr/>
              <p:nvPr>
                <p:extLst>
                  <p:ext uri="{D42A27DB-BD31-4B8C-83A1-F6EECF244321}">
                    <p14:modId xmlns:p14="http://schemas.microsoft.com/office/powerpoint/2010/main" val="12250663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36</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i="1"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GB" sz="1400" u="none" strike="noStrike" cap="none" dirty="0">
                              <a:solidFill>
                                <a:schemeClr val="tx1"/>
                              </a:solidFill>
                            </a:rPr>
                            <a:t>B) </a:t>
                          </a:r>
                          <a14:m xmlns:a14="http://schemas.microsoft.com/office/drawing/2010/main">
                            <m:oMath xmlns:m="http://schemas.openxmlformats.org/officeDocument/2006/math">
                              <m:r>
                                <a:rPr lang="en-GB" sz="1400" i="1" u="none" strike="noStrike" cap="none" dirty="0" smtClean="0">
                                  <a:solidFill>
                                    <a:schemeClr val="tx1"/>
                                  </a:solidFill>
                                  <a:latin typeface="Cambria Math" panose="02040503050406030204" pitchFamily="18" charset="0"/>
                                </a:rPr>
                                <m:t>27</m:t>
                              </m:r>
                              <m:r>
                                <a:rPr lang="en-GB" sz="1400" i="1" u="none" strike="noStrike" cap="none" dirty="0" smtClean="0">
                                  <a:solidFill>
                                    <a:schemeClr val="tx1"/>
                                  </a:solidFill>
                                  <a:latin typeface="Cambria Math" panose="02040503050406030204" pitchFamily="18" charset="0"/>
                                  <a:ea typeface="Cambria Math" panose="02040503050406030204" pitchFamily="18" charset="0"/>
                                </a:rPr>
                                <m:t>°</m:t>
                              </m:r>
                            </m:oMath>
                          </a14:m>
                          <a:endParaRPr lang="en-GB" sz="1400" u="none" strike="noStrike" cap="none" dirty="0">
                            <a:solidFill>
                              <a:schemeClr val="tx1"/>
                            </a:solidFill>
                          </a:endParaRPr>
                        </a:p>
                        <a:p>
                          <a:pPr marL="0" marR="0" lvl="0" indent="0" algn="l" rtl="0">
                            <a:lnSpc>
                              <a:spcPct val="100000"/>
                            </a:lnSpc>
                            <a:spcBef>
                              <a:spcPts val="0"/>
                            </a:spcBef>
                            <a:spcAft>
                              <a:spcPts val="0"/>
                            </a:spcAft>
                            <a:buNone/>
                          </a:pPr>
                          <a:r>
                            <a:rPr lang="en-GB" dirty="0">
                              <a:solidFill>
                                <a:schemeClr val="tx1"/>
                              </a:solidFill>
                              <a:effectLst/>
                              <a:latin typeface="Nunito Sans" pitchFamily="2" charset="0"/>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72</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54</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B080779F-D742-3736-22B8-B36AE40B1218}"/>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12) </a:t>
                      </a:r>
                      <a:r>
                        <a:rPr lang="en-US" sz="1600" b="0" u="none" strike="noStrike" cap="none" dirty="0">
                          <a:solidFill>
                            <a:schemeClr val="dk1"/>
                          </a:solidFill>
                          <a:latin typeface="Nunito Sans"/>
                          <a:ea typeface="Nunito Sans"/>
                          <a:cs typeface="Nunito Sans"/>
                          <a:sym typeface="Nunito Sans"/>
                        </a:rPr>
                        <a:t>Four lines meet at a point as shown. Find</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the size of the smallest angle in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diagram: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258072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g218e5cf1e5b_0_25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5C179D2-6AFC-C24B-8AD6-94843D97D384}"/>
              </a:ext>
            </a:extLst>
          </p:cNvPr>
          <p:cNvPicPr>
            <a:picLocks noChangeAspect="1"/>
          </p:cNvPicPr>
          <p:nvPr/>
        </p:nvPicPr>
        <p:blipFill>
          <a:blip r:embed="rId3"/>
          <a:stretch>
            <a:fillRect/>
          </a:stretch>
        </p:blipFill>
        <p:spPr>
          <a:xfrm>
            <a:off x="571063" y="1735800"/>
            <a:ext cx="3765073" cy="2304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67588872-C21E-EF0A-2841-A75041E6F309}"/>
                  </a:ext>
                </a:extLst>
              </p:cNvPr>
              <p:cNvGraphicFramePr/>
              <p:nvPr>
                <p:extLst>
                  <p:ext uri="{D42A27DB-BD31-4B8C-83A1-F6EECF244321}">
                    <p14:modId xmlns:p14="http://schemas.microsoft.com/office/powerpoint/2010/main" val="38395516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132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pitchFamily="2" charset="0"/>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dirty="0">
                              <a:solidFill>
                                <a:schemeClr val="tx1"/>
                              </a:solidFill>
                              <a:latin typeface="Nunito Sans" pitchFamily="2" charset="0"/>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48</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228</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264</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67588872-C21E-EF0A-2841-A75041E6F309}"/>
                  </a:ext>
                </a:extLst>
              </p:cNvPr>
              <p:cNvGraphicFramePr/>
              <p:nvPr>
                <p:extLst>
                  <p:ext uri="{D42A27DB-BD31-4B8C-83A1-F6EECF244321}">
                    <p14:modId xmlns:p14="http://schemas.microsoft.com/office/powerpoint/2010/main" val="38395516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132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pitchFamily="2" charset="0"/>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dirty="0">
                              <a:solidFill>
                                <a:schemeClr val="tx1"/>
                              </a:solidFill>
                              <a:latin typeface="Nunito Sans" pitchFamily="2" charset="0"/>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48</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228</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264</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C706A7A-CFA8-F5CB-D4AE-3506825F973B}"/>
                  </a:ext>
                </a:extLst>
              </p:cNvPr>
              <p:cNvGraphicFramePr/>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a:t>
                          </a:r>
                          <a:r>
                            <a:rPr lang="en-GB" sz="1600" b="0" u="none" strike="noStrike" cap="none" dirty="0">
                              <a:solidFill>
                                <a:schemeClr val="dk1"/>
                              </a:solidFill>
                              <a:latin typeface="Nunito Sans"/>
                              <a:ea typeface="Nunito Sans"/>
                              <a:cs typeface="Nunito Sans"/>
                              <a:sym typeface="Nunito Sans"/>
                            </a:rPr>
                            <a:t>Given that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GB"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𝐶𝐷</m:t>
                              </m:r>
                            </m:oMath>
                          </a14:m>
                          <a:r>
                            <a:rPr lang="en-GB" sz="1600" b="0" u="none" strike="noStrike" cap="none" dirty="0">
                              <a:solidFill>
                                <a:schemeClr val="dk1"/>
                              </a:solidFill>
                              <a:latin typeface="Nunito Sans"/>
                              <a:ea typeface="Nunito Sans"/>
                              <a:cs typeface="Nunito Sans"/>
                              <a:sym typeface="Nunito Sans"/>
                            </a:rPr>
                            <a:t> are straight lines,</a:t>
                          </a:r>
                        </a:p>
                        <a:p>
                          <a:pPr marL="0" marR="0" lvl="0" indent="0" algn="l" rtl="0">
                            <a:lnSpc>
                              <a:spcPct val="10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       find the size of 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GB" sz="1600" b="0" u="none" strike="noStrike" cap="none"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C706A7A-CFA8-F5CB-D4AE-3506825F973B}"/>
                  </a:ext>
                </a:extLst>
              </p:cNvPr>
              <p:cNvGraphicFramePr/>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a:t>
                          </a:r>
                          <a:r>
                            <a:rPr lang="en-GB" sz="1600" b="0" u="none" strike="noStrike" cap="none" dirty="0">
                              <a:solidFill>
                                <a:schemeClr val="dk1"/>
                              </a:solidFill>
                              <a:latin typeface="Nunito Sans"/>
                              <a:ea typeface="Nunito Sans"/>
                              <a:cs typeface="Nunito Sans"/>
                              <a:sym typeface="Nunito Sans"/>
                            </a:rPr>
                            <a:t>Given that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GB"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𝐶𝐷</m:t>
                              </m:r>
                            </m:oMath>
                          </a14:m>
                          <a:r>
                            <a:rPr lang="en-GB" sz="1600" b="0" u="none" strike="noStrike" cap="none" dirty="0">
                              <a:solidFill>
                                <a:schemeClr val="dk1"/>
                              </a:solidFill>
                              <a:latin typeface="Nunito Sans"/>
                              <a:ea typeface="Nunito Sans"/>
                              <a:cs typeface="Nunito Sans"/>
                              <a:sym typeface="Nunito Sans"/>
                            </a:rPr>
                            <a:t> are straight lines,</a:t>
                          </a:r>
                        </a:p>
                        <a:p>
                          <a:pPr marL="0" marR="0" lvl="0" indent="0" algn="l" rtl="0">
                            <a:lnSpc>
                              <a:spcPct val="10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       find the size of angle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GB" sz="1600" b="0" u="none" strike="noStrike" cap="none"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508857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218e5cf1e5b_0_25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DFF5D79-650A-E844-BF98-844C249AF387}"/>
              </a:ext>
            </a:extLst>
          </p:cNvPr>
          <p:cNvPicPr>
            <a:picLocks noChangeAspect="1"/>
          </p:cNvPicPr>
          <p:nvPr/>
        </p:nvPicPr>
        <p:blipFill>
          <a:blip r:embed="rId3"/>
          <a:stretch>
            <a:fillRect/>
          </a:stretch>
        </p:blipFill>
        <p:spPr>
          <a:xfrm>
            <a:off x="872067" y="1782062"/>
            <a:ext cx="2935910" cy="249771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71D0CDA-AF31-2D2E-0569-CD136F1B2B87}"/>
                  </a:ext>
                </a:extLst>
              </p:cNvPr>
              <p:cNvGraphicFramePr/>
              <p:nvPr>
                <p:extLst>
                  <p:ext uri="{D42A27DB-BD31-4B8C-83A1-F6EECF244321}">
                    <p14:modId xmlns:p14="http://schemas.microsoft.com/office/powerpoint/2010/main" val="352629803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𝑑</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71D0CDA-AF31-2D2E-0569-CD136F1B2B87}"/>
                  </a:ext>
                </a:extLst>
              </p:cNvPr>
              <p:cNvGraphicFramePr/>
              <p:nvPr>
                <p:extLst>
                  <p:ext uri="{D42A27DB-BD31-4B8C-83A1-F6EECF244321}">
                    <p14:modId xmlns:p14="http://schemas.microsoft.com/office/powerpoint/2010/main" val="352629803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𝑑</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3654A321-D320-F666-D7E6-65CB1A323950}"/>
                  </a:ext>
                </a:extLst>
              </p:cNvPr>
              <p:cNvGraphicFramePr/>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u="none" strike="noStrike" cap="none" dirty="0">
                              <a:solidFill>
                                <a:schemeClr val="dk1"/>
                              </a:solidFill>
                              <a:latin typeface="Nunito"/>
                              <a:ea typeface="Nunito"/>
                              <a:cs typeface="Nunito"/>
                              <a:sym typeface="Nunito"/>
                            </a:rPr>
                            <a:t>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US" sz="1600" b="0" u="none" strike="noStrike" cap="none" dirty="0">
                              <a:solidFill>
                                <a:schemeClr val="dk1"/>
                              </a:solidFill>
                              <a:latin typeface="Nunito"/>
                              <a:ea typeface="Nunito"/>
                              <a:cs typeface="Nunito"/>
                              <a:sym typeface="Nunito"/>
                            </a:rPr>
                            <a:t> is equal to ……………… because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r>
                            <a:rPr lang="en-US" sz="1600" u="none" strike="noStrike" cap="none" dirty="0">
                              <a:solidFill>
                                <a:schemeClr val="dk1"/>
                              </a:solidFill>
                              <a:latin typeface="Nunito"/>
                              <a:ea typeface="Nunito"/>
                              <a:cs typeface="Nunito"/>
                              <a:sym typeface="Nunito"/>
                            </a:rPr>
                            <a:t>corresponding angles</a:t>
                          </a:r>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3654A321-D320-F666-D7E6-65CB1A323950}"/>
                  </a:ext>
                </a:extLst>
              </p:cNvPr>
              <p:cNvGraphicFramePr/>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u="none" strike="noStrike" cap="none" dirty="0">
                              <a:solidFill>
                                <a:schemeClr val="dk1"/>
                              </a:solidFill>
                              <a:latin typeface="Nunito"/>
                              <a:ea typeface="Nunito"/>
                              <a:cs typeface="Nunito"/>
                              <a:sym typeface="Nunito"/>
                            </a:rPr>
                            <a:t>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US" sz="1600" b="0" u="none" strike="noStrike" cap="none" dirty="0">
                              <a:solidFill>
                                <a:schemeClr val="dk1"/>
                              </a:solidFill>
                              <a:latin typeface="Nunito"/>
                              <a:ea typeface="Nunito"/>
                              <a:cs typeface="Nunito"/>
                              <a:sym typeface="Nunito"/>
                            </a:rPr>
                            <a:t> is equal to ……………… because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r>
                            <a:rPr lang="en-US" sz="1600" u="none" strike="noStrike" cap="none" dirty="0">
                              <a:solidFill>
                                <a:schemeClr val="dk1"/>
                              </a:solidFill>
                              <a:latin typeface="Nunito"/>
                              <a:ea typeface="Nunito"/>
                              <a:cs typeface="Nunito"/>
                              <a:sym typeface="Nunito"/>
                            </a:rPr>
                            <a:t>corresponding angles</a:t>
                          </a:r>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386266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18e5cf1e5b_0_26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56E7B86-B95B-9A48-BD35-FB766A8872A9}"/>
              </a:ext>
            </a:extLst>
          </p:cNvPr>
          <p:cNvPicPr>
            <a:picLocks noChangeAspect="1"/>
          </p:cNvPicPr>
          <p:nvPr/>
        </p:nvPicPr>
        <p:blipFill>
          <a:blip r:embed="rId3"/>
          <a:stretch>
            <a:fillRect/>
          </a:stretch>
        </p:blipFill>
        <p:spPr>
          <a:xfrm>
            <a:off x="687449" y="1761067"/>
            <a:ext cx="3305146" cy="2267816"/>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5449FDE2-03E8-6938-7BC5-FAB5F85BB6FA}"/>
                  </a:ext>
                </a:extLst>
              </p:cNvPr>
              <p:cNvGraphicFramePr/>
              <p:nvPr>
                <p:extLst>
                  <p:ext uri="{D42A27DB-BD31-4B8C-83A1-F6EECF244321}">
                    <p14:modId xmlns:p14="http://schemas.microsoft.com/office/powerpoint/2010/main" val="202987820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𝑑</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5449FDE2-03E8-6938-7BC5-FAB5F85BB6FA}"/>
                  </a:ext>
                </a:extLst>
              </p:cNvPr>
              <p:cNvGraphicFramePr/>
              <p:nvPr>
                <p:extLst>
                  <p:ext uri="{D42A27DB-BD31-4B8C-83A1-F6EECF244321}">
                    <p14:modId xmlns:p14="http://schemas.microsoft.com/office/powerpoint/2010/main" val="202987820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𝑑</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902CBC79-DA6D-E7B5-BA50-2368F624BD13}"/>
                  </a:ext>
                </a:extLst>
              </p:cNvPr>
              <p:cNvGraphicFramePr/>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a:ea typeface="Nunito"/>
                              <a:cs typeface="Nunito"/>
                              <a:sym typeface="Nunito"/>
                            </a:rPr>
                            <a:t>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a:ea typeface="Nunito"/>
                              <a:cs typeface="Nunito"/>
                              <a:sym typeface="Nunito"/>
                            </a:rPr>
                            <a:t> is equal to ……………… because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r>
                            <a:rPr lang="en-US" sz="1600" u="none" strike="noStrike" cap="none" dirty="0">
                              <a:solidFill>
                                <a:schemeClr val="dk1"/>
                              </a:solidFill>
                              <a:latin typeface="Nunito"/>
                              <a:ea typeface="Nunito"/>
                              <a:cs typeface="Nunito"/>
                              <a:sym typeface="Nunito"/>
                            </a:rPr>
                            <a:t>alternate angles</a:t>
                          </a:r>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902CBC79-DA6D-E7B5-BA50-2368F624BD13}"/>
                  </a:ext>
                </a:extLst>
              </p:cNvPr>
              <p:cNvGraphicFramePr/>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a:ea typeface="Nunito"/>
                              <a:cs typeface="Nunito"/>
                              <a:sym typeface="Nunito"/>
                            </a:rPr>
                            <a:t>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a:ea typeface="Nunito"/>
                              <a:cs typeface="Nunito"/>
                              <a:sym typeface="Nunito"/>
                            </a:rPr>
                            <a:t> is equal to ……………… because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r>
                            <a:rPr lang="en-US" sz="1600" u="none" strike="noStrike" cap="none" dirty="0">
                              <a:solidFill>
                                <a:schemeClr val="dk1"/>
                              </a:solidFill>
                              <a:latin typeface="Nunito"/>
                              <a:ea typeface="Nunito"/>
                              <a:cs typeface="Nunito"/>
                              <a:sym typeface="Nunito"/>
                            </a:rPr>
                            <a:t>alternate angles</a:t>
                          </a:r>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453719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18e5cf1e5b_0_27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8087791-7779-A646-B98B-63B823FE8D5E}"/>
              </a:ext>
            </a:extLst>
          </p:cNvPr>
          <p:cNvPicPr>
            <a:picLocks noChangeAspect="1"/>
          </p:cNvPicPr>
          <p:nvPr/>
        </p:nvPicPr>
        <p:blipFill>
          <a:blip r:embed="rId3"/>
          <a:stretch>
            <a:fillRect/>
          </a:stretch>
        </p:blipFill>
        <p:spPr>
          <a:xfrm>
            <a:off x="523369" y="2078541"/>
            <a:ext cx="3596360" cy="252239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22D959F-36E8-04BF-2EAB-184325597804}"/>
                  </a:ext>
                </a:extLst>
              </p:cNvPr>
              <p:cNvGraphicFramePr/>
              <p:nvPr>
                <p:extLst>
                  <p:ext uri="{D42A27DB-BD31-4B8C-83A1-F6EECF244321}">
                    <p14:modId xmlns:p14="http://schemas.microsoft.com/office/powerpoint/2010/main" val="42538029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82</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94</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43</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98</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22D959F-36E8-04BF-2EAB-184325597804}"/>
                  </a:ext>
                </a:extLst>
              </p:cNvPr>
              <p:cNvGraphicFramePr/>
              <p:nvPr>
                <p:extLst>
                  <p:ext uri="{D42A27DB-BD31-4B8C-83A1-F6EECF244321}">
                    <p14:modId xmlns:p14="http://schemas.microsoft.com/office/powerpoint/2010/main" val="42538029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82</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94</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43</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98</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FE5B7D9-4203-3D03-57C6-236349B3DE38}"/>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16) </a:t>
                          </a:r>
                          <a:r>
                            <a:rPr lang="en-US" sz="1600" b="0" u="none" strike="noStrike" cap="none" dirty="0">
                              <a:solidFill>
                                <a:schemeClr val="dk1"/>
                              </a:solidFill>
                              <a:latin typeface="Nunito"/>
                              <a:ea typeface="Nunito"/>
                              <a:cs typeface="Nunito"/>
                              <a:sym typeface="Nunito"/>
                            </a:rPr>
                            <a:t>Lines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𝐶𝐷</m:t>
                              </m:r>
                            </m:oMath>
                          </a14:m>
                          <a:r>
                            <a:rPr lang="en-US" sz="1600" b="0" u="none" strike="noStrike" cap="none" dirty="0">
                              <a:solidFill>
                                <a:schemeClr val="dk1"/>
                              </a:solidFill>
                              <a:latin typeface="Nunito"/>
                              <a:ea typeface="Nunito"/>
                              <a:cs typeface="Nunito"/>
                              <a:sym typeface="Nunito"/>
                            </a:rPr>
                            <a:t> are parallel. Lines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𝐸𝐹</m:t>
                              </m:r>
                            </m:oMath>
                          </a14:m>
                          <a:endParaRPr lang="en-US" sz="1600" b="0" u="none" strike="noStrike" cap="none"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𝐺𝐻</m:t>
                              </m:r>
                            </m:oMath>
                          </a14:m>
                          <a:r>
                            <a:rPr lang="en-US" sz="1600" b="0" u="none" strike="noStrike" cap="none" dirty="0">
                              <a:solidFill>
                                <a:schemeClr val="dk1"/>
                              </a:solidFill>
                              <a:latin typeface="Nunito"/>
                              <a:ea typeface="Nunito"/>
                              <a:cs typeface="Nunito"/>
                              <a:sym typeface="Nunito"/>
                            </a:rPr>
                            <a:t> intersect at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𝑄</m:t>
                              </m:r>
                            </m:oMath>
                          </a14:m>
                          <a:r>
                            <a:rPr lang="en-US" sz="1600" b="0" u="none" strike="noStrike" cap="none" dirty="0">
                              <a:solidFill>
                                <a:schemeClr val="dk1"/>
                              </a:solidFill>
                              <a:latin typeface="Nunito"/>
                              <a:ea typeface="Nunito"/>
                              <a:cs typeface="Nunito"/>
                              <a:sym typeface="Nunito"/>
                            </a:rPr>
                            <a:t>, which lies on</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𝐶𝐷</m:t>
                              </m:r>
                            </m:oMath>
                          </a14:m>
                          <a:r>
                            <a:rPr lang="en-US" sz="1600" b="0" u="none" strike="noStrike" cap="none" dirty="0">
                              <a:solidFill>
                                <a:schemeClr val="dk1"/>
                              </a:solidFill>
                              <a:latin typeface="Nunito"/>
                              <a:ea typeface="Nunito"/>
                              <a:cs typeface="Nunito"/>
                              <a:sym typeface="Nunito"/>
                            </a:rPr>
                            <a:t>. Find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𝐺𝑄𝐹</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FE5B7D9-4203-3D03-57C6-236349B3DE38}"/>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16) </a:t>
                          </a:r>
                          <a:r>
                            <a:rPr lang="en-US" sz="1600" b="0" u="none" strike="noStrike" cap="none" dirty="0">
                              <a:solidFill>
                                <a:schemeClr val="dk1"/>
                              </a:solidFill>
                              <a:latin typeface="Nunito"/>
                              <a:ea typeface="Nunito"/>
                              <a:cs typeface="Nunito"/>
                              <a:sym typeface="Nunito"/>
                            </a:rPr>
                            <a:t>Lines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𝐶𝐷</m:t>
                              </m:r>
                            </m:oMath>
                          </a14:m>
                          <a:r>
                            <a:rPr lang="en-US" sz="1600" b="0" u="none" strike="noStrike" cap="none" dirty="0">
                              <a:solidFill>
                                <a:schemeClr val="dk1"/>
                              </a:solidFill>
                              <a:latin typeface="Nunito"/>
                              <a:ea typeface="Nunito"/>
                              <a:cs typeface="Nunito"/>
                              <a:sym typeface="Nunito"/>
                            </a:rPr>
                            <a:t> are parallel. Lines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𝐸𝐹</m:t>
                              </m:r>
                            </m:oMath>
                          </a14:m>
                          <a:endParaRPr lang="en-US" sz="1600" b="0" u="none" strike="noStrike" cap="none"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𝐺𝐻</m:t>
                              </m:r>
                            </m:oMath>
                          </a14:m>
                          <a:r>
                            <a:rPr lang="en-US" sz="1600" b="0" u="none" strike="noStrike" cap="none" dirty="0">
                              <a:solidFill>
                                <a:schemeClr val="dk1"/>
                              </a:solidFill>
                              <a:latin typeface="Nunito"/>
                              <a:ea typeface="Nunito"/>
                              <a:cs typeface="Nunito"/>
                              <a:sym typeface="Nunito"/>
                            </a:rPr>
                            <a:t> intersect at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𝑄</m:t>
                              </m:r>
                            </m:oMath>
                          </a14:m>
                          <a:r>
                            <a:rPr lang="en-US" sz="1600" b="0" u="none" strike="noStrike" cap="none" dirty="0">
                              <a:solidFill>
                                <a:schemeClr val="dk1"/>
                              </a:solidFill>
                              <a:latin typeface="Nunito"/>
                              <a:ea typeface="Nunito"/>
                              <a:cs typeface="Nunito"/>
                              <a:sym typeface="Nunito"/>
                            </a:rPr>
                            <a:t>, which lies on</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𝐶𝐷</m:t>
                              </m:r>
                            </m:oMath>
                          </a14:m>
                          <a:r>
                            <a:rPr lang="en-US" sz="1600" b="0" u="none" strike="noStrike" cap="none" dirty="0">
                              <a:solidFill>
                                <a:schemeClr val="dk1"/>
                              </a:solidFill>
                              <a:latin typeface="Nunito"/>
                              <a:ea typeface="Nunito"/>
                              <a:cs typeface="Nunito"/>
                              <a:sym typeface="Nunito"/>
                            </a:rPr>
                            <a:t>. Find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𝐺𝑄𝐹</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040668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sz="1400" b="0" i="0" u="none" strike="noStrike" cap="none">
              <a:solidFill>
                <a:srgbClr val="000000"/>
              </a:solidFill>
              <a:latin typeface="Arial"/>
              <a:ea typeface="Arial"/>
              <a:cs typeface="Arial"/>
              <a:sym typeface="Arial"/>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g218e5cf1e5b_0_27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A248F95-7A04-4B4A-A40A-DAB378F09A40}"/>
              </a:ext>
            </a:extLst>
          </p:cNvPr>
          <p:cNvPicPr>
            <a:picLocks noChangeAspect="1"/>
          </p:cNvPicPr>
          <p:nvPr/>
        </p:nvPicPr>
        <p:blipFill>
          <a:blip r:embed="rId3"/>
          <a:stretch>
            <a:fillRect/>
          </a:stretch>
        </p:blipFill>
        <p:spPr>
          <a:xfrm>
            <a:off x="575549" y="2139926"/>
            <a:ext cx="3491999" cy="221121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F89BF44E-F438-9461-FBC0-F6E9EC379623}"/>
                  </a:ext>
                </a:extLst>
              </p:cNvPr>
              <p:cNvGraphicFramePr/>
              <p:nvPr>
                <p:extLst>
                  <p:ext uri="{D42A27DB-BD31-4B8C-83A1-F6EECF244321}">
                    <p14:modId xmlns:p14="http://schemas.microsoft.com/office/powerpoint/2010/main" val="108313132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71</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39</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74</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F89BF44E-F438-9461-FBC0-F6E9EC379623}"/>
                  </a:ext>
                </a:extLst>
              </p:cNvPr>
              <p:cNvGraphicFramePr/>
              <p:nvPr>
                <p:extLst>
                  <p:ext uri="{D42A27DB-BD31-4B8C-83A1-F6EECF244321}">
                    <p14:modId xmlns:p14="http://schemas.microsoft.com/office/powerpoint/2010/main" val="108313132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71</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39</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74</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4DD777D2-EB84-2191-0BC2-E3406E81AE6A}"/>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17) </a:t>
                          </a:r>
                          <a:r>
                            <a:rPr lang="en-US" sz="1600" b="0" u="none" strike="noStrike" cap="none" dirty="0">
                              <a:solidFill>
                                <a:schemeClr val="dk1"/>
                              </a:solidFill>
                              <a:latin typeface="Nunito Sans"/>
                              <a:ea typeface="Nunito Sans"/>
                              <a:cs typeface="Nunito Sans"/>
                              <a:sym typeface="Nunito Sans"/>
                            </a:rPr>
                            <a:t>Lines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𝐶𝐷</m:t>
                              </m:r>
                            </m:oMath>
                          </a14:m>
                          <a:r>
                            <a:rPr lang="en-US" sz="1600" b="0" i="0" u="none" strike="noStrike" cap="none" dirty="0">
                              <a:solidFill>
                                <a:schemeClr val="dk1"/>
                              </a:solidFill>
                              <a:latin typeface="+mj-lt"/>
                              <a:ea typeface="Nunito Sans"/>
                              <a:cs typeface="Nunito Sans"/>
                              <a:sym typeface="Nunito Sans"/>
                            </a:rPr>
                            <a:t> </a:t>
                          </a:r>
                          <a:r>
                            <a:rPr lang="en-US" sz="1600" b="0" u="none" strike="noStrike" cap="none" dirty="0">
                              <a:solidFill>
                                <a:schemeClr val="dk1"/>
                              </a:solidFill>
                              <a:latin typeface="Nunito Sans"/>
                              <a:ea typeface="Nunito Sans"/>
                              <a:cs typeface="Nunito Sans"/>
                              <a:sym typeface="Nunito Sans"/>
                            </a:rPr>
                            <a:t>are parallel. Points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𝑋</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𝑌</m:t>
                              </m:r>
                            </m:oMath>
                          </a14:m>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𝑍</m:t>
                              </m:r>
                            </m:oMath>
                          </a14:m>
                          <a:r>
                            <a:rPr lang="en-US" sz="1600" b="0" u="none" strike="noStrike" cap="none" dirty="0">
                              <a:solidFill>
                                <a:schemeClr val="dk1"/>
                              </a:solidFill>
                              <a:latin typeface="Nunito Sans"/>
                              <a:ea typeface="Nunito Sans"/>
                              <a:cs typeface="Nunito Sans"/>
                              <a:sym typeface="Nunito Sans"/>
                            </a:rPr>
                            <a:t> are the corners of a triangle.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Determine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𝑡</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4DD777D2-EB84-2191-0BC2-E3406E81AE6A}"/>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17) </a:t>
                          </a:r>
                          <a:r>
                            <a:rPr lang="en-US" sz="1600" b="0" u="none" strike="noStrike" cap="none" dirty="0">
                              <a:solidFill>
                                <a:schemeClr val="dk1"/>
                              </a:solidFill>
                              <a:latin typeface="Nunito Sans"/>
                              <a:ea typeface="Nunito Sans"/>
                              <a:cs typeface="Nunito Sans"/>
                              <a:sym typeface="Nunito Sans"/>
                            </a:rPr>
                            <a:t>Lines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𝐶𝐷</m:t>
                              </m:r>
                            </m:oMath>
                          </a14:m>
                          <a:r>
                            <a:rPr lang="en-US" sz="1600" b="0" i="0" u="none" strike="noStrike" cap="none" dirty="0">
                              <a:solidFill>
                                <a:schemeClr val="dk1"/>
                              </a:solidFill>
                              <a:latin typeface="+mj-lt"/>
                              <a:ea typeface="Nunito Sans"/>
                              <a:cs typeface="Nunito Sans"/>
                              <a:sym typeface="Nunito Sans"/>
                            </a:rPr>
                            <a:t> </a:t>
                          </a:r>
                          <a:r>
                            <a:rPr lang="en-US" sz="1600" b="0" u="none" strike="noStrike" cap="none" dirty="0">
                              <a:solidFill>
                                <a:schemeClr val="dk1"/>
                              </a:solidFill>
                              <a:latin typeface="Nunito Sans"/>
                              <a:ea typeface="Nunito Sans"/>
                              <a:cs typeface="Nunito Sans"/>
                              <a:sym typeface="Nunito Sans"/>
                            </a:rPr>
                            <a:t>are parallel. Points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𝑋</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𝑌</m:t>
                              </m:r>
                            </m:oMath>
                          </a14:m>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𝑍</m:t>
                              </m:r>
                            </m:oMath>
                          </a14:m>
                          <a:r>
                            <a:rPr lang="en-US" sz="1600" b="0" u="none" strike="noStrike" cap="none" dirty="0">
                              <a:solidFill>
                                <a:schemeClr val="dk1"/>
                              </a:solidFill>
                              <a:latin typeface="Nunito Sans"/>
                              <a:ea typeface="Nunito Sans"/>
                              <a:cs typeface="Nunito Sans"/>
                              <a:sym typeface="Nunito Sans"/>
                            </a:rPr>
                            <a:t> are the corners of a triangle.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Determine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𝑡</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397820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g218e5cf1e5b_0_28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6176BF2-2473-7142-9991-3F378A634941}"/>
              </a:ext>
            </a:extLst>
          </p:cNvPr>
          <p:cNvPicPr>
            <a:picLocks noChangeAspect="1"/>
          </p:cNvPicPr>
          <p:nvPr/>
        </p:nvPicPr>
        <p:blipFill>
          <a:blip r:embed="rId3"/>
          <a:stretch>
            <a:fillRect/>
          </a:stretch>
        </p:blipFill>
        <p:spPr>
          <a:xfrm>
            <a:off x="272474" y="1757000"/>
            <a:ext cx="4135097" cy="216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7D4763B-98B7-591E-D8CB-8B399A8B3432}"/>
                  </a:ext>
                </a:extLst>
              </p:cNvPr>
              <p:cNvGraphicFramePr/>
              <p:nvPr>
                <p:extLst>
                  <p:ext uri="{D42A27DB-BD31-4B8C-83A1-F6EECF244321}">
                    <p14:modId xmlns:p14="http://schemas.microsoft.com/office/powerpoint/2010/main" val="306789826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14</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56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r>
                                <a:rPr lang="en-GB" sz="1600" i="1" u="none" strike="noStrike" cap="none" dirty="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42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44</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7D4763B-98B7-591E-D8CB-8B399A8B3432}"/>
                  </a:ext>
                </a:extLst>
              </p:cNvPr>
              <p:cNvGraphicFramePr/>
              <p:nvPr>
                <p:extLst>
                  <p:ext uri="{D42A27DB-BD31-4B8C-83A1-F6EECF244321}">
                    <p14:modId xmlns:p14="http://schemas.microsoft.com/office/powerpoint/2010/main" val="306789826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14</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56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r>
                                <a:rPr lang="en-GB" sz="1600" i="1" u="none" strike="noStrike" cap="none" dirty="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42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44</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1F30CE10-1D4C-05D6-E5F4-A723824EE28E}"/>
                  </a:ext>
                </a:extLst>
              </p:cNvPr>
              <p:cNvGraphicFramePr/>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18) </a:t>
                          </a:r>
                          <a:r>
                            <a:rPr lang="en-US" sz="1600" b="0" u="none" strike="noStrike" cap="none" dirty="0">
                              <a:solidFill>
                                <a:schemeClr val="dk1"/>
                              </a:solidFill>
                              <a:latin typeface="Nunito"/>
                              <a:ea typeface="Nunito"/>
                              <a:cs typeface="Nunito"/>
                              <a:sym typeface="Nunito"/>
                            </a:rPr>
                            <a:t>Determine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𝑘</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1F30CE10-1D4C-05D6-E5F4-A723824EE28E}"/>
                  </a:ext>
                </a:extLst>
              </p:cNvPr>
              <p:cNvGraphicFramePr/>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18) </a:t>
                          </a:r>
                          <a:r>
                            <a:rPr lang="en-US" sz="1600" b="0" u="none" strike="noStrike" cap="none" dirty="0">
                              <a:solidFill>
                                <a:schemeClr val="dk1"/>
                              </a:solidFill>
                              <a:latin typeface="Nunito"/>
                              <a:ea typeface="Nunito"/>
                              <a:cs typeface="Nunito"/>
                              <a:sym typeface="Nunito"/>
                            </a:rPr>
                            <a:t>Determine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𝑘</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877720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g218e5cf1e5b_0_29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sp>
        <p:nvSpPr>
          <p:cNvPr id="423" name="Google Shape;423;g218e5cf1e5b_0_292"/>
          <p:cNvSpPr/>
          <p:nvPr/>
        </p:nvSpPr>
        <p:spPr>
          <a:xfrm>
            <a:off x="1165325" y="1955600"/>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g218e5cf1e5b_0_292"/>
          <p:cNvSpPr/>
          <p:nvPr/>
        </p:nvSpPr>
        <p:spPr>
          <a:xfrm>
            <a:off x="2868663" y="1893700"/>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g218e5cf1e5b_0_292"/>
          <p:cNvSpPr/>
          <p:nvPr/>
        </p:nvSpPr>
        <p:spPr>
          <a:xfrm>
            <a:off x="1165325" y="3653425"/>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6" name="Google Shape;426;g218e5cf1e5b_0_292"/>
          <p:cNvSpPr/>
          <p:nvPr/>
        </p:nvSpPr>
        <p:spPr>
          <a:xfrm>
            <a:off x="2948575" y="3591525"/>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g218e5cf1e5b_0_292"/>
          <p:cNvSpPr/>
          <p:nvPr/>
        </p:nvSpPr>
        <p:spPr>
          <a:xfrm>
            <a:off x="2096400" y="4036625"/>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g218e5cf1e5b_0_292"/>
          <p:cNvSpPr/>
          <p:nvPr/>
        </p:nvSpPr>
        <p:spPr>
          <a:xfrm>
            <a:off x="3358275" y="2772713"/>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g218e5cf1e5b_0_292"/>
          <p:cNvSpPr/>
          <p:nvPr/>
        </p:nvSpPr>
        <p:spPr>
          <a:xfrm>
            <a:off x="699525" y="2772713"/>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80C8B4A-58B5-3D76-8DE2-0FF82B186976}"/>
                  </a:ext>
                </a:extLst>
              </p:cNvPr>
              <p:cNvGraphicFramePr/>
              <p:nvPr>
                <p:extLst>
                  <p:ext uri="{D42A27DB-BD31-4B8C-83A1-F6EECF244321}">
                    <p14:modId xmlns:p14="http://schemas.microsoft.com/office/powerpoint/2010/main" val="4374946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045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315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135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325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80C8B4A-58B5-3D76-8DE2-0FF82B186976}"/>
                  </a:ext>
                </a:extLst>
              </p:cNvPr>
              <p:cNvGraphicFramePr/>
              <p:nvPr>
                <p:extLst>
                  <p:ext uri="{D42A27DB-BD31-4B8C-83A1-F6EECF244321}">
                    <p14:modId xmlns:p14="http://schemas.microsoft.com/office/powerpoint/2010/main" val="4374946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045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315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135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325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641368E-56BE-6DCB-33A5-1632CAD133C4}"/>
              </a:ext>
            </a:extLst>
          </p:cNvPr>
          <p:cNvGraphicFramePr/>
          <p:nvPr/>
        </p:nvGraphicFramePr>
        <p:xfrm>
          <a:off x="108044" y="862525"/>
          <a:ext cx="4463956" cy="5791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dirty="0">
                          <a:solidFill>
                            <a:schemeClr val="dk1"/>
                          </a:solidFill>
                          <a:latin typeface="Nunito Sans"/>
                          <a:ea typeface="Nunito Sans"/>
                          <a:cs typeface="Nunito Sans"/>
                          <a:sym typeface="Nunito Sans"/>
                        </a:rPr>
                        <a:t>19) </a:t>
                      </a:r>
                      <a:r>
                        <a:rPr lang="en-US" sz="1600" b="0" u="none" strike="noStrike" cap="none" dirty="0">
                          <a:solidFill>
                            <a:schemeClr val="dk1"/>
                          </a:solidFill>
                          <a:latin typeface="Nunito Sans"/>
                          <a:ea typeface="Nunito Sans"/>
                          <a:cs typeface="Nunito Sans"/>
                          <a:sym typeface="Nunito Sans"/>
                        </a:rPr>
                        <a:t>Give the three-figure bearing of</a:t>
                      </a: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u="none" strike="noStrike" cap="none" dirty="0">
                          <a:solidFill>
                            <a:schemeClr val="dk1"/>
                          </a:solidFill>
                          <a:latin typeface="Nunito Sans"/>
                          <a:ea typeface="Nunito Sans"/>
                          <a:cs typeface="Nunito Sans"/>
                          <a:sym typeface="Nunito Sans"/>
                        </a:rPr>
                        <a:t>       North-West: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FD162E63-B40C-8B3D-E6FE-AC1CCDEE0768}"/>
              </a:ext>
            </a:extLst>
          </p:cNvPr>
          <p:cNvPicPr>
            <a:picLocks noChangeAspect="1"/>
          </p:cNvPicPr>
          <p:nvPr/>
        </p:nvPicPr>
        <p:blipFill>
          <a:blip r:embed="rId3"/>
          <a:stretch>
            <a:fillRect/>
          </a:stretch>
        </p:blipFill>
        <p:spPr>
          <a:xfrm>
            <a:off x="856119" y="1621108"/>
            <a:ext cx="2967805" cy="2880000"/>
          </a:xfrm>
          <a:prstGeom prst="rect">
            <a:avLst/>
          </a:prstGeom>
        </p:spPr>
      </p:pic>
    </p:spTree>
    <p:extLst>
      <p:ext uri="{BB962C8B-B14F-4D97-AF65-F5344CB8AC3E}">
        <p14:creationId xmlns:p14="http://schemas.microsoft.com/office/powerpoint/2010/main" val="2788044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g218e5cf1e5b_0_30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sp>
        <p:nvSpPr>
          <p:cNvPr id="438" name="Google Shape;438;g218e5cf1e5b_0_306"/>
          <p:cNvSpPr/>
          <p:nvPr/>
        </p:nvSpPr>
        <p:spPr>
          <a:xfrm>
            <a:off x="1165325" y="1955600"/>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g218e5cf1e5b_0_306"/>
          <p:cNvSpPr/>
          <p:nvPr/>
        </p:nvSpPr>
        <p:spPr>
          <a:xfrm>
            <a:off x="2868663" y="1893700"/>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g218e5cf1e5b_0_306"/>
          <p:cNvSpPr/>
          <p:nvPr/>
        </p:nvSpPr>
        <p:spPr>
          <a:xfrm>
            <a:off x="1165325" y="3653425"/>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g218e5cf1e5b_0_306"/>
          <p:cNvSpPr/>
          <p:nvPr/>
        </p:nvSpPr>
        <p:spPr>
          <a:xfrm>
            <a:off x="2948575" y="3591525"/>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Picture 9">
            <a:extLst>
              <a:ext uri="{FF2B5EF4-FFF2-40B4-BE49-F238E27FC236}">
                <a16:creationId xmlns:a16="http://schemas.microsoft.com/office/drawing/2014/main" id="{494B6CCC-195E-804A-9CB6-2C6EDC5DF18C}"/>
              </a:ext>
            </a:extLst>
          </p:cNvPr>
          <p:cNvPicPr>
            <a:picLocks noChangeAspect="1"/>
          </p:cNvPicPr>
          <p:nvPr/>
        </p:nvPicPr>
        <p:blipFill>
          <a:blip r:embed="rId3"/>
          <a:stretch>
            <a:fillRect/>
          </a:stretch>
        </p:blipFill>
        <p:spPr>
          <a:xfrm>
            <a:off x="856119" y="1621108"/>
            <a:ext cx="2967805" cy="288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938D80-8C71-FE24-0E7C-8BB5D0E1AF15}"/>
                  </a:ext>
                </a:extLst>
              </p:cNvPr>
              <p:cNvGraphicFramePr/>
              <p:nvPr>
                <p:extLst>
                  <p:ext uri="{D42A27DB-BD31-4B8C-83A1-F6EECF244321}">
                    <p14:modId xmlns:p14="http://schemas.microsoft.com/office/powerpoint/2010/main" val="376925029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090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135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112.5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157.5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938D80-8C71-FE24-0E7C-8BB5D0E1AF15}"/>
                  </a:ext>
                </a:extLst>
              </p:cNvPr>
              <p:cNvGraphicFramePr/>
              <p:nvPr>
                <p:extLst>
                  <p:ext uri="{D42A27DB-BD31-4B8C-83A1-F6EECF244321}">
                    <p14:modId xmlns:p14="http://schemas.microsoft.com/office/powerpoint/2010/main" val="376925029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090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135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112.5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157.5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27692BAD-F255-58B7-D0D8-176031A0C534}"/>
              </a:ext>
            </a:extLst>
          </p:cNvPr>
          <p:cNvGraphicFramePr/>
          <p:nvPr/>
        </p:nvGraphicFramePr>
        <p:xfrm>
          <a:off x="108044" y="862525"/>
          <a:ext cx="4463956" cy="5791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dirty="0">
                          <a:solidFill>
                            <a:schemeClr val="dk1"/>
                          </a:solidFill>
                          <a:latin typeface="Nunito Sans"/>
                          <a:ea typeface="Nunito Sans"/>
                          <a:cs typeface="Nunito Sans"/>
                          <a:sym typeface="Nunito Sans"/>
                        </a:rPr>
                        <a:t>20) </a:t>
                      </a:r>
                      <a:r>
                        <a:rPr lang="en-US" sz="1600" b="0" u="none" strike="noStrike" cap="none" dirty="0">
                          <a:solidFill>
                            <a:schemeClr val="dk1"/>
                          </a:solidFill>
                          <a:latin typeface="Nunito Sans"/>
                          <a:ea typeface="Nunito Sans"/>
                          <a:cs typeface="Nunito Sans"/>
                          <a:sym typeface="Nunito Sans"/>
                        </a:rPr>
                        <a:t>Give the three-figure bearing of</a:t>
                      </a: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u="none" strike="noStrike" cap="none" dirty="0">
                          <a:solidFill>
                            <a:schemeClr val="dk1"/>
                          </a:solidFill>
                          <a:latin typeface="Nunito Sans"/>
                          <a:ea typeface="Nunito Sans"/>
                          <a:cs typeface="Nunito Sans"/>
                          <a:sym typeface="Nunito Sans"/>
                        </a:rPr>
                        <a:t>       East-South-East: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770089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g218e5cf1e5b_0_16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610DA6A-316F-494C-83AD-F44768A0FCBA}"/>
              </a:ext>
            </a:extLst>
          </p:cNvPr>
          <p:cNvPicPr>
            <a:picLocks noChangeAspect="1"/>
          </p:cNvPicPr>
          <p:nvPr/>
        </p:nvPicPr>
        <p:blipFill>
          <a:blip r:embed="rId3"/>
          <a:stretch>
            <a:fillRect/>
          </a:stretch>
        </p:blipFill>
        <p:spPr>
          <a:xfrm>
            <a:off x="330200" y="1816071"/>
            <a:ext cx="3982698" cy="195478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36791ACE-0AB1-DE5D-721E-6757B6259902}"/>
                  </a:ext>
                </a:extLst>
              </p:cNvPr>
              <p:cNvGraphicFramePr/>
              <p:nvPr>
                <p:extLst>
                  <p:ext uri="{D42A27DB-BD31-4B8C-83A1-F6EECF244321}">
                    <p14:modId xmlns:p14="http://schemas.microsoft.com/office/powerpoint/2010/main" val="422986551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that an acute angle is strictly less than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90</m:t>
                              </m:r>
                              <m:r>
                                <a:rPr lang="en-GB" sz="14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r>
                            <a:rPr lang="en-GB" sz="1600" u="none" strike="noStrike" cap="none" dirty="0">
                              <a:solidFill>
                                <a:schemeClr val="dk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chose a reflex angle</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chose an obtuse angle</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r>
                            <a:rPr lang="en-GB" sz="1600" u="none" strike="noStrike" cap="none" dirty="0">
                              <a:solidFill>
                                <a:srgbClr val="00BC89"/>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𝑑</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36791ACE-0AB1-DE5D-721E-6757B6259902}"/>
                  </a:ext>
                </a:extLst>
              </p:cNvPr>
              <p:cNvGraphicFramePr/>
              <p:nvPr>
                <p:extLst>
                  <p:ext uri="{D42A27DB-BD31-4B8C-83A1-F6EECF244321}">
                    <p14:modId xmlns:p14="http://schemas.microsoft.com/office/powerpoint/2010/main" val="422986551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that an acute angle is strictly less than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90</m:t>
                              </m:r>
                              <m:r>
                                <a:rPr lang="en-GB" sz="14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r>
                            <a:rPr lang="en-GB" sz="1600" u="none" strike="noStrike" cap="none" dirty="0">
                              <a:solidFill>
                                <a:schemeClr val="dk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chose a reflex angle</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chose an obtuse angle</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r>
                            <a:rPr lang="en-GB" sz="1600" u="none" strike="noStrike" cap="none" dirty="0">
                              <a:solidFill>
                                <a:srgbClr val="00BC89"/>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𝑑</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88FF8EED-4839-03A1-3370-5D67C633156F}"/>
              </a:ext>
            </a:extLst>
          </p:cNvPr>
          <p:cNvGraphicFramePr/>
          <p:nvPr>
            <p:extLst>
              <p:ext uri="{D42A27DB-BD31-4B8C-83A1-F6EECF244321}">
                <p14:modId xmlns:p14="http://schemas.microsoft.com/office/powerpoint/2010/main" val="3933434052"/>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 </a:t>
                      </a:r>
                      <a:r>
                        <a:rPr lang="en-GB" sz="1600" b="0" u="none" strike="noStrike" cap="none" dirty="0">
                          <a:solidFill>
                            <a:schemeClr val="dk1"/>
                          </a:solidFill>
                          <a:latin typeface="Nunito Sans"/>
                          <a:ea typeface="Nunito Sans"/>
                          <a:cs typeface="Nunito Sans"/>
                          <a:sym typeface="Nunito Sans"/>
                        </a:rPr>
                        <a:t>Identify the acute angle: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18e5cf1e5b_0_17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7DF0907-88DF-5743-977B-94779773D21F}"/>
              </a:ext>
            </a:extLst>
          </p:cNvPr>
          <p:cNvPicPr>
            <a:picLocks noChangeAspect="1"/>
          </p:cNvPicPr>
          <p:nvPr/>
        </p:nvPicPr>
        <p:blipFill>
          <a:blip r:embed="rId3"/>
          <a:stretch>
            <a:fillRect/>
          </a:stretch>
        </p:blipFill>
        <p:spPr>
          <a:xfrm>
            <a:off x="722727" y="2154534"/>
            <a:ext cx="3197643" cy="1602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F0C9396-873C-DB35-3C37-E8C5EF94F4B5}"/>
                  </a:ext>
                </a:extLst>
              </p:cNvPr>
              <p:cNvGraphicFramePr/>
              <p:nvPr>
                <p:extLst>
                  <p:ext uri="{D42A27DB-BD31-4B8C-83A1-F6EECF244321}">
                    <p14:modId xmlns:p14="http://schemas.microsoft.com/office/powerpoint/2010/main" val="252349472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0 &lt; </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&lt; 180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included acute angles in their inequality</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90</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rgbClr val="00BC89"/>
                                  </a:solidFill>
                                  <a:latin typeface="Cambria Math" panose="02040503050406030204" pitchFamily="18" charset="0"/>
                                  <a:ea typeface="Nunito Sans"/>
                                  <a:cs typeface="Nunito Sans"/>
                                  <a:sym typeface="Nunito Sans"/>
                                </a:rPr>
                                <m:t>&lt; </m:t>
                              </m:r>
                              <m:r>
                                <a:rPr lang="en-GB" sz="1600" i="1" u="none" strike="noStrike" cap="none" dirty="0">
                                  <a:solidFill>
                                    <a:srgbClr val="00BC89"/>
                                  </a:solidFill>
                                  <a:latin typeface="Cambria Math" panose="02040503050406030204" pitchFamily="18" charset="0"/>
                                  <a:ea typeface="Times New Roman"/>
                                  <a:cs typeface="Times New Roman"/>
                                  <a:sym typeface="Times New Roman"/>
                                </a:rPr>
                                <m:t>𝑥</m:t>
                              </m:r>
                              <m:r>
                                <a:rPr lang="en-GB" sz="1600" i="1" u="none" strike="noStrike" cap="none" dirty="0">
                                  <a:solidFill>
                                    <a:srgbClr val="00BC89"/>
                                  </a:solidFill>
                                  <a:latin typeface="Cambria Math" panose="02040503050406030204" pitchFamily="18" charset="0"/>
                                  <a:ea typeface="Nunito Sans"/>
                                  <a:cs typeface="Nunito Sans"/>
                                  <a:sym typeface="Nunito Sans"/>
                                </a:rPr>
                                <m:t> &lt; 18</m:t>
                              </m:r>
                              <m:r>
                                <a:rPr lang="en-GB" sz="1600" i="1" u="none" strike="noStrike" cap="none" dirty="0" smtClean="0">
                                  <a:solidFill>
                                    <a:srgbClr val="00BC89"/>
                                  </a:solidFill>
                                  <a:latin typeface="Cambria Math" panose="02040503050406030204" pitchFamily="18" charset="0"/>
                                  <a:ea typeface="Nunito Sans"/>
                                  <a:cs typeface="Nunito Sans"/>
                                  <a:sym typeface="Nunito Sans"/>
                                </a:rPr>
                                <m:t>0</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90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 180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included right-angles and straight lines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90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chemeClr val="dk1"/>
                                  </a:solidFill>
                                  <a:latin typeface="Cambria Math" panose="02040503050406030204" pitchFamily="18" charset="0"/>
                                  <a:ea typeface="Nunito Sans"/>
                                  <a:cs typeface="Nunito Sans"/>
                                  <a:sym typeface="Nunito Sans"/>
                                </a:rPr>
                                <m:t>&lt; </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&lt;360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included reflex angles in their inequality</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F0C9396-873C-DB35-3C37-E8C5EF94F4B5}"/>
                  </a:ext>
                </a:extLst>
              </p:cNvPr>
              <p:cNvGraphicFramePr/>
              <p:nvPr>
                <p:extLst>
                  <p:ext uri="{D42A27DB-BD31-4B8C-83A1-F6EECF244321}">
                    <p14:modId xmlns:p14="http://schemas.microsoft.com/office/powerpoint/2010/main" val="252349472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0 &lt; </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&lt; 180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included acute angles in their inequality</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90</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rgbClr val="00BC89"/>
                                  </a:solidFill>
                                  <a:latin typeface="Cambria Math" panose="02040503050406030204" pitchFamily="18" charset="0"/>
                                  <a:ea typeface="Nunito Sans"/>
                                  <a:cs typeface="Nunito Sans"/>
                                  <a:sym typeface="Nunito Sans"/>
                                </a:rPr>
                                <m:t>&lt; </m:t>
                              </m:r>
                              <m:r>
                                <a:rPr lang="en-GB" sz="1600" i="1" u="none" strike="noStrike" cap="none" dirty="0">
                                  <a:solidFill>
                                    <a:srgbClr val="00BC89"/>
                                  </a:solidFill>
                                  <a:latin typeface="Cambria Math" panose="02040503050406030204" pitchFamily="18" charset="0"/>
                                  <a:ea typeface="Times New Roman"/>
                                  <a:cs typeface="Times New Roman"/>
                                  <a:sym typeface="Times New Roman"/>
                                </a:rPr>
                                <m:t>𝑥</m:t>
                              </m:r>
                              <m:r>
                                <a:rPr lang="en-GB" sz="1600" i="1" u="none" strike="noStrike" cap="none" dirty="0">
                                  <a:solidFill>
                                    <a:srgbClr val="00BC89"/>
                                  </a:solidFill>
                                  <a:latin typeface="Cambria Math" panose="02040503050406030204" pitchFamily="18" charset="0"/>
                                  <a:ea typeface="Nunito Sans"/>
                                  <a:cs typeface="Nunito Sans"/>
                                  <a:sym typeface="Nunito Sans"/>
                                </a:rPr>
                                <m:t> &lt; 18</m:t>
                              </m:r>
                              <m:r>
                                <a:rPr lang="en-GB" sz="1600" i="1" u="none" strike="noStrike" cap="none" dirty="0" smtClean="0">
                                  <a:solidFill>
                                    <a:srgbClr val="00BC89"/>
                                  </a:solidFill>
                                  <a:latin typeface="Cambria Math" panose="02040503050406030204" pitchFamily="18" charset="0"/>
                                  <a:ea typeface="Nunito Sans"/>
                                  <a:cs typeface="Nunito Sans"/>
                                  <a:sym typeface="Nunito Sans"/>
                                </a:rPr>
                                <m:t>0</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90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 180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included right-angles and straight lines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90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chemeClr val="dk1"/>
                                  </a:solidFill>
                                  <a:latin typeface="Cambria Math" panose="02040503050406030204" pitchFamily="18" charset="0"/>
                                  <a:ea typeface="Nunito Sans"/>
                                  <a:cs typeface="Nunito Sans"/>
                                  <a:sym typeface="Nunito Sans"/>
                                </a:rPr>
                                <m:t>&lt; </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&lt;360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included reflex angles in their inequality</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66BB5D97-8FCF-D8A4-EBA2-1FFA9052C877}"/>
              </a:ext>
            </a:extLst>
          </p:cNvPr>
          <p:cNvGraphicFramePr/>
          <p:nvPr>
            <p:extLst>
              <p:ext uri="{D42A27DB-BD31-4B8C-83A1-F6EECF244321}">
                <p14:modId xmlns:p14="http://schemas.microsoft.com/office/powerpoint/2010/main" val="1904431933"/>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2) </a:t>
                      </a:r>
                      <a:r>
                        <a:rPr lang="en-US" sz="1600" b="0" u="none" strike="noStrike" cap="none" dirty="0">
                          <a:solidFill>
                            <a:schemeClr val="dk1"/>
                          </a:solidFill>
                          <a:latin typeface="Nunito Sans"/>
                          <a:ea typeface="Nunito Sans"/>
                          <a:cs typeface="Nunito Sans"/>
                          <a:sym typeface="Nunito Sans"/>
                        </a:rPr>
                        <a:t>Select the inequality that defines an obtuse</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u="none" strike="noStrike" cap="none" dirty="0">
                          <a:solidFill>
                            <a:schemeClr val="dk1"/>
                          </a:solidFill>
                          <a:latin typeface="Nunito Sans"/>
                          <a:ea typeface="Nunito Sans"/>
                          <a:cs typeface="Nunito Sans"/>
                          <a:sym typeface="Nunito Sans"/>
                        </a:rPr>
                        <a:t>    angle: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218e5cf1e5b_0_18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14D2495-EE5A-524B-A652-2958D194A1E6}"/>
              </a:ext>
            </a:extLst>
          </p:cNvPr>
          <p:cNvPicPr>
            <a:picLocks noChangeAspect="1"/>
          </p:cNvPicPr>
          <p:nvPr/>
        </p:nvPicPr>
        <p:blipFill>
          <a:blip r:embed="rId3"/>
          <a:stretch>
            <a:fillRect/>
          </a:stretch>
        </p:blipFill>
        <p:spPr>
          <a:xfrm>
            <a:off x="916497" y="1793140"/>
            <a:ext cx="2810103" cy="28332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5085AFE-29EA-7584-94F2-4EDF9ED59633}"/>
                  </a:ext>
                </a:extLst>
              </p:cNvPr>
              <p:cNvGraphicFramePr/>
              <p:nvPr>
                <p:extLst>
                  <p:ext uri="{D42A27DB-BD31-4B8C-83A1-F6EECF244321}">
                    <p14:modId xmlns:p14="http://schemas.microsoft.com/office/powerpoint/2010/main" val="27478244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62</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size of angle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𝐴𝑂𝐵</m:t>
                              </m:r>
                            </m:oMath>
                          </a14:m>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16</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value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Sans"/>
                              <a:ea typeface="Nunito Sans"/>
                              <a:cs typeface="Nunito Sans"/>
                              <a:sym typeface="Nunito Sans"/>
                            </a:rPr>
                            <a:t> but did not find the size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𝐵𝑂𝐶</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i="1" u="none" strike="noStrike" cap="none" dirty="0" smtClean="0">
                                  <a:solidFill>
                                    <a:srgbClr val="00BC89"/>
                                  </a:solidFill>
                                  <a:latin typeface="Cambria Math" panose="02040503050406030204" pitchFamily="18" charset="0"/>
                                  <a:ea typeface="Nunito Sans"/>
                                  <a:cs typeface="Nunito Sans"/>
                                  <a:sym typeface="Nunito Sans"/>
                                </a:rPr>
                                <m:t>28</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endParaRPr lang="en-US"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Correct answer</a:t>
                          </a:r>
                          <a:endParaRPr lang="en-US"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45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assumed complementary meant equal</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5085AFE-29EA-7584-94F2-4EDF9ED59633}"/>
                  </a:ext>
                </a:extLst>
              </p:cNvPr>
              <p:cNvGraphicFramePr/>
              <p:nvPr>
                <p:extLst>
                  <p:ext uri="{D42A27DB-BD31-4B8C-83A1-F6EECF244321}">
                    <p14:modId xmlns:p14="http://schemas.microsoft.com/office/powerpoint/2010/main" val="27478244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62</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size of angle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𝐴𝑂𝐵</m:t>
                              </m:r>
                            </m:oMath>
                          </a14:m>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16</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value of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Sans"/>
                              <a:ea typeface="Nunito Sans"/>
                              <a:cs typeface="Nunito Sans"/>
                              <a:sym typeface="Nunito Sans"/>
                            </a:rPr>
                            <a:t> but did not find the size of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𝐵𝑂𝐶</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u="none" strike="noStrike" cap="none" dirty="0" smtClean="0">
                                  <a:solidFill>
                                    <a:srgbClr val="00BC89"/>
                                  </a:solidFill>
                                  <a:latin typeface="Cambria Math" panose="02040503050406030204" pitchFamily="18" charset="0"/>
                                  <a:ea typeface="Nunito Sans"/>
                                  <a:cs typeface="Nunito Sans"/>
                                  <a:sym typeface="Nunito Sans"/>
                                </a:rPr>
                                <m:t>28</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endParaRPr lang="en-US"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Correct answer</a:t>
                          </a:r>
                          <a:endParaRPr lang="en-US"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45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assumed complementary meant equal</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4874DEB8-47AD-AAC0-9200-684B17FB42D7}"/>
                  </a:ext>
                </a:extLst>
              </p:cNvPr>
              <p:cNvGraphicFramePr/>
              <p:nvPr>
                <p:extLst>
                  <p:ext uri="{D42A27DB-BD31-4B8C-83A1-F6EECF244321}">
                    <p14:modId xmlns:p14="http://schemas.microsoft.com/office/powerpoint/2010/main" val="680302197"/>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3) </a:t>
                          </a:r>
                          <a:r>
                            <a:rPr lang="en-US" sz="1600" b="0" u="none" strike="noStrike" cap="none" dirty="0">
                              <a:solidFill>
                                <a:schemeClr val="dk1"/>
                              </a:solidFill>
                              <a:latin typeface="Nunito Sans"/>
                              <a:ea typeface="Nunito Sans"/>
                              <a:cs typeface="Nunito Sans"/>
                              <a:sym typeface="Nunito Sans"/>
                            </a:rPr>
                            <a:t>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𝐴𝑂𝐵</m:t>
                              </m:r>
                            </m:oMath>
                          </a14:m>
                          <a:r>
                            <a:rPr lang="en-US" sz="1600" b="0" u="none" strike="noStrike" cap="none" dirty="0">
                              <a:solidFill>
                                <a:schemeClr val="dk1"/>
                              </a:solidFill>
                              <a:latin typeface="Nunito Sans"/>
                              <a:ea typeface="Nunito Sans"/>
                              <a:cs typeface="Nunito Sans"/>
                              <a:sym typeface="Nunito Sans"/>
                            </a:rPr>
                            <a:t> is complementary to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𝐵𝑂𝐶</m:t>
                              </m:r>
                            </m:oMath>
                          </a14:m>
                          <a:r>
                            <a:rPr lang="en-US" sz="1600" b="0" u="none" strike="noStrike" cap="none" dirty="0">
                              <a:solidFill>
                                <a:schemeClr val="dk1"/>
                              </a:solidFill>
                              <a:latin typeface="Nunito Sans"/>
                              <a:ea typeface="Nunito Sans"/>
                              <a:cs typeface="Nunito Sans"/>
                              <a:sym typeface="Nunito Sans"/>
                            </a:rPr>
                            <a:t>.</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u="none" strike="noStrike" cap="none" dirty="0">
                              <a:solidFill>
                                <a:schemeClr val="dk1"/>
                              </a:solidFill>
                              <a:latin typeface="Nunito Sans"/>
                              <a:ea typeface="Nunito Sans"/>
                              <a:cs typeface="Nunito Sans"/>
                              <a:sym typeface="Nunito Sans"/>
                            </a:rPr>
                            <a:t>    Determine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𝐵𝑂𝐶</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4874DEB8-47AD-AAC0-9200-684B17FB42D7}"/>
                  </a:ext>
                </a:extLst>
              </p:cNvPr>
              <p:cNvGraphicFramePr/>
              <p:nvPr>
                <p:extLst>
                  <p:ext uri="{D42A27DB-BD31-4B8C-83A1-F6EECF244321}">
                    <p14:modId xmlns:p14="http://schemas.microsoft.com/office/powerpoint/2010/main" val="680302197"/>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3) </a:t>
                          </a:r>
                          <a:r>
                            <a:rPr lang="en-US" sz="1600" b="0" u="none" strike="noStrike" cap="none" dirty="0">
                              <a:solidFill>
                                <a:schemeClr val="dk1"/>
                              </a:solidFill>
                              <a:latin typeface="Nunito Sans"/>
                              <a:ea typeface="Nunito Sans"/>
                              <a:cs typeface="Nunito Sans"/>
                              <a:sym typeface="Nunito Sans"/>
                            </a:rPr>
                            <a:t>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𝐴𝑂𝐵</m:t>
                              </m:r>
                            </m:oMath>
                          </a14:m>
                          <a:r>
                            <a:rPr lang="en-US" sz="1600" b="0" u="none" strike="noStrike" cap="none" dirty="0">
                              <a:solidFill>
                                <a:schemeClr val="dk1"/>
                              </a:solidFill>
                              <a:latin typeface="Nunito Sans"/>
                              <a:ea typeface="Nunito Sans"/>
                              <a:cs typeface="Nunito Sans"/>
                              <a:sym typeface="Nunito Sans"/>
                            </a:rPr>
                            <a:t> is complementary to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𝐵𝑂𝐶</m:t>
                              </m:r>
                            </m:oMath>
                          </a14:m>
                          <a:r>
                            <a:rPr lang="en-US" sz="1600" b="0" u="none" strike="noStrike" cap="none" dirty="0">
                              <a:solidFill>
                                <a:schemeClr val="dk1"/>
                              </a:solidFill>
                              <a:latin typeface="Nunito Sans"/>
                              <a:ea typeface="Nunito Sans"/>
                              <a:cs typeface="Nunito Sans"/>
                              <a:sym typeface="Nunito Sans"/>
                            </a:rPr>
                            <a:t>.</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u="none" strike="noStrike" cap="none" dirty="0">
                              <a:solidFill>
                                <a:schemeClr val="dk1"/>
                              </a:solidFill>
                              <a:latin typeface="Nunito Sans"/>
                              <a:ea typeface="Nunito Sans"/>
                              <a:cs typeface="Nunito Sans"/>
                              <a:sym typeface="Nunito Sans"/>
                            </a:rPr>
                            <a:t>    Determine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𝐵𝑂𝐶</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218e5cf1e5b_0_18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1CC3489E-A22B-464A-B109-154E2DC17B1E}"/>
              </a:ext>
            </a:extLst>
          </p:cNvPr>
          <p:cNvPicPr>
            <a:picLocks noChangeAspect="1"/>
          </p:cNvPicPr>
          <p:nvPr/>
        </p:nvPicPr>
        <p:blipFill>
          <a:blip r:embed="rId3"/>
          <a:stretch>
            <a:fillRect/>
          </a:stretch>
        </p:blipFill>
        <p:spPr>
          <a:xfrm>
            <a:off x="551271" y="1891800"/>
            <a:ext cx="3540555" cy="22968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695DBE8-6D92-A9F6-DC24-696DA516DC6A}"/>
                  </a:ext>
                </a:extLst>
              </p:cNvPr>
              <p:cNvGraphicFramePr/>
              <p:nvPr>
                <p:extLst>
                  <p:ext uri="{D42A27DB-BD31-4B8C-83A1-F6EECF244321}">
                    <p14:modId xmlns:p14="http://schemas.microsoft.com/office/powerpoint/2010/main" val="162772470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chose an acute angle</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r>
                            <a:rPr lang="en-GB" sz="1600" u="none" strike="noStrike" cap="none" dirty="0">
                              <a:solidFill>
                                <a:srgbClr val="00BC89"/>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𝑏</m:t>
                              </m:r>
                            </m:oMath>
                          </a14:m>
                          <a:r>
                            <a:rPr lang="en-GB" sz="1600" u="none" strike="noStrike" cap="none" dirty="0">
                              <a:solidFill>
                                <a:srgbClr val="00BC89"/>
                              </a:solidFill>
                              <a:latin typeface="Nunito"/>
                              <a:ea typeface="Nunito"/>
                              <a:cs typeface="Nunito"/>
                              <a:sym typeface="Nunito"/>
                            </a:rPr>
                            <a:t> </a:t>
                          </a:r>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chose an obtuse angle</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𝑑</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chose a right-angle</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695DBE8-6D92-A9F6-DC24-696DA516DC6A}"/>
                  </a:ext>
                </a:extLst>
              </p:cNvPr>
              <p:cNvGraphicFramePr/>
              <p:nvPr>
                <p:extLst>
                  <p:ext uri="{D42A27DB-BD31-4B8C-83A1-F6EECF244321}">
                    <p14:modId xmlns:p14="http://schemas.microsoft.com/office/powerpoint/2010/main" val="162772470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chose an acute angle</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r>
                            <a:rPr lang="en-GB" sz="1600" u="none" strike="noStrike" cap="none" dirty="0">
                              <a:solidFill>
                                <a:srgbClr val="00BC89"/>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𝑏</m:t>
                              </m:r>
                            </m:oMath>
                          </a14:m>
                          <a:r>
                            <a:rPr lang="en-GB" sz="1600" u="none" strike="noStrike" cap="none" dirty="0">
                              <a:solidFill>
                                <a:srgbClr val="00BC89"/>
                              </a:solidFill>
                              <a:latin typeface="Nunito"/>
                              <a:ea typeface="Nunito"/>
                              <a:cs typeface="Nunito"/>
                              <a:sym typeface="Nunito"/>
                            </a:rPr>
                            <a:t> </a:t>
                          </a:r>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chose an obtuse angle</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𝑑</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chose a right-angle</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EEA4B0DF-33FE-A13C-D815-48ACC0300B08}"/>
              </a:ext>
            </a:extLst>
          </p:cNvPr>
          <p:cNvGraphicFramePr/>
          <p:nvPr>
            <p:extLst>
              <p:ext uri="{D42A27DB-BD31-4B8C-83A1-F6EECF244321}">
                <p14:modId xmlns:p14="http://schemas.microsoft.com/office/powerpoint/2010/main" val="1741504563"/>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4) </a:t>
                      </a:r>
                      <a:r>
                        <a:rPr lang="en-US" sz="1600" b="0" u="none" strike="noStrike" cap="none" dirty="0">
                          <a:solidFill>
                            <a:schemeClr val="dk1"/>
                          </a:solidFill>
                          <a:latin typeface="Nunito Sans"/>
                          <a:ea typeface="Nunito Sans"/>
                          <a:cs typeface="Nunito Sans"/>
                          <a:sym typeface="Nunito Sans"/>
                        </a:rPr>
                        <a:t>The shape pictured is a trapezium.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Identify the reflex angle: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g218e5cf1e5b_0_19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FCA9D3F-A1D8-B64A-907A-6F8224A974A1}"/>
              </a:ext>
            </a:extLst>
          </p:cNvPr>
          <p:cNvPicPr>
            <a:picLocks noChangeAspect="1"/>
          </p:cNvPicPr>
          <p:nvPr/>
        </p:nvPicPr>
        <p:blipFill>
          <a:blip r:embed="rId3"/>
          <a:stretch>
            <a:fillRect/>
          </a:stretch>
        </p:blipFill>
        <p:spPr>
          <a:xfrm>
            <a:off x="455600" y="1661472"/>
            <a:ext cx="3996000" cy="243572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76D47C2-9C79-8917-6AF3-6920CC3A4D32}"/>
                  </a:ext>
                </a:extLst>
              </p:cNvPr>
              <p:cNvGraphicFramePr/>
              <p:nvPr>
                <p:extLst>
                  <p:ext uri="{D42A27DB-BD31-4B8C-83A1-F6EECF244321}">
                    <p14:modId xmlns:p14="http://schemas.microsoft.com/office/powerpoint/2010/main" val="287882841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180</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360</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sum of angles in a quadrilateral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90</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stated the number of degrees in a right-angle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200</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lacks the understanding of angles in triangles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76D47C2-9C79-8917-6AF3-6920CC3A4D32}"/>
                  </a:ext>
                </a:extLst>
              </p:cNvPr>
              <p:cNvGraphicFramePr/>
              <p:nvPr>
                <p:extLst>
                  <p:ext uri="{D42A27DB-BD31-4B8C-83A1-F6EECF244321}">
                    <p14:modId xmlns:p14="http://schemas.microsoft.com/office/powerpoint/2010/main" val="287882841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180</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360</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sum of angles in a quadrilateral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90</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stated the number of degrees in a right-angle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200</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lacks the understanding of angles in triangles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B004A51-B16E-6749-7D82-DC5DC5210D5E}"/>
                  </a:ext>
                </a:extLst>
              </p:cNvPr>
              <p:cNvGraphicFramePr/>
              <p:nvPr>
                <p:extLst>
                  <p:ext uri="{D42A27DB-BD31-4B8C-83A1-F6EECF244321}">
                    <p14:modId xmlns:p14="http://schemas.microsoft.com/office/powerpoint/2010/main" val="2076568378"/>
                  </p:ext>
                </p:extLst>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u="none" strike="noStrike" cap="none" dirty="0">
                              <a:solidFill>
                                <a:schemeClr val="dk1"/>
                              </a:solidFill>
                              <a:latin typeface="Nunito Sans"/>
                              <a:ea typeface="Nunito Sans"/>
                              <a:cs typeface="Nunito Sans"/>
                              <a:sym typeface="Nunito Sans"/>
                            </a:rPr>
                            <a:t>What is the sum of angles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𝑝</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𝑞</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US" sz="1600" b="0" u="none" strike="noStrike" cap="none" dirty="0">
                              <a:solidFill>
                                <a:schemeClr val="dk1"/>
                              </a:solidFill>
                              <a:latin typeface="Nunito Sans"/>
                              <a:ea typeface="Nunito Sans"/>
                              <a:cs typeface="Nunito Sans"/>
                              <a:sym typeface="Nunito Sans"/>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𝑟</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B004A51-B16E-6749-7D82-DC5DC5210D5E}"/>
                  </a:ext>
                </a:extLst>
              </p:cNvPr>
              <p:cNvGraphicFramePr/>
              <p:nvPr>
                <p:extLst>
                  <p:ext uri="{D42A27DB-BD31-4B8C-83A1-F6EECF244321}">
                    <p14:modId xmlns:p14="http://schemas.microsoft.com/office/powerpoint/2010/main" val="2076568378"/>
                  </p:ext>
                </p:extLst>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u="none" strike="noStrike" cap="none" dirty="0">
                              <a:solidFill>
                                <a:schemeClr val="dk1"/>
                              </a:solidFill>
                              <a:latin typeface="Nunito Sans"/>
                              <a:ea typeface="Nunito Sans"/>
                              <a:cs typeface="Nunito Sans"/>
                              <a:sym typeface="Nunito Sans"/>
                            </a:rPr>
                            <a:t>What is the sum of angles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𝑝</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𝑞</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US" sz="1600" b="0" u="none" strike="noStrike" cap="none" dirty="0">
                              <a:solidFill>
                                <a:schemeClr val="dk1"/>
                              </a:solidFill>
                              <a:latin typeface="Nunito Sans"/>
                              <a:ea typeface="Nunito Sans"/>
                              <a:cs typeface="Nunito Sans"/>
                              <a:sym typeface="Nunito Sans"/>
                            </a:rPr>
                            <a:t>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𝑟</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sz="1400" b="0" i="0" u="none" strike="noStrike" cap="none">
              <a:solidFill>
                <a:srgbClr val="000000"/>
              </a:solidFill>
              <a:latin typeface="Arial"/>
              <a:ea typeface="Arial"/>
              <a:cs typeface="Arial"/>
              <a:sym typeface="Arial"/>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20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angle facts</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dirty="0">
                <a:solidFill>
                  <a:srgbClr val="1C1C1C"/>
                </a:solidFill>
                <a:latin typeface="Nunito Sans"/>
                <a:ea typeface="Nunito Sans"/>
                <a:cs typeface="Nunito Sans"/>
                <a:sym typeface="Nunito Sans"/>
              </a:rPr>
              <a:t>Incorrect angle facts</a:t>
            </a:r>
            <a:r>
              <a:rPr lang="en-GB" sz="1200" dirty="0">
                <a:solidFill>
                  <a:srgbClr val="1C1C1C"/>
                </a:solidFill>
                <a:latin typeface="Nunito Sans"/>
                <a:ea typeface="Nunito Sans"/>
                <a:cs typeface="Nunito Sans"/>
                <a:sym typeface="Nunito Sans"/>
              </a:rPr>
              <a:t>,</a:t>
            </a:r>
            <a:r>
              <a:rPr lang="en-GB" sz="1200" b="1" dirty="0">
                <a:solidFill>
                  <a:srgbClr val="1C1C1C"/>
                </a:solidFill>
                <a:latin typeface="Nunito Sans"/>
                <a:ea typeface="Nunito Sans"/>
                <a:cs typeface="Nunito Sans"/>
                <a:sym typeface="Nunito Sans"/>
              </a:rPr>
              <a:t> Properties of quadrilaterals</a:t>
            </a:r>
            <a:r>
              <a:rPr lang="en-GB" sz="1200" dirty="0">
                <a:solidFill>
                  <a:srgbClr val="1C1C1C"/>
                </a:solidFill>
                <a:latin typeface="Nunito Sans"/>
                <a:ea typeface="Nunito Sans"/>
                <a:cs typeface="Nunito Sans"/>
                <a:sym typeface="Nunito Sans"/>
              </a:rPr>
              <a:t>, and</a:t>
            </a:r>
            <a:r>
              <a:rPr lang="en-GB" sz="1200" b="1" dirty="0">
                <a:solidFill>
                  <a:srgbClr val="1C1C1C"/>
                </a:solidFill>
                <a:latin typeface="Nunito Sans"/>
                <a:ea typeface="Nunito Sans"/>
                <a:cs typeface="Nunito Sans"/>
                <a:sym typeface="Nunito Sans"/>
              </a:rPr>
              <a:t> Forming and solving equations</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218e5cf1e5b_0_20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62AA5AB-D8E6-264D-9B43-802F6450FE79}"/>
              </a:ext>
            </a:extLst>
          </p:cNvPr>
          <p:cNvPicPr>
            <a:picLocks noChangeAspect="1"/>
          </p:cNvPicPr>
          <p:nvPr/>
        </p:nvPicPr>
        <p:blipFill rotWithShape="1">
          <a:blip r:embed="rId3"/>
          <a:srcRect l="6266" t="8900" r="8026" b="8829"/>
          <a:stretch/>
        </p:blipFill>
        <p:spPr>
          <a:xfrm>
            <a:off x="1413933" y="1615415"/>
            <a:ext cx="1811867" cy="266556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E2A8A5E-6157-13A3-AFC7-38EB00FD7BAE}"/>
                  </a:ext>
                </a:extLst>
              </p:cNvPr>
              <p:cNvGraphicFramePr/>
              <p:nvPr>
                <p:extLst>
                  <p:ext uri="{D42A27DB-BD31-4B8C-83A1-F6EECF244321}">
                    <p14:modId xmlns:p14="http://schemas.microsoft.com/office/powerpoint/2010/main" val="42135778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A)</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a:cs typeface="Nunito"/>
                                  <a:sym typeface="Nunito"/>
                                </a:rPr>
                                <m:t>49</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rgbClr val="00BC89"/>
                              </a:solidFill>
                              <a:latin typeface="Nunito"/>
                              <a:ea typeface="Nunito"/>
                              <a:cs typeface="Nunito"/>
                              <a:sym typeface="Nunito"/>
                            </a:rPr>
                            <a:t> </a:t>
                          </a:r>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173</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forgot to include angle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𝑞</m:t>
                              </m:r>
                            </m:oMath>
                          </a14:m>
                          <a:r>
                            <a:rPr lang="en-GB" sz="1400" u="none" strike="noStrike" cap="none" dirty="0">
                              <a:solidFill>
                                <a:schemeClr val="dk1"/>
                              </a:solidFill>
                              <a:latin typeface="Nunito"/>
                              <a:ea typeface="Nunito"/>
                              <a:cs typeface="Nunito"/>
                              <a:sym typeface="Nunito"/>
                            </a:rPr>
                            <a:t> in the sum to subtract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360</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63</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used the properties of a parallelogram</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56</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r>
                                <a:rPr lang="en-GB" sz="1600" i="1" u="none" strike="noStrike" cap="none" dirty="0">
                                  <a:solidFill>
                                    <a:schemeClr val="dk1"/>
                                  </a:solidFill>
                                  <a:latin typeface="Cambria Math" panose="02040503050406030204" pitchFamily="18" charset="0"/>
                                  <a:ea typeface="Nunito"/>
                                  <a:cs typeface="Nunito"/>
                                  <a:sym typeface="Nunito"/>
                                </a:rPr>
                                <m:t> </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subtracted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124</m:t>
                              </m:r>
                            </m:oMath>
                          </a14:m>
                          <a:r>
                            <a:rPr lang="en-GB" sz="1400" u="none" strike="noStrike" cap="none" dirty="0">
                              <a:solidFill>
                                <a:schemeClr val="dk1"/>
                              </a:solidFill>
                              <a:latin typeface="Nunito"/>
                              <a:ea typeface="Nunito"/>
                              <a:cs typeface="Nunito"/>
                              <a:sym typeface="Nunito"/>
                            </a:rPr>
                            <a: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180</m:t>
                              </m:r>
                            </m:oMath>
                          </a14:m>
                          <a:r>
                            <a:rPr lang="en-GB" sz="1400" u="none" strike="noStrike" cap="none" dirty="0">
                              <a:solidFill>
                                <a:schemeClr val="dk1"/>
                              </a:solidFill>
                              <a:latin typeface="Nunito"/>
                              <a:ea typeface="Nunito"/>
                              <a:cs typeface="Nunito"/>
                              <a:sym typeface="Nunito"/>
                            </a:rPr>
                            <a:t> (incorrect shape properties)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E2A8A5E-6157-13A3-AFC7-38EB00FD7BAE}"/>
                  </a:ext>
                </a:extLst>
              </p:cNvPr>
              <p:cNvGraphicFramePr/>
              <p:nvPr>
                <p:extLst>
                  <p:ext uri="{D42A27DB-BD31-4B8C-83A1-F6EECF244321}">
                    <p14:modId xmlns:p14="http://schemas.microsoft.com/office/powerpoint/2010/main" val="42135778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A)</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a:cs typeface="Nunito"/>
                                  <a:sym typeface="Nunito"/>
                                </a:rPr>
                                <m:t>49</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rgbClr val="00BC89"/>
                              </a:solidFill>
                              <a:latin typeface="Nunito"/>
                              <a:ea typeface="Nunito"/>
                              <a:cs typeface="Nunito"/>
                              <a:sym typeface="Nunito"/>
                            </a:rPr>
                            <a:t> </a:t>
                          </a:r>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173</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forgot to include angle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𝑞</m:t>
                              </m:r>
                            </m:oMath>
                          </a14:m>
                          <a:r>
                            <a:rPr lang="en-GB" sz="1400" u="none" strike="noStrike" cap="none" dirty="0">
                              <a:solidFill>
                                <a:schemeClr val="dk1"/>
                              </a:solidFill>
                              <a:latin typeface="Nunito"/>
                              <a:ea typeface="Nunito"/>
                              <a:cs typeface="Nunito"/>
                              <a:sym typeface="Nunito"/>
                            </a:rPr>
                            <a:t> in the sum to subtract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360</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63</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used the properties of a parallelogram</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56</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r>
                                <a:rPr lang="en-GB" sz="1600" i="1" u="none" strike="noStrike" cap="none" dirty="0">
                                  <a:solidFill>
                                    <a:schemeClr val="dk1"/>
                                  </a:solidFill>
                                  <a:latin typeface="Cambria Math" panose="02040503050406030204" pitchFamily="18" charset="0"/>
                                  <a:ea typeface="Nunito"/>
                                  <a:cs typeface="Nunito"/>
                                  <a:sym typeface="Nunito"/>
                                </a:rPr>
                                <m:t> </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subtracted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124</m:t>
                              </m:r>
                            </m:oMath>
                          </a14:m>
                          <a:r>
                            <a:rPr lang="en-GB" sz="1400" u="none" strike="noStrike" cap="none" dirty="0">
                              <a:solidFill>
                                <a:schemeClr val="dk1"/>
                              </a:solidFill>
                              <a:latin typeface="Nunito"/>
                              <a:ea typeface="Nunito"/>
                              <a:cs typeface="Nunito"/>
                              <a:sym typeface="Nunito"/>
                            </a:rPr>
                            <a: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180</m:t>
                              </m:r>
                            </m:oMath>
                          </a14:m>
                          <a:r>
                            <a:rPr lang="en-GB" sz="1400" u="none" strike="noStrike" cap="none" dirty="0">
                              <a:solidFill>
                                <a:schemeClr val="dk1"/>
                              </a:solidFill>
                              <a:latin typeface="Nunito"/>
                              <a:ea typeface="Nunito"/>
                              <a:cs typeface="Nunito"/>
                              <a:sym typeface="Nunito"/>
                            </a:rPr>
                            <a:t> (incorrect shape properties)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1461B286-81C9-4181-BD71-F369911C9592}"/>
                  </a:ext>
                </a:extLst>
              </p:cNvPr>
              <p:cNvGraphicFramePr/>
              <p:nvPr>
                <p:extLst>
                  <p:ext uri="{D42A27DB-BD31-4B8C-83A1-F6EECF244321}">
                    <p14:modId xmlns:p14="http://schemas.microsoft.com/office/powerpoint/2010/main" val="4136474087"/>
                  </p:ext>
                </p:extLst>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GB" sz="1600" b="0" u="none" strike="noStrike" cap="none" dirty="0">
                              <a:solidFill>
                                <a:schemeClr val="dk1"/>
                              </a:solidFill>
                              <a:latin typeface="Nunito"/>
                              <a:ea typeface="Nunito"/>
                              <a:cs typeface="Nunito"/>
                              <a:sym typeface="Nunito"/>
                            </a:rPr>
                            <a:t>The shape pictured is a kite. Find the size of </a:t>
                          </a:r>
                        </a:p>
                        <a:p>
                          <a:pPr marL="0" marR="0" lvl="0" indent="0" algn="l" rtl="0">
                            <a:lnSpc>
                              <a:spcPct val="15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a:ea typeface="Nunito"/>
                              <a:cs typeface="Nunito"/>
                              <a:sym typeface="Nunito"/>
                            </a:rPr>
                            <a:t>    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𝑝</m:t>
                              </m:r>
                            </m:oMath>
                          </a14:m>
                          <a:r>
                            <a:rPr lang="en-GB" sz="1600" b="0" u="none" strike="noStrike" cap="none" dirty="0">
                              <a:solidFill>
                                <a:schemeClr val="dk1"/>
                              </a:solidFill>
                              <a:latin typeface="Nunito"/>
                              <a:ea typeface="Nunito"/>
                              <a:cs typeface="Nunito"/>
                              <a:sym typeface="Nunito"/>
                            </a:rPr>
                            <a:t>:</a:t>
                          </a:r>
                          <a:r>
                            <a:rPr lang="en-GB"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1461B286-81C9-4181-BD71-F369911C9592}"/>
                  </a:ext>
                </a:extLst>
              </p:cNvPr>
              <p:cNvGraphicFramePr/>
              <p:nvPr>
                <p:extLst>
                  <p:ext uri="{D42A27DB-BD31-4B8C-83A1-F6EECF244321}">
                    <p14:modId xmlns:p14="http://schemas.microsoft.com/office/powerpoint/2010/main" val="4136474087"/>
                  </p:ext>
                </p:extLst>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GB" sz="1600" b="0" u="none" strike="noStrike" cap="none" dirty="0">
                              <a:solidFill>
                                <a:schemeClr val="dk1"/>
                              </a:solidFill>
                              <a:latin typeface="Nunito"/>
                              <a:ea typeface="Nunito"/>
                              <a:cs typeface="Nunito"/>
                              <a:sym typeface="Nunito"/>
                            </a:rPr>
                            <a:t>The shape pictured is a kite. Find the size of </a:t>
                          </a:r>
                        </a:p>
                        <a:p>
                          <a:pPr marL="0" marR="0" lvl="0" indent="0" algn="l" rtl="0">
                            <a:lnSpc>
                              <a:spcPct val="15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a:ea typeface="Nunito"/>
                              <a:cs typeface="Nunito"/>
                              <a:sym typeface="Nunito"/>
                            </a:rPr>
                            <a:t>    angle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𝑝</m:t>
                              </m:r>
                            </m:oMath>
                          </a14:m>
                          <a:r>
                            <a:rPr lang="en-GB" sz="1600" b="0" u="none" strike="noStrike" cap="none" dirty="0">
                              <a:solidFill>
                                <a:schemeClr val="dk1"/>
                              </a:solidFill>
                              <a:latin typeface="Nunito"/>
                              <a:ea typeface="Nunito"/>
                              <a:cs typeface="Nunito"/>
                              <a:sym typeface="Nunito"/>
                            </a:rPr>
                            <a:t>:</a:t>
                          </a:r>
                          <a:r>
                            <a:rPr lang="en-GB"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218e5cf1e5b_0_20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E3022CF-CE47-BB49-89FA-44ACD372A72C}"/>
              </a:ext>
            </a:extLst>
          </p:cNvPr>
          <p:cNvPicPr>
            <a:picLocks noChangeAspect="1"/>
          </p:cNvPicPr>
          <p:nvPr/>
        </p:nvPicPr>
        <p:blipFill rotWithShape="1">
          <a:blip r:embed="rId3"/>
          <a:srcRect l="8742" b="12947"/>
          <a:stretch/>
        </p:blipFill>
        <p:spPr>
          <a:xfrm>
            <a:off x="592666" y="1987079"/>
            <a:ext cx="3449549" cy="194145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4E3E45A-D6CA-71C5-771D-74DEFF8D5767}"/>
                  </a:ext>
                </a:extLst>
              </p:cNvPr>
              <p:cNvGraphicFramePr/>
              <p:nvPr>
                <p:extLst>
                  <p:ext uri="{D42A27DB-BD31-4B8C-83A1-F6EECF244321}">
                    <p14:modId xmlns:p14="http://schemas.microsoft.com/office/powerpoint/2010/main" val="26408148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dk1"/>
                                  </a:solidFill>
                                  <a:latin typeface="Cambria Math" panose="02040503050406030204" pitchFamily="18" charset="0"/>
                                  <a:ea typeface="Nunito Sans"/>
                                  <a:cs typeface="Nunito Sans"/>
                                  <a:sym typeface="Nunito Sans"/>
                                </a:rPr>
                                <m:t>38</m:t>
                              </m:r>
                              <m:r>
                                <a:rPr lang="en-US"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dirty="0">
                              <a:effectLst/>
                              <a:latin typeface="Nunito Sans" pitchFamily="2" charset="0"/>
                            </a:rPr>
                            <a:t>Student attempted to use symmetry to equate </a:t>
                          </a:r>
                          <a14:m>
                            <m:oMath xmlns:m="http://schemas.openxmlformats.org/officeDocument/2006/math">
                              <m:r>
                                <a:rPr lang="en-GB" b="0" i="1" smtClean="0">
                                  <a:effectLst/>
                                  <a:latin typeface="Cambria Math" panose="02040503050406030204" pitchFamily="18" charset="0"/>
                                </a:rPr>
                                <m:t>𝑔</m:t>
                              </m:r>
                            </m:oMath>
                          </a14:m>
                          <a:r>
                            <a:rPr lang="en-US" dirty="0">
                              <a:effectLst/>
                              <a:latin typeface="Nunito Sans" pitchFamily="2" charset="0"/>
                            </a:rPr>
                            <a:t> to angle </a:t>
                          </a:r>
                          <a14:m>
                            <m:oMath xmlns:m="http://schemas.openxmlformats.org/officeDocument/2006/math">
                              <m:r>
                                <a:rPr lang="en-US" i="1" dirty="0" smtClean="0">
                                  <a:effectLst/>
                                  <a:latin typeface="Cambria Math" panose="02040503050406030204" pitchFamily="18" charset="0"/>
                                </a:rPr>
                                <m:t>𝐶𝐴𝐷</m:t>
                              </m:r>
                            </m:oMath>
                          </a14:m>
                          <a:endParaRPr sz="1400"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62</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made an error subtracting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38</m:t>
                              </m:r>
                            </m:oMath>
                          </a14:m>
                          <a:r>
                            <a:rPr lang="en-GB" sz="1400" u="none" strike="noStrike" cap="none" dirty="0">
                              <a:solidFill>
                                <a:schemeClr val="dk1"/>
                              </a:solidFill>
                              <a:latin typeface="Nunito Sans"/>
                              <a:ea typeface="Nunito Sans"/>
                              <a:cs typeface="Nunito Sans"/>
                              <a:sym typeface="Nunito Sans"/>
                            </a:rPr>
                            <a: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90</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52</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142</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subtracted </a:t>
                          </a:r>
                          <a14:m>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38</m:t>
                              </m:r>
                            </m:oMath>
                          </a14:m>
                          <a:r>
                            <a:rPr lang="en-GB" sz="1400" u="none" strike="noStrike" cap="none" dirty="0">
                              <a:solidFill>
                                <a:srgbClr val="1C1C1C"/>
                              </a:solidFill>
                              <a:latin typeface="Nunito Sans"/>
                              <a:ea typeface="Nunito Sans"/>
                              <a:cs typeface="Nunito Sans"/>
                              <a:sym typeface="Nunito Sans"/>
                            </a:rPr>
                            <a:t> from </a:t>
                          </a:r>
                          <a14:m>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180</m:t>
                              </m:r>
                            </m:oMath>
                          </a14:m>
                          <a:r>
                            <a:rPr lang="en-GB" sz="1400" u="none" strike="noStrike" cap="none" dirty="0">
                              <a:solidFill>
                                <a:srgbClr val="1C1C1C"/>
                              </a:solidFill>
                              <a:latin typeface="Nunito Sans"/>
                              <a:ea typeface="Nunito Sans"/>
                              <a:cs typeface="Nunito Sans"/>
                              <a:sym typeface="Nunito Sans"/>
                            </a:rPr>
                            <a:t>, instead of </a:t>
                          </a:r>
                          <a14:m>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90</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4E3E45A-D6CA-71C5-771D-74DEFF8D5767}"/>
                  </a:ext>
                </a:extLst>
              </p:cNvPr>
              <p:cNvGraphicFramePr/>
              <p:nvPr>
                <p:extLst>
                  <p:ext uri="{D42A27DB-BD31-4B8C-83A1-F6EECF244321}">
                    <p14:modId xmlns:p14="http://schemas.microsoft.com/office/powerpoint/2010/main" val="26408148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dk1"/>
                                  </a:solidFill>
                                  <a:latin typeface="Cambria Math" panose="02040503050406030204" pitchFamily="18" charset="0"/>
                                  <a:ea typeface="Nunito Sans"/>
                                  <a:cs typeface="Nunito Sans"/>
                                  <a:sym typeface="Nunito Sans"/>
                                </a:rPr>
                                <m:t>38</m:t>
                              </m:r>
                              <m:r>
                                <a:rPr lang="en-US"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dirty="0">
                              <a:effectLst/>
                              <a:latin typeface="Nunito Sans" pitchFamily="2" charset="0"/>
                            </a:rPr>
                            <a:t>Student attempted to use symmetry to equate </a:t>
                          </a:r>
                          <a14:m xmlns:a14="http://schemas.microsoft.com/office/drawing/2010/main">
                            <m:oMath xmlns:m="http://schemas.openxmlformats.org/officeDocument/2006/math">
                              <m:r>
                                <a:rPr lang="en-GB" b="0" i="1" smtClean="0">
                                  <a:effectLst/>
                                  <a:latin typeface="Cambria Math" panose="02040503050406030204" pitchFamily="18" charset="0"/>
                                </a:rPr>
                                <m:t>𝑔</m:t>
                              </m:r>
                            </m:oMath>
                          </a14:m>
                          <a:r>
                            <a:rPr lang="en-US" dirty="0">
                              <a:effectLst/>
                              <a:latin typeface="Nunito Sans" pitchFamily="2" charset="0"/>
                            </a:rPr>
                            <a:t> to angle </a:t>
                          </a:r>
                          <a14:m xmlns:a14="http://schemas.microsoft.com/office/drawing/2010/main">
                            <m:oMath xmlns:m="http://schemas.openxmlformats.org/officeDocument/2006/math">
                              <m:r>
                                <a:rPr lang="en-US" i="1" dirty="0" smtClean="0">
                                  <a:effectLst/>
                                  <a:latin typeface="Cambria Math" panose="02040503050406030204" pitchFamily="18" charset="0"/>
                                </a:rPr>
                                <m:t>𝐶𝐴𝐷</m:t>
                              </m:r>
                            </m:oMath>
                          </a14:m>
                          <a:endParaRPr sz="1400"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62</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made an error subtracting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38</m:t>
                              </m:r>
                            </m:oMath>
                          </a14:m>
                          <a:r>
                            <a:rPr lang="en-GB" sz="1400" u="none" strike="noStrike" cap="none" dirty="0">
                              <a:solidFill>
                                <a:schemeClr val="dk1"/>
                              </a:solidFill>
                              <a:latin typeface="Nunito Sans"/>
                              <a:ea typeface="Nunito Sans"/>
                              <a:cs typeface="Nunito Sans"/>
                              <a:sym typeface="Nunito Sans"/>
                            </a:rPr>
                            <a: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90</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52</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142</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subtracted </a:t>
                          </a:r>
                          <a14:m xmlns:a14="http://schemas.microsoft.com/office/drawing/2010/main">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38</m:t>
                              </m:r>
                            </m:oMath>
                          </a14:m>
                          <a:r>
                            <a:rPr lang="en-GB" sz="1400" u="none" strike="noStrike" cap="none" dirty="0">
                              <a:solidFill>
                                <a:srgbClr val="1C1C1C"/>
                              </a:solidFill>
                              <a:latin typeface="Nunito Sans"/>
                              <a:ea typeface="Nunito Sans"/>
                              <a:cs typeface="Nunito Sans"/>
                              <a:sym typeface="Nunito Sans"/>
                            </a:rPr>
                            <a:t> from </a:t>
                          </a:r>
                          <a14:m xmlns:a14="http://schemas.microsoft.com/office/drawing/2010/main">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180</m:t>
                              </m:r>
                            </m:oMath>
                          </a14:m>
                          <a:r>
                            <a:rPr lang="en-GB" sz="1400" u="none" strike="noStrike" cap="none" dirty="0">
                              <a:solidFill>
                                <a:srgbClr val="1C1C1C"/>
                              </a:solidFill>
                              <a:latin typeface="Nunito Sans"/>
                              <a:ea typeface="Nunito Sans"/>
                              <a:cs typeface="Nunito Sans"/>
                              <a:sym typeface="Nunito Sans"/>
                            </a:rPr>
                            <a:t>, instead of </a:t>
                          </a:r>
                          <a14:m xmlns:a14="http://schemas.microsoft.com/office/drawing/2010/main">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90</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46D0753-F4FA-5BB5-9064-DFB62B1DFB3D}"/>
                  </a:ext>
                </a:extLst>
              </p:cNvPr>
              <p:cNvGraphicFramePr/>
              <p:nvPr>
                <p:extLst>
                  <p:ext uri="{D42A27DB-BD31-4B8C-83A1-F6EECF244321}">
                    <p14:modId xmlns:p14="http://schemas.microsoft.com/office/powerpoint/2010/main" val="4015057153"/>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a:t>
                          </a:r>
                          <a:r>
                            <a:rPr lang="en-GB" sz="1600" b="0" u="none" strike="noStrike" cap="none" dirty="0">
                              <a:solidFill>
                                <a:schemeClr val="dk1"/>
                              </a:solidFill>
                              <a:latin typeface="Nunito Sans"/>
                              <a:ea typeface="Nunito Sans"/>
                              <a:cs typeface="Nunito Sans"/>
                              <a:sym typeface="Nunito Sans"/>
                            </a:rPr>
                            <a:t>Given that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𝐴𝐵𝐶𝐷</m:t>
                              </m:r>
                            </m:oMath>
                          </a14:m>
                          <a:r>
                            <a:rPr lang="en-GB" sz="1600" b="0" u="none" strike="noStrike" cap="none" dirty="0">
                              <a:solidFill>
                                <a:schemeClr val="dk1"/>
                              </a:solidFill>
                              <a:latin typeface="Nunito Sans"/>
                              <a:ea typeface="Nunito Sans"/>
                              <a:cs typeface="Nunito Sans"/>
                              <a:sym typeface="Nunito Sans"/>
                            </a:rPr>
                            <a:t> forms a rectangle, find the</a:t>
                          </a:r>
                        </a:p>
                        <a:p>
                          <a:pPr marL="0" marR="0" lvl="0" indent="0" algn="l" rtl="0">
                            <a:lnSpc>
                              <a:spcPct val="15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     size of 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𝑔</m:t>
                              </m:r>
                            </m:oMath>
                          </a14:m>
                          <a:r>
                            <a:rPr lang="en-GB" sz="1600" b="0" u="none" strike="noStrike" cap="none"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46D0753-F4FA-5BB5-9064-DFB62B1DFB3D}"/>
                  </a:ext>
                </a:extLst>
              </p:cNvPr>
              <p:cNvGraphicFramePr/>
              <p:nvPr>
                <p:extLst>
                  <p:ext uri="{D42A27DB-BD31-4B8C-83A1-F6EECF244321}">
                    <p14:modId xmlns:p14="http://schemas.microsoft.com/office/powerpoint/2010/main" val="4015057153"/>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a:t>
                          </a:r>
                          <a:r>
                            <a:rPr lang="en-GB" sz="1600" b="0" u="none" strike="noStrike" cap="none" dirty="0">
                              <a:solidFill>
                                <a:schemeClr val="dk1"/>
                              </a:solidFill>
                              <a:latin typeface="Nunito Sans"/>
                              <a:ea typeface="Nunito Sans"/>
                              <a:cs typeface="Nunito Sans"/>
                              <a:sym typeface="Nunito Sans"/>
                            </a:rPr>
                            <a:t>Given that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𝐴𝐵𝐶𝐷</m:t>
                              </m:r>
                            </m:oMath>
                          </a14:m>
                          <a:r>
                            <a:rPr lang="en-GB" sz="1600" b="0" u="none" strike="noStrike" cap="none" dirty="0">
                              <a:solidFill>
                                <a:schemeClr val="dk1"/>
                              </a:solidFill>
                              <a:latin typeface="Nunito Sans"/>
                              <a:ea typeface="Nunito Sans"/>
                              <a:cs typeface="Nunito Sans"/>
                              <a:sym typeface="Nunito Sans"/>
                            </a:rPr>
                            <a:t> forms a rectangle, find the</a:t>
                          </a:r>
                        </a:p>
                        <a:p>
                          <a:pPr marL="0" marR="0" lvl="0" indent="0" algn="l" rtl="0">
                            <a:lnSpc>
                              <a:spcPct val="15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     size of angle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𝑔</m:t>
                              </m:r>
                            </m:oMath>
                          </a14:m>
                          <a:r>
                            <a:rPr lang="en-GB" sz="1600" b="0" u="none" strike="noStrike" cap="none"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g218e5cf1e5b_0_21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F87D78F-2F65-974A-B8DD-2EC2FA43C7E0}"/>
              </a:ext>
            </a:extLst>
          </p:cNvPr>
          <p:cNvPicPr>
            <a:picLocks noChangeAspect="1"/>
          </p:cNvPicPr>
          <p:nvPr/>
        </p:nvPicPr>
        <p:blipFill>
          <a:blip r:embed="rId3"/>
          <a:stretch>
            <a:fillRect/>
          </a:stretch>
        </p:blipFill>
        <p:spPr>
          <a:xfrm>
            <a:off x="269549" y="2063944"/>
            <a:ext cx="4104000" cy="163078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5C6AE32-3E2F-CD2C-94E8-61A853012966}"/>
                  </a:ext>
                </a:extLst>
              </p:cNvPr>
              <p:cNvGraphicFramePr/>
              <p:nvPr>
                <p:extLst>
                  <p:ext uri="{D42A27DB-BD31-4B8C-83A1-F6EECF244321}">
                    <p14:modId xmlns:p14="http://schemas.microsoft.com/office/powerpoint/2010/main" val="136358371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136</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made an error subtracting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54</m:t>
                              </m:r>
                            </m:oMath>
                          </a14:m>
                          <a:r>
                            <a:rPr lang="en-GB" sz="1400" u="none" strike="noStrike" cap="none" dirty="0">
                              <a:solidFill>
                                <a:schemeClr val="dk1"/>
                              </a:solidFill>
                              <a:latin typeface="Nunito Sans"/>
                              <a:ea typeface="Nunito Sans"/>
                              <a:cs typeface="Nunito Sans"/>
                              <a:sym typeface="Nunito Sans"/>
                            </a:rPr>
                            <a: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180</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36</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subtracted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54</m:t>
                              </m:r>
                            </m:oMath>
                          </a14:m>
                          <a:r>
                            <a:rPr lang="en-GB" sz="1400" u="none" strike="noStrike" cap="none" dirty="0">
                              <a:solidFill>
                                <a:schemeClr val="dk1"/>
                              </a:solidFill>
                              <a:latin typeface="Nunito Sans"/>
                              <a:ea typeface="Nunito Sans"/>
                              <a:cs typeface="Nunito Sans"/>
                              <a:sym typeface="Nunito Sans"/>
                            </a:rPr>
                            <a: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90</m:t>
                              </m:r>
                            </m:oMath>
                          </a14:m>
                          <a:r>
                            <a:rPr lang="en-GB" sz="1400" u="none" strike="noStrike" cap="none" dirty="0">
                              <a:solidFill>
                                <a:schemeClr val="dk1"/>
                              </a:solidFill>
                              <a:latin typeface="Nunito Sans"/>
                              <a:ea typeface="Nunito Sans"/>
                              <a:cs typeface="Nunito Sans"/>
                              <a:sym typeface="Nunito Sans"/>
                            </a:rPr>
                            <a:t>, instead of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180</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108</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two lots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54</m:t>
                              </m:r>
                              <m:r>
                                <a:rPr lang="en-GB" sz="14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126</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rgbClr val="00BC89"/>
                                  </a:solidFill>
                                  <a:latin typeface="Cambria Math" panose="02040503050406030204" pitchFamily="18" charset="0"/>
                                  <a:ea typeface="Nunito Sans"/>
                                  <a:cs typeface="Nunito Sans"/>
                                  <a:sym typeface="Nunito Sans"/>
                                </a:rPr>
                                <m:t>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5C6AE32-3E2F-CD2C-94E8-61A853012966}"/>
                  </a:ext>
                </a:extLst>
              </p:cNvPr>
              <p:cNvGraphicFramePr/>
              <p:nvPr>
                <p:extLst>
                  <p:ext uri="{D42A27DB-BD31-4B8C-83A1-F6EECF244321}">
                    <p14:modId xmlns:p14="http://schemas.microsoft.com/office/powerpoint/2010/main" val="136358371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136</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made an error subtracting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54</m:t>
                              </m:r>
                            </m:oMath>
                          </a14:m>
                          <a:r>
                            <a:rPr lang="en-GB" sz="1400" u="none" strike="noStrike" cap="none" dirty="0">
                              <a:solidFill>
                                <a:schemeClr val="dk1"/>
                              </a:solidFill>
                              <a:latin typeface="Nunito Sans"/>
                              <a:ea typeface="Nunito Sans"/>
                              <a:cs typeface="Nunito Sans"/>
                              <a:sym typeface="Nunito Sans"/>
                            </a:rPr>
                            <a: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180</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36</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subtracted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54</m:t>
                              </m:r>
                            </m:oMath>
                          </a14:m>
                          <a:r>
                            <a:rPr lang="en-GB" sz="1400" u="none" strike="noStrike" cap="none" dirty="0">
                              <a:solidFill>
                                <a:schemeClr val="dk1"/>
                              </a:solidFill>
                              <a:latin typeface="Nunito Sans"/>
                              <a:ea typeface="Nunito Sans"/>
                              <a:cs typeface="Nunito Sans"/>
                              <a:sym typeface="Nunito Sans"/>
                            </a:rPr>
                            <a: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90</m:t>
                              </m:r>
                            </m:oMath>
                          </a14:m>
                          <a:r>
                            <a:rPr lang="en-GB" sz="1400" u="none" strike="noStrike" cap="none" dirty="0">
                              <a:solidFill>
                                <a:schemeClr val="dk1"/>
                              </a:solidFill>
                              <a:latin typeface="Nunito Sans"/>
                              <a:ea typeface="Nunito Sans"/>
                              <a:cs typeface="Nunito Sans"/>
                              <a:sym typeface="Nunito Sans"/>
                            </a:rPr>
                            <a:t>, instead of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180</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108</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two lots of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54</m:t>
                              </m:r>
                              <m:r>
                                <a:rPr lang="en-GB" sz="14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126</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rgbClr val="00BC89"/>
                                  </a:solidFill>
                                  <a:latin typeface="Cambria Math" panose="02040503050406030204" pitchFamily="18" charset="0"/>
                                  <a:ea typeface="Nunito Sans"/>
                                  <a:cs typeface="Nunito Sans"/>
                                  <a:sym typeface="Nunito Sans"/>
                                </a:rPr>
                                <m:t>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D186EE3-D927-63C4-7BCF-B93BA7889386}"/>
                  </a:ext>
                </a:extLst>
              </p:cNvPr>
              <p:cNvGraphicFramePr/>
              <p:nvPr>
                <p:extLst>
                  <p:ext uri="{D42A27DB-BD31-4B8C-83A1-F6EECF244321}">
                    <p14:modId xmlns:p14="http://schemas.microsoft.com/office/powerpoint/2010/main" val="1019436004"/>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u="none" strike="noStrike" cap="none" dirty="0">
                              <a:solidFill>
                                <a:schemeClr val="dk1"/>
                              </a:solidFill>
                              <a:latin typeface="Nunito Sans"/>
                              <a:ea typeface="Nunito Sans"/>
                              <a:cs typeface="Nunito Sans"/>
                              <a:sym typeface="Nunito Sans"/>
                            </a:rPr>
                            <a:t>Given that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is a straight line, find the size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𝑤</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D186EE3-D927-63C4-7BCF-B93BA7889386}"/>
                  </a:ext>
                </a:extLst>
              </p:cNvPr>
              <p:cNvGraphicFramePr/>
              <p:nvPr>
                <p:extLst>
                  <p:ext uri="{D42A27DB-BD31-4B8C-83A1-F6EECF244321}">
                    <p14:modId xmlns:p14="http://schemas.microsoft.com/office/powerpoint/2010/main" val="1019436004"/>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u="none" strike="noStrike" cap="none" dirty="0">
                              <a:solidFill>
                                <a:schemeClr val="dk1"/>
                              </a:solidFill>
                              <a:latin typeface="Nunito Sans"/>
                              <a:ea typeface="Nunito Sans"/>
                              <a:cs typeface="Nunito Sans"/>
                              <a:sym typeface="Nunito Sans"/>
                            </a:rPr>
                            <a:t>Given that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is a straight line, find the size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𝑤</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g218e5cf1e5b_0_22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CCEFC7C-FB16-724C-82E6-77E45671E796}"/>
              </a:ext>
            </a:extLst>
          </p:cNvPr>
          <p:cNvPicPr>
            <a:picLocks noChangeAspect="1"/>
          </p:cNvPicPr>
          <p:nvPr/>
        </p:nvPicPr>
        <p:blipFill>
          <a:blip r:embed="rId3"/>
          <a:stretch>
            <a:fillRect/>
          </a:stretch>
        </p:blipFill>
        <p:spPr>
          <a:xfrm>
            <a:off x="473600" y="2138836"/>
            <a:ext cx="3960000" cy="1819661"/>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B3D1196-0719-C915-8BC2-EDC63AC02BBD}"/>
                  </a:ext>
                </a:extLst>
              </p:cNvPr>
              <p:cNvGraphicFramePr/>
              <p:nvPr>
                <p:extLst>
                  <p:ext uri="{D42A27DB-BD31-4B8C-83A1-F6EECF244321}">
                    <p14:modId xmlns:p14="http://schemas.microsoft.com/office/powerpoint/2010/main" val="46557282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60</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divided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180</m:t>
                              </m:r>
                            </m:oMath>
                          </a14:m>
                          <a:r>
                            <a:rPr lang="en-GB" sz="1400" u="none" strike="noStrike" cap="none" dirty="0">
                              <a:solidFill>
                                <a:schemeClr val="dk1"/>
                              </a:solidFill>
                              <a:latin typeface="Nunito Sans"/>
                              <a:ea typeface="Nunito Sans"/>
                              <a:cs typeface="Nunito Sans"/>
                              <a:sym typeface="Nunito Sans"/>
                            </a:rPr>
                            <a:t> by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m:t>
                              </m:r>
                            </m:oMath>
                          </a14:m>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multiply one ratio part by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45</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36</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rgbClr val="1C1C1C"/>
                                  </a:solidFill>
                                  <a:latin typeface="Cambria Math" panose="02040503050406030204" pitchFamily="18" charset="0"/>
                                  <a:ea typeface="Nunito Sans"/>
                                  <a:cs typeface="Nunito Sans"/>
                                  <a:sym typeface="Nunito Sans"/>
                                </a:rPr>
                                <m:t>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multiplied the number of parts on the ratio by </a:t>
                          </a:r>
                          <a14:m>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3</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B3D1196-0719-C915-8BC2-EDC63AC02BBD}"/>
                  </a:ext>
                </a:extLst>
              </p:cNvPr>
              <p:cNvGraphicFramePr/>
              <p:nvPr>
                <p:extLst>
                  <p:ext uri="{D42A27DB-BD31-4B8C-83A1-F6EECF244321}">
                    <p14:modId xmlns:p14="http://schemas.microsoft.com/office/powerpoint/2010/main" val="46557282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60</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divided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180</m:t>
                              </m:r>
                            </m:oMath>
                          </a14:m>
                          <a:r>
                            <a:rPr lang="en-GB" sz="1400" u="none" strike="noStrike" cap="none" dirty="0">
                              <a:solidFill>
                                <a:schemeClr val="dk1"/>
                              </a:solidFill>
                              <a:latin typeface="Nunito Sans"/>
                              <a:ea typeface="Nunito Sans"/>
                              <a:cs typeface="Nunito Sans"/>
                              <a:sym typeface="Nunito Sans"/>
                            </a:rPr>
                            <a:t> by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m:t>
                              </m:r>
                            </m:oMath>
                          </a14:m>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multiply one ratio part by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45</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36</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rgbClr val="1C1C1C"/>
                                  </a:solidFill>
                                  <a:latin typeface="Cambria Math" panose="02040503050406030204" pitchFamily="18" charset="0"/>
                                  <a:ea typeface="Nunito Sans"/>
                                  <a:cs typeface="Nunito Sans"/>
                                  <a:sym typeface="Nunito Sans"/>
                                </a:rPr>
                                <m:t>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multiplied the number of parts on the ratio by </a:t>
                          </a:r>
                          <a14:m xmlns:a14="http://schemas.microsoft.com/office/drawing/2010/main">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3</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E43A2B1-2499-801C-B6F8-73D20B73F676}"/>
                  </a:ext>
                </a:extLst>
              </p:cNvPr>
              <p:cNvGraphicFramePr/>
              <p:nvPr>
                <p:extLst>
                  <p:ext uri="{D42A27DB-BD31-4B8C-83A1-F6EECF244321}">
                    <p14:modId xmlns:p14="http://schemas.microsoft.com/office/powerpoint/2010/main" val="864360226"/>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is a straight line. The sizes of angles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Sans"/>
                              <a:ea typeface="Nunito Sans"/>
                              <a:cs typeface="Nunito Sans"/>
                              <a:sym typeface="Nunito Sans"/>
                            </a:rPr>
                            <a: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𝑧</m:t>
                              </m:r>
                            </m:oMath>
                          </a14:m>
                          <a:r>
                            <a:rPr lang="en-US" sz="1600" b="0" u="none" strike="noStrike" cap="none" dirty="0">
                              <a:solidFill>
                                <a:schemeClr val="dk1"/>
                              </a:solidFill>
                              <a:latin typeface="Nunito Sans"/>
                              <a:ea typeface="Nunito Sans"/>
                              <a:cs typeface="Nunito Sans"/>
                              <a:sym typeface="Nunito Sans"/>
                            </a:rPr>
                            <a:t> are in the ratio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2:3:7</m:t>
                              </m:r>
                            </m:oMath>
                          </a14:m>
                          <a:r>
                            <a:rPr lang="en-US" sz="1600" b="0" u="none" strike="noStrike" cap="none" dirty="0">
                              <a:solidFill>
                                <a:schemeClr val="dk1"/>
                              </a:solidFill>
                              <a:latin typeface="Nunito Sans"/>
                              <a:ea typeface="Nunito Sans"/>
                              <a:cs typeface="Nunito Sans"/>
                              <a:sym typeface="Nunito Sans"/>
                            </a:rPr>
                            <a:t>. Find the size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E43A2B1-2499-801C-B6F8-73D20B73F676}"/>
                  </a:ext>
                </a:extLst>
              </p:cNvPr>
              <p:cNvGraphicFramePr/>
              <p:nvPr>
                <p:extLst>
                  <p:ext uri="{D42A27DB-BD31-4B8C-83A1-F6EECF244321}">
                    <p14:modId xmlns:p14="http://schemas.microsoft.com/office/powerpoint/2010/main" val="864360226"/>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is a straight line. The sizes of angles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Sans"/>
                              <a:ea typeface="Nunito Sans"/>
                              <a:cs typeface="Nunito Sans"/>
                              <a:sym typeface="Nunito Sans"/>
                            </a:rPr>
                            <a: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𝑧</m:t>
                              </m:r>
                            </m:oMath>
                          </a14:m>
                          <a:r>
                            <a:rPr lang="en-US" sz="1600" b="0" u="none" strike="noStrike" cap="none" dirty="0">
                              <a:solidFill>
                                <a:schemeClr val="dk1"/>
                              </a:solidFill>
                              <a:latin typeface="Nunito Sans"/>
                              <a:ea typeface="Nunito Sans"/>
                              <a:cs typeface="Nunito Sans"/>
                              <a:sym typeface="Nunito Sans"/>
                            </a:rPr>
                            <a:t> are in the ratio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2:3:7</m:t>
                              </m:r>
                            </m:oMath>
                          </a14:m>
                          <a:r>
                            <a:rPr lang="en-US" sz="1600" b="0" u="none" strike="noStrike" cap="none" dirty="0">
                              <a:solidFill>
                                <a:schemeClr val="dk1"/>
                              </a:solidFill>
                              <a:latin typeface="Nunito Sans"/>
                              <a:ea typeface="Nunito Sans"/>
                              <a:cs typeface="Nunito Sans"/>
                              <a:sym typeface="Nunito Sans"/>
                            </a:rPr>
                            <a:t>. Find the size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g218e5cf1e5b_0_22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2EEA9E2-07F9-C843-AF8A-BDDF0BD1D14A}"/>
              </a:ext>
            </a:extLst>
          </p:cNvPr>
          <p:cNvPicPr>
            <a:picLocks noChangeAspect="1"/>
          </p:cNvPicPr>
          <p:nvPr/>
        </p:nvPicPr>
        <p:blipFill>
          <a:blip r:embed="rId3"/>
          <a:stretch>
            <a:fillRect/>
          </a:stretch>
        </p:blipFill>
        <p:spPr>
          <a:xfrm>
            <a:off x="701549" y="1707199"/>
            <a:ext cx="3240000" cy="254625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8AD3926-415D-78FE-B835-00141B924C9A}"/>
                  </a:ext>
                </a:extLst>
              </p:cNvPr>
              <p:cNvGraphicFramePr/>
              <p:nvPr>
                <p:extLst>
                  <p:ext uri="{D42A27DB-BD31-4B8C-83A1-F6EECF244321}">
                    <p14:modId xmlns:p14="http://schemas.microsoft.com/office/powerpoint/2010/main" val="165779302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157</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sum of the known angles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203</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147</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subtracted the known angles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300</m:t>
                              </m:r>
                            </m:oMath>
                          </a14:m>
                          <a:r>
                            <a:rPr lang="en-GB" sz="1400" u="none" strike="noStrike" cap="none" dirty="0">
                              <a:solidFill>
                                <a:schemeClr val="dk1"/>
                              </a:solidFill>
                              <a:latin typeface="Nunito Sans"/>
                              <a:ea typeface="Nunito Sans"/>
                              <a:cs typeface="Nunito Sans"/>
                              <a:sym typeface="Nunito Sans"/>
                            </a:rPr>
                            <a:t>, not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213</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did not regroup correctly when subtracting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157</m:t>
                              </m:r>
                            </m:oMath>
                          </a14:m>
                          <a:r>
                            <a:rPr lang="en-GB" sz="1400" u="none" strike="noStrike" cap="none" dirty="0">
                              <a:solidFill>
                                <a:schemeClr val="dk1"/>
                              </a:solidFill>
                              <a:latin typeface="Nunito Sans"/>
                              <a:ea typeface="Nunito Sans"/>
                              <a:cs typeface="Nunito Sans"/>
                              <a:sym typeface="Nunito Sans"/>
                            </a:rPr>
                            <a: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8AD3926-415D-78FE-B835-00141B924C9A}"/>
                  </a:ext>
                </a:extLst>
              </p:cNvPr>
              <p:cNvGraphicFramePr/>
              <p:nvPr>
                <p:extLst>
                  <p:ext uri="{D42A27DB-BD31-4B8C-83A1-F6EECF244321}">
                    <p14:modId xmlns:p14="http://schemas.microsoft.com/office/powerpoint/2010/main" val="165779302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157</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sum of the known angles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203</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147</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subtracted the known angles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300</m:t>
                              </m:r>
                            </m:oMath>
                          </a14:m>
                          <a:r>
                            <a:rPr lang="en-GB" sz="1400" u="none" strike="noStrike" cap="none" dirty="0">
                              <a:solidFill>
                                <a:schemeClr val="dk1"/>
                              </a:solidFill>
                              <a:latin typeface="Nunito Sans"/>
                              <a:ea typeface="Nunito Sans"/>
                              <a:cs typeface="Nunito Sans"/>
                              <a:sym typeface="Nunito Sans"/>
                            </a:rPr>
                            <a:t>, not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213</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did not regroup correctly when subtracting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157</m:t>
                              </m:r>
                            </m:oMath>
                          </a14:m>
                          <a:r>
                            <a:rPr lang="en-GB" sz="1400" u="none" strike="noStrike" cap="none" dirty="0">
                              <a:solidFill>
                                <a:schemeClr val="dk1"/>
                              </a:solidFill>
                              <a:latin typeface="Nunito Sans"/>
                              <a:ea typeface="Nunito Sans"/>
                              <a:cs typeface="Nunito Sans"/>
                              <a:sym typeface="Nunito Sans"/>
                            </a:rPr>
                            <a: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543CAF6-347F-C060-46C2-1998E8188581}"/>
                  </a:ext>
                </a:extLst>
              </p:cNvPr>
              <p:cNvGraphicFramePr/>
              <p:nvPr>
                <p:extLst>
                  <p:ext uri="{D42A27DB-BD31-4B8C-83A1-F6EECF244321}">
                    <p14:modId xmlns:p14="http://schemas.microsoft.com/office/powerpoint/2010/main" val="1628111636"/>
                  </p:ext>
                </p:extLst>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US" sz="1600" b="0" u="none" strike="noStrike" cap="none" dirty="0">
                              <a:solidFill>
                                <a:schemeClr val="dk1"/>
                              </a:solidFill>
                              <a:latin typeface="Nunito"/>
                              <a:ea typeface="Nunito"/>
                              <a:cs typeface="Nunito"/>
                              <a:sym typeface="Nunito"/>
                            </a:rPr>
                            <a:t>Three straight lines meet at a point as</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shown. Find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543CAF6-347F-C060-46C2-1998E8188581}"/>
                  </a:ext>
                </a:extLst>
              </p:cNvPr>
              <p:cNvGraphicFramePr/>
              <p:nvPr>
                <p:extLst>
                  <p:ext uri="{D42A27DB-BD31-4B8C-83A1-F6EECF244321}">
                    <p14:modId xmlns:p14="http://schemas.microsoft.com/office/powerpoint/2010/main" val="1628111636"/>
                  </p:ext>
                </p:extLst>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US" sz="1600" b="0" u="none" strike="noStrike" cap="none" dirty="0">
                              <a:solidFill>
                                <a:schemeClr val="dk1"/>
                              </a:solidFill>
                              <a:latin typeface="Nunito"/>
                              <a:ea typeface="Nunito"/>
                              <a:cs typeface="Nunito"/>
                              <a:sym typeface="Nunito"/>
                            </a:rPr>
                            <a:t>Three straight lines meet at a point as</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shown. Find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g218e5cf1e5b_0_23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CC4DD86-5FBC-4443-BFB8-5BA6515E97AC}"/>
              </a:ext>
            </a:extLst>
          </p:cNvPr>
          <p:cNvPicPr>
            <a:picLocks noChangeAspect="1"/>
          </p:cNvPicPr>
          <p:nvPr/>
        </p:nvPicPr>
        <p:blipFill>
          <a:blip r:embed="rId3"/>
          <a:stretch>
            <a:fillRect/>
          </a:stretch>
        </p:blipFill>
        <p:spPr>
          <a:xfrm>
            <a:off x="791549" y="1754301"/>
            <a:ext cx="3060000" cy="287203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CF77149-1C87-887B-D76B-5DFD63B6623A}"/>
                  </a:ext>
                </a:extLst>
              </p:cNvPr>
              <p:cNvGraphicFramePr/>
              <p:nvPr>
                <p:extLst>
                  <p:ext uri="{D42A27DB-BD31-4B8C-83A1-F6EECF244321}">
                    <p14:modId xmlns:p14="http://schemas.microsoft.com/office/powerpoint/2010/main" val="378054171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55</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110</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divide by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2</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18</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subtracted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162</m:t>
                              </m:r>
                            </m:oMath>
                          </a14:m>
                          <a:r>
                            <a:rPr lang="en-GB" sz="1400" u="none" strike="noStrike" cap="none" dirty="0">
                              <a:solidFill>
                                <a:schemeClr val="dk1"/>
                              </a:solidFill>
                              <a:latin typeface="Nunito Sans"/>
                              <a:ea typeface="Nunito Sans"/>
                              <a:cs typeface="Nunito Sans"/>
                              <a:sym typeface="Nunito Sans"/>
                            </a:rPr>
                            <a: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180</m:t>
                              </m:r>
                            </m:oMath>
                          </a14:m>
                          <a:r>
                            <a:rPr lang="en-GB" sz="1400" u="none" strike="noStrike" cap="none" dirty="0">
                              <a:solidFill>
                                <a:schemeClr val="dk1"/>
                              </a:solidFill>
                              <a:latin typeface="Nunito Sans"/>
                              <a:ea typeface="Nunito Sans"/>
                              <a:cs typeface="Nunito Sans"/>
                              <a:sym typeface="Nunito Sans"/>
                            </a:rPr>
                            <a:t>, not using all of the information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74</m:t>
                              </m:r>
                              <m:r>
                                <a:rPr lang="en-GB" sz="1600" i="1" u="none" strike="noStrike" cap="none"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subtracted </a:t>
                          </a:r>
                          <a14:m>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88</m:t>
                              </m:r>
                            </m:oMath>
                          </a14:m>
                          <a:r>
                            <a:rPr lang="en-GB" sz="1400" u="none" strike="noStrike" cap="none" dirty="0">
                              <a:solidFill>
                                <a:srgbClr val="1C1C1C"/>
                              </a:solidFill>
                              <a:latin typeface="Nunito Sans"/>
                              <a:ea typeface="Nunito Sans"/>
                              <a:cs typeface="Nunito Sans"/>
                              <a:sym typeface="Nunito Sans"/>
                            </a:rPr>
                            <a:t> from </a:t>
                          </a:r>
                          <a14:m>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162</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CF77149-1C87-887B-D76B-5DFD63B6623A}"/>
                  </a:ext>
                </a:extLst>
              </p:cNvPr>
              <p:cNvGraphicFramePr/>
              <p:nvPr>
                <p:extLst>
                  <p:ext uri="{D42A27DB-BD31-4B8C-83A1-F6EECF244321}">
                    <p14:modId xmlns:p14="http://schemas.microsoft.com/office/powerpoint/2010/main" val="378054171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55</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110</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divide by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2</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18</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subtracted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162</m:t>
                              </m:r>
                            </m:oMath>
                          </a14:m>
                          <a:r>
                            <a:rPr lang="en-GB" sz="1400" u="none" strike="noStrike" cap="none" dirty="0">
                              <a:solidFill>
                                <a:schemeClr val="dk1"/>
                              </a:solidFill>
                              <a:latin typeface="Nunito Sans"/>
                              <a:ea typeface="Nunito Sans"/>
                              <a:cs typeface="Nunito Sans"/>
                              <a:sym typeface="Nunito Sans"/>
                            </a:rPr>
                            <a: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180</m:t>
                              </m:r>
                            </m:oMath>
                          </a14:m>
                          <a:r>
                            <a:rPr lang="en-GB" sz="1400" u="none" strike="noStrike" cap="none" dirty="0">
                              <a:solidFill>
                                <a:schemeClr val="dk1"/>
                              </a:solidFill>
                              <a:latin typeface="Nunito Sans"/>
                              <a:ea typeface="Nunito Sans"/>
                              <a:cs typeface="Nunito Sans"/>
                              <a:sym typeface="Nunito Sans"/>
                            </a:rPr>
                            <a:t>, not using all of the information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74</m:t>
                              </m:r>
                              <m:r>
                                <a:rPr lang="en-GB" sz="1600" i="1" u="none" strike="noStrike" cap="none"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subtracted </a:t>
                          </a:r>
                          <a14:m xmlns:a14="http://schemas.microsoft.com/office/drawing/2010/main">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88</m:t>
                              </m:r>
                            </m:oMath>
                          </a14:m>
                          <a:r>
                            <a:rPr lang="en-GB" sz="1400" u="none" strike="noStrike" cap="none" dirty="0">
                              <a:solidFill>
                                <a:srgbClr val="1C1C1C"/>
                              </a:solidFill>
                              <a:latin typeface="Nunito Sans"/>
                              <a:ea typeface="Nunito Sans"/>
                              <a:cs typeface="Nunito Sans"/>
                              <a:sym typeface="Nunito Sans"/>
                            </a:rPr>
                            <a:t> from </a:t>
                          </a:r>
                          <a14:m xmlns:a14="http://schemas.microsoft.com/office/drawing/2010/main">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162</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91847B2-75A8-B2D4-BB16-A7639B3CC56F}"/>
                  </a:ext>
                </a:extLst>
              </p:cNvPr>
              <p:cNvGraphicFramePr/>
              <p:nvPr>
                <p:extLst>
                  <p:ext uri="{D42A27DB-BD31-4B8C-83A1-F6EECF244321}">
                    <p14:modId xmlns:p14="http://schemas.microsoft.com/office/powerpoint/2010/main" val="1059730243"/>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11) </a:t>
                          </a:r>
                          <a:r>
                            <a:rPr lang="en-US" sz="1600" b="0" u="none" strike="noStrike" cap="none" dirty="0">
                              <a:solidFill>
                                <a:schemeClr val="dk1"/>
                              </a:solidFill>
                              <a:latin typeface="Nunito Sans"/>
                              <a:ea typeface="Nunito Sans"/>
                              <a:cs typeface="Nunito Sans"/>
                              <a:sym typeface="Nunito Sans"/>
                            </a:rPr>
                            <a:t>Four straight lines meet at a point.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Find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𝑔</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91847B2-75A8-B2D4-BB16-A7639B3CC56F}"/>
                  </a:ext>
                </a:extLst>
              </p:cNvPr>
              <p:cNvGraphicFramePr/>
              <p:nvPr>
                <p:extLst>
                  <p:ext uri="{D42A27DB-BD31-4B8C-83A1-F6EECF244321}">
                    <p14:modId xmlns:p14="http://schemas.microsoft.com/office/powerpoint/2010/main" val="1059730243"/>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11) </a:t>
                          </a:r>
                          <a:r>
                            <a:rPr lang="en-US" sz="1600" b="0" u="none" strike="noStrike" cap="none" dirty="0">
                              <a:solidFill>
                                <a:schemeClr val="dk1"/>
                              </a:solidFill>
                              <a:latin typeface="Nunito Sans"/>
                              <a:ea typeface="Nunito Sans"/>
                              <a:cs typeface="Nunito Sans"/>
                              <a:sym typeface="Nunito Sans"/>
                            </a:rPr>
                            <a:t>Four straight lines meet at a point.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Find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𝑔</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g218e5cf1e5b_0_24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4F6B4F5-BCA6-294B-AEB1-3C9FB1363951}"/>
              </a:ext>
            </a:extLst>
          </p:cNvPr>
          <p:cNvPicPr>
            <a:picLocks noChangeAspect="1"/>
          </p:cNvPicPr>
          <p:nvPr/>
        </p:nvPicPr>
        <p:blipFill>
          <a:blip r:embed="rId3"/>
          <a:stretch>
            <a:fillRect/>
          </a:stretch>
        </p:blipFill>
        <p:spPr>
          <a:xfrm>
            <a:off x="903820" y="1922138"/>
            <a:ext cx="3099559" cy="2578961"/>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BA3FE7E-1B92-50AE-2F37-EB5662549581}"/>
                  </a:ext>
                </a:extLst>
              </p:cNvPr>
              <p:cNvGraphicFramePr/>
              <p:nvPr>
                <p:extLst>
                  <p:ext uri="{D42A27DB-BD31-4B8C-83A1-F6EECF244321}">
                    <p14:modId xmlns:p14="http://schemas.microsoft.com/office/powerpoint/2010/main" val="195844271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36</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solved the equation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360=10</m:t>
                              </m:r>
                              <m:r>
                                <a:rPr lang="en-GB" sz="1400" i="1" u="none" strike="noStrike" cap="none" dirty="0">
                                  <a:solidFill>
                                    <a:schemeClr val="dk1"/>
                                  </a:solidFill>
                                  <a:latin typeface="Cambria Math" panose="02040503050406030204" pitchFamily="18" charset="0"/>
                                  <a:ea typeface="Times New Roman"/>
                                  <a:cs typeface="Times New Roman"/>
                                  <a:sym typeface="Times New Roman"/>
                                </a:rPr>
                                <m:t>𝑎</m:t>
                              </m:r>
                            </m:oMath>
                          </a14:m>
                          <a:endParaRPr sz="1400" i="1"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GB" sz="1400" u="none" strike="noStrike" cap="none" dirty="0"/>
                            <a:t>B) </a:t>
                          </a:r>
                          <a14:m>
                            <m:oMath xmlns:m="http://schemas.openxmlformats.org/officeDocument/2006/math">
                              <m:r>
                                <a:rPr lang="en-GB" sz="1400" i="1" u="none" strike="noStrike" cap="none" dirty="0" smtClean="0">
                                  <a:latin typeface="Cambria Math" panose="02040503050406030204" pitchFamily="18" charset="0"/>
                                </a:rPr>
                                <m:t>27</m:t>
                              </m:r>
                              <m:r>
                                <a:rPr lang="en-GB" sz="1400" i="1" u="none" strike="noStrike" cap="none" dirty="0" smtClean="0">
                                  <a:latin typeface="Cambria Math" panose="02040503050406030204" pitchFamily="18" charset="0"/>
                                  <a:ea typeface="Cambria Math" panose="02040503050406030204" pitchFamily="18" charset="0"/>
                                </a:rPr>
                                <m:t>°</m:t>
                              </m:r>
                            </m:oMath>
                          </a14:m>
                          <a:endParaRPr lang="en-GB" sz="1400" u="none" strike="noStrike" cap="none" dirty="0"/>
                        </a:p>
                        <a:p>
                          <a:pPr marL="0" marR="0" lvl="0" indent="0" algn="l" rtl="0">
                            <a:lnSpc>
                              <a:spcPct val="100000"/>
                            </a:lnSpc>
                            <a:spcBef>
                              <a:spcPts val="0"/>
                            </a:spcBef>
                            <a:spcAft>
                              <a:spcPts val="0"/>
                            </a:spcAft>
                            <a:buNone/>
                          </a:pPr>
                          <a:r>
                            <a:rPr lang="en-US" dirty="0">
                              <a:effectLst/>
                              <a:latin typeface="Nunito Sans" pitchFamily="2" charset="0"/>
                            </a:rPr>
                            <a:t>Student found the correct value of </a:t>
                          </a:r>
                          <a14:m>
                            <m:oMath xmlns:m="http://schemas.openxmlformats.org/officeDocument/2006/math">
                              <m:r>
                                <a:rPr lang="en-GB" b="0" i="1" dirty="0" smtClean="0">
                                  <a:effectLst/>
                                  <a:latin typeface="Cambria Math" panose="02040503050406030204" pitchFamily="18" charset="0"/>
                                </a:rPr>
                                <m:t>𝑎</m:t>
                              </m:r>
                            </m:oMath>
                          </a14:m>
                          <a:r>
                            <a:rPr lang="en-US" dirty="0">
                              <a:effectLst/>
                              <a:latin typeface="Nunito Sans" pitchFamily="2" charset="0"/>
                            </a:rPr>
                            <a:t> but did not multiply by </a:t>
                          </a:r>
                          <a14:m>
                            <m:oMath xmlns:m="http://schemas.openxmlformats.org/officeDocument/2006/math">
                              <m:r>
                                <a:rPr lang="en-US" i="1" dirty="0" smtClean="0">
                                  <a:effectLst/>
                                  <a:latin typeface="Cambria Math" panose="02040503050406030204" pitchFamily="18" charset="0"/>
                                </a:rPr>
                                <m:t>2</m:t>
                              </m:r>
                            </m:oMath>
                          </a14:m>
                          <a:endParaRPr sz="1400"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72</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subtract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90</m:t>
                              </m:r>
                              <m:r>
                                <a:rPr lang="en-GB" sz="14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m:t>
                              </m:r>
                              <m:r>
                                <a:rPr lang="en-GB" sz="14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 before solving the problem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54</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BA3FE7E-1B92-50AE-2F37-EB5662549581}"/>
                  </a:ext>
                </a:extLst>
              </p:cNvPr>
              <p:cNvGraphicFramePr/>
              <p:nvPr>
                <p:extLst>
                  <p:ext uri="{D42A27DB-BD31-4B8C-83A1-F6EECF244321}">
                    <p14:modId xmlns:p14="http://schemas.microsoft.com/office/powerpoint/2010/main" val="195844271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36</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solved the equation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360=10</m:t>
                              </m:r>
                              <m:r>
                                <a:rPr lang="en-GB" sz="1400" i="1" u="none" strike="noStrike" cap="none" dirty="0">
                                  <a:solidFill>
                                    <a:schemeClr val="dk1"/>
                                  </a:solidFill>
                                  <a:latin typeface="Cambria Math" panose="02040503050406030204" pitchFamily="18" charset="0"/>
                                  <a:ea typeface="Times New Roman"/>
                                  <a:cs typeface="Times New Roman"/>
                                  <a:sym typeface="Times New Roman"/>
                                </a:rPr>
                                <m:t>𝑎</m:t>
                              </m:r>
                            </m:oMath>
                          </a14:m>
                          <a:endParaRPr sz="1400" i="1"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GB" sz="1400" u="none" strike="noStrike" cap="none" dirty="0"/>
                            <a:t>B) </a:t>
                          </a:r>
                          <a14:m xmlns:a14="http://schemas.microsoft.com/office/drawing/2010/main">
                            <m:oMath xmlns:m="http://schemas.openxmlformats.org/officeDocument/2006/math">
                              <m:r>
                                <a:rPr lang="en-GB" sz="1400" i="1" u="none" strike="noStrike" cap="none" dirty="0" smtClean="0">
                                  <a:latin typeface="Cambria Math" panose="02040503050406030204" pitchFamily="18" charset="0"/>
                                </a:rPr>
                                <m:t>27</m:t>
                              </m:r>
                              <m:r>
                                <a:rPr lang="en-GB" sz="1400" i="1" u="none" strike="noStrike" cap="none" dirty="0" smtClean="0">
                                  <a:latin typeface="Cambria Math" panose="02040503050406030204" pitchFamily="18" charset="0"/>
                                  <a:ea typeface="Cambria Math" panose="02040503050406030204" pitchFamily="18" charset="0"/>
                                </a:rPr>
                                <m:t>°</m:t>
                              </m:r>
                            </m:oMath>
                          </a14:m>
                          <a:endParaRPr lang="en-GB" sz="1400" u="none" strike="noStrike" cap="none" dirty="0"/>
                        </a:p>
                        <a:p>
                          <a:pPr marL="0" marR="0" lvl="0" indent="0" algn="l" rtl="0">
                            <a:lnSpc>
                              <a:spcPct val="100000"/>
                            </a:lnSpc>
                            <a:spcBef>
                              <a:spcPts val="0"/>
                            </a:spcBef>
                            <a:spcAft>
                              <a:spcPts val="0"/>
                            </a:spcAft>
                            <a:buNone/>
                          </a:pPr>
                          <a:r>
                            <a:rPr lang="en-US" dirty="0">
                              <a:effectLst/>
                              <a:latin typeface="Nunito Sans" pitchFamily="2" charset="0"/>
                            </a:rPr>
                            <a:t>Student found the correct value of </a:t>
                          </a:r>
                          <a14:m xmlns:a14="http://schemas.microsoft.com/office/drawing/2010/main">
                            <m:oMath xmlns:m="http://schemas.openxmlformats.org/officeDocument/2006/math">
                              <m:r>
                                <a:rPr lang="en-GB" b="0" i="1" dirty="0" smtClean="0">
                                  <a:effectLst/>
                                  <a:latin typeface="Cambria Math" panose="02040503050406030204" pitchFamily="18" charset="0"/>
                                </a:rPr>
                                <m:t>𝑎</m:t>
                              </m:r>
                            </m:oMath>
                          </a14:m>
                          <a:r>
                            <a:rPr lang="en-US" dirty="0">
                              <a:effectLst/>
                              <a:latin typeface="Nunito Sans" pitchFamily="2" charset="0"/>
                            </a:rPr>
                            <a:t> but did not multiply by </a:t>
                          </a:r>
                          <a14:m xmlns:a14="http://schemas.microsoft.com/office/drawing/2010/main">
                            <m:oMath xmlns:m="http://schemas.openxmlformats.org/officeDocument/2006/math">
                              <m:r>
                                <a:rPr lang="en-US" i="1" dirty="0" smtClean="0">
                                  <a:effectLst/>
                                  <a:latin typeface="Cambria Math" panose="02040503050406030204" pitchFamily="18" charset="0"/>
                                </a:rPr>
                                <m:t>2</m:t>
                              </m:r>
                            </m:oMath>
                          </a14:m>
                          <a:endParaRPr sz="1400"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72</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subtract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90</m:t>
                              </m:r>
                              <m:r>
                                <a:rPr lang="en-GB" sz="14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m:t>
                              </m:r>
                              <m:r>
                                <a:rPr lang="en-GB" sz="1400" i="1" u="none" strike="noStrike" cap="none"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 before solving the problem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54</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B080779F-D742-3736-22B8-B36AE40B1218}"/>
              </a:ext>
            </a:extLst>
          </p:cNvPr>
          <p:cNvGraphicFramePr/>
          <p:nvPr>
            <p:extLst>
              <p:ext uri="{D42A27DB-BD31-4B8C-83A1-F6EECF244321}">
                <p14:modId xmlns:p14="http://schemas.microsoft.com/office/powerpoint/2010/main" val="4073808801"/>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12) </a:t>
                      </a:r>
                      <a:r>
                        <a:rPr lang="en-US" sz="1600" b="0" u="none" strike="noStrike" cap="none" dirty="0">
                          <a:solidFill>
                            <a:schemeClr val="dk1"/>
                          </a:solidFill>
                          <a:latin typeface="Nunito Sans"/>
                          <a:ea typeface="Nunito Sans"/>
                          <a:cs typeface="Nunito Sans"/>
                          <a:sym typeface="Nunito Sans"/>
                        </a:rPr>
                        <a:t>Four lines meet at a point as shown. Find</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the size of the smallest angle in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diagram: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g218e5cf1e5b_0_25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5C179D2-6AFC-C24B-8AD6-94843D97D384}"/>
              </a:ext>
            </a:extLst>
          </p:cNvPr>
          <p:cNvPicPr>
            <a:picLocks noChangeAspect="1"/>
          </p:cNvPicPr>
          <p:nvPr/>
        </p:nvPicPr>
        <p:blipFill>
          <a:blip r:embed="rId3"/>
          <a:stretch>
            <a:fillRect/>
          </a:stretch>
        </p:blipFill>
        <p:spPr>
          <a:xfrm>
            <a:off x="571063" y="1735800"/>
            <a:ext cx="3765073" cy="2304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67588872-C21E-EF0A-2841-A75041E6F309}"/>
                  </a:ext>
                </a:extLst>
              </p:cNvPr>
              <p:cNvGraphicFramePr/>
              <p:nvPr>
                <p:extLst>
                  <p:ext uri="{D42A27DB-BD31-4B8C-83A1-F6EECF244321}">
                    <p14:modId xmlns:p14="http://schemas.microsoft.com/office/powerpoint/2010/main" val="29659962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Sans"/>
                              <a:cs typeface="Nunito Sans"/>
                              <a:sym typeface="Nunito Sans"/>
                            </a:rPr>
                            <a:t>A)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132</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pitchFamily="2" charset="0"/>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dirty="0">
                              <a:solidFill>
                                <a:srgbClr val="00BC89"/>
                              </a:solidFill>
                              <a:latin typeface="Nunito Sans" pitchFamily="2" charset="0"/>
                              <a:sym typeface="Nunito Sans"/>
                            </a:rPr>
                            <a:t>Correct answer</a:t>
                          </a: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48</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pitchFamily="2" charset="0"/>
                              <a:ea typeface="Nunito Sans"/>
                              <a:cs typeface="Nunito Sans"/>
                              <a:sym typeface="Nunito Sans"/>
                            </a:rPr>
                            <a:t>Student used angles on a straight line</a:t>
                          </a:r>
                          <a:endParaRPr sz="1400" u="none" strike="noStrike" cap="none" dirty="0">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228</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pitchFamily="2" charset="0"/>
                              <a:ea typeface="Nunito Sans"/>
                              <a:cs typeface="Nunito Sans"/>
                              <a:sym typeface="Nunito Sans"/>
                            </a:rPr>
                            <a:t>Student subtracted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132</m:t>
                              </m:r>
                            </m:oMath>
                          </a14:m>
                          <a:r>
                            <a:rPr lang="en-GB" sz="1400" u="none" strike="noStrike" cap="none" dirty="0">
                              <a:solidFill>
                                <a:schemeClr val="dk1"/>
                              </a:solidFill>
                              <a:latin typeface="Nunito Sans" pitchFamily="2" charset="0"/>
                              <a:ea typeface="Nunito Sans"/>
                              <a:cs typeface="Nunito Sans"/>
                              <a:sym typeface="Nunito Sans"/>
                            </a:rPr>
                            <a: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m:t>
                              </m:r>
                            </m:oMath>
                          </a14:m>
                          <a:endParaRPr sz="1400" u="none" strike="noStrike" cap="none" dirty="0">
                            <a:solidFill>
                              <a:schemeClr val="dk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264</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rgbClr val="1C1C1C"/>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pitchFamily="2" charset="0"/>
                              <a:ea typeface="Nunito Sans"/>
                              <a:cs typeface="Nunito Sans"/>
                              <a:sym typeface="Nunito Sans"/>
                            </a:rPr>
                            <a:t>Student doubled the size of the known angle</a:t>
                          </a:r>
                          <a:endParaRPr sz="1400" u="none" strike="noStrike" cap="none" dirty="0">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67588872-C21E-EF0A-2841-A75041E6F309}"/>
                  </a:ext>
                </a:extLst>
              </p:cNvPr>
              <p:cNvGraphicFramePr/>
              <p:nvPr>
                <p:extLst>
                  <p:ext uri="{D42A27DB-BD31-4B8C-83A1-F6EECF244321}">
                    <p14:modId xmlns:p14="http://schemas.microsoft.com/office/powerpoint/2010/main" val="29659962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132</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pitchFamily="2" charset="0"/>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dirty="0">
                              <a:solidFill>
                                <a:srgbClr val="00BC89"/>
                              </a:solidFill>
                              <a:latin typeface="Nunito Sans" pitchFamily="2" charset="0"/>
                              <a:sym typeface="Nunito Sans"/>
                            </a:rPr>
                            <a:t>Correct answer</a:t>
                          </a: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48</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pitchFamily="2" charset="0"/>
                              <a:ea typeface="Nunito Sans"/>
                              <a:cs typeface="Nunito Sans"/>
                              <a:sym typeface="Nunito Sans"/>
                            </a:rPr>
                            <a:t>Student used angles on a straight line</a:t>
                          </a:r>
                          <a:endParaRPr sz="1400" u="none" strike="noStrike" cap="none" dirty="0">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228</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pitchFamily="2" charset="0"/>
                              <a:ea typeface="Nunito Sans"/>
                              <a:cs typeface="Nunito Sans"/>
                              <a:sym typeface="Nunito Sans"/>
                            </a:rPr>
                            <a:t>Student subtracted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132</m:t>
                              </m:r>
                            </m:oMath>
                          </a14:m>
                          <a:r>
                            <a:rPr lang="en-GB" sz="1400" u="none" strike="noStrike" cap="none" dirty="0">
                              <a:solidFill>
                                <a:schemeClr val="dk1"/>
                              </a:solidFill>
                              <a:latin typeface="Nunito Sans" pitchFamily="2" charset="0"/>
                              <a:ea typeface="Nunito Sans"/>
                              <a:cs typeface="Nunito Sans"/>
                              <a:sym typeface="Nunito Sans"/>
                            </a:rPr>
                            <a: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m:t>
                              </m:r>
                            </m:oMath>
                          </a14:m>
                          <a:endParaRPr sz="1400" u="none" strike="noStrike" cap="none" dirty="0">
                            <a:solidFill>
                              <a:schemeClr val="dk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264</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rgbClr val="1C1C1C"/>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pitchFamily="2" charset="0"/>
                              <a:ea typeface="Nunito Sans"/>
                              <a:cs typeface="Nunito Sans"/>
                              <a:sym typeface="Nunito Sans"/>
                            </a:rPr>
                            <a:t>Student doubled the size of the known angle</a:t>
                          </a:r>
                          <a:endParaRPr sz="1400" u="none" strike="noStrike" cap="none" dirty="0">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C706A7A-CFA8-F5CB-D4AE-3506825F973B}"/>
                  </a:ext>
                </a:extLst>
              </p:cNvPr>
              <p:cNvGraphicFramePr/>
              <p:nvPr>
                <p:extLst>
                  <p:ext uri="{D42A27DB-BD31-4B8C-83A1-F6EECF244321}">
                    <p14:modId xmlns:p14="http://schemas.microsoft.com/office/powerpoint/2010/main" val="3990448813"/>
                  </p:ext>
                </p:extLst>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a:t>
                          </a:r>
                          <a:r>
                            <a:rPr lang="en-GB" sz="1600" b="0" u="none" strike="noStrike" cap="none" dirty="0">
                              <a:solidFill>
                                <a:schemeClr val="dk1"/>
                              </a:solidFill>
                              <a:latin typeface="Nunito Sans"/>
                              <a:ea typeface="Nunito Sans"/>
                              <a:cs typeface="Nunito Sans"/>
                              <a:sym typeface="Nunito Sans"/>
                            </a:rPr>
                            <a:t>Given that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GB"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𝐶𝐷</m:t>
                              </m:r>
                            </m:oMath>
                          </a14:m>
                          <a:r>
                            <a:rPr lang="en-GB" sz="1600" b="0" u="none" strike="noStrike" cap="none" dirty="0">
                              <a:solidFill>
                                <a:schemeClr val="dk1"/>
                              </a:solidFill>
                              <a:latin typeface="Nunito Sans"/>
                              <a:ea typeface="Nunito Sans"/>
                              <a:cs typeface="Nunito Sans"/>
                              <a:sym typeface="Nunito Sans"/>
                            </a:rPr>
                            <a:t> are straight lines,</a:t>
                          </a:r>
                        </a:p>
                        <a:p>
                          <a:pPr marL="0" marR="0" lvl="0" indent="0" algn="l" rtl="0">
                            <a:lnSpc>
                              <a:spcPct val="10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       find the size of 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GB" sz="1600" b="0" u="none" strike="noStrike" cap="none"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C706A7A-CFA8-F5CB-D4AE-3506825F973B}"/>
                  </a:ext>
                </a:extLst>
              </p:cNvPr>
              <p:cNvGraphicFramePr/>
              <p:nvPr>
                <p:extLst>
                  <p:ext uri="{D42A27DB-BD31-4B8C-83A1-F6EECF244321}">
                    <p14:modId xmlns:p14="http://schemas.microsoft.com/office/powerpoint/2010/main" val="3990448813"/>
                  </p:ext>
                </p:extLst>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a:t>
                          </a:r>
                          <a:r>
                            <a:rPr lang="en-GB" sz="1600" b="0" u="none" strike="noStrike" cap="none" dirty="0">
                              <a:solidFill>
                                <a:schemeClr val="dk1"/>
                              </a:solidFill>
                              <a:latin typeface="Nunito Sans"/>
                              <a:ea typeface="Nunito Sans"/>
                              <a:cs typeface="Nunito Sans"/>
                              <a:sym typeface="Nunito Sans"/>
                            </a:rPr>
                            <a:t>Given that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GB"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𝐶𝐷</m:t>
                              </m:r>
                            </m:oMath>
                          </a14:m>
                          <a:r>
                            <a:rPr lang="en-GB" sz="1600" b="0" u="none" strike="noStrike" cap="none" dirty="0">
                              <a:solidFill>
                                <a:schemeClr val="dk1"/>
                              </a:solidFill>
                              <a:latin typeface="Nunito Sans"/>
                              <a:ea typeface="Nunito Sans"/>
                              <a:cs typeface="Nunito Sans"/>
                              <a:sym typeface="Nunito Sans"/>
                            </a:rPr>
                            <a:t> are straight lines,</a:t>
                          </a:r>
                        </a:p>
                        <a:p>
                          <a:pPr marL="0" marR="0" lvl="0" indent="0" algn="l" rtl="0">
                            <a:lnSpc>
                              <a:spcPct val="10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       find the size of angle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GB" sz="1600" b="0" u="none" strike="noStrike" cap="none"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218e5cf1e5b_0_25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DFF5D79-650A-E844-BF98-844C249AF387}"/>
              </a:ext>
            </a:extLst>
          </p:cNvPr>
          <p:cNvPicPr>
            <a:picLocks noChangeAspect="1"/>
          </p:cNvPicPr>
          <p:nvPr/>
        </p:nvPicPr>
        <p:blipFill>
          <a:blip r:embed="rId3"/>
          <a:stretch>
            <a:fillRect/>
          </a:stretch>
        </p:blipFill>
        <p:spPr>
          <a:xfrm>
            <a:off x="872067" y="1782062"/>
            <a:ext cx="2935910" cy="249771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71D0CDA-AF31-2D2E-0569-CD136F1B2B87}"/>
                  </a:ext>
                </a:extLst>
              </p:cNvPr>
              <p:cNvGraphicFramePr/>
              <p:nvPr>
                <p:extLst>
                  <p:ext uri="{D42A27DB-BD31-4B8C-83A1-F6EECF244321}">
                    <p14:modId xmlns:p14="http://schemas.microsoft.com/office/powerpoint/2010/main" val="304608562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a:ea typeface="Nunito"/>
                              <a:cs typeface="Nunito"/>
                              <a:sym typeface="Nunito"/>
                            </a:rPr>
                            <a:t>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does not understand the angle fact for corresponding angles</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1C1C1C"/>
                              </a:solidFill>
                              <a:latin typeface="Nunito Sans"/>
                              <a:ea typeface="Nunito Sans"/>
                              <a:cs typeface="Nunito Sans"/>
                              <a:sym typeface="Nunito Sans"/>
                            </a:rPr>
                            <a:t>Student lacks the understanding of vertically opposite angles </a:t>
                          </a:r>
                          <a:endParaRPr lang="en-US"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a:ea typeface="Nunito"/>
                              <a:cs typeface="Nunito"/>
                              <a:sym typeface="Nunito"/>
                            </a:rPr>
                            <a:t>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1C1C1C"/>
                              </a:solidFill>
                              <a:latin typeface="Nunito Sans"/>
                              <a:ea typeface="Nunito Sans"/>
                              <a:cs typeface="Nunito Sans"/>
                              <a:sym typeface="Nunito Sans"/>
                            </a:rPr>
                            <a:t>Student lacks the understanding of alternate angles </a:t>
                          </a:r>
                          <a:endParaRPr lang="en-US"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r>
                            <a:rPr lang="en-GB" sz="1600" u="none" strike="noStrike" cap="none" dirty="0">
                              <a:solidFill>
                                <a:srgbClr val="00BC89"/>
                              </a:solidFill>
                              <a:latin typeface="Nunito"/>
                              <a:ea typeface="Nunito"/>
                              <a:cs typeface="Nunito"/>
                              <a:sym typeface="Nunito"/>
                            </a:rPr>
                            <a:t>Angle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𝑑</m:t>
                              </m:r>
                            </m:oMath>
                          </a14:m>
                          <a:r>
                            <a:rPr lang="en-GB" sz="1600" u="none" strike="noStrike" cap="none" dirty="0">
                              <a:solidFill>
                                <a:srgbClr val="00BC89"/>
                              </a:solidFill>
                              <a:latin typeface="Nunito"/>
                              <a:ea typeface="Nunito"/>
                              <a:cs typeface="Nunito"/>
                              <a:sym typeface="Nunito"/>
                            </a:rPr>
                            <a:t> </a:t>
                          </a:r>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71D0CDA-AF31-2D2E-0569-CD136F1B2B87}"/>
                  </a:ext>
                </a:extLst>
              </p:cNvPr>
              <p:cNvGraphicFramePr/>
              <p:nvPr>
                <p:extLst>
                  <p:ext uri="{D42A27DB-BD31-4B8C-83A1-F6EECF244321}">
                    <p14:modId xmlns:p14="http://schemas.microsoft.com/office/powerpoint/2010/main" val="304608562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does not understand the angle fact for corresponding angles</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1C1C1C"/>
                              </a:solidFill>
                              <a:latin typeface="Nunito Sans"/>
                              <a:ea typeface="Nunito Sans"/>
                              <a:cs typeface="Nunito Sans"/>
                              <a:sym typeface="Nunito Sans"/>
                            </a:rPr>
                            <a:t>Student lacks the understanding of vertically opposite angles </a:t>
                          </a:r>
                          <a:endParaRPr lang="en-US"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1C1C1C"/>
                              </a:solidFill>
                              <a:latin typeface="Nunito Sans"/>
                              <a:ea typeface="Nunito Sans"/>
                              <a:cs typeface="Nunito Sans"/>
                              <a:sym typeface="Nunito Sans"/>
                            </a:rPr>
                            <a:t>Student lacks the understanding of alternate angles </a:t>
                          </a:r>
                          <a:endParaRPr lang="en-US"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r>
                            <a:rPr lang="en-GB" sz="1600" u="none" strike="noStrike" cap="none" dirty="0">
                              <a:solidFill>
                                <a:srgbClr val="00BC89"/>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𝑑</m:t>
                              </m:r>
                            </m:oMath>
                          </a14:m>
                          <a:r>
                            <a:rPr lang="en-GB" sz="1600" u="none" strike="noStrike" cap="none" dirty="0">
                              <a:solidFill>
                                <a:srgbClr val="00BC89"/>
                              </a:solidFill>
                              <a:latin typeface="Nunito"/>
                              <a:ea typeface="Nunito"/>
                              <a:cs typeface="Nunito"/>
                              <a:sym typeface="Nunito"/>
                            </a:rPr>
                            <a:t> </a:t>
                          </a:r>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3654A321-D320-F666-D7E6-65CB1A323950}"/>
                  </a:ext>
                </a:extLst>
              </p:cNvPr>
              <p:cNvGraphicFramePr/>
              <p:nvPr>
                <p:extLst>
                  <p:ext uri="{D42A27DB-BD31-4B8C-83A1-F6EECF244321}">
                    <p14:modId xmlns:p14="http://schemas.microsoft.com/office/powerpoint/2010/main" val="2960866998"/>
                  </p:ext>
                </p:extLst>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u="none" strike="noStrike" cap="none" dirty="0">
                              <a:solidFill>
                                <a:schemeClr val="dk1"/>
                              </a:solidFill>
                              <a:latin typeface="Nunito"/>
                              <a:ea typeface="Nunito"/>
                              <a:cs typeface="Nunito"/>
                              <a:sym typeface="Nunito"/>
                            </a:rPr>
                            <a:t>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US" sz="1600" b="0" u="none" strike="noStrike" cap="none" dirty="0">
                              <a:solidFill>
                                <a:schemeClr val="dk1"/>
                              </a:solidFill>
                              <a:latin typeface="Nunito"/>
                              <a:ea typeface="Nunito"/>
                              <a:cs typeface="Nunito"/>
                              <a:sym typeface="Nunito"/>
                            </a:rPr>
                            <a:t> is equal to ……………… because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r>
                            <a:rPr lang="en-US" sz="1600" u="none" strike="noStrike" cap="none" dirty="0">
                              <a:solidFill>
                                <a:schemeClr val="dk1"/>
                              </a:solidFill>
                              <a:latin typeface="Nunito"/>
                              <a:ea typeface="Nunito"/>
                              <a:cs typeface="Nunito"/>
                              <a:sym typeface="Nunito"/>
                            </a:rPr>
                            <a:t>corresponding angles</a:t>
                          </a:r>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3654A321-D320-F666-D7E6-65CB1A323950}"/>
                  </a:ext>
                </a:extLst>
              </p:cNvPr>
              <p:cNvGraphicFramePr/>
              <p:nvPr>
                <p:extLst>
                  <p:ext uri="{D42A27DB-BD31-4B8C-83A1-F6EECF244321}">
                    <p14:modId xmlns:p14="http://schemas.microsoft.com/office/powerpoint/2010/main" val="2960866998"/>
                  </p:ext>
                </p:extLst>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u="none" strike="noStrike" cap="none" dirty="0">
                              <a:solidFill>
                                <a:schemeClr val="dk1"/>
                              </a:solidFill>
                              <a:latin typeface="Nunito"/>
                              <a:ea typeface="Nunito"/>
                              <a:cs typeface="Nunito"/>
                              <a:sym typeface="Nunito"/>
                            </a:rPr>
                            <a:t>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US" sz="1600" b="0" u="none" strike="noStrike" cap="none" dirty="0">
                              <a:solidFill>
                                <a:schemeClr val="dk1"/>
                              </a:solidFill>
                              <a:latin typeface="Nunito"/>
                              <a:ea typeface="Nunito"/>
                              <a:cs typeface="Nunito"/>
                              <a:sym typeface="Nunito"/>
                            </a:rPr>
                            <a:t> is equal to ……………… because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r>
                            <a:rPr lang="en-US" sz="1600" u="none" strike="noStrike" cap="none" dirty="0">
                              <a:solidFill>
                                <a:schemeClr val="dk1"/>
                              </a:solidFill>
                              <a:latin typeface="Nunito"/>
                              <a:ea typeface="Nunito"/>
                              <a:cs typeface="Nunito"/>
                              <a:sym typeface="Nunito"/>
                            </a:rPr>
                            <a:t>corresponding angles</a:t>
                          </a:r>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18e5cf1e5b_0_26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56E7B86-B95B-9A48-BD35-FB766A8872A9}"/>
              </a:ext>
            </a:extLst>
          </p:cNvPr>
          <p:cNvPicPr>
            <a:picLocks noChangeAspect="1"/>
          </p:cNvPicPr>
          <p:nvPr/>
        </p:nvPicPr>
        <p:blipFill>
          <a:blip r:embed="rId3"/>
          <a:stretch>
            <a:fillRect/>
          </a:stretch>
        </p:blipFill>
        <p:spPr>
          <a:xfrm>
            <a:off x="687449" y="1761067"/>
            <a:ext cx="3305146" cy="2267816"/>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5449FDE2-03E8-6938-7BC5-FAB5F85BB6FA}"/>
                  </a:ext>
                </a:extLst>
              </p:cNvPr>
              <p:cNvGraphicFramePr/>
              <p:nvPr>
                <p:extLst>
                  <p:ext uri="{D42A27DB-BD31-4B8C-83A1-F6EECF244321}">
                    <p14:modId xmlns:p14="http://schemas.microsoft.com/office/powerpoint/2010/main" val="226822985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a:ea typeface="Nunito"/>
                              <a:cs typeface="Nunito"/>
                              <a:sym typeface="Nunito"/>
                            </a:rPr>
                            <a:t>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1C1C1C"/>
                              </a:solidFill>
                              <a:latin typeface="Nunito Sans"/>
                              <a:ea typeface="Nunito Sans"/>
                              <a:cs typeface="Nunito Sans"/>
                              <a:sym typeface="Nunito Sans"/>
                            </a:rPr>
                            <a:t>Student lacks the understanding of co-interior angles </a:t>
                          </a:r>
                          <a:endParaRPr lang="en-US"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Angle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𝑏</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a:ea typeface="Nunito"/>
                              <a:cs typeface="Nunito"/>
                              <a:sym typeface="Nunito"/>
                            </a:rPr>
                            <a:t>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1C1C1C"/>
                              </a:solidFill>
                              <a:latin typeface="Nunito Sans"/>
                              <a:ea typeface="Nunito Sans"/>
                              <a:cs typeface="Nunito Sans"/>
                              <a:sym typeface="Nunito Sans"/>
                            </a:rPr>
                            <a:t>Student lacks the understanding of vertically opposite angles </a:t>
                          </a:r>
                          <a:endParaRPr lang="en-US"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a:ea typeface="Nunito"/>
                              <a:cs typeface="Nunito"/>
                              <a:sym typeface="Nunito"/>
                            </a:rPr>
                            <a:t>Angle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𝑑</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lacks the understanding of alternate angles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5449FDE2-03E8-6938-7BC5-FAB5F85BB6FA}"/>
                  </a:ext>
                </a:extLst>
              </p:cNvPr>
              <p:cNvGraphicFramePr/>
              <p:nvPr>
                <p:extLst>
                  <p:ext uri="{D42A27DB-BD31-4B8C-83A1-F6EECF244321}">
                    <p14:modId xmlns:p14="http://schemas.microsoft.com/office/powerpoint/2010/main" val="226822985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1C1C1C"/>
                              </a:solidFill>
                              <a:latin typeface="Nunito Sans"/>
                              <a:ea typeface="Nunito Sans"/>
                              <a:cs typeface="Nunito Sans"/>
                              <a:sym typeface="Nunito Sans"/>
                            </a:rPr>
                            <a:t>Student lacks the understanding of co-interior angles </a:t>
                          </a:r>
                          <a:endParaRPr lang="en-US"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Angle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𝑏</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1C1C1C"/>
                              </a:solidFill>
                              <a:latin typeface="Nunito Sans"/>
                              <a:ea typeface="Nunito Sans"/>
                              <a:cs typeface="Nunito Sans"/>
                              <a:sym typeface="Nunito Sans"/>
                            </a:rPr>
                            <a:t>Student lacks the understanding of vertically opposite angles </a:t>
                          </a:r>
                          <a:endParaRPr lang="en-US"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r>
                            <a:rPr lang="en-GB" sz="1600" u="none" strike="noStrike" cap="none" dirty="0">
                              <a:solidFill>
                                <a:schemeClr val="dk1"/>
                              </a:solidFill>
                              <a:latin typeface="Nunito"/>
                              <a:ea typeface="Nunito"/>
                              <a:cs typeface="Nunito"/>
                              <a:sym typeface="Nunito"/>
                            </a:rPr>
                            <a:t>Angle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𝑑</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lacks the understanding of alternate angles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902CBC79-DA6D-E7B5-BA50-2368F624BD13}"/>
                  </a:ext>
                </a:extLst>
              </p:cNvPr>
              <p:cNvGraphicFramePr/>
              <p:nvPr>
                <p:extLst>
                  <p:ext uri="{D42A27DB-BD31-4B8C-83A1-F6EECF244321}">
                    <p14:modId xmlns:p14="http://schemas.microsoft.com/office/powerpoint/2010/main" val="338423531"/>
                  </p:ext>
                </p:extLst>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a:ea typeface="Nunito"/>
                              <a:cs typeface="Nunito"/>
                              <a:sym typeface="Nunito"/>
                            </a:rPr>
                            <a:t>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a:ea typeface="Nunito"/>
                              <a:cs typeface="Nunito"/>
                              <a:sym typeface="Nunito"/>
                            </a:rPr>
                            <a:t> is equal to ……………… because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r>
                            <a:rPr lang="en-US" sz="1600" u="none" strike="noStrike" cap="none" dirty="0">
                              <a:solidFill>
                                <a:schemeClr val="dk1"/>
                              </a:solidFill>
                              <a:latin typeface="Nunito"/>
                              <a:ea typeface="Nunito"/>
                              <a:cs typeface="Nunito"/>
                              <a:sym typeface="Nunito"/>
                            </a:rPr>
                            <a:t>alternate angles</a:t>
                          </a:r>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902CBC79-DA6D-E7B5-BA50-2368F624BD13}"/>
                  </a:ext>
                </a:extLst>
              </p:cNvPr>
              <p:cNvGraphicFramePr/>
              <p:nvPr>
                <p:extLst>
                  <p:ext uri="{D42A27DB-BD31-4B8C-83A1-F6EECF244321}">
                    <p14:modId xmlns:p14="http://schemas.microsoft.com/office/powerpoint/2010/main" val="338423531"/>
                  </p:ext>
                </p:extLst>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a:ea typeface="Nunito"/>
                              <a:cs typeface="Nunito"/>
                              <a:sym typeface="Nunito"/>
                            </a:rPr>
                            <a:t>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600" b="0" u="none" strike="noStrike" cap="none" dirty="0">
                              <a:solidFill>
                                <a:schemeClr val="dk1"/>
                              </a:solidFill>
                              <a:latin typeface="Nunito"/>
                              <a:ea typeface="Nunito"/>
                              <a:cs typeface="Nunito"/>
                              <a:sym typeface="Nunito"/>
                            </a:rPr>
                            <a:t> is equal to ……………… because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r>
                            <a:rPr lang="en-US" sz="1600" u="none" strike="noStrike" cap="none" dirty="0">
                              <a:solidFill>
                                <a:schemeClr val="dk1"/>
                              </a:solidFill>
                              <a:latin typeface="Nunito"/>
                              <a:ea typeface="Nunito"/>
                              <a:cs typeface="Nunito"/>
                              <a:sym typeface="Nunito"/>
                            </a:rPr>
                            <a:t>alternate angles</a:t>
                          </a:r>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g218e5cf1e5b_0_16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610DA6A-316F-494C-83AD-F44768A0FCBA}"/>
              </a:ext>
            </a:extLst>
          </p:cNvPr>
          <p:cNvPicPr>
            <a:picLocks noChangeAspect="1"/>
          </p:cNvPicPr>
          <p:nvPr/>
        </p:nvPicPr>
        <p:blipFill>
          <a:blip r:embed="rId3"/>
          <a:stretch>
            <a:fillRect/>
          </a:stretch>
        </p:blipFill>
        <p:spPr>
          <a:xfrm>
            <a:off x="330200" y="1816071"/>
            <a:ext cx="3982698" cy="195478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36791ACE-0AB1-DE5D-721E-6757B6259902}"/>
                  </a:ext>
                </a:extLst>
              </p:cNvPr>
              <p:cNvGraphicFramePr/>
              <p:nvPr>
                <p:extLst>
                  <p:ext uri="{D42A27DB-BD31-4B8C-83A1-F6EECF244321}">
                    <p14:modId xmlns:p14="http://schemas.microsoft.com/office/powerpoint/2010/main" val="47658462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r>
                            <a:rPr lang="en-GB" sz="1600" u="none" strike="noStrike" cap="none" dirty="0">
                              <a:solidFill>
                                <a:schemeClr val="tx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𝑑</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36791ACE-0AB1-DE5D-721E-6757B6259902}"/>
                  </a:ext>
                </a:extLst>
              </p:cNvPr>
              <p:cNvGraphicFramePr/>
              <p:nvPr>
                <p:extLst>
                  <p:ext uri="{D42A27DB-BD31-4B8C-83A1-F6EECF244321}">
                    <p14:modId xmlns:p14="http://schemas.microsoft.com/office/powerpoint/2010/main" val="47658462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r>
                            <a:rPr lang="en-GB" sz="1600" u="none" strike="noStrike" cap="none" dirty="0">
                              <a:solidFill>
                                <a:schemeClr val="tx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𝑑</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88FF8EED-4839-03A1-3370-5D67C633156F}"/>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 </a:t>
                      </a:r>
                      <a:r>
                        <a:rPr lang="en-GB" sz="1600" b="0" u="none" strike="noStrike" cap="none" dirty="0">
                          <a:solidFill>
                            <a:schemeClr val="dk1"/>
                          </a:solidFill>
                          <a:latin typeface="Nunito Sans"/>
                          <a:ea typeface="Nunito Sans"/>
                          <a:cs typeface="Nunito Sans"/>
                          <a:sym typeface="Nunito Sans"/>
                        </a:rPr>
                        <a:t>Identify the acute angle: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297131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18e5cf1e5b_0_27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8087791-7779-A646-B98B-63B823FE8D5E}"/>
              </a:ext>
            </a:extLst>
          </p:cNvPr>
          <p:cNvPicPr>
            <a:picLocks noChangeAspect="1"/>
          </p:cNvPicPr>
          <p:nvPr/>
        </p:nvPicPr>
        <p:blipFill>
          <a:blip r:embed="rId3"/>
          <a:stretch>
            <a:fillRect/>
          </a:stretch>
        </p:blipFill>
        <p:spPr>
          <a:xfrm>
            <a:off x="523369" y="2078541"/>
            <a:ext cx="3596360" cy="252239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22D959F-36E8-04BF-2EAB-184325597804}"/>
                  </a:ext>
                </a:extLst>
              </p:cNvPr>
              <p:cNvGraphicFramePr/>
              <p:nvPr>
                <p:extLst>
                  <p:ext uri="{D42A27DB-BD31-4B8C-83A1-F6EECF244321}">
                    <p14:modId xmlns:p14="http://schemas.microsoft.com/office/powerpoint/2010/main" val="396915325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A)</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a:cs typeface="Nunito"/>
                                  <a:sym typeface="Nunito"/>
                                </a:rPr>
                                <m:t>82</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rgbClr val="00BC89"/>
                              </a:solidFill>
                              <a:latin typeface="Nunito"/>
                              <a:ea typeface="Nunito"/>
                              <a:cs typeface="Nunito"/>
                              <a:sym typeface="Nunito"/>
                            </a:rPr>
                            <a:t> </a:t>
                          </a:r>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94</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found the difference of co-interior angles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137 − 43</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43</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a:sym typeface="Nunito"/>
                                </a:rPr>
                                <m:t>°</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assumed vertically opposite angles</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98</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a:sym typeface="Nunito"/>
                                </a:rPr>
                                <m:t>°</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added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𝐶𝑄𝐸</m:t>
                              </m:r>
                            </m:oMath>
                          </a14:m>
                          <a:r>
                            <a:rPr lang="en-GB" sz="1400" u="none" strike="noStrike" cap="none" dirty="0">
                              <a:solidFill>
                                <a:schemeClr val="dk1"/>
                              </a:solidFill>
                              <a:latin typeface="Nunito"/>
                              <a:ea typeface="Nunito"/>
                              <a:cs typeface="Nunito"/>
                              <a:sym typeface="Nunito"/>
                            </a:rPr>
                            <a:t> to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𝐷𝑄𝐻</m:t>
                              </m:r>
                            </m:oMath>
                          </a14:m>
                          <a:r>
                            <a:rPr lang="en-GB" sz="1400" u="none" strike="noStrike" cap="none" dirty="0">
                              <a:solidFill>
                                <a:schemeClr val="dk1"/>
                              </a:solidFill>
                              <a:latin typeface="Nunito"/>
                              <a:ea typeface="Nunito"/>
                              <a:cs typeface="Nunito"/>
                              <a:sym typeface="Nunito"/>
                            </a:rPr>
                            <a:t>, but did not subtract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180</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22D959F-36E8-04BF-2EAB-184325597804}"/>
                  </a:ext>
                </a:extLst>
              </p:cNvPr>
              <p:cNvGraphicFramePr/>
              <p:nvPr>
                <p:extLst>
                  <p:ext uri="{D42A27DB-BD31-4B8C-83A1-F6EECF244321}">
                    <p14:modId xmlns:p14="http://schemas.microsoft.com/office/powerpoint/2010/main" val="396915325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A)</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a:cs typeface="Nunito"/>
                                  <a:sym typeface="Nunito"/>
                                </a:rPr>
                                <m:t>82</m:t>
                              </m:r>
                              <m:r>
                                <a:rPr lang="en-GB" sz="1600" i="1" u="none" strike="noStrike" cap="none"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rgbClr val="00BC89"/>
                              </a:solidFill>
                              <a:latin typeface="Nunito"/>
                              <a:ea typeface="Nunito"/>
                              <a:cs typeface="Nunito"/>
                              <a:sym typeface="Nunito"/>
                            </a:rPr>
                            <a:t> </a:t>
                          </a:r>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94</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found the difference of co-interior angles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137 − 43</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43</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a:sym typeface="Nunito"/>
                                </a:rPr>
                                <m:t>°</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assumed vertically opposite angles</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98</m:t>
                              </m:r>
                              <m:r>
                                <a:rPr lang="en-GB" sz="1600" i="1" u="none" strike="noStrike" cap="none" dirty="0" smtClean="0">
                                  <a:solidFill>
                                    <a:schemeClr val="dk1"/>
                                  </a:solidFill>
                                  <a:latin typeface="Cambria Math" panose="02040503050406030204" pitchFamily="18" charset="0"/>
                                  <a:ea typeface="Cambria Math" panose="02040503050406030204" pitchFamily="18" charset="0"/>
                                  <a:cs typeface="Nunito"/>
                                  <a:sym typeface="Nunito"/>
                                </a:rPr>
                                <m:t>°</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added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𝐶𝑄𝐸</m:t>
                              </m:r>
                            </m:oMath>
                          </a14:m>
                          <a:r>
                            <a:rPr lang="en-GB" sz="1400" u="none" strike="noStrike" cap="none" dirty="0">
                              <a:solidFill>
                                <a:schemeClr val="dk1"/>
                              </a:solidFill>
                              <a:latin typeface="Nunito"/>
                              <a:ea typeface="Nunito"/>
                              <a:cs typeface="Nunito"/>
                              <a:sym typeface="Nunito"/>
                            </a:rPr>
                            <a:t> to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𝐷𝑄𝐻</m:t>
                              </m:r>
                            </m:oMath>
                          </a14:m>
                          <a:r>
                            <a:rPr lang="en-GB" sz="1400" u="none" strike="noStrike" cap="none" dirty="0">
                              <a:solidFill>
                                <a:schemeClr val="dk1"/>
                              </a:solidFill>
                              <a:latin typeface="Nunito"/>
                              <a:ea typeface="Nunito"/>
                              <a:cs typeface="Nunito"/>
                              <a:sym typeface="Nunito"/>
                            </a:rPr>
                            <a:t>, but did not subtract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180</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FE5B7D9-4203-3D03-57C6-236349B3DE38}"/>
                  </a:ext>
                </a:extLst>
              </p:cNvPr>
              <p:cNvGraphicFramePr/>
              <p:nvPr>
                <p:extLst>
                  <p:ext uri="{D42A27DB-BD31-4B8C-83A1-F6EECF244321}">
                    <p14:modId xmlns:p14="http://schemas.microsoft.com/office/powerpoint/2010/main" val="1149234013"/>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16) </a:t>
                          </a:r>
                          <a:r>
                            <a:rPr lang="en-US" sz="1600" b="0" u="none" strike="noStrike" cap="none" dirty="0">
                              <a:solidFill>
                                <a:schemeClr val="dk1"/>
                              </a:solidFill>
                              <a:latin typeface="Nunito"/>
                              <a:ea typeface="Nunito"/>
                              <a:cs typeface="Nunito"/>
                              <a:sym typeface="Nunito"/>
                            </a:rPr>
                            <a:t>Lines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𝐶𝐷</m:t>
                              </m:r>
                            </m:oMath>
                          </a14:m>
                          <a:r>
                            <a:rPr lang="en-US" sz="1600" b="0" u="none" strike="noStrike" cap="none" dirty="0">
                              <a:solidFill>
                                <a:schemeClr val="dk1"/>
                              </a:solidFill>
                              <a:latin typeface="Nunito"/>
                              <a:ea typeface="Nunito"/>
                              <a:cs typeface="Nunito"/>
                              <a:sym typeface="Nunito"/>
                            </a:rPr>
                            <a:t> are parallel. Lines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𝐸𝐹</m:t>
                              </m:r>
                            </m:oMath>
                          </a14:m>
                          <a:endParaRPr lang="en-US" sz="1600" b="0" u="none" strike="noStrike" cap="none"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𝐺𝐻</m:t>
                              </m:r>
                            </m:oMath>
                          </a14:m>
                          <a:r>
                            <a:rPr lang="en-US" sz="1600" b="0" u="none" strike="noStrike" cap="none" dirty="0">
                              <a:solidFill>
                                <a:schemeClr val="dk1"/>
                              </a:solidFill>
                              <a:latin typeface="Nunito"/>
                              <a:ea typeface="Nunito"/>
                              <a:cs typeface="Nunito"/>
                              <a:sym typeface="Nunito"/>
                            </a:rPr>
                            <a:t> intersect at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𝑄</m:t>
                              </m:r>
                            </m:oMath>
                          </a14:m>
                          <a:r>
                            <a:rPr lang="en-US" sz="1600" b="0" u="none" strike="noStrike" cap="none" dirty="0">
                              <a:solidFill>
                                <a:schemeClr val="dk1"/>
                              </a:solidFill>
                              <a:latin typeface="Nunito"/>
                              <a:ea typeface="Nunito"/>
                              <a:cs typeface="Nunito"/>
                              <a:sym typeface="Nunito"/>
                            </a:rPr>
                            <a:t>, which lies on</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𝐶𝐷</m:t>
                              </m:r>
                            </m:oMath>
                          </a14:m>
                          <a:r>
                            <a:rPr lang="en-US" sz="1600" b="0" u="none" strike="noStrike" cap="none" dirty="0">
                              <a:solidFill>
                                <a:schemeClr val="dk1"/>
                              </a:solidFill>
                              <a:latin typeface="Nunito"/>
                              <a:ea typeface="Nunito"/>
                              <a:cs typeface="Nunito"/>
                              <a:sym typeface="Nunito"/>
                            </a:rPr>
                            <a:t>. Find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𝐺𝑄𝐹</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FE5B7D9-4203-3D03-57C6-236349B3DE38}"/>
                  </a:ext>
                </a:extLst>
              </p:cNvPr>
              <p:cNvGraphicFramePr/>
              <p:nvPr>
                <p:extLst>
                  <p:ext uri="{D42A27DB-BD31-4B8C-83A1-F6EECF244321}">
                    <p14:modId xmlns:p14="http://schemas.microsoft.com/office/powerpoint/2010/main" val="1149234013"/>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16) </a:t>
                          </a:r>
                          <a:r>
                            <a:rPr lang="en-US" sz="1600" b="0" u="none" strike="noStrike" cap="none" dirty="0">
                              <a:solidFill>
                                <a:schemeClr val="dk1"/>
                              </a:solidFill>
                              <a:latin typeface="Nunito"/>
                              <a:ea typeface="Nunito"/>
                              <a:cs typeface="Nunito"/>
                              <a:sym typeface="Nunito"/>
                            </a:rPr>
                            <a:t>Lines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𝐶𝐷</m:t>
                              </m:r>
                            </m:oMath>
                          </a14:m>
                          <a:r>
                            <a:rPr lang="en-US" sz="1600" b="0" u="none" strike="noStrike" cap="none" dirty="0">
                              <a:solidFill>
                                <a:schemeClr val="dk1"/>
                              </a:solidFill>
                              <a:latin typeface="Nunito"/>
                              <a:ea typeface="Nunito"/>
                              <a:cs typeface="Nunito"/>
                              <a:sym typeface="Nunito"/>
                            </a:rPr>
                            <a:t> are parallel. Lines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𝐸𝐹</m:t>
                              </m:r>
                            </m:oMath>
                          </a14:m>
                          <a:endParaRPr lang="en-US" sz="1600" b="0" u="none" strike="noStrike" cap="none"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𝐺𝐻</m:t>
                              </m:r>
                            </m:oMath>
                          </a14:m>
                          <a:r>
                            <a:rPr lang="en-US" sz="1600" b="0" u="none" strike="noStrike" cap="none" dirty="0">
                              <a:solidFill>
                                <a:schemeClr val="dk1"/>
                              </a:solidFill>
                              <a:latin typeface="Nunito"/>
                              <a:ea typeface="Nunito"/>
                              <a:cs typeface="Nunito"/>
                              <a:sym typeface="Nunito"/>
                            </a:rPr>
                            <a:t> intersect at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𝑄</m:t>
                              </m:r>
                            </m:oMath>
                          </a14:m>
                          <a:r>
                            <a:rPr lang="en-US" sz="1600" b="0" u="none" strike="noStrike" cap="none" dirty="0">
                              <a:solidFill>
                                <a:schemeClr val="dk1"/>
                              </a:solidFill>
                              <a:latin typeface="Nunito"/>
                              <a:ea typeface="Nunito"/>
                              <a:cs typeface="Nunito"/>
                              <a:sym typeface="Nunito"/>
                            </a:rPr>
                            <a:t>, which lies on</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𝐶𝐷</m:t>
                              </m:r>
                            </m:oMath>
                          </a14:m>
                          <a:r>
                            <a:rPr lang="en-US" sz="1600" b="0" u="none" strike="noStrike" cap="none" dirty="0">
                              <a:solidFill>
                                <a:schemeClr val="dk1"/>
                              </a:solidFill>
                              <a:latin typeface="Nunito"/>
                              <a:ea typeface="Nunito"/>
                              <a:cs typeface="Nunito"/>
                              <a:sym typeface="Nunito"/>
                            </a:rPr>
                            <a:t>. Find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𝐺𝑄𝐹</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g218e5cf1e5b_0_27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A248F95-7A04-4B4A-A40A-DAB378F09A40}"/>
              </a:ext>
            </a:extLst>
          </p:cNvPr>
          <p:cNvPicPr>
            <a:picLocks noChangeAspect="1"/>
          </p:cNvPicPr>
          <p:nvPr/>
        </p:nvPicPr>
        <p:blipFill>
          <a:blip r:embed="rId3"/>
          <a:stretch>
            <a:fillRect/>
          </a:stretch>
        </p:blipFill>
        <p:spPr>
          <a:xfrm>
            <a:off x="575549" y="2139926"/>
            <a:ext cx="3491999" cy="221121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F89BF44E-F438-9461-FBC0-F6E9EC379623}"/>
                  </a:ext>
                </a:extLst>
              </p:cNvPr>
              <p:cNvGraphicFramePr/>
              <p:nvPr>
                <p:extLst>
                  <p:ext uri="{D42A27DB-BD31-4B8C-83A1-F6EECF244321}">
                    <p14:modId xmlns:p14="http://schemas.microsoft.com/office/powerpoint/2010/main" val="385261021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mistakenly used corresponding angles</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71</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difference of the two known angles</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39</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74</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subtracted </a:t>
                          </a:r>
                          <a14:m>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106</m:t>
                              </m:r>
                            </m:oMath>
                          </a14:m>
                          <a:r>
                            <a:rPr lang="en-GB" sz="1400" u="none" strike="noStrike" cap="none" dirty="0">
                              <a:solidFill>
                                <a:srgbClr val="1C1C1C"/>
                              </a:solidFill>
                              <a:latin typeface="Nunito Sans"/>
                              <a:ea typeface="Nunito Sans"/>
                              <a:cs typeface="Nunito Sans"/>
                              <a:sym typeface="Nunito Sans"/>
                            </a:rPr>
                            <a:t> from </a:t>
                          </a:r>
                          <a14:m>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180</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F89BF44E-F438-9461-FBC0-F6E9EC379623}"/>
                  </a:ext>
                </a:extLst>
              </p:cNvPr>
              <p:cNvGraphicFramePr/>
              <p:nvPr>
                <p:extLst>
                  <p:ext uri="{D42A27DB-BD31-4B8C-83A1-F6EECF244321}">
                    <p14:modId xmlns:p14="http://schemas.microsoft.com/office/powerpoint/2010/main" val="385261021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mistakenly used corresponding angles</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71</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difference of the two known angles</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39</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74</m:t>
                              </m:r>
                              <m:r>
                                <a:rPr lang="en-GB" sz="1600" i="1" u="none" strike="noStrike" cap="none"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subtracted </a:t>
                          </a:r>
                          <a14:m xmlns:a14="http://schemas.microsoft.com/office/drawing/2010/main">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106</m:t>
                              </m:r>
                            </m:oMath>
                          </a14:m>
                          <a:r>
                            <a:rPr lang="en-GB" sz="1400" u="none" strike="noStrike" cap="none" dirty="0">
                              <a:solidFill>
                                <a:srgbClr val="1C1C1C"/>
                              </a:solidFill>
                              <a:latin typeface="Nunito Sans"/>
                              <a:ea typeface="Nunito Sans"/>
                              <a:cs typeface="Nunito Sans"/>
                              <a:sym typeface="Nunito Sans"/>
                            </a:rPr>
                            <a:t> from </a:t>
                          </a:r>
                          <a14:m xmlns:a14="http://schemas.microsoft.com/office/drawing/2010/main">
                            <m:oMath xmlns:m="http://schemas.openxmlformats.org/officeDocument/2006/math">
                              <m:r>
                                <a:rPr lang="en-GB" sz="1400" i="1" u="none" strike="noStrike" cap="none" dirty="0" smtClean="0">
                                  <a:solidFill>
                                    <a:srgbClr val="1C1C1C"/>
                                  </a:solidFill>
                                  <a:latin typeface="Cambria Math" panose="02040503050406030204" pitchFamily="18" charset="0"/>
                                  <a:ea typeface="Nunito Sans"/>
                                  <a:cs typeface="Nunito Sans"/>
                                  <a:sym typeface="Nunito Sans"/>
                                </a:rPr>
                                <m:t>180</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4DD777D2-EB84-2191-0BC2-E3406E81AE6A}"/>
                  </a:ext>
                </a:extLst>
              </p:cNvPr>
              <p:cNvGraphicFramePr/>
              <p:nvPr>
                <p:extLst>
                  <p:ext uri="{D42A27DB-BD31-4B8C-83A1-F6EECF244321}">
                    <p14:modId xmlns:p14="http://schemas.microsoft.com/office/powerpoint/2010/main" val="1866404994"/>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17) </a:t>
                          </a:r>
                          <a:r>
                            <a:rPr lang="en-US" sz="1600" b="0" u="none" strike="noStrike" cap="none" dirty="0">
                              <a:solidFill>
                                <a:schemeClr val="dk1"/>
                              </a:solidFill>
                              <a:latin typeface="Nunito Sans"/>
                              <a:ea typeface="Nunito Sans"/>
                              <a:cs typeface="Nunito Sans"/>
                              <a:sym typeface="Nunito Sans"/>
                            </a:rPr>
                            <a:t>Lines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𝐶𝐷</m:t>
                              </m:r>
                            </m:oMath>
                          </a14:m>
                          <a:r>
                            <a:rPr lang="en-US" sz="1600" b="0" i="0" u="none" strike="noStrike" cap="none" dirty="0">
                              <a:solidFill>
                                <a:schemeClr val="dk1"/>
                              </a:solidFill>
                              <a:latin typeface="+mj-lt"/>
                              <a:ea typeface="Nunito Sans"/>
                              <a:cs typeface="Nunito Sans"/>
                              <a:sym typeface="Nunito Sans"/>
                            </a:rPr>
                            <a:t> </a:t>
                          </a:r>
                          <a:r>
                            <a:rPr lang="en-US" sz="1600" b="0" u="none" strike="noStrike" cap="none" dirty="0">
                              <a:solidFill>
                                <a:schemeClr val="dk1"/>
                              </a:solidFill>
                              <a:latin typeface="Nunito Sans"/>
                              <a:ea typeface="Nunito Sans"/>
                              <a:cs typeface="Nunito Sans"/>
                              <a:sym typeface="Nunito Sans"/>
                            </a:rPr>
                            <a:t>are parallel. Points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𝑋</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𝑌</m:t>
                              </m:r>
                            </m:oMath>
                          </a14:m>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𝑍</m:t>
                              </m:r>
                            </m:oMath>
                          </a14:m>
                          <a:r>
                            <a:rPr lang="en-US" sz="1600" b="0" u="none" strike="noStrike" cap="none" dirty="0">
                              <a:solidFill>
                                <a:schemeClr val="dk1"/>
                              </a:solidFill>
                              <a:latin typeface="Nunito Sans"/>
                              <a:ea typeface="Nunito Sans"/>
                              <a:cs typeface="Nunito Sans"/>
                              <a:sym typeface="Nunito Sans"/>
                            </a:rPr>
                            <a:t> are the corners of a triangle.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Determine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𝑡</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4DD777D2-EB84-2191-0BC2-E3406E81AE6A}"/>
                  </a:ext>
                </a:extLst>
              </p:cNvPr>
              <p:cNvGraphicFramePr/>
              <p:nvPr>
                <p:extLst>
                  <p:ext uri="{D42A27DB-BD31-4B8C-83A1-F6EECF244321}">
                    <p14:modId xmlns:p14="http://schemas.microsoft.com/office/powerpoint/2010/main" val="1866404994"/>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17) </a:t>
                          </a:r>
                          <a:r>
                            <a:rPr lang="en-US" sz="1600" b="0" u="none" strike="noStrike" cap="none" dirty="0">
                              <a:solidFill>
                                <a:schemeClr val="dk1"/>
                              </a:solidFill>
                              <a:latin typeface="Nunito Sans"/>
                              <a:ea typeface="Nunito Sans"/>
                              <a:cs typeface="Nunito Sans"/>
                              <a:sym typeface="Nunito Sans"/>
                            </a:rPr>
                            <a:t>Lines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𝐶𝐷</m:t>
                              </m:r>
                            </m:oMath>
                          </a14:m>
                          <a:r>
                            <a:rPr lang="en-US" sz="1600" b="0" i="0" u="none" strike="noStrike" cap="none" dirty="0">
                              <a:solidFill>
                                <a:schemeClr val="dk1"/>
                              </a:solidFill>
                              <a:latin typeface="+mj-lt"/>
                              <a:ea typeface="Nunito Sans"/>
                              <a:cs typeface="Nunito Sans"/>
                              <a:sym typeface="Nunito Sans"/>
                            </a:rPr>
                            <a:t> </a:t>
                          </a:r>
                          <a:r>
                            <a:rPr lang="en-US" sz="1600" b="0" u="none" strike="noStrike" cap="none" dirty="0">
                              <a:solidFill>
                                <a:schemeClr val="dk1"/>
                              </a:solidFill>
                              <a:latin typeface="Nunito Sans"/>
                              <a:ea typeface="Nunito Sans"/>
                              <a:cs typeface="Nunito Sans"/>
                              <a:sym typeface="Nunito Sans"/>
                            </a:rPr>
                            <a:t>are parallel. Points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𝑋</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𝑌</m:t>
                              </m:r>
                            </m:oMath>
                          </a14:m>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𝑍</m:t>
                              </m:r>
                            </m:oMath>
                          </a14:m>
                          <a:r>
                            <a:rPr lang="en-US" sz="1600" b="0" u="none" strike="noStrike" cap="none" dirty="0">
                              <a:solidFill>
                                <a:schemeClr val="dk1"/>
                              </a:solidFill>
                              <a:latin typeface="Nunito Sans"/>
                              <a:ea typeface="Nunito Sans"/>
                              <a:cs typeface="Nunito Sans"/>
                              <a:sym typeface="Nunito Sans"/>
                            </a:rPr>
                            <a:t> are the corners of a triangle.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Determine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𝑡</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g218e5cf1e5b_0_28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6176BF2-2473-7142-9991-3F378A634941}"/>
              </a:ext>
            </a:extLst>
          </p:cNvPr>
          <p:cNvPicPr>
            <a:picLocks noChangeAspect="1"/>
          </p:cNvPicPr>
          <p:nvPr/>
        </p:nvPicPr>
        <p:blipFill>
          <a:blip r:embed="rId3"/>
          <a:stretch>
            <a:fillRect/>
          </a:stretch>
        </p:blipFill>
        <p:spPr>
          <a:xfrm>
            <a:off x="272474" y="1757000"/>
            <a:ext cx="4135097" cy="216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7D4763B-98B7-591E-D8CB-8B399A8B3432}"/>
                  </a:ext>
                </a:extLst>
              </p:cNvPr>
              <p:cNvGraphicFramePr/>
              <p:nvPr>
                <p:extLst>
                  <p:ext uri="{D42A27DB-BD31-4B8C-83A1-F6EECF244321}">
                    <p14:modId xmlns:p14="http://schemas.microsoft.com/office/powerpoint/2010/main" val="31784015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14</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obtained the value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a:ea typeface="Nunito"/>
                              <a:cs typeface="Nunito"/>
                              <a:sym typeface="Nunito"/>
                            </a:rPr>
                            <a:t> but did not solve the problem </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56</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r>
                                <a:rPr lang="en-GB" sz="1600" i="1" u="none" strike="noStrike" cap="none" dirty="0">
                                  <a:solidFill>
                                    <a:schemeClr val="dk1"/>
                                  </a:solidFill>
                                  <a:latin typeface="Cambria Math" panose="02040503050406030204" pitchFamily="18" charset="0"/>
                                  <a:ea typeface="Nunito"/>
                                  <a:cs typeface="Nunito"/>
                                  <a:sym typeface="Nunito"/>
                                </a:rPr>
                                <m:t> </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derived an incorrect equation to solve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180 = 10</m:t>
                              </m:r>
                              <m:r>
                                <a:rPr lang="en-GB" sz="1400" i="1" u="none" strike="noStrike" cap="none" dirty="0">
                                  <a:solidFill>
                                    <a:schemeClr val="dk1"/>
                                  </a:solidFill>
                                  <a:latin typeface="Cambria Math" panose="02040503050406030204" pitchFamily="18" charset="0"/>
                                  <a:ea typeface="Times New Roman"/>
                                  <a:cs typeface="Times New Roman"/>
                                  <a:sym typeface="Times New Roman"/>
                                </a:rPr>
                                <m:t>𝑥</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42</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forgot to add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2</m:t>
                              </m:r>
                            </m:oMath>
                          </a14:m>
                          <a:r>
                            <a:rPr lang="en-GB" sz="1400" u="none" strike="noStrike" cap="none" dirty="0">
                              <a:solidFill>
                                <a:schemeClr val="dk1"/>
                              </a:solidFill>
                              <a:latin typeface="Nunito"/>
                              <a:ea typeface="Nunito"/>
                              <a:cs typeface="Nunito"/>
                              <a:sym typeface="Nunito"/>
                            </a:rPr>
                            <a:t> to the value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3</m:t>
                              </m:r>
                              <m:r>
                                <a:rPr lang="en-GB" sz="1400" i="1" u="none" strike="noStrike" cap="none" dirty="0">
                                  <a:solidFill>
                                    <a:schemeClr val="dk1"/>
                                  </a:solidFill>
                                  <a:latin typeface="Cambria Math" panose="02040503050406030204" pitchFamily="18" charset="0"/>
                                  <a:ea typeface="Times New Roman"/>
                                  <a:cs typeface="Times New Roman"/>
                                  <a:sym typeface="Times New Roman"/>
                                </a:rPr>
                                <m:t>𝑥</m:t>
                              </m:r>
                            </m:oMath>
                          </a14:m>
                          <a:r>
                            <a:rPr lang="en-GB" sz="1400" i="1" u="none" strike="noStrike" cap="none" dirty="0">
                              <a:solidFill>
                                <a:schemeClr val="dk1"/>
                              </a:solidFill>
                              <a:latin typeface="Times New Roman"/>
                              <a:ea typeface="Times New Roman"/>
                              <a:cs typeface="Times New Roman"/>
                              <a:sym typeface="Times New Roman"/>
                            </a:rPr>
                            <a:t> </a:t>
                          </a:r>
                          <a:r>
                            <a:rPr lang="en-GB" sz="1400" u="none" strike="noStrike" cap="none" dirty="0">
                              <a:solidFill>
                                <a:schemeClr val="dk1"/>
                              </a:solidFill>
                              <a:latin typeface="Nunito Sans"/>
                              <a:ea typeface="Nunito Sans"/>
                              <a:cs typeface="Nunito Sans"/>
                              <a:sym typeface="Nunito Sans"/>
                            </a:rPr>
                            <a:t>after solving correctly </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a:cs typeface="Nunito"/>
                                  <a:sym typeface="Nunito"/>
                                </a:rPr>
                                <m:t>44</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rgbClr val="00BC89"/>
                              </a:solidFill>
                              <a:latin typeface="Nunito"/>
                              <a:ea typeface="Nunito"/>
                              <a:cs typeface="Nunito"/>
                              <a:sym typeface="Nunito"/>
                            </a:rPr>
                            <a:t> </a:t>
                          </a:r>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7D4763B-98B7-591E-D8CB-8B399A8B3432}"/>
                  </a:ext>
                </a:extLst>
              </p:cNvPr>
              <p:cNvGraphicFramePr/>
              <p:nvPr>
                <p:extLst>
                  <p:ext uri="{D42A27DB-BD31-4B8C-83A1-F6EECF244321}">
                    <p14:modId xmlns:p14="http://schemas.microsoft.com/office/powerpoint/2010/main" val="31784015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14</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obtained the value of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a:ea typeface="Nunito"/>
                              <a:cs typeface="Nunito"/>
                              <a:sym typeface="Nunito"/>
                            </a:rPr>
                            <a:t> but did not solve the problem </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56</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r>
                                <a:rPr lang="en-GB" sz="1600" i="1" u="none" strike="noStrike" cap="none" dirty="0">
                                  <a:solidFill>
                                    <a:schemeClr val="dk1"/>
                                  </a:solidFill>
                                  <a:latin typeface="Cambria Math" panose="02040503050406030204" pitchFamily="18" charset="0"/>
                                  <a:ea typeface="Nunito"/>
                                  <a:cs typeface="Nunito"/>
                                  <a:sym typeface="Nunito"/>
                                </a:rPr>
                                <m:t> </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derived an incorrect equation to solve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180 = 10</m:t>
                              </m:r>
                              <m:r>
                                <a:rPr lang="en-GB" sz="1400" i="1" u="none" strike="noStrike" cap="none" dirty="0">
                                  <a:solidFill>
                                    <a:schemeClr val="dk1"/>
                                  </a:solidFill>
                                  <a:latin typeface="Cambria Math" panose="02040503050406030204" pitchFamily="18" charset="0"/>
                                  <a:ea typeface="Times New Roman"/>
                                  <a:cs typeface="Times New Roman"/>
                                  <a:sym typeface="Times New Roman"/>
                                </a:rPr>
                                <m:t>𝑥</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42</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dk1"/>
                              </a:solidFill>
                              <a:latin typeface="Nunito"/>
                              <a:ea typeface="Nunito"/>
                              <a:cs typeface="Nunito"/>
                              <a:sym typeface="Nunito"/>
                            </a:rPr>
                            <a:t> </a:t>
                          </a:r>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forgot to add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2</m:t>
                              </m:r>
                            </m:oMath>
                          </a14:m>
                          <a:r>
                            <a:rPr lang="en-GB" sz="1400" u="none" strike="noStrike" cap="none" dirty="0">
                              <a:solidFill>
                                <a:schemeClr val="dk1"/>
                              </a:solidFill>
                              <a:latin typeface="Nunito"/>
                              <a:ea typeface="Nunito"/>
                              <a:cs typeface="Nunito"/>
                              <a:sym typeface="Nunito"/>
                            </a:rPr>
                            <a:t> to the value of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3</m:t>
                              </m:r>
                              <m:r>
                                <a:rPr lang="en-GB" sz="1400" i="1" u="none" strike="noStrike" cap="none" dirty="0">
                                  <a:solidFill>
                                    <a:schemeClr val="dk1"/>
                                  </a:solidFill>
                                  <a:latin typeface="Cambria Math" panose="02040503050406030204" pitchFamily="18" charset="0"/>
                                  <a:ea typeface="Times New Roman"/>
                                  <a:cs typeface="Times New Roman"/>
                                  <a:sym typeface="Times New Roman"/>
                                </a:rPr>
                                <m:t>𝑥</m:t>
                              </m:r>
                            </m:oMath>
                          </a14:m>
                          <a:r>
                            <a:rPr lang="en-GB" sz="1400" i="1" u="none" strike="noStrike" cap="none" dirty="0">
                              <a:solidFill>
                                <a:schemeClr val="dk1"/>
                              </a:solidFill>
                              <a:latin typeface="Times New Roman"/>
                              <a:ea typeface="Times New Roman"/>
                              <a:cs typeface="Times New Roman"/>
                              <a:sym typeface="Times New Roman"/>
                            </a:rPr>
                            <a:t> </a:t>
                          </a:r>
                          <a:r>
                            <a:rPr lang="en-GB" sz="1400" u="none" strike="noStrike" cap="none" dirty="0">
                              <a:solidFill>
                                <a:schemeClr val="dk1"/>
                              </a:solidFill>
                              <a:latin typeface="Nunito Sans"/>
                              <a:ea typeface="Nunito Sans"/>
                              <a:cs typeface="Nunito Sans"/>
                              <a:sym typeface="Nunito Sans"/>
                            </a:rPr>
                            <a:t>after solving correctly </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a:cs typeface="Nunito"/>
                                  <a:sym typeface="Nunito"/>
                                </a:rPr>
                                <m:t>44</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rgbClr val="00BC89"/>
                              </a:solidFill>
                              <a:latin typeface="Nunito"/>
                              <a:ea typeface="Nunito"/>
                              <a:cs typeface="Nunito"/>
                              <a:sym typeface="Nunito"/>
                            </a:rPr>
                            <a:t> </a:t>
                          </a:r>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1F30CE10-1D4C-05D6-E5F4-A723824EE28E}"/>
                  </a:ext>
                </a:extLst>
              </p:cNvPr>
              <p:cNvGraphicFramePr/>
              <p:nvPr>
                <p:extLst>
                  <p:ext uri="{D42A27DB-BD31-4B8C-83A1-F6EECF244321}">
                    <p14:modId xmlns:p14="http://schemas.microsoft.com/office/powerpoint/2010/main" val="2529512754"/>
                  </p:ext>
                </p:extLst>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18) </a:t>
                          </a:r>
                          <a:r>
                            <a:rPr lang="en-US" sz="1600" b="0" u="none" strike="noStrike" cap="none" dirty="0">
                              <a:solidFill>
                                <a:schemeClr val="dk1"/>
                              </a:solidFill>
                              <a:latin typeface="Nunito"/>
                              <a:ea typeface="Nunito"/>
                              <a:cs typeface="Nunito"/>
                              <a:sym typeface="Nunito"/>
                            </a:rPr>
                            <a:t>Determine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𝑘</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1F30CE10-1D4C-05D6-E5F4-A723824EE28E}"/>
                  </a:ext>
                </a:extLst>
              </p:cNvPr>
              <p:cNvGraphicFramePr/>
              <p:nvPr>
                <p:extLst>
                  <p:ext uri="{D42A27DB-BD31-4B8C-83A1-F6EECF244321}">
                    <p14:modId xmlns:p14="http://schemas.microsoft.com/office/powerpoint/2010/main" val="2529512754"/>
                  </p:ext>
                </p:extLst>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18) </a:t>
                          </a:r>
                          <a:r>
                            <a:rPr lang="en-US" sz="1600" b="0" u="none" strike="noStrike" cap="none" dirty="0">
                              <a:solidFill>
                                <a:schemeClr val="dk1"/>
                              </a:solidFill>
                              <a:latin typeface="Nunito"/>
                              <a:ea typeface="Nunito"/>
                              <a:cs typeface="Nunito"/>
                              <a:sym typeface="Nunito"/>
                            </a:rPr>
                            <a:t>Determine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𝑘</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g218e5cf1e5b_0_29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sp>
        <p:nvSpPr>
          <p:cNvPr id="423" name="Google Shape;423;g218e5cf1e5b_0_292"/>
          <p:cNvSpPr/>
          <p:nvPr/>
        </p:nvSpPr>
        <p:spPr>
          <a:xfrm>
            <a:off x="1165325" y="1955600"/>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g218e5cf1e5b_0_292"/>
          <p:cNvSpPr/>
          <p:nvPr/>
        </p:nvSpPr>
        <p:spPr>
          <a:xfrm>
            <a:off x="2868663" y="1893700"/>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g218e5cf1e5b_0_292"/>
          <p:cNvSpPr/>
          <p:nvPr/>
        </p:nvSpPr>
        <p:spPr>
          <a:xfrm>
            <a:off x="1165325" y="3653425"/>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6" name="Google Shape;426;g218e5cf1e5b_0_292"/>
          <p:cNvSpPr/>
          <p:nvPr/>
        </p:nvSpPr>
        <p:spPr>
          <a:xfrm>
            <a:off x="2948575" y="3591525"/>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g218e5cf1e5b_0_292"/>
          <p:cNvSpPr/>
          <p:nvPr/>
        </p:nvSpPr>
        <p:spPr>
          <a:xfrm>
            <a:off x="2096400" y="4036625"/>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g218e5cf1e5b_0_292"/>
          <p:cNvSpPr/>
          <p:nvPr/>
        </p:nvSpPr>
        <p:spPr>
          <a:xfrm>
            <a:off x="3358275" y="2772713"/>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g218e5cf1e5b_0_292"/>
          <p:cNvSpPr/>
          <p:nvPr/>
        </p:nvSpPr>
        <p:spPr>
          <a:xfrm>
            <a:off x="699525" y="2772713"/>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80C8B4A-58B5-3D76-8DE2-0FF82B186976}"/>
                  </a:ext>
                </a:extLst>
              </p:cNvPr>
              <p:cNvGraphicFramePr/>
              <p:nvPr>
                <p:extLst>
                  <p:ext uri="{D42A27DB-BD31-4B8C-83A1-F6EECF244321}">
                    <p14:modId xmlns:p14="http://schemas.microsoft.com/office/powerpoint/2010/main" val="202660456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045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turned anti-clockwise from North</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315</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rgbClr val="00BC89"/>
                                  </a:solidFill>
                                  <a:latin typeface="Cambria Math" panose="02040503050406030204" pitchFamily="18" charset="0"/>
                                  <a:ea typeface="Nunito Sans"/>
                                  <a:cs typeface="Nunito Sans"/>
                                  <a:sym typeface="Nunito Sans"/>
                                </a:rPr>
                                <m:t>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135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turned anti-clockwise starting from East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325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made errors subtracting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45</m:t>
                              </m:r>
                            </m:oMath>
                          </a14:m>
                          <a:r>
                            <a:rPr lang="en-GB" sz="1400" u="none" strike="noStrike" cap="none" dirty="0">
                              <a:solidFill>
                                <a:schemeClr val="dk1"/>
                              </a:solidFill>
                              <a:latin typeface="Nunito Sans"/>
                              <a:ea typeface="Nunito Sans"/>
                              <a:cs typeface="Nunito Sans"/>
                              <a:sym typeface="Nunito Sans"/>
                            </a:rPr>
                            <a: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80C8B4A-58B5-3D76-8DE2-0FF82B186976}"/>
                  </a:ext>
                </a:extLst>
              </p:cNvPr>
              <p:cNvGraphicFramePr/>
              <p:nvPr>
                <p:extLst>
                  <p:ext uri="{D42A27DB-BD31-4B8C-83A1-F6EECF244321}">
                    <p14:modId xmlns:p14="http://schemas.microsoft.com/office/powerpoint/2010/main" val="202660456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045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turned anti-clockwise from North</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315</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rgbClr val="00BC89"/>
                                  </a:solidFill>
                                  <a:latin typeface="Cambria Math" panose="02040503050406030204" pitchFamily="18" charset="0"/>
                                  <a:ea typeface="Nunito Sans"/>
                                  <a:cs typeface="Nunito Sans"/>
                                  <a:sym typeface="Nunito Sans"/>
                                </a:rPr>
                                <m:t>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135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turned anti-clockwise starting from East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325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made errors subtracting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45</m:t>
                              </m:r>
                            </m:oMath>
                          </a14:m>
                          <a:r>
                            <a:rPr lang="en-GB" sz="1400" u="none" strike="noStrike" cap="none" dirty="0">
                              <a:solidFill>
                                <a:schemeClr val="dk1"/>
                              </a:solidFill>
                              <a:latin typeface="Nunito Sans"/>
                              <a:ea typeface="Nunito Sans"/>
                              <a:cs typeface="Nunito Sans"/>
                              <a:sym typeface="Nunito Sans"/>
                            </a:rPr>
                            <a: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360</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641368E-56BE-6DCB-33A5-1632CAD133C4}"/>
              </a:ext>
            </a:extLst>
          </p:cNvPr>
          <p:cNvGraphicFramePr/>
          <p:nvPr>
            <p:extLst>
              <p:ext uri="{D42A27DB-BD31-4B8C-83A1-F6EECF244321}">
                <p14:modId xmlns:p14="http://schemas.microsoft.com/office/powerpoint/2010/main" val="150887057"/>
              </p:ext>
            </p:extLst>
          </p:nvPr>
        </p:nvGraphicFramePr>
        <p:xfrm>
          <a:off x="108044" y="862525"/>
          <a:ext cx="4463956" cy="5791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dirty="0">
                          <a:solidFill>
                            <a:schemeClr val="dk1"/>
                          </a:solidFill>
                          <a:latin typeface="Nunito Sans"/>
                          <a:ea typeface="Nunito Sans"/>
                          <a:cs typeface="Nunito Sans"/>
                          <a:sym typeface="Nunito Sans"/>
                        </a:rPr>
                        <a:t>19) </a:t>
                      </a:r>
                      <a:r>
                        <a:rPr lang="en-US" sz="1600" b="0" u="none" strike="noStrike" cap="none" dirty="0">
                          <a:solidFill>
                            <a:schemeClr val="dk1"/>
                          </a:solidFill>
                          <a:latin typeface="Nunito Sans"/>
                          <a:ea typeface="Nunito Sans"/>
                          <a:cs typeface="Nunito Sans"/>
                          <a:sym typeface="Nunito Sans"/>
                        </a:rPr>
                        <a:t>Give the three-figure bearing of</a:t>
                      </a: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u="none" strike="noStrike" cap="none" dirty="0">
                          <a:solidFill>
                            <a:schemeClr val="dk1"/>
                          </a:solidFill>
                          <a:latin typeface="Nunito Sans"/>
                          <a:ea typeface="Nunito Sans"/>
                          <a:cs typeface="Nunito Sans"/>
                          <a:sym typeface="Nunito Sans"/>
                        </a:rPr>
                        <a:t>       North-West: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FD162E63-B40C-8B3D-E6FE-AC1CCDEE0768}"/>
              </a:ext>
            </a:extLst>
          </p:cNvPr>
          <p:cNvPicPr>
            <a:picLocks noChangeAspect="1"/>
          </p:cNvPicPr>
          <p:nvPr/>
        </p:nvPicPr>
        <p:blipFill>
          <a:blip r:embed="rId3"/>
          <a:stretch>
            <a:fillRect/>
          </a:stretch>
        </p:blipFill>
        <p:spPr>
          <a:xfrm>
            <a:off x="856119" y="1621108"/>
            <a:ext cx="2967805" cy="28800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g218e5cf1e5b_0_30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 Answers </a:t>
            </a:r>
            <a:endParaRPr sz="1400" b="1" i="0" u="none" strike="noStrike" cap="none" dirty="0">
              <a:solidFill>
                <a:srgbClr val="FFFFFF"/>
              </a:solidFill>
              <a:latin typeface="Nunito Sans"/>
              <a:ea typeface="Nunito Sans"/>
              <a:cs typeface="Nunito Sans"/>
              <a:sym typeface="Nunito Sans"/>
            </a:endParaRPr>
          </a:p>
        </p:txBody>
      </p:sp>
      <p:sp>
        <p:nvSpPr>
          <p:cNvPr id="438" name="Google Shape;438;g218e5cf1e5b_0_306"/>
          <p:cNvSpPr/>
          <p:nvPr/>
        </p:nvSpPr>
        <p:spPr>
          <a:xfrm>
            <a:off x="1165325" y="1955600"/>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g218e5cf1e5b_0_306"/>
          <p:cNvSpPr/>
          <p:nvPr/>
        </p:nvSpPr>
        <p:spPr>
          <a:xfrm>
            <a:off x="2868663" y="1893700"/>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g218e5cf1e5b_0_306"/>
          <p:cNvSpPr/>
          <p:nvPr/>
        </p:nvSpPr>
        <p:spPr>
          <a:xfrm>
            <a:off x="1165325" y="3653425"/>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g218e5cf1e5b_0_306"/>
          <p:cNvSpPr/>
          <p:nvPr/>
        </p:nvSpPr>
        <p:spPr>
          <a:xfrm>
            <a:off x="2948575" y="3591525"/>
            <a:ext cx="489600" cy="330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Picture 9">
            <a:extLst>
              <a:ext uri="{FF2B5EF4-FFF2-40B4-BE49-F238E27FC236}">
                <a16:creationId xmlns:a16="http://schemas.microsoft.com/office/drawing/2014/main" id="{494B6CCC-195E-804A-9CB6-2C6EDC5DF18C}"/>
              </a:ext>
            </a:extLst>
          </p:cNvPr>
          <p:cNvPicPr>
            <a:picLocks noChangeAspect="1"/>
          </p:cNvPicPr>
          <p:nvPr/>
        </p:nvPicPr>
        <p:blipFill>
          <a:blip r:embed="rId3"/>
          <a:stretch>
            <a:fillRect/>
          </a:stretch>
        </p:blipFill>
        <p:spPr>
          <a:xfrm>
            <a:off x="856119" y="1621108"/>
            <a:ext cx="2967805" cy="288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938D80-8C71-FE24-0E7C-8BB5D0E1AF15}"/>
                  </a:ext>
                </a:extLst>
              </p:cNvPr>
              <p:cNvGraphicFramePr/>
              <p:nvPr>
                <p:extLst>
                  <p:ext uri="{D42A27DB-BD31-4B8C-83A1-F6EECF244321}">
                    <p14:modId xmlns:p14="http://schemas.microsoft.com/office/powerpoint/2010/main" val="26940321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090</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gave the bearing of East</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135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gave the bearing of South-East</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112.5</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157.5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gave the bearing of SSE rather than ESE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938D80-8C71-FE24-0E7C-8BB5D0E1AF15}"/>
                  </a:ext>
                </a:extLst>
              </p:cNvPr>
              <p:cNvGraphicFramePr/>
              <p:nvPr>
                <p:extLst>
                  <p:ext uri="{D42A27DB-BD31-4B8C-83A1-F6EECF244321}">
                    <p14:modId xmlns:p14="http://schemas.microsoft.com/office/powerpoint/2010/main" val="26940321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090</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gave the bearing of East</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135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gave the bearing of South-East</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112.5</m:t>
                              </m:r>
                              <m:r>
                                <a:rPr lang="en-GB" sz="1600" i="1" u="none" strike="noStrike" cap="none"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157.5</m:t>
                              </m:r>
                              <m:r>
                                <a:rPr lang="en-GB" sz="1600" i="1" u="none" strike="noStrike" cap="none"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gave the bearing of SSE rather than ESE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27692BAD-F255-58B7-D0D8-176031A0C534}"/>
              </a:ext>
            </a:extLst>
          </p:cNvPr>
          <p:cNvGraphicFramePr/>
          <p:nvPr>
            <p:extLst>
              <p:ext uri="{D42A27DB-BD31-4B8C-83A1-F6EECF244321}">
                <p14:modId xmlns:p14="http://schemas.microsoft.com/office/powerpoint/2010/main" val="1987505786"/>
              </p:ext>
            </p:extLst>
          </p:nvPr>
        </p:nvGraphicFramePr>
        <p:xfrm>
          <a:off x="108044" y="862525"/>
          <a:ext cx="4463956" cy="5791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dirty="0">
                          <a:solidFill>
                            <a:schemeClr val="dk1"/>
                          </a:solidFill>
                          <a:latin typeface="Nunito Sans"/>
                          <a:ea typeface="Nunito Sans"/>
                          <a:cs typeface="Nunito Sans"/>
                          <a:sym typeface="Nunito Sans"/>
                        </a:rPr>
                        <a:t>20) </a:t>
                      </a:r>
                      <a:r>
                        <a:rPr lang="en-US" sz="1600" b="0" u="none" strike="noStrike" cap="none" dirty="0">
                          <a:solidFill>
                            <a:schemeClr val="dk1"/>
                          </a:solidFill>
                          <a:latin typeface="Nunito Sans"/>
                          <a:ea typeface="Nunito Sans"/>
                          <a:cs typeface="Nunito Sans"/>
                          <a:sym typeface="Nunito Sans"/>
                        </a:rPr>
                        <a:t>Give the three-figure bearing of</a:t>
                      </a: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u="none" strike="noStrike" cap="none" dirty="0">
                          <a:solidFill>
                            <a:schemeClr val="dk1"/>
                          </a:solidFill>
                          <a:latin typeface="Nunito Sans"/>
                          <a:ea typeface="Nunito Sans"/>
                          <a:cs typeface="Nunito Sans"/>
                          <a:sym typeface="Nunito Sans"/>
                        </a:rPr>
                        <a:t>       East-South-East: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18e5cf1e5b_0_17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7DF0907-88DF-5743-977B-94779773D21F}"/>
              </a:ext>
            </a:extLst>
          </p:cNvPr>
          <p:cNvPicPr>
            <a:picLocks noChangeAspect="1"/>
          </p:cNvPicPr>
          <p:nvPr/>
        </p:nvPicPr>
        <p:blipFill>
          <a:blip r:embed="rId3"/>
          <a:stretch>
            <a:fillRect/>
          </a:stretch>
        </p:blipFill>
        <p:spPr>
          <a:xfrm>
            <a:off x="722727" y="2154534"/>
            <a:ext cx="3197643" cy="1602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F0C9396-873C-DB35-3C37-E8C5EF94F4B5}"/>
                  </a:ext>
                </a:extLst>
              </p:cNvPr>
              <p:cNvGraphicFramePr/>
              <p:nvPr>
                <p:extLst>
                  <p:ext uri="{D42A27DB-BD31-4B8C-83A1-F6EECF244321}">
                    <p14:modId xmlns:p14="http://schemas.microsoft.com/office/powerpoint/2010/main" val="378268851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0&lt; </m:t>
                              </m:r>
                              <m:r>
                                <a:rPr lang="en-GB"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tx1"/>
                                  </a:solidFill>
                                  <a:latin typeface="Cambria Math" panose="02040503050406030204" pitchFamily="18" charset="0"/>
                                  <a:ea typeface="Nunito Sans"/>
                                  <a:cs typeface="Nunito Sans"/>
                                  <a:sym typeface="Nunito Sans"/>
                                </a:rPr>
                                <m:t> &lt; 180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chemeClr val="tx1"/>
                                  </a:solidFill>
                                  <a:latin typeface="Cambria Math" panose="02040503050406030204" pitchFamily="18" charset="0"/>
                                  <a:ea typeface="Nunito Sans"/>
                                  <a:cs typeface="Nunito Sans"/>
                                  <a:sym typeface="Nunito Sans"/>
                                </a:rPr>
                                <m:t>&lt; </m:t>
                              </m:r>
                              <m:r>
                                <a:rPr lang="en-GB"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tx1"/>
                                  </a:solidFill>
                                  <a:latin typeface="Cambria Math" panose="02040503050406030204" pitchFamily="18" charset="0"/>
                                  <a:ea typeface="Nunito Sans"/>
                                  <a:cs typeface="Nunito Sans"/>
                                  <a:sym typeface="Nunito Sans"/>
                                </a:rPr>
                                <m:t> &lt; 180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tx1"/>
                                  </a:solidFill>
                                  <a:latin typeface="Cambria Math" panose="02040503050406030204" pitchFamily="18" charset="0"/>
                                  <a:ea typeface="Nunito Sans"/>
                                  <a:cs typeface="Nunito Sans"/>
                                  <a:sym typeface="Nunito Sans"/>
                                </a:rPr>
                                <m:t> ≤ 180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chemeClr val="tx1"/>
                                  </a:solidFill>
                                  <a:latin typeface="Cambria Math" panose="02040503050406030204" pitchFamily="18" charset="0"/>
                                  <a:ea typeface="Nunito Sans"/>
                                  <a:cs typeface="Nunito Sans"/>
                                  <a:sym typeface="Nunito Sans"/>
                                </a:rPr>
                                <m:t>&lt; </m:t>
                              </m:r>
                              <m:r>
                                <a:rPr lang="en-GB"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tx1"/>
                                  </a:solidFill>
                                  <a:latin typeface="Cambria Math" panose="02040503050406030204" pitchFamily="18" charset="0"/>
                                  <a:ea typeface="Nunito Sans"/>
                                  <a:cs typeface="Nunito Sans"/>
                                  <a:sym typeface="Nunito Sans"/>
                                </a:rPr>
                                <m:t> &lt;360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F0C9396-873C-DB35-3C37-E8C5EF94F4B5}"/>
                  </a:ext>
                </a:extLst>
              </p:cNvPr>
              <p:cNvGraphicFramePr/>
              <p:nvPr>
                <p:extLst>
                  <p:ext uri="{D42A27DB-BD31-4B8C-83A1-F6EECF244321}">
                    <p14:modId xmlns:p14="http://schemas.microsoft.com/office/powerpoint/2010/main" val="378268851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0&lt; </m:t>
                              </m:r>
                              <m:r>
                                <a:rPr lang="en-GB"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tx1"/>
                                  </a:solidFill>
                                  <a:latin typeface="Cambria Math" panose="02040503050406030204" pitchFamily="18" charset="0"/>
                                  <a:ea typeface="Nunito Sans"/>
                                  <a:cs typeface="Nunito Sans"/>
                                  <a:sym typeface="Nunito Sans"/>
                                </a:rPr>
                                <m:t> &lt; 180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chemeClr val="tx1"/>
                                  </a:solidFill>
                                  <a:latin typeface="Cambria Math" panose="02040503050406030204" pitchFamily="18" charset="0"/>
                                  <a:ea typeface="Nunito Sans"/>
                                  <a:cs typeface="Nunito Sans"/>
                                  <a:sym typeface="Nunito Sans"/>
                                </a:rPr>
                                <m:t>&lt; </m:t>
                              </m:r>
                              <m:r>
                                <a:rPr lang="en-GB"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tx1"/>
                                  </a:solidFill>
                                  <a:latin typeface="Cambria Math" panose="02040503050406030204" pitchFamily="18" charset="0"/>
                                  <a:ea typeface="Nunito Sans"/>
                                  <a:cs typeface="Nunito Sans"/>
                                  <a:sym typeface="Nunito Sans"/>
                                </a:rPr>
                                <m:t> &lt; 180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tx1"/>
                                  </a:solidFill>
                                  <a:latin typeface="Cambria Math" panose="02040503050406030204" pitchFamily="18" charset="0"/>
                                  <a:ea typeface="Nunito Sans"/>
                                  <a:cs typeface="Nunito Sans"/>
                                  <a:sym typeface="Nunito Sans"/>
                                </a:rPr>
                                <m:t> ≤ 180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i="1" u="none" strike="noStrike" cap="none" dirty="0" smtClean="0">
                                  <a:solidFill>
                                    <a:schemeClr val="tx1"/>
                                  </a:solidFill>
                                  <a:latin typeface="Cambria Math" panose="02040503050406030204" pitchFamily="18" charset="0"/>
                                  <a:ea typeface="Nunito Sans"/>
                                  <a:cs typeface="Nunito Sans"/>
                                  <a:sym typeface="Nunito Sans"/>
                                </a:rPr>
                                <m:t>&lt; </m:t>
                              </m:r>
                              <m:r>
                                <a:rPr lang="en-GB"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tx1"/>
                                  </a:solidFill>
                                  <a:latin typeface="Cambria Math" panose="02040503050406030204" pitchFamily="18" charset="0"/>
                                  <a:ea typeface="Nunito Sans"/>
                                  <a:cs typeface="Nunito Sans"/>
                                  <a:sym typeface="Nunito Sans"/>
                                </a:rPr>
                                <m:t> &lt;360</m:t>
                              </m:r>
                              <m:r>
                                <a:rPr lang="en-GB" sz="160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66BB5D97-8FCF-D8A4-EBA2-1FFA9052C877}"/>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2) </a:t>
                      </a:r>
                      <a:r>
                        <a:rPr lang="en-US" sz="1600" b="0" u="none" strike="noStrike" cap="none" dirty="0">
                          <a:solidFill>
                            <a:schemeClr val="dk1"/>
                          </a:solidFill>
                          <a:latin typeface="Nunito Sans"/>
                          <a:ea typeface="Nunito Sans"/>
                          <a:cs typeface="Nunito Sans"/>
                          <a:sym typeface="Nunito Sans"/>
                        </a:rPr>
                        <a:t>Select the inequality that defines an obtuse</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u="none" strike="noStrike" cap="none" dirty="0">
                          <a:solidFill>
                            <a:schemeClr val="dk1"/>
                          </a:solidFill>
                          <a:latin typeface="Nunito Sans"/>
                          <a:ea typeface="Nunito Sans"/>
                          <a:cs typeface="Nunito Sans"/>
                          <a:sym typeface="Nunito Sans"/>
                        </a:rPr>
                        <a:t>    angle: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8584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218e5cf1e5b_0_18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14D2495-EE5A-524B-A652-2958D194A1E6}"/>
              </a:ext>
            </a:extLst>
          </p:cNvPr>
          <p:cNvPicPr>
            <a:picLocks noChangeAspect="1"/>
          </p:cNvPicPr>
          <p:nvPr/>
        </p:nvPicPr>
        <p:blipFill>
          <a:blip r:embed="rId3"/>
          <a:stretch>
            <a:fillRect/>
          </a:stretch>
        </p:blipFill>
        <p:spPr>
          <a:xfrm>
            <a:off x="916497" y="1793140"/>
            <a:ext cx="2810103" cy="28332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5085AFE-29EA-7584-94F2-4EDF9ED59633}"/>
                  </a:ext>
                </a:extLst>
              </p:cNvPr>
              <p:cNvGraphicFramePr/>
              <p:nvPr>
                <p:extLst>
                  <p:ext uri="{D42A27DB-BD31-4B8C-83A1-F6EECF244321}">
                    <p14:modId xmlns:p14="http://schemas.microsoft.com/office/powerpoint/2010/main" val="22673114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62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28</m:t>
                              </m:r>
                              <m:r>
                                <a:rPr lang="en-US"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 </a:t>
                          </a:r>
                          <a:endParaRPr lang="en-US" sz="16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45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5085AFE-29EA-7584-94F2-4EDF9ED59633}"/>
                  </a:ext>
                </a:extLst>
              </p:cNvPr>
              <p:cNvGraphicFramePr/>
              <p:nvPr>
                <p:extLst>
                  <p:ext uri="{D42A27DB-BD31-4B8C-83A1-F6EECF244321}">
                    <p14:modId xmlns:p14="http://schemas.microsoft.com/office/powerpoint/2010/main" val="22673114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62</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28</m:t>
                              </m:r>
                              <m:r>
                                <a:rPr lang="en-US"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 </a:t>
                          </a:r>
                          <a:endParaRPr lang="en-US" sz="16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45</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4874DEB8-47AD-AAC0-9200-684B17FB42D7}"/>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3) </a:t>
                          </a:r>
                          <a:r>
                            <a:rPr lang="en-US" sz="1600" b="0" u="none" strike="noStrike" cap="none" dirty="0">
                              <a:solidFill>
                                <a:schemeClr val="dk1"/>
                              </a:solidFill>
                              <a:latin typeface="Nunito Sans"/>
                              <a:ea typeface="Nunito Sans"/>
                              <a:cs typeface="Nunito Sans"/>
                              <a:sym typeface="Nunito Sans"/>
                            </a:rPr>
                            <a:t>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𝐴𝑂𝐵</m:t>
                              </m:r>
                            </m:oMath>
                          </a14:m>
                          <a:r>
                            <a:rPr lang="en-US" sz="1600" b="0" u="none" strike="noStrike" cap="none" dirty="0">
                              <a:solidFill>
                                <a:schemeClr val="dk1"/>
                              </a:solidFill>
                              <a:latin typeface="Nunito Sans"/>
                              <a:ea typeface="Nunito Sans"/>
                              <a:cs typeface="Nunito Sans"/>
                              <a:sym typeface="Nunito Sans"/>
                            </a:rPr>
                            <a:t> is complementary to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𝐵𝑂𝐶</m:t>
                              </m:r>
                            </m:oMath>
                          </a14:m>
                          <a:r>
                            <a:rPr lang="en-US" sz="1600" b="0" u="none" strike="noStrike" cap="none" dirty="0">
                              <a:solidFill>
                                <a:schemeClr val="dk1"/>
                              </a:solidFill>
                              <a:latin typeface="Nunito Sans"/>
                              <a:ea typeface="Nunito Sans"/>
                              <a:cs typeface="Nunito Sans"/>
                              <a:sym typeface="Nunito Sans"/>
                            </a:rPr>
                            <a:t>.</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u="none" strike="noStrike" cap="none" dirty="0">
                              <a:solidFill>
                                <a:schemeClr val="dk1"/>
                              </a:solidFill>
                              <a:latin typeface="Nunito Sans"/>
                              <a:ea typeface="Nunito Sans"/>
                              <a:cs typeface="Nunito Sans"/>
                              <a:sym typeface="Nunito Sans"/>
                            </a:rPr>
                            <a:t>    Determine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𝐵𝑂𝐶</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4874DEB8-47AD-AAC0-9200-684B17FB42D7}"/>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3) </a:t>
                          </a:r>
                          <a:r>
                            <a:rPr lang="en-US" sz="1600" b="0" u="none" strike="noStrike" cap="none" dirty="0">
                              <a:solidFill>
                                <a:schemeClr val="dk1"/>
                              </a:solidFill>
                              <a:latin typeface="Nunito Sans"/>
                              <a:ea typeface="Nunito Sans"/>
                              <a:cs typeface="Nunito Sans"/>
                              <a:sym typeface="Nunito Sans"/>
                            </a:rPr>
                            <a:t>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𝐴𝑂𝐵</m:t>
                              </m:r>
                            </m:oMath>
                          </a14:m>
                          <a:r>
                            <a:rPr lang="en-US" sz="1600" b="0" u="none" strike="noStrike" cap="none" dirty="0">
                              <a:solidFill>
                                <a:schemeClr val="dk1"/>
                              </a:solidFill>
                              <a:latin typeface="Nunito Sans"/>
                              <a:ea typeface="Nunito Sans"/>
                              <a:cs typeface="Nunito Sans"/>
                              <a:sym typeface="Nunito Sans"/>
                            </a:rPr>
                            <a:t> is complementary to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𝐵𝑂𝐶</m:t>
                              </m:r>
                            </m:oMath>
                          </a14:m>
                          <a:r>
                            <a:rPr lang="en-US" sz="1600" b="0" u="none" strike="noStrike" cap="none" dirty="0">
                              <a:solidFill>
                                <a:schemeClr val="dk1"/>
                              </a:solidFill>
                              <a:latin typeface="Nunito Sans"/>
                              <a:ea typeface="Nunito Sans"/>
                              <a:cs typeface="Nunito Sans"/>
                              <a:sym typeface="Nunito Sans"/>
                            </a:rPr>
                            <a:t>.</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u="none" strike="noStrike" cap="none" dirty="0">
                              <a:solidFill>
                                <a:schemeClr val="dk1"/>
                              </a:solidFill>
                              <a:latin typeface="Nunito Sans"/>
                              <a:ea typeface="Nunito Sans"/>
                              <a:cs typeface="Nunito Sans"/>
                              <a:sym typeface="Nunito Sans"/>
                            </a:rPr>
                            <a:t>    Determine the size of angle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𝐵𝑂𝐶</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890905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218e5cf1e5b_0_18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1CC3489E-A22B-464A-B109-154E2DC17B1E}"/>
              </a:ext>
            </a:extLst>
          </p:cNvPr>
          <p:cNvPicPr>
            <a:picLocks noChangeAspect="1"/>
          </p:cNvPicPr>
          <p:nvPr/>
        </p:nvPicPr>
        <p:blipFill>
          <a:blip r:embed="rId3"/>
          <a:stretch>
            <a:fillRect/>
          </a:stretch>
        </p:blipFill>
        <p:spPr>
          <a:xfrm>
            <a:off x="551271" y="1891800"/>
            <a:ext cx="3540555" cy="22968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695DBE8-6D92-A9F6-DC24-696DA516DC6A}"/>
                  </a:ext>
                </a:extLst>
              </p:cNvPr>
              <p:cNvGraphicFramePr/>
              <p:nvPr>
                <p:extLst>
                  <p:ext uri="{D42A27DB-BD31-4B8C-83A1-F6EECF244321}">
                    <p14:modId xmlns:p14="http://schemas.microsoft.com/office/powerpoint/2010/main" val="14826548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r>
                            <a:rPr lang="en-GB" sz="1600" u="none" strike="noStrike" cap="none" dirty="0">
                              <a:solidFill>
                                <a:schemeClr val="tx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𝑑</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695DBE8-6D92-A9F6-DC24-696DA516DC6A}"/>
                  </a:ext>
                </a:extLst>
              </p:cNvPr>
              <p:cNvGraphicFramePr/>
              <p:nvPr>
                <p:extLst>
                  <p:ext uri="{D42A27DB-BD31-4B8C-83A1-F6EECF244321}">
                    <p14:modId xmlns:p14="http://schemas.microsoft.com/office/powerpoint/2010/main" val="14826548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r>
                            <a:rPr lang="en-GB" sz="1600" u="none" strike="noStrike" cap="none" dirty="0">
                              <a:solidFill>
                                <a:schemeClr val="tx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𝑏</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𝑐</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r>
                            <a:rPr lang="en-GB" sz="1600" u="none" strike="noStrike" cap="none" dirty="0">
                              <a:solidFill>
                                <a:schemeClr val="tx1"/>
                              </a:solidFill>
                              <a:latin typeface="Nunito Sans"/>
                              <a:ea typeface="Nunito Sans"/>
                              <a:cs typeface="Nunito Sans"/>
                              <a:sym typeface="Nunito Sans"/>
                            </a:rPr>
                            <a:t>Angle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𝑑</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EEA4B0DF-33FE-A13C-D815-48ACC0300B08}"/>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4) </a:t>
                      </a:r>
                      <a:r>
                        <a:rPr lang="en-US" sz="1600" b="0" u="none" strike="noStrike" cap="none" dirty="0">
                          <a:solidFill>
                            <a:schemeClr val="dk1"/>
                          </a:solidFill>
                          <a:latin typeface="Nunito Sans"/>
                          <a:ea typeface="Nunito Sans"/>
                          <a:cs typeface="Nunito Sans"/>
                          <a:sym typeface="Nunito Sans"/>
                        </a:rPr>
                        <a:t>The shape pictured is a trapezium.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Identify the reflex angle: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99320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g218e5cf1e5b_0_19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FCA9D3F-A1D8-B64A-907A-6F8224A974A1}"/>
              </a:ext>
            </a:extLst>
          </p:cNvPr>
          <p:cNvPicPr>
            <a:picLocks noChangeAspect="1"/>
          </p:cNvPicPr>
          <p:nvPr/>
        </p:nvPicPr>
        <p:blipFill>
          <a:blip r:embed="rId3"/>
          <a:stretch>
            <a:fillRect/>
          </a:stretch>
        </p:blipFill>
        <p:spPr>
          <a:xfrm>
            <a:off x="455600" y="1661472"/>
            <a:ext cx="3996000" cy="243572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76D47C2-9C79-8917-6AF3-6920CC3A4D32}"/>
                  </a:ext>
                </a:extLst>
              </p:cNvPr>
              <p:cNvGraphicFramePr/>
              <p:nvPr>
                <p:extLst>
                  <p:ext uri="{D42A27DB-BD31-4B8C-83A1-F6EECF244321}">
                    <p14:modId xmlns:p14="http://schemas.microsoft.com/office/powerpoint/2010/main" val="425717884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180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360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200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76D47C2-9C79-8917-6AF3-6920CC3A4D32}"/>
                  </a:ext>
                </a:extLst>
              </p:cNvPr>
              <p:cNvGraphicFramePr/>
              <p:nvPr>
                <p:extLst>
                  <p:ext uri="{D42A27DB-BD31-4B8C-83A1-F6EECF244321}">
                    <p14:modId xmlns:p14="http://schemas.microsoft.com/office/powerpoint/2010/main" val="425717884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180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360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200</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B004A51-B16E-6749-7D82-DC5DC5210D5E}"/>
                  </a:ext>
                </a:extLst>
              </p:cNvPr>
              <p:cNvGraphicFramePr/>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u="none" strike="noStrike" cap="none" dirty="0">
                              <a:solidFill>
                                <a:schemeClr val="dk1"/>
                              </a:solidFill>
                              <a:latin typeface="Nunito Sans"/>
                              <a:ea typeface="Nunito Sans"/>
                              <a:cs typeface="Nunito Sans"/>
                              <a:sym typeface="Nunito Sans"/>
                            </a:rPr>
                            <a:t>What is the sum of angles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𝑝</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𝑞</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US" sz="1600" b="0" u="none" strike="noStrike" cap="none" dirty="0">
                              <a:solidFill>
                                <a:schemeClr val="dk1"/>
                              </a:solidFill>
                              <a:latin typeface="Nunito Sans"/>
                              <a:ea typeface="Nunito Sans"/>
                              <a:cs typeface="Nunito Sans"/>
                              <a:sym typeface="Nunito Sans"/>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𝑟</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B004A51-B16E-6749-7D82-DC5DC5210D5E}"/>
                  </a:ext>
                </a:extLst>
              </p:cNvPr>
              <p:cNvGraphicFramePr/>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u="none" strike="noStrike" cap="none" dirty="0">
                              <a:solidFill>
                                <a:schemeClr val="dk1"/>
                              </a:solidFill>
                              <a:latin typeface="Nunito Sans"/>
                              <a:ea typeface="Nunito Sans"/>
                              <a:cs typeface="Nunito Sans"/>
                              <a:sym typeface="Nunito Sans"/>
                            </a:rPr>
                            <a:t>What is the sum of angles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𝑝</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𝑞</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US" sz="1600" b="0" u="none" strike="noStrike" cap="none" dirty="0">
                              <a:solidFill>
                                <a:schemeClr val="dk1"/>
                              </a:solidFill>
                              <a:latin typeface="Nunito Sans"/>
                              <a:ea typeface="Nunito Sans"/>
                              <a:cs typeface="Nunito Sans"/>
                              <a:sym typeface="Nunito Sans"/>
                            </a:rPr>
                            <a:t>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𝑟</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591033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218e5cf1e5b_0_20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 Facts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62AA5AB-D8E6-264D-9B43-802F6450FE79}"/>
              </a:ext>
            </a:extLst>
          </p:cNvPr>
          <p:cNvPicPr>
            <a:picLocks noChangeAspect="1"/>
          </p:cNvPicPr>
          <p:nvPr/>
        </p:nvPicPr>
        <p:blipFill rotWithShape="1">
          <a:blip r:embed="rId3"/>
          <a:srcRect l="6266" t="8900" r="8026" b="8829"/>
          <a:stretch/>
        </p:blipFill>
        <p:spPr>
          <a:xfrm>
            <a:off x="1413933" y="1615415"/>
            <a:ext cx="1811867" cy="266556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E2A8A5E-6157-13A3-AFC7-38EB00FD7BAE}"/>
                  </a:ext>
                </a:extLst>
              </p:cNvPr>
              <p:cNvGraphicFramePr/>
              <p:nvPr>
                <p:extLst>
                  <p:ext uri="{D42A27DB-BD31-4B8C-83A1-F6EECF244321}">
                    <p14:modId xmlns:p14="http://schemas.microsoft.com/office/powerpoint/2010/main" val="279039461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49</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173</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63</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56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r>
                                <a:rPr lang="en-GB" sz="1600" i="1" u="none" strike="noStrike" cap="none" dirty="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E2A8A5E-6157-13A3-AFC7-38EB00FD7BAE}"/>
                  </a:ext>
                </a:extLst>
              </p:cNvPr>
              <p:cNvGraphicFramePr/>
              <p:nvPr>
                <p:extLst>
                  <p:ext uri="{D42A27DB-BD31-4B8C-83A1-F6EECF244321}">
                    <p14:modId xmlns:p14="http://schemas.microsoft.com/office/powerpoint/2010/main" val="279039461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49</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173</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63</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u="none" strike="noStrike" cap="none"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56</m:t>
                              </m:r>
                              <m:r>
                                <a:rPr lang="en-GB" sz="1600" i="1" u="none" strike="noStrike" cap="none" baseline="30000" dirty="0" smtClean="0">
                                  <a:solidFill>
                                    <a:schemeClr val="tx1"/>
                                  </a:solidFill>
                                  <a:latin typeface="Cambria Math" panose="02040503050406030204" pitchFamily="18" charset="0"/>
                                  <a:ea typeface="Cambria Math" panose="02040503050406030204" pitchFamily="18" charset="0"/>
                                  <a:cs typeface="Nunito"/>
                                  <a:sym typeface="Nunito"/>
                                </a:rPr>
                                <m:t>°</m:t>
                              </m:r>
                              <m:r>
                                <a:rPr lang="en-GB" sz="1600" i="1" u="none" strike="noStrike" cap="none" dirty="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1461B286-81C9-4181-BD71-F369911C9592}"/>
                  </a:ext>
                </a:extLst>
              </p:cNvPr>
              <p:cNvGraphicFramePr/>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GB" sz="1600" b="0" u="none" strike="noStrike" cap="none" dirty="0">
                              <a:solidFill>
                                <a:schemeClr val="dk1"/>
                              </a:solidFill>
                              <a:latin typeface="Nunito"/>
                              <a:ea typeface="Nunito"/>
                              <a:cs typeface="Nunito"/>
                              <a:sym typeface="Nunito"/>
                            </a:rPr>
                            <a:t>The shape pictured is a kite. Find the size of </a:t>
                          </a:r>
                        </a:p>
                        <a:p>
                          <a:pPr marL="0" marR="0" lvl="0" indent="0" algn="l" rtl="0">
                            <a:lnSpc>
                              <a:spcPct val="15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a:ea typeface="Nunito"/>
                              <a:cs typeface="Nunito"/>
                              <a:sym typeface="Nunito"/>
                            </a:rPr>
                            <a:t>    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𝑝</m:t>
                              </m:r>
                            </m:oMath>
                          </a14:m>
                          <a:r>
                            <a:rPr lang="en-GB" sz="1600" b="0" u="none" strike="noStrike" cap="none" dirty="0">
                              <a:solidFill>
                                <a:schemeClr val="dk1"/>
                              </a:solidFill>
                              <a:latin typeface="Nunito"/>
                              <a:ea typeface="Nunito"/>
                              <a:cs typeface="Nunito"/>
                              <a:sym typeface="Nunito"/>
                            </a:rPr>
                            <a:t>:</a:t>
                          </a:r>
                          <a:r>
                            <a:rPr lang="en-GB"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1461B286-81C9-4181-BD71-F369911C9592}"/>
                  </a:ext>
                </a:extLst>
              </p:cNvPr>
              <p:cNvGraphicFramePr/>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GB" sz="1600" b="0" u="none" strike="noStrike" cap="none" dirty="0">
                              <a:solidFill>
                                <a:schemeClr val="dk1"/>
                              </a:solidFill>
                              <a:latin typeface="Nunito"/>
                              <a:ea typeface="Nunito"/>
                              <a:cs typeface="Nunito"/>
                              <a:sym typeface="Nunito"/>
                            </a:rPr>
                            <a:t>The shape pictured is a kite. Find the size of </a:t>
                          </a:r>
                        </a:p>
                        <a:p>
                          <a:pPr marL="0" marR="0" lvl="0" indent="0" algn="l" rtl="0">
                            <a:lnSpc>
                              <a:spcPct val="15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a:ea typeface="Nunito"/>
                              <a:cs typeface="Nunito"/>
                              <a:sym typeface="Nunito"/>
                            </a:rPr>
                            <a:t>    angle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𝑝</m:t>
                              </m:r>
                            </m:oMath>
                          </a14:m>
                          <a:r>
                            <a:rPr lang="en-GB" sz="1600" b="0" u="none" strike="noStrike" cap="none" dirty="0">
                              <a:solidFill>
                                <a:schemeClr val="dk1"/>
                              </a:solidFill>
                              <a:latin typeface="Nunito"/>
                              <a:ea typeface="Nunito"/>
                              <a:cs typeface="Nunito"/>
                              <a:sym typeface="Nunito"/>
                            </a:rPr>
                            <a:t>:</a:t>
                          </a:r>
                          <a:r>
                            <a:rPr lang="en-GB"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144255846"/>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TotalTime>
  <Words>2486</Words>
  <Application>Microsoft Office PowerPoint</Application>
  <PresentationFormat>On-screen Show (16:9)</PresentationFormat>
  <Paragraphs>461</Paragraphs>
  <Slides>45</Slides>
  <Notes>45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Times New Roman</vt:lpstr>
      <vt:lpstr>Cambria Math</vt:lpstr>
      <vt:lpstr>Calibri</vt:lpstr>
      <vt:lpstr>Nunito Sans</vt:lpstr>
      <vt:lpstr>Nunito</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2</cp:revision>
  <dcterms:modified xsi:type="dcterms:W3CDTF">2023-07-06T15:55:46Z</dcterms:modified>
</cp:coreProperties>
</file>