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7"/>
  </p:notesMasterIdLst>
  <p:sldIdLst>
    <p:sldId id="256" r:id="rId2"/>
    <p:sldId id="257" r:id="rId3"/>
    <p:sldId id="258" r:id="rId4"/>
    <p:sldId id="336" r:id="rId5"/>
    <p:sldId id="337" r:id="rId6"/>
    <p:sldId id="338" r:id="rId7"/>
    <p:sldId id="339" r:id="rId8"/>
    <p:sldId id="340" r:id="rId9"/>
    <p:sldId id="341" r:id="rId10"/>
    <p:sldId id="342" r:id="rId11"/>
    <p:sldId id="343" r:id="rId12"/>
    <p:sldId id="344" r:id="rId13"/>
    <p:sldId id="345" r:id="rId14"/>
    <p:sldId id="346" r:id="rId15"/>
    <p:sldId id="347" r:id="rId16"/>
    <p:sldId id="348" r:id="rId17"/>
    <p:sldId id="349" r:id="rId18"/>
    <p:sldId id="350" r:id="rId19"/>
    <p:sldId id="279" r:id="rId20"/>
    <p:sldId id="321" r:id="rId21"/>
    <p:sldId id="322" r:id="rId22"/>
    <p:sldId id="323" r:id="rId23"/>
    <p:sldId id="324" r:id="rId24"/>
    <p:sldId id="325" r:id="rId25"/>
    <p:sldId id="326" r:id="rId26"/>
    <p:sldId id="327" r:id="rId27"/>
    <p:sldId id="328" r:id="rId28"/>
    <p:sldId id="329" r:id="rId29"/>
    <p:sldId id="330" r:id="rId30"/>
    <p:sldId id="331" r:id="rId31"/>
    <p:sldId id="332" r:id="rId32"/>
    <p:sldId id="333" r:id="rId33"/>
    <p:sldId id="334" r:id="rId34"/>
    <p:sldId id="335" r:id="rId35"/>
    <p:sldId id="300" r:id="rId36"/>
  </p:sldIdLst>
  <p:sldSz cx="9144000" cy="5143500" type="screen16x9"/>
  <p:notesSz cx="6858000" cy="9144000"/>
  <p:embeddedFontLst>
    <p:embeddedFont>
      <p:font typeface="Calibri" panose="020F0502020204030204" pitchFamily="34" charset="0"/>
      <p:regular r:id="rId38"/>
      <p:bold r:id="rId39"/>
      <p:italic r:id="rId40"/>
      <p:boldItalic r:id="rId41"/>
    </p:embeddedFont>
    <p:embeddedFont>
      <p:font typeface="Cambria Math" panose="02040503050406030204" pitchFamily="18" charset="0"/>
      <p:regular r:id="rId42"/>
    </p:embeddedFont>
    <p:embeddedFont>
      <p:font typeface="Nunito" pitchFamily="2" charset="0"/>
      <p:regular r:id="rId43"/>
      <p:bold r:id="rId44"/>
      <p:italic r:id="rId45"/>
      <p:boldItalic r:id="rId46"/>
    </p:embeddedFont>
    <p:embeddedFont>
      <p:font typeface="Nunito Sans" pitchFamily="2"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1" roundtripDataSignature="AMtx7miopCsFRL5ITQ+Sw0DXLJ3aySMxy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842216-F561-453D-B451-6C0AC7BFA21B}" v="1256" dt="2023-06-29T09:32:13.074"/>
    <p1510:client id="{BBE70C5D-BA68-44F4-A4E3-6A06D0A7EDA9}" v="170" dt="2023-06-29T10:58:34.839"/>
  </p1510:revLst>
</p1510:revInfo>
</file>

<file path=ppt/tableStyles.xml><?xml version="1.0" encoding="utf-8"?>
<a:tblStyleLst xmlns:a="http://schemas.openxmlformats.org/drawingml/2006/main" def="{AC6F4E37-9273-47AE-8071-A6909A8A5743}">
  <a:tblStyle styleId="{AC6F4E37-9273-47AE-8071-A6909A8A5743}"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0E87D864-1952-46A8-BDBF-DA085AF3DD8E}"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86"/>
    <p:restoredTop sz="94656"/>
  </p:normalViewPr>
  <p:slideViewPr>
    <p:cSldViewPr snapToGrid="0">
      <p:cViewPr varScale="1">
        <p:scale>
          <a:sx n="58" d="100"/>
          <a:sy n="58" d="100"/>
        </p:scale>
        <p:origin x="28" y="13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66" Type="http://schemas.microsoft.com/office/2016/11/relationships/changesInfo" Target="changesInfos/changesInfo1.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64"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font" Target="fonts/font4.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7.fntdata"/><Relationship Id="rId6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BBE70C5D-BA68-44F4-A4E3-6A06D0A7EDA9}"/>
    <pc:docChg chg="undo custSel modSld">
      <pc:chgData name="Janette Warburton" userId="3e27661f259abf4c" providerId="LiveId" clId="{BBE70C5D-BA68-44F4-A4E3-6A06D0A7EDA9}" dt="2023-06-29T10:58:34.839" v="202" actId="20577"/>
      <pc:docMkLst>
        <pc:docMk/>
      </pc:docMkLst>
      <pc:sldChg chg="modSp">
        <pc:chgData name="Janette Warburton" userId="3e27661f259abf4c" providerId="LiveId" clId="{BBE70C5D-BA68-44F4-A4E3-6A06D0A7EDA9}" dt="2023-06-29T10:46:44.011" v="70" actId="20577"/>
        <pc:sldMkLst>
          <pc:docMk/>
          <pc:sldMk cId="2409518213" sldId="322"/>
        </pc:sldMkLst>
        <pc:graphicFrameChg chg="mod">
          <ac:chgData name="Janette Warburton" userId="3e27661f259abf4c" providerId="LiveId" clId="{BBE70C5D-BA68-44F4-A4E3-6A06D0A7EDA9}" dt="2023-06-29T10:46:44.011" v="70" actId="20577"/>
          <ac:graphicFrameMkLst>
            <pc:docMk/>
            <pc:sldMk cId="2409518213" sldId="322"/>
            <ac:graphicFrameMk id="2" creationId="{951C1056-D439-C871-FC7E-9AD91DA34236}"/>
          </ac:graphicFrameMkLst>
        </pc:graphicFrameChg>
      </pc:sldChg>
      <pc:sldChg chg="modSp">
        <pc:chgData name="Janette Warburton" userId="3e27661f259abf4c" providerId="LiveId" clId="{BBE70C5D-BA68-44F4-A4E3-6A06D0A7EDA9}" dt="2023-06-29T10:46:58.761" v="77" actId="20577"/>
        <pc:sldMkLst>
          <pc:docMk/>
          <pc:sldMk cId="2381524152" sldId="323"/>
        </pc:sldMkLst>
        <pc:graphicFrameChg chg="mod">
          <ac:chgData name="Janette Warburton" userId="3e27661f259abf4c" providerId="LiveId" clId="{BBE70C5D-BA68-44F4-A4E3-6A06D0A7EDA9}" dt="2023-06-29T10:46:58.761" v="77" actId="20577"/>
          <ac:graphicFrameMkLst>
            <pc:docMk/>
            <pc:sldMk cId="2381524152" sldId="323"/>
            <ac:graphicFrameMk id="2" creationId="{951C1056-D439-C871-FC7E-9AD91DA34236}"/>
          </ac:graphicFrameMkLst>
        </pc:graphicFrameChg>
      </pc:sldChg>
      <pc:sldChg chg="modSp">
        <pc:chgData name="Janette Warburton" userId="3e27661f259abf4c" providerId="LiveId" clId="{BBE70C5D-BA68-44F4-A4E3-6A06D0A7EDA9}" dt="2023-06-29T10:47:42.535" v="113" actId="20577"/>
        <pc:sldMkLst>
          <pc:docMk/>
          <pc:sldMk cId="3760298952" sldId="324"/>
        </pc:sldMkLst>
        <pc:graphicFrameChg chg="mod">
          <ac:chgData name="Janette Warburton" userId="3e27661f259abf4c" providerId="LiveId" clId="{BBE70C5D-BA68-44F4-A4E3-6A06D0A7EDA9}" dt="2023-06-29T10:47:42.535" v="113" actId="20577"/>
          <ac:graphicFrameMkLst>
            <pc:docMk/>
            <pc:sldMk cId="3760298952" sldId="324"/>
            <ac:graphicFrameMk id="2" creationId="{951C1056-D439-C871-FC7E-9AD91DA34236}"/>
          </ac:graphicFrameMkLst>
        </pc:graphicFrameChg>
      </pc:sldChg>
      <pc:sldChg chg="addSp delSp modSp mod">
        <pc:chgData name="Janette Warburton" userId="3e27661f259abf4c" providerId="LiveId" clId="{BBE70C5D-BA68-44F4-A4E3-6A06D0A7EDA9}" dt="2023-06-29T10:53:01.630" v="133" actId="20577"/>
        <pc:sldMkLst>
          <pc:docMk/>
          <pc:sldMk cId="786209076" sldId="325"/>
        </pc:sldMkLst>
        <pc:graphicFrameChg chg="mod">
          <ac:chgData name="Janette Warburton" userId="3e27661f259abf4c" providerId="LiveId" clId="{BBE70C5D-BA68-44F4-A4E3-6A06D0A7EDA9}" dt="2023-06-29T10:53:01.630" v="133" actId="20577"/>
          <ac:graphicFrameMkLst>
            <pc:docMk/>
            <pc:sldMk cId="786209076" sldId="325"/>
            <ac:graphicFrameMk id="2" creationId="{951C1056-D439-C871-FC7E-9AD91DA34236}"/>
          </ac:graphicFrameMkLst>
        </pc:graphicFrameChg>
        <pc:picChg chg="del">
          <ac:chgData name="Janette Warburton" userId="3e27661f259abf4c" providerId="LiveId" clId="{BBE70C5D-BA68-44F4-A4E3-6A06D0A7EDA9}" dt="2023-06-29T09:38:54.317" v="0" actId="478"/>
          <ac:picMkLst>
            <pc:docMk/>
            <pc:sldMk cId="786209076" sldId="325"/>
            <ac:picMk id="3" creationId="{21B1C8F5-CBCE-689E-4B0A-DE5E3459D5FC}"/>
          </ac:picMkLst>
        </pc:picChg>
        <pc:picChg chg="add mod">
          <ac:chgData name="Janette Warburton" userId="3e27661f259abf4c" providerId="LiveId" clId="{BBE70C5D-BA68-44F4-A4E3-6A06D0A7EDA9}" dt="2023-06-29T09:39:30.113" v="16" actId="1035"/>
          <ac:picMkLst>
            <pc:docMk/>
            <pc:sldMk cId="786209076" sldId="325"/>
            <ac:picMk id="6" creationId="{8DC7F7C5-1313-CF06-9041-01575FBDCE8F}"/>
          </ac:picMkLst>
        </pc:picChg>
      </pc:sldChg>
      <pc:sldChg chg="modSp">
        <pc:chgData name="Janette Warburton" userId="3e27661f259abf4c" providerId="LiveId" clId="{BBE70C5D-BA68-44F4-A4E3-6A06D0A7EDA9}" dt="2023-06-29T10:53:54.550" v="145" actId="20577"/>
        <pc:sldMkLst>
          <pc:docMk/>
          <pc:sldMk cId="2444477176" sldId="326"/>
        </pc:sldMkLst>
        <pc:graphicFrameChg chg="mod">
          <ac:chgData name="Janette Warburton" userId="3e27661f259abf4c" providerId="LiveId" clId="{BBE70C5D-BA68-44F4-A4E3-6A06D0A7EDA9}" dt="2023-06-29T10:53:54.550" v="145" actId="20577"/>
          <ac:graphicFrameMkLst>
            <pc:docMk/>
            <pc:sldMk cId="2444477176" sldId="326"/>
            <ac:graphicFrameMk id="2" creationId="{951C1056-D439-C871-FC7E-9AD91DA34236}"/>
          </ac:graphicFrameMkLst>
        </pc:graphicFrameChg>
      </pc:sldChg>
      <pc:sldChg chg="modSp">
        <pc:chgData name="Janette Warburton" userId="3e27661f259abf4c" providerId="LiveId" clId="{BBE70C5D-BA68-44F4-A4E3-6A06D0A7EDA9}" dt="2023-06-29T10:55:22.071" v="148" actId="6549"/>
        <pc:sldMkLst>
          <pc:docMk/>
          <pc:sldMk cId="2636774278" sldId="328"/>
        </pc:sldMkLst>
        <pc:graphicFrameChg chg="mod">
          <ac:chgData name="Janette Warburton" userId="3e27661f259abf4c" providerId="LiveId" clId="{BBE70C5D-BA68-44F4-A4E3-6A06D0A7EDA9}" dt="2023-06-29T10:55:22.071" v="148" actId="6549"/>
          <ac:graphicFrameMkLst>
            <pc:docMk/>
            <pc:sldMk cId="2636774278" sldId="328"/>
            <ac:graphicFrameMk id="6" creationId="{96E6D2B4-4A6B-E98D-2929-63D872A2F2C4}"/>
          </ac:graphicFrameMkLst>
        </pc:graphicFrameChg>
        <pc:graphicFrameChg chg="mod">
          <ac:chgData name="Janette Warburton" userId="3e27661f259abf4c" providerId="LiveId" clId="{BBE70C5D-BA68-44F4-A4E3-6A06D0A7EDA9}" dt="2023-06-29T10:54:24.280" v="146" actId="20577"/>
          <ac:graphicFrameMkLst>
            <pc:docMk/>
            <pc:sldMk cId="2636774278" sldId="328"/>
            <ac:graphicFrameMk id="7" creationId="{CFFFDE06-E78C-EF4A-1B45-CC54C3671E38}"/>
          </ac:graphicFrameMkLst>
        </pc:graphicFrameChg>
      </pc:sldChg>
      <pc:sldChg chg="modSp">
        <pc:chgData name="Janette Warburton" userId="3e27661f259abf4c" providerId="LiveId" clId="{BBE70C5D-BA68-44F4-A4E3-6A06D0A7EDA9}" dt="2023-06-29T10:56:05.604" v="156" actId="20577"/>
        <pc:sldMkLst>
          <pc:docMk/>
          <pc:sldMk cId="4163295676" sldId="329"/>
        </pc:sldMkLst>
        <pc:graphicFrameChg chg="mod">
          <ac:chgData name="Janette Warburton" userId="3e27661f259abf4c" providerId="LiveId" clId="{BBE70C5D-BA68-44F4-A4E3-6A06D0A7EDA9}" dt="2023-06-29T10:56:05.604" v="156" actId="20577"/>
          <ac:graphicFrameMkLst>
            <pc:docMk/>
            <pc:sldMk cId="4163295676" sldId="329"/>
            <ac:graphicFrameMk id="2" creationId="{951C1056-D439-C871-FC7E-9AD91DA34236}"/>
          </ac:graphicFrameMkLst>
        </pc:graphicFrameChg>
      </pc:sldChg>
      <pc:sldChg chg="modSp">
        <pc:chgData name="Janette Warburton" userId="3e27661f259abf4c" providerId="LiveId" clId="{BBE70C5D-BA68-44F4-A4E3-6A06D0A7EDA9}" dt="2023-06-29T10:43:39.431" v="51" actId="20577"/>
        <pc:sldMkLst>
          <pc:docMk/>
          <pc:sldMk cId="3150409195" sldId="330"/>
        </pc:sldMkLst>
        <pc:graphicFrameChg chg="mod">
          <ac:chgData name="Janette Warburton" userId="3e27661f259abf4c" providerId="LiveId" clId="{BBE70C5D-BA68-44F4-A4E3-6A06D0A7EDA9}" dt="2023-06-29T10:43:39.431" v="51" actId="20577"/>
          <ac:graphicFrameMkLst>
            <pc:docMk/>
            <pc:sldMk cId="3150409195" sldId="330"/>
            <ac:graphicFrameMk id="6" creationId="{96E6D2B4-4A6B-E98D-2929-63D872A2F2C4}"/>
          </ac:graphicFrameMkLst>
        </pc:graphicFrameChg>
      </pc:sldChg>
      <pc:sldChg chg="modSp">
        <pc:chgData name="Janette Warburton" userId="3e27661f259abf4c" providerId="LiveId" clId="{BBE70C5D-BA68-44F4-A4E3-6A06D0A7EDA9}" dt="2023-06-29T10:57:24.833" v="183" actId="20577"/>
        <pc:sldMkLst>
          <pc:docMk/>
          <pc:sldMk cId="1077616206" sldId="331"/>
        </pc:sldMkLst>
        <pc:graphicFrameChg chg="mod">
          <ac:chgData name="Janette Warburton" userId="3e27661f259abf4c" providerId="LiveId" clId="{BBE70C5D-BA68-44F4-A4E3-6A06D0A7EDA9}" dt="2023-06-29T10:57:24.833" v="183" actId="20577"/>
          <ac:graphicFrameMkLst>
            <pc:docMk/>
            <pc:sldMk cId="1077616206" sldId="331"/>
            <ac:graphicFrameMk id="2" creationId="{951C1056-D439-C871-FC7E-9AD91DA34236}"/>
          </ac:graphicFrameMkLst>
        </pc:graphicFrameChg>
      </pc:sldChg>
      <pc:sldChg chg="modSp">
        <pc:chgData name="Janette Warburton" userId="3e27661f259abf4c" providerId="LiveId" clId="{BBE70C5D-BA68-44F4-A4E3-6A06D0A7EDA9}" dt="2023-06-29T10:57:55.306" v="194" actId="20577"/>
        <pc:sldMkLst>
          <pc:docMk/>
          <pc:sldMk cId="251901965" sldId="332"/>
        </pc:sldMkLst>
        <pc:graphicFrameChg chg="mod">
          <ac:chgData name="Janette Warburton" userId="3e27661f259abf4c" providerId="LiveId" clId="{BBE70C5D-BA68-44F4-A4E3-6A06D0A7EDA9}" dt="2023-06-29T10:57:55.306" v="194" actId="20577"/>
          <ac:graphicFrameMkLst>
            <pc:docMk/>
            <pc:sldMk cId="251901965" sldId="332"/>
            <ac:graphicFrameMk id="2" creationId="{951C1056-D439-C871-FC7E-9AD91DA34236}"/>
          </ac:graphicFrameMkLst>
        </pc:graphicFrameChg>
      </pc:sldChg>
      <pc:sldChg chg="modSp">
        <pc:chgData name="Janette Warburton" userId="3e27661f259abf4c" providerId="LiveId" clId="{BBE70C5D-BA68-44F4-A4E3-6A06D0A7EDA9}" dt="2023-06-29T10:58:34.839" v="202" actId="20577"/>
        <pc:sldMkLst>
          <pc:docMk/>
          <pc:sldMk cId="2137173877" sldId="334"/>
        </pc:sldMkLst>
        <pc:graphicFrameChg chg="mod">
          <ac:chgData name="Janette Warburton" userId="3e27661f259abf4c" providerId="LiveId" clId="{BBE70C5D-BA68-44F4-A4E3-6A06D0A7EDA9}" dt="2023-06-29T10:58:34.839" v="202" actId="20577"/>
          <ac:graphicFrameMkLst>
            <pc:docMk/>
            <pc:sldMk cId="2137173877" sldId="334"/>
            <ac:graphicFrameMk id="2" creationId="{951C1056-D439-C871-FC7E-9AD91DA34236}"/>
          </ac:graphicFrameMkLst>
        </pc:graphicFrameChg>
      </pc:sldChg>
      <pc:sldChg chg="modSp mod">
        <pc:chgData name="Janette Warburton" userId="3e27661f259abf4c" providerId="LiveId" clId="{BBE70C5D-BA68-44F4-A4E3-6A06D0A7EDA9}" dt="2023-06-29T10:43:44.889" v="53" actId="6549"/>
        <pc:sldMkLst>
          <pc:docMk/>
          <pc:sldMk cId="1523641752" sldId="336"/>
        </pc:sldMkLst>
        <pc:spChg chg="mod">
          <ac:chgData name="Janette Warburton" userId="3e27661f259abf4c" providerId="LiveId" clId="{BBE70C5D-BA68-44F4-A4E3-6A06D0A7EDA9}" dt="2023-06-29T10:43:44.889" v="53" actId="6549"/>
          <ac:spMkLst>
            <pc:docMk/>
            <pc:sldMk cId="1523641752" sldId="336"/>
            <ac:spMk id="4" creationId="{F0027016-1399-03D9-BCBA-020AC90A84E5}"/>
          </ac:spMkLst>
        </pc:spChg>
      </pc:sldChg>
      <pc:sldChg chg="modSp mod">
        <pc:chgData name="Janette Warburton" userId="3e27661f259abf4c" providerId="LiveId" clId="{BBE70C5D-BA68-44F4-A4E3-6A06D0A7EDA9}" dt="2023-06-29T10:09:31.333" v="47" actId="20577"/>
        <pc:sldMkLst>
          <pc:docMk/>
          <pc:sldMk cId="1896099146" sldId="337"/>
        </pc:sldMkLst>
        <pc:spChg chg="mod">
          <ac:chgData name="Janette Warburton" userId="3e27661f259abf4c" providerId="LiveId" clId="{BBE70C5D-BA68-44F4-A4E3-6A06D0A7EDA9}" dt="2023-06-29T10:09:31.333" v="47" actId="20577"/>
          <ac:spMkLst>
            <pc:docMk/>
            <pc:sldMk cId="1896099146" sldId="337"/>
            <ac:spMk id="4" creationId="{F0027016-1399-03D9-BCBA-020AC90A84E5}"/>
          </ac:spMkLst>
        </pc:spChg>
      </pc:sldChg>
      <pc:sldChg chg="modSp mod">
        <pc:chgData name="Janette Warburton" userId="3e27661f259abf4c" providerId="LiveId" clId="{BBE70C5D-BA68-44F4-A4E3-6A06D0A7EDA9}" dt="2023-06-29T10:09:29.661" v="46" actId="20577"/>
        <pc:sldMkLst>
          <pc:docMk/>
          <pc:sldMk cId="3802431746" sldId="338"/>
        </pc:sldMkLst>
        <pc:spChg chg="mod">
          <ac:chgData name="Janette Warburton" userId="3e27661f259abf4c" providerId="LiveId" clId="{BBE70C5D-BA68-44F4-A4E3-6A06D0A7EDA9}" dt="2023-06-29T10:09:29.661" v="46" actId="20577"/>
          <ac:spMkLst>
            <pc:docMk/>
            <pc:sldMk cId="3802431746" sldId="338"/>
            <ac:spMk id="4" creationId="{F0027016-1399-03D9-BCBA-020AC90A84E5}"/>
          </ac:spMkLst>
        </pc:spChg>
      </pc:sldChg>
      <pc:sldChg chg="modSp mod">
        <pc:chgData name="Janette Warburton" userId="3e27661f259abf4c" providerId="LiveId" clId="{BBE70C5D-BA68-44F4-A4E3-6A06D0A7EDA9}" dt="2023-06-29T10:09:28.512" v="45" actId="20577"/>
        <pc:sldMkLst>
          <pc:docMk/>
          <pc:sldMk cId="1641245719" sldId="339"/>
        </pc:sldMkLst>
        <pc:spChg chg="mod">
          <ac:chgData name="Janette Warburton" userId="3e27661f259abf4c" providerId="LiveId" clId="{BBE70C5D-BA68-44F4-A4E3-6A06D0A7EDA9}" dt="2023-06-29T10:09:28.512" v="45" actId="20577"/>
          <ac:spMkLst>
            <pc:docMk/>
            <pc:sldMk cId="1641245719" sldId="339"/>
            <ac:spMk id="4" creationId="{F0027016-1399-03D9-BCBA-020AC90A84E5}"/>
          </ac:spMkLst>
        </pc:spChg>
      </pc:sldChg>
      <pc:sldChg chg="addSp delSp modSp mod">
        <pc:chgData name="Janette Warburton" userId="3e27661f259abf4c" providerId="LiveId" clId="{BBE70C5D-BA68-44F4-A4E3-6A06D0A7EDA9}" dt="2023-06-29T10:09:27.577" v="44" actId="20577"/>
        <pc:sldMkLst>
          <pc:docMk/>
          <pc:sldMk cId="2481414481" sldId="340"/>
        </pc:sldMkLst>
        <pc:spChg chg="mod">
          <ac:chgData name="Janette Warburton" userId="3e27661f259abf4c" providerId="LiveId" clId="{BBE70C5D-BA68-44F4-A4E3-6A06D0A7EDA9}" dt="2023-06-29T10:09:27.577" v="44" actId="20577"/>
          <ac:spMkLst>
            <pc:docMk/>
            <pc:sldMk cId="2481414481" sldId="340"/>
            <ac:spMk id="4" creationId="{F0027016-1399-03D9-BCBA-020AC90A84E5}"/>
          </ac:spMkLst>
        </pc:spChg>
        <pc:graphicFrameChg chg="mod">
          <ac:chgData name="Janette Warburton" userId="3e27661f259abf4c" providerId="LiveId" clId="{BBE70C5D-BA68-44F4-A4E3-6A06D0A7EDA9}" dt="2023-06-29T09:55:23.494" v="22" actId="20577"/>
          <ac:graphicFrameMkLst>
            <pc:docMk/>
            <pc:sldMk cId="2481414481" sldId="340"/>
            <ac:graphicFrameMk id="2" creationId="{951C1056-D439-C871-FC7E-9AD91DA34236}"/>
          </ac:graphicFrameMkLst>
        </pc:graphicFrameChg>
        <pc:picChg chg="del">
          <ac:chgData name="Janette Warburton" userId="3e27661f259abf4c" providerId="LiveId" clId="{BBE70C5D-BA68-44F4-A4E3-6A06D0A7EDA9}" dt="2023-06-29T09:39:41.268" v="17" actId="478"/>
          <ac:picMkLst>
            <pc:docMk/>
            <pc:sldMk cId="2481414481" sldId="340"/>
            <ac:picMk id="3" creationId="{21B1C8F5-CBCE-689E-4B0A-DE5E3459D5FC}"/>
          </ac:picMkLst>
        </pc:picChg>
        <pc:picChg chg="add mod">
          <ac:chgData name="Janette Warburton" userId="3e27661f259abf4c" providerId="LiveId" clId="{BBE70C5D-BA68-44F4-A4E3-6A06D0A7EDA9}" dt="2023-06-29T09:39:41.829" v="18"/>
          <ac:picMkLst>
            <pc:docMk/>
            <pc:sldMk cId="2481414481" sldId="340"/>
            <ac:picMk id="6" creationId="{FD070AF0-9905-9831-4704-1435878658FC}"/>
          </ac:picMkLst>
        </pc:picChg>
      </pc:sldChg>
      <pc:sldChg chg="modSp mod">
        <pc:chgData name="Janette Warburton" userId="3e27661f259abf4c" providerId="LiveId" clId="{BBE70C5D-BA68-44F4-A4E3-6A06D0A7EDA9}" dt="2023-06-29T10:09:26.556" v="43" actId="20577"/>
        <pc:sldMkLst>
          <pc:docMk/>
          <pc:sldMk cId="4036984544" sldId="341"/>
        </pc:sldMkLst>
        <pc:spChg chg="mod">
          <ac:chgData name="Janette Warburton" userId="3e27661f259abf4c" providerId="LiveId" clId="{BBE70C5D-BA68-44F4-A4E3-6A06D0A7EDA9}" dt="2023-06-29T10:09:26.556" v="43" actId="20577"/>
          <ac:spMkLst>
            <pc:docMk/>
            <pc:sldMk cId="4036984544" sldId="341"/>
            <ac:spMk id="4" creationId="{F0027016-1399-03D9-BCBA-020AC90A84E5}"/>
          </ac:spMkLst>
        </pc:spChg>
      </pc:sldChg>
      <pc:sldChg chg="modSp mod">
        <pc:chgData name="Janette Warburton" userId="3e27661f259abf4c" providerId="LiveId" clId="{BBE70C5D-BA68-44F4-A4E3-6A06D0A7EDA9}" dt="2023-06-29T10:09:25.025" v="42" actId="20577"/>
        <pc:sldMkLst>
          <pc:docMk/>
          <pc:sldMk cId="2692941895" sldId="342"/>
        </pc:sldMkLst>
        <pc:spChg chg="mod">
          <ac:chgData name="Janette Warburton" userId="3e27661f259abf4c" providerId="LiveId" clId="{BBE70C5D-BA68-44F4-A4E3-6A06D0A7EDA9}" dt="2023-06-29T10:09:25.025" v="42" actId="20577"/>
          <ac:spMkLst>
            <pc:docMk/>
            <pc:sldMk cId="2692941895" sldId="342"/>
            <ac:spMk id="4" creationId="{F0027016-1399-03D9-BCBA-020AC90A84E5}"/>
          </ac:spMkLst>
        </pc:spChg>
      </pc:sldChg>
      <pc:sldChg chg="modSp mod">
        <pc:chgData name="Janette Warburton" userId="3e27661f259abf4c" providerId="LiveId" clId="{BBE70C5D-BA68-44F4-A4E3-6A06D0A7EDA9}" dt="2023-06-29T10:09:24.077" v="41" actId="20577"/>
        <pc:sldMkLst>
          <pc:docMk/>
          <pc:sldMk cId="3943466241" sldId="343"/>
        </pc:sldMkLst>
        <pc:spChg chg="mod">
          <ac:chgData name="Janette Warburton" userId="3e27661f259abf4c" providerId="LiveId" clId="{BBE70C5D-BA68-44F4-A4E3-6A06D0A7EDA9}" dt="2023-06-29T10:09:24.077" v="41" actId="20577"/>
          <ac:spMkLst>
            <pc:docMk/>
            <pc:sldMk cId="3943466241" sldId="343"/>
            <ac:spMk id="4" creationId="{F0027016-1399-03D9-BCBA-020AC90A84E5}"/>
          </ac:spMkLst>
        </pc:spChg>
        <pc:graphicFrameChg chg="mod">
          <ac:chgData name="Janette Warburton" userId="3e27661f259abf4c" providerId="LiveId" clId="{BBE70C5D-BA68-44F4-A4E3-6A06D0A7EDA9}" dt="2023-06-29T10:00:56.961" v="30" actId="20577"/>
          <ac:graphicFrameMkLst>
            <pc:docMk/>
            <pc:sldMk cId="3943466241" sldId="343"/>
            <ac:graphicFrameMk id="7" creationId="{CFFFDE06-E78C-EF4A-1B45-CC54C3671E38}"/>
          </ac:graphicFrameMkLst>
        </pc:graphicFrameChg>
      </pc:sldChg>
      <pc:sldChg chg="modSp mod">
        <pc:chgData name="Janette Warburton" userId="3e27661f259abf4c" providerId="LiveId" clId="{BBE70C5D-BA68-44F4-A4E3-6A06D0A7EDA9}" dt="2023-06-29T10:09:23.055" v="40" actId="20577"/>
        <pc:sldMkLst>
          <pc:docMk/>
          <pc:sldMk cId="3333341164" sldId="344"/>
        </pc:sldMkLst>
        <pc:spChg chg="mod">
          <ac:chgData name="Janette Warburton" userId="3e27661f259abf4c" providerId="LiveId" clId="{BBE70C5D-BA68-44F4-A4E3-6A06D0A7EDA9}" dt="2023-06-29T10:09:23.055" v="40" actId="20577"/>
          <ac:spMkLst>
            <pc:docMk/>
            <pc:sldMk cId="3333341164" sldId="344"/>
            <ac:spMk id="4" creationId="{F0027016-1399-03D9-BCBA-020AC90A84E5}"/>
          </ac:spMkLst>
        </pc:spChg>
        <pc:graphicFrameChg chg="mod">
          <ac:chgData name="Janette Warburton" userId="3e27661f259abf4c" providerId="LiveId" clId="{BBE70C5D-BA68-44F4-A4E3-6A06D0A7EDA9}" dt="2023-06-29T10:01:18.629" v="31" actId="20577"/>
          <ac:graphicFrameMkLst>
            <pc:docMk/>
            <pc:sldMk cId="3333341164" sldId="344"/>
            <ac:graphicFrameMk id="2" creationId="{951C1056-D439-C871-FC7E-9AD91DA34236}"/>
          </ac:graphicFrameMkLst>
        </pc:graphicFrameChg>
      </pc:sldChg>
      <pc:sldChg chg="modSp mod">
        <pc:chgData name="Janette Warburton" userId="3e27661f259abf4c" providerId="LiveId" clId="{BBE70C5D-BA68-44F4-A4E3-6A06D0A7EDA9}" dt="2023-06-29T10:09:21.531" v="39" actId="20577"/>
        <pc:sldMkLst>
          <pc:docMk/>
          <pc:sldMk cId="784212600" sldId="345"/>
        </pc:sldMkLst>
        <pc:spChg chg="mod">
          <ac:chgData name="Janette Warburton" userId="3e27661f259abf4c" providerId="LiveId" clId="{BBE70C5D-BA68-44F4-A4E3-6A06D0A7EDA9}" dt="2023-06-29T10:09:21.531" v="39" actId="20577"/>
          <ac:spMkLst>
            <pc:docMk/>
            <pc:sldMk cId="784212600" sldId="345"/>
            <ac:spMk id="4" creationId="{F0027016-1399-03D9-BCBA-020AC90A84E5}"/>
          </ac:spMkLst>
        </pc:spChg>
      </pc:sldChg>
      <pc:sldChg chg="modSp mod">
        <pc:chgData name="Janette Warburton" userId="3e27661f259abf4c" providerId="LiveId" clId="{BBE70C5D-BA68-44F4-A4E3-6A06D0A7EDA9}" dt="2023-06-29T10:09:20.555" v="38" actId="20577"/>
        <pc:sldMkLst>
          <pc:docMk/>
          <pc:sldMk cId="3892460927" sldId="346"/>
        </pc:sldMkLst>
        <pc:spChg chg="mod">
          <ac:chgData name="Janette Warburton" userId="3e27661f259abf4c" providerId="LiveId" clId="{BBE70C5D-BA68-44F4-A4E3-6A06D0A7EDA9}" dt="2023-06-29T10:09:20.555" v="38" actId="20577"/>
          <ac:spMkLst>
            <pc:docMk/>
            <pc:sldMk cId="3892460927" sldId="346"/>
            <ac:spMk id="4" creationId="{F0027016-1399-03D9-BCBA-020AC90A84E5}"/>
          </ac:spMkLst>
        </pc:spChg>
      </pc:sldChg>
      <pc:sldChg chg="modSp mod">
        <pc:chgData name="Janette Warburton" userId="3e27661f259abf4c" providerId="LiveId" clId="{BBE70C5D-BA68-44F4-A4E3-6A06D0A7EDA9}" dt="2023-06-29T10:09:19.635" v="37" actId="20577"/>
        <pc:sldMkLst>
          <pc:docMk/>
          <pc:sldMk cId="1606009892" sldId="347"/>
        </pc:sldMkLst>
        <pc:spChg chg="mod">
          <ac:chgData name="Janette Warburton" userId="3e27661f259abf4c" providerId="LiveId" clId="{BBE70C5D-BA68-44F4-A4E3-6A06D0A7EDA9}" dt="2023-06-29T10:09:19.635" v="37" actId="20577"/>
          <ac:spMkLst>
            <pc:docMk/>
            <pc:sldMk cId="1606009892" sldId="347"/>
            <ac:spMk id="4" creationId="{F0027016-1399-03D9-BCBA-020AC90A84E5}"/>
          </ac:spMkLst>
        </pc:spChg>
      </pc:sldChg>
      <pc:sldChg chg="modSp mod">
        <pc:chgData name="Janette Warburton" userId="3e27661f259abf4c" providerId="LiveId" clId="{BBE70C5D-BA68-44F4-A4E3-6A06D0A7EDA9}" dt="2023-06-29T10:09:18.374" v="36" actId="20577"/>
        <pc:sldMkLst>
          <pc:docMk/>
          <pc:sldMk cId="1631351422" sldId="348"/>
        </pc:sldMkLst>
        <pc:spChg chg="mod">
          <ac:chgData name="Janette Warburton" userId="3e27661f259abf4c" providerId="LiveId" clId="{BBE70C5D-BA68-44F4-A4E3-6A06D0A7EDA9}" dt="2023-06-29T10:09:18.374" v="36" actId="20577"/>
          <ac:spMkLst>
            <pc:docMk/>
            <pc:sldMk cId="1631351422" sldId="348"/>
            <ac:spMk id="4" creationId="{F0027016-1399-03D9-BCBA-020AC90A84E5}"/>
          </ac:spMkLst>
        </pc:spChg>
      </pc:sldChg>
      <pc:sldChg chg="modSp mod">
        <pc:chgData name="Janette Warburton" userId="3e27661f259abf4c" providerId="LiveId" clId="{BBE70C5D-BA68-44F4-A4E3-6A06D0A7EDA9}" dt="2023-06-29T10:09:17.388" v="35" actId="20577"/>
        <pc:sldMkLst>
          <pc:docMk/>
          <pc:sldMk cId="2971689578" sldId="349"/>
        </pc:sldMkLst>
        <pc:spChg chg="mod">
          <ac:chgData name="Janette Warburton" userId="3e27661f259abf4c" providerId="LiveId" clId="{BBE70C5D-BA68-44F4-A4E3-6A06D0A7EDA9}" dt="2023-06-29T10:09:17.388" v="35" actId="20577"/>
          <ac:spMkLst>
            <pc:docMk/>
            <pc:sldMk cId="2971689578" sldId="349"/>
            <ac:spMk id="4" creationId="{F0027016-1399-03D9-BCBA-020AC90A84E5}"/>
          </ac:spMkLst>
        </pc:spChg>
        <pc:graphicFrameChg chg="mod">
          <ac:chgData name="Janette Warburton" userId="3e27661f259abf4c" providerId="LiveId" clId="{BBE70C5D-BA68-44F4-A4E3-6A06D0A7EDA9}" dt="2023-06-29T10:04:01.937" v="33" actId="20577"/>
          <ac:graphicFrameMkLst>
            <pc:docMk/>
            <pc:sldMk cId="2971689578" sldId="349"/>
            <ac:graphicFrameMk id="2" creationId="{951C1056-D439-C871-FC7E-9AD91DA34236}"/>
          </ac:graphicFrameMkLst>
        </pc:graphicFrameChg>
      </pc:sldChg>
      <pc:sldChg chg="modSp mod">
        <pc:chgData name="Janette Warburton" userId="3e27661f259abf4c" providerId="LiveId" clId="{BBE70C5D-BA68-44F4-A4E3-6A06D0A7EDA9}" dt="2023-06-29T10:09:16.341" v="34" actId="20577"/>
        <pc:sldMkLst>
          <pc:docMk/>
          <pc:sldMk cId="3455217653" sldId="350"/>
        </pc:sldMkLst>
        <pc:spChg chg="mod">
          <ac:chgData name="Janette Warburton" userId="3e27661f259abf4c" providerId="LiveId" clId="{BBE70C5D-BA68-44F4-A4E3-6A06D0A7EDA9}" dt="2023-06-29T10:09:16.341" v="34" actId="20577"/>
          <ac:spMkLst>
            <pc:docMk/>
            <pc:sldMk cId="3455217653" sldId="350"/>
            <ac:spMk id="4" creationId="{F0027016-1399-03D9-BCBA-020AC90A84E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 name="Google Shape;8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0" name="Google Shape;26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6" name="Google Shape;4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49" y="2290450"/>
            <a:ext cx="5653809"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Trigonometry (basic)</a:t>
            </a:r>
            <a:r>
              <a:rPr lang="en-GB" sz="2000" dirty="0">
                <a:solidFill>
                  <a:schemeClr val="accent2"/>
                </a:solidFill>
                <a:latin typeface="Nunito Sans"/>
                <a:ea typeface="Nunito Sans"/>
                <a:cs typeface="Nunito Sans"/>
                <a:sym typeface="Nunito Sans"/>
              </a:rPr>
              <a:t> </a:t>
            </a:r>
            <a:r>
              <a:rPr lang="en-GB" sz="2000" b="0" i="0" u="none" strike="noStrike" cap="none" dirty="0">
                <a:solidFill>
                  <a:schemeClr val="accent2"/>
                </a:solidFill>
                <a:latin typeface="Nunito Sans"/>
                <a:ea typeface="Nunito Sans"/>
                <a:cs typeface="Nunito Sans"/>
                <a:sym typeface="Nunito Sans"/>
              </a:rPr>
              <a:t>| Geometry &amp; Measure</a:t>
            </a:r>
            <a:endParaRPr sz="2000" b="0" i="0" u="none" strike="noStrike" cap="none" dirty="0">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1" y="0"/>
            <a:ext cx="4980373"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t>
            </a:r>
            <a:r>
              <a:rPr lang="en-GB" sz="1000" b="0" i="0" u="none" strike="noStrike" cap="none" dirty="0">
                <a:solidFill>
                  <a:srgbClr val="2879F6"/>
                </a:solidFill>
                <a:latin typeface="Nunito Sans"/>
                <a:ea typeface="Nunito Sans"/>
                <a:cs typeface="Nunito Sans"/>
                <a:sym typeface="Nunito Sans"/>
              </a:rPr>
              <a:t>Geometry &amp; Measure </a:t>
            </a:r>
            <a:r>
              <a:rPr lang="en-GB" sz="1000" b="0" i="0" u="none" strike="noStrike" cap="none" dirty="0">
                <a:solidFill>
                  <a:srgbClr val="2779F5"/>
                </a:solidFill>
                <a:latin typeface="Nunito Sans"/>
                <a:ea typeface="Nunito Sans"/>
                <a:cs typeface="Nunito Sans"/>
                <a:sym typeface="Nunito Sans"/>
              </a:rPr>
              <a:t>| Diagnostic Questions | Trigonometry (basic)</a:t>
            </a:r>
            <a:endParaRPr sz="1200" b="0" i="0" u="none" strike="noStrike" cap="none" dirty="0">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1" y="0"/>
            <a:ext cx="4811697"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t>
            </a:r>
            <a:r>
              <a:rPr lang="en-GB" sz="1000" b="0" i="0" u="none" strike="noStrike" cap="none" dirty="0">
                <a:solidFill>
                  <a:srgbClr val="2879F6"/>
                </a:solidFill>
                <a:latin typeface="Nunito Sans"/>
                <a:ea typeface="Nunito Sans"/>
                <a:cs typeface="Nunito Sans"/>
                <a:sym typeface="Nunito Sans"/>
              </a:rPr>
              <a:t>Geometry &amp; Measure</a:t>
            </a:r>
            <a:r>
              <a:rPr lang="en-GB" sz="1000" b="0" i="0" u="none" strike="noStrike" cap="none" dirty="0">
                <a:solidFill>
                  <a:srgbClr val="2779F5"/>
                </a:solidFill>
                <a:latin typeface="Nunito Sans"/>
                <a:ea typeface="Nunito Sans"/>
                <a:cs typeface="Nunito Sans"/>
                <a:sym typeface="Nunito Sans"/>
              </a:rPr>
              <a:t> | Diagnostic Questions | Trigonometry (basic)</a:t>
            </a:r>
            <a:endParaRPr sz="1200" b="0" i="0" u="none" strike="noStrike" cap="none" dirty="0">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4" y="2290450"/>
            <a:ext cx="5643323"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Trigonometry (basic)</a:t>
            </a:r>
            <a:r>
              <a:rPr lang="en-GB" sz="2000" dirty="0">
                <a:solidFill>
                  <a:schemeClr val="accent2"/>
                </a:solidFill>
                <a:latin typeface="Nunito Sans"/>
                <a:ea typeface="Nunito Sans"/>
                <a:cs typeface="Nunito Sans"/>
                <a:sym typeface="Nunito Sans"/>
              </a:rPr>
              <a:t> </a:t>
            </a:r>
            <a:r>
              <a:rPr lang="en-GB" sz="2000" b="0" i="0" u="none" strike="noStrike" cap="none" dirty="0">
                <a:solidFill>
                  <a:schemeClr val="accent2"/>
                </a:solidFill>
                <a:latin typeface="Nunito Sans"/>
                <a:ea typeface="Nunito Sans"/>
                <a:cs typeface="Nunito Sans"/>
                <a:sym typeface="Nunito Sans"/>
              </a:rPr>
              <a:t>| Geometry &amp; Measure</a:t>
            </a:r>
            <a:endParaRPr sz="2000" b="0" i="0" u="none" strike="noStrike" cap="none" dirty="0">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19.tiff"/></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7.png"/><Relationship Id="rId1" Type="http://schemas.openxmlformats.org/officeDocument/2006/relationships/slideLayout" Target="../slideLayouts/slideLayout3.xml"/><Relationship Id="rId4" Type="http://schemas.openxmlformats.org/officeDocument/2006/relationships/image" Target="../media/image28.tiff"/></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 Id="rId4" Type="http://schemas.openxmlformats.org/officeDocument/2006/relationships/image" Target="../media/image30.tiff"/></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 Id="rId4" Type="http://schemas.openxmlformats.org/officeDocument/2006/relationships/image" Target="../media/image31.tiff"/></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3.png"/><Relationship Id="rId1" Type="http://schemas.openxmlformats.org/officeDocument/2006/relationships/slideLayout" Target="../slideLayouts/slideLayout3.xml"/><Relationship Id="rId4" Type="http://schemas.openxmlformats.org/officeDocument/2006/relationships/image" Target="../media/image34.tiff"/></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35.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1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6.png"/><Relationship Id="rId1" Type="http://schemas.openxmlformats.org/officeDocument/2006/relationships/slideLayout" Target="../slideLayouts/slideLayout3.xml"/><Relationship Id="rId4" Type="http://schemas.openxmlformats.org/officeDocument/2006/relationships/image" Target="../media/image12.tiff"/></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13.tiff"/></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0.png"/><Relationship Id="rId1" Type="http://schemas.openxmlformats.org/officeDocument/2006/relationships/slideLayout" Target="../slideLayouts/slideLayout3.xml"/><Relationship Id="rId4" Type="http://schemas.openxmlformats.org/officeDocument/2006/relationships/image" Target="../media/image14.tiff"/></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2.png"/><Relationship Id="rId1" Type="http://schemas.openxmlformats.org/officeDocument/2006/relationships/slideLayout" Target="../slideLayouts/slideLayout3.xml"/><Relationship Id="rId4" Type="http://schemas.openxmlformats.org/officeDocument/2006/relationships/image" Target="../media/image17.tiff"/></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5.png"/><Relationship Id="rId1" Type="http://schemas.openxmlformats.org/officeDocument/2006/relationships/slideLayout" Target="../slideLayouts/slideLayout3.xml"/><Relationship Id="rId4" Type="http://schemas.openxmlformats.org/officeDocument/2006/relationships/image" Target="../media/image18.tiff"/></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0.png"/><Relationship Id="rId1" Type="http://schemas.openxmlformats.org/officeDocument/2006/relationships/slideLayout" Target="../slideLayouts/slideLayout3.xml"/><Relationship Id="rId4" Type="http://schemas.openxmlformats.org/officeDocument/2006/relationships/image" Target="../media/image19.tiff"/></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7.png"/><Relationship Id="rId1" Type="http://schemas.openxmlformats.org/officeDocument/2006/relationships/slideLayout" Target="../slideLayouts/slideLayout3.xml"/><Relationship Id="rId4" Type="http://schemas.openxmlformats.org/officeDocument/2006/relationships/image" Target="../media/image28.tiff"/></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0.png"/><Relationship Id="rId1" Type="http://schemas.openxmlformats.org/officeDocument/2006/relationships/slideLayout" Target="../slideLayouts/slideLayout3.xml"/><Relationship Id="rId4" Type="http://schemas.openxmlformats.org/officeDocument/2006/relationships/image" Target="../media/image30.tiff"/></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00.png"/><Relationship Id="rId1" Type="http://schemas.openxmlformats.org/officeDocument/2006/relationships/slideLayout" Target="../slideLayouts/slideLayout3.xml"/><Relationship Id="rId4" Type="http://schemas.openxmlformats.org/officeDocument/2006/relationships/image" Target="../media/image31.tiff"/></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1.png"/><Relationship Id="rId1" Type="http://schemas.openxmlformats.org/officeDocument/2006/relationships/slideLayout" Target="../slideLayouts/slideLayout3.xml"/><Relationship Id="rId4" Type="http://schemas.openxmlformats.org/officeDocument/2006/relationships/image" Target="../media/image34.tiff"/></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2.png"/><Relationship Id="rId1" Type="http://schemas.openxmlformats.org/officeDocument/2006/relationships/slideLayout" Target="../slideLayouts/slideLayout3.xml"/><Relationship Id="rId4" Type="http://schemas.openxmlformats.org/officeDocument/2006/relationships/image" Target="../media/image35.tif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2.tiff"/></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3.tiff"/></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14.tiff"/></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7.tiff"/></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18.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86639793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61.9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41.4</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28.1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86639793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𝜃</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343546424"/>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2CB69E59-5F80-793E-7B6F-7D900E317752}"/>
              </a:ext>
            </a:extLst>
          </p:cNvPr>
          <p:cNvPicPr>
            <a:picLocks noChangeAspect="1"/>
          </p:cNvPicPr>
          <p:nvPr/>
        </p:nvPicPr>
        <p:blipFill>
          <a:blip r:embed="rId4"/>
          <a:stretch>
            <a:fillRect/>
          </a:stretch>
        </p:blipFill>
        <p:spPr>
          <a:xfrm>
            <a:off x="259522" y="1580578"/>
            <a:ext cx="3648658" cy="2420307"/>
          </a:xfrm>
          <a:prstGeom prst="rect">
            <a:avLst/>
          </a:prstGeom>
        </p:spPr>
      </p:pic>
    </p:spTree>
    <p:extLst>
      <p:ext uri="{BB962C8B-B14F-4D97-AF65-F5344CB8AC3E}">
        <p14:creationId xmlns:p14="http://schemas.microsoft.com/office/powerpoint/2010/main" val="2692941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6;p20">
                <a:extLst>
                  <a:ext uri="{FF2B5EF4-FFF2-40B4-BE49-F238E27FC236}">
                    <a16:creationId xmlns:a16="http://schemas.microsoft.com/office/drawing/2014/main" id="{96E6D2B4-4A6B-E98D-2929-63D872A2F2C4}"/>
                  </a:ext>
                </a:extLst>
              </p:cNvPr>
              <p:cNvGraphicFramePr/>
              <p:nvPr>
                <p:extLst>
                  <p:ext uri="{D42A27DB-BD31-4B8C-83A1-F6EECF244321}">
                    <p14:modId xmlns:p14="http://schemas.microsoft.com/office/powerpoint/2010/main" val="1822078054"/>
                  </p:ext>
                </p:extLst>
              </p:nvPr>
            </p:nvGraphicFramePr>
            <p:xfrm>
              <a:off x="952500" y="2190750"/>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0.866025…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60</m:t>
                              </m:r>
                              <m:r>
                                <a:rPr lang="en-GB" sz="1600" b="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ar-AE" sz="1600" b="0" i="1" u="none" strike="noStrike" cap="none" dirty="0" smtClean="0">
                                      <a:solidFill>
                                        <a:schemeClr val="tx1"/>
                                      </a:solidFill>
                                      <a:latin typeface="Cambria Math" panose="02040503050406030204" pitchFamily="18" charset="0"/>
                                      <a:sym typeface="Nunito Sans"/>
                                    </a:rPr>
                                  </m:ctrlPr>
                                </m:fPr>
                                <m:num>
                                  <m:rad>
                                    <m:radPr>
                                      <m:degHide m:val="on"/>
                                      <m:ctrlPr>
                                        <a:rPr lang="ar-AE" sz="1600" b="0" i="1" u="none" strike="noStrike" cap="none" dirty="0" smtClean="0">
                                          <a:solidFill>
                                            <a:schemeClr val="tx1"/>
                                          </a:solidFill>
                                          <a:latin typeface="Cambria Math" panose="02040503050406030204" pitchFamily="18" charset="0"/>
                                          <a:sym typeface="Nunito Sans"/>
                                        </a:rPr>
                                      </m:ctrlPr>
                                    </m:radPr>
                                    <m:deg/>
                                    <m:e>
                                      <m:r>
                                        <a:rPr lang="ar-AE" sz="1600" b="0" i="1" u="none" strike="noStrike" cap="none" dirty="0" smtClean="0">
                                          <a:solidFill>
                                            <a:schemeClr val="tx1"/>
                                          </a:solidFill>
                                          <a:latin typeface="Cambria Math" panose="02040503050406030204" pitchFamily="18" charset="0"/>
                                          <a:sym typeface="Nunito Sans"/>
                                        </a:rPr>
                                        <m:t>3</m:t>
                                      </m:r>
                                    </m:e>
                                  </m:rad>
                                </m:num>
                                <m:den>
                                  <m:r>
                                    <a:rPr lang="ar-AE" sz="1600" b="0" i="1" u="none" strike="noStrike" cap="none" dirty="0" smtClean="0">
                                      <a:solidFill>
                                        <a:schemeClr val="tx1"/>
                                      </a:solidFill>
                                      <a:latin typeface="Cambria Math" panose="02040503050406030204" pitchFamily="18" charset="0"/>
                                      <a:sym typeface="Nunito Sans"/>
                                    </a:rPr>
                                    <m:t>2</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6" name="Google Shape;106;p20">
                <a:extLst>
                  <a:ext uri="{FF2B5EF4-FFF2-40B4-BE49-F238E27FC236}">
                    <a16:creationId xmlns:a16="http://schemas.microsoft.com/office/drawing/2014/main" id="{96E6D2B4-4A6B-E98D-2929-63D872A2F2C4}"/>
                  </a:ext>
                </a:extLst>
              </p:cNvPr>
              <p:cNvGraphicFramePr/>
              <p:nvPr>
                <p:extLst>
                  <p:ext uri="{D42A27DB-BD31-4B8C-83A1-F6EECF244321}">
                    <p14:modId xmlns:p14="http://schemas.microsoft.com/office/powerpoint/2010/main" val="1822078054"/>
                  </p:ext>
                </p:extLst>
              </p:nvPr>
            </p:nvGraphicFramePr>
            <p:xfrm>
              <a:off x="952500" y="2190750"/>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617" r="-100337" b="-100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617" r="-337" b="-100617"/>
                          </a:stretch>
                        </a:blipFill>
                      </a:tcPr>
                    </a:tc>
                    <a:extLst>
                      <a:ext uri="{0D108BD9-81ED-4DB2-BD59-A6C34878D82A}">
                        <a16:rowId xmlns:a16="http://schemas.microsoft.com/office/drawing/2014/main" val="10000"/>
                      </a:ext>
                    </a:extLst>
                  </a:tr>
                  <a:tr h="98347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100617" r="-100337" b="-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100617" r="-337" b="-617"/>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7" name="Google Shape;105;p20">
                <a:extLst>
                  <a:ext uri="{FF2B5EF4-FFF2-40B4-BE49-F238E27FC236}">
                    <a16:creationId xmlns:a16="http://schemas.microsoft.com/office/drawing/2014/main" id="{CFFFDE06-E78C-EF4A-1B45-CC54C3671E38}"/>
                  </a:ext>
                </a:extLst>
              </p:cNvPr>
              <p:cNvGraphicFramePr/>
              <p:nvPr>
                <p:extLst>
                  <p:ext uri="{D42A27DB-BD31-4B8C-83A1-F6EECF244321}">
                    <p14:modId xmlns:p14="http://schemas.microsoft.com/office/powerpoint/2010/main" val="3710800094"/>
                  </p:ext>
                </p:extLst>
              </p:nvPr>
            </p:nvGraphicFramePr>
            <p:xfrm>
              <a:off x="108044" y="862525"/>
              <a:ext cx="8750206" cy="107951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8) What is the exact value of: </a:t>
                          </a:r>
                        </a:p>
                        <a:p>
                          <a:pPr marL="457200" lvl="0" indent="0" algn="l" rtl="0">
                            <a:spcBef>
                              <a:spcPts val="0"/>
                            </a:spcBef>
                            <a:spcAft>
                              <a:spcPts val="0"/>
                            </a:spcAft>
                            <a:buNone/>
                          </a:pPr>
                          <a:endParaRPr lang="en-GB" sz="105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14:m>
                            <m:oMath xmlns:m="http://schemas.openxmlformats.org/officeDocument/2006/math">
                              <m:func>
                                <m:funcPr>
                                  <m:ctrlPr>
                                    <a:rPr lang="en-GB" sz="2300" b="0" i="1" smtClean="0">
                                      <a:solidFill>
                                        <a:schemeClr val="dk1"/>
                                      </a:solidFill>
                                      <a:latin typeface="Cambria Math" panose="02040503050406030204" pitchFamily="18" charset="0"/>
                                      <a:ea typeface="Times New Roman"/>
                                      <a:cs typeface="Times New Roman"/>
                                      <a:sym typeface="Times New Roman"/>
                                    </a:rPr>
                                  </m:ctrlPr>
                                </m:funcPr>
                                <m:fName>
                                  <m:r>
                                    <m:rPr>
                                      <m:sty m:val="p"/>
                                    </m:rPr>
                                    <a:rPr lang="en-GB" sz="2300" b="0" i="0" smtClean="0">
                                      <a:solidFill>
                                        <a:schemeClr val="dk1"/>
                                      </a:solidFill>
                                      <a:latin typeface="Cambria Math" panose="02040503050406030204" pitchFamily="18" charset="0"/>
                                      <a:ea typeface="Times New Roman"/>
                                      <a:cs typeface="Times New Roman"/>
                                      <a:sym typeface="Times New Roman"/>
                                    </a:rPr>
                                    <m:t>sin</m:t>
                                  </m:r>
                                </m:fName>
                                <m:e>
                                  <m:r>
                                    <a:rPr lang="en-GB" sz="2300" b="0" i="1" smtClean="0">
                                      <a:solidFill>
                                        <a:schemeClr val="dk1"/>
                                      </a:solidFill>
                                      <a:latin typeface="Cambria Math" panose="02040503050406030204" pitchFamily="18" charset="0"/>
                                      <a:ea typeface="Times New Roman"/>
                                      <a:cs typeface="Times New Roman"/>
                                      <a:sym typeface="Times New Roman"/>
                                    </a:rPr>
                                    <m:t>60</m:t>
                                  </m:r>
                                </m:e>
                              </m:func>
                            </m:oMath>
                          </a14:m>
                          <a:r>
                            <a:rPr lang="en-US" sz="2300" b="0" dirty="0">
                              <a:solidFill>
                                <a:schemeClr val="dk1"/>
                              </a:solidFill>
                              <a:latin typeface="Times New Roman"/>
                              <a:ea typeface="Times New Roman"/>
                              <a:cs typeface="Times New Roman"/>
                              <a:sym typeface="Times New Roman"/>
                            </a:rPr>
                            <a:t> </a:t>
                          </a:r>
                        </a:p>
                        <a:p>
                          <a:pPr marL="457200" lvl="0" indent="0" algn="l" rtl="0">
                            <a:spcBef>
                              <a:spcPts val="0"/>
                            </a:spcBef>
                            <a:spcAft>
                              <a:spcPts val="0"/>
                            </a:spcAft>
                            <a:buNone/>
                          </a:pP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7" name="Google Shape;105;p20">
                <a:extLst>
                  <a:ext uri="{FF2B5EF4-FFF2-40B4-BE49-F238E27FC236}">
                    <a16:creationId xmlns:a16="http://schemas.microsoft.com/office/drawing/2014/main" id="{CFFFDE06-E78C-EF4A-1B45-CC54C3671E38}"/>
                  </a:ext>
                </a:extLst>
              </p:cNvPr>
              <p:cNvGraphicFramePr/>
              <p:nvPr>
                <p:extLst>
                  <p:ext uri="{D42A27DB-BD31-4B8C-83A1-F6EECF244321}">
                    <p14:modId xmlns:p14="http://schemas.microsoft.com/office/powerpoint/2010/main" val="3710800094"/>
                  </p:ext>
                </p:extLst>
              </p:nvPr>
            </p:nvGraphicFramePr>
            <p:xfrm>
              <a:off x="108044" y="862525"/>
              <a:ext cx="8750206" cy="107951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0795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0" t="-1124" r="-139" b="-112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943466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33310522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36.3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53.7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42.7</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47.</m:t>
                              </m:r>
                              <m:r>
                                <a:rPr lang="en-GB" sz="1600" b="0" i="1" dirty="0" smtClean="0">
                                  <a:solidFill>
                                    <a:schemeClr val="tx1"/>
                                  </a:solidFill>
                                  <a:latin typeface="Cambria Math" panose="02040503050406030204" pitchFamily="18" charset="0"/>
                                  <a:ea typeface="Nunito"/>
                                  <a:cs typeface="Nunito"/>
                                  <a:sym typeface="Nunito"/>
                                </a:rPr>
                                <m:t>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33310522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𝜃</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96609330"/>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CBA81F2A-B44B-F6C8-AEE0-0A9603D9B86D}"/>
              </a:ext>
            </a:extLst>
          </p:cNvPr>
          <p:cNvPicPr>
            <a:picLocks noChangeAspect="1"/>
          </p:cNvPicPr>
          <p:nvPr/>
        </p:nvPicPr>
        <p:blipFill>
          <a:blip r:embed="rId4"/>
          <a:stretch>
            <a:fillRect/>
          </a:stretch>
        </p:blipFill>
        <p:spPr>
          <a:xfrm>
            <a:off x="711429" y="1855661"/>
            <a:ext cx="3220240" cy="1875600"/>
          </a:xfrm>
          <a:prstGeom prst="rect">
            <a:avLst/>
          </a:prstGeom>
        </p:spPr>
      </p:pic>
    </p:spTree>
    <p:extLst>
      <p:ext uri="{BB962C8B-B14F-4D97-AF65-F5344CB8AC3E}">
        <p14:creationId xmlns:p14="http://schemas.microsoft.com/office/powerpoint/2010/main" val="3333341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6;p20">
                <a:extLst>
                  <a:ext uri="{FF2B5EF4-FFF2-40B4-BE49-F238E27FC236}">
                    <a16:creationId xmlns:a16="http://schemas.microsoft.com/office/drawing/2014/main" id="{96E6D2B4-4A6B-E98D-2929-63D872A2F2C4}"/>
                  </a:ext>
                </a:extLst>
              </p:cNvPr>
              <p:cNvGraphicFramePr/>
              <p:nvPr>
                <p:extLst>
                  <p:ext uri="{D42A27DB-BD31-4B8C-83A1-F6EECF244321}">
                    <p14:modId xmlns:p14="http://schemas.microsoft.com/office/powerpoint/2010/main" val="1102104004"/>
                  </p:ext>
                </p:extLst>
              </p:nvPr>
            </p:nvGraphicFramePr>
            <p:xfrm>
              <a:off x="952500" y="2190750"/>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𝜃</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𝜃</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=45°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𝜃</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=90°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sym typeface="Nunito Sans"/>
                                </a:rPr>
                                <m:t>𝜃</m:t>
                              </m:r>
                              <m:r>
                                <a:rPr lang="en-GB" sz="1600" b="0" i="1" u="none" strike="noStrike" cap="none" dirty="0" smtClean="0">
                                  <a:solidFill>
                                    <a:schemeClr val="tx1"/>
                                  </a:solidFill>
                                  <a:latin typeface="Cambria Math" panose="02040503050406030204" pitchFamily="18" charset="0"/>
                                  <a:sym typeface="Nunito Sans"/>
                                </a:rPr>
                                <m:t>=360°</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6" name="Google Shape;106;p20">
                <a:extLst>
                  <a:ext uri="{FF2B5EF4-FFF2-40B4-BE49-F238E27FC236}">
                    <a16:creationId xmlns:a16="http://schemas.microsoft.com/office/drawing/2014/main" id="{96E6D2B4-4A6B-E98D-2929-63D872A2F2C4}"/>
                  </a:ext>
                </a:extLst>
              </p:cNvPr>
              <p:cNvGraphicFramePr/>
              <p:nvPr>
                <p:extLst>
                  <p:ext uri="{D42A27DB-BD31-4B8C-83A1-F6EECF244321}">
                    <p14:modId xmlns:p14="http://schemas.microsoft.com/office/powerpoint/2010/main" val="1102104004"/>
                  </p:ext>
                </p:extLst>
              </p:nvPr>
            </p:nvGraphicFramePr>
            <p:xfrm>
              <a:off x="952500" y="2190750"/>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617" r="-100337" b="-100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617" r="-337" b="-100617"/>
                          </a:stretch>
                        </a:blipFill>
                      </a:tcPr>
                    </a:tc>
                    <a:extLst>
                      <a:ext uri="{0D108BD9-81ED-4DB2-BD59-A6C34878D82A}">
                        <a16:rowId xmlns:a16="http://schemas.microsoft.com/office/drawing/2014/main" val="10000"/>
                      </a:ext>
                    </a:extLst>
                  </a:tr>
                  <a:tr h="98347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100617" r="-100337" b="-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100617" r="-337" b="-617"/>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7" name="Google Shape;105;p20">
                <a:extLst>
                  <a:ext uri="{FF2B5EF4-FFF2-40B4-BE49-F238E27FC236}">
                    <a16:creationId xmlns:a16="http://schemas.microsoft.com/office/drawing/2014/main" id="{CFFFDE06-E78C-EF4A-1B45-CC54C3671E38}"/>
                  </a:ext>
                </a:extLst>
              </p:cNvPr>
              <p:cNvGraphicFramePr/>
              <p:nvPr/>
            </p:nvGraphicFramePr>
            <p:xfrm>
              <a:off x="108044" y="862525"/>
              <a:ext cx="8750206" cy="107951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10) Write down the principal angle satisfied by: </a:t>
                          </a:r>
                        </a:p>
                        <a:p>
                          <a:pPr marL="457200" lvl="0" indent="0" algn="l" rtl="0">
                            <a:spcBef>
                              <a:spcPts val="0"/>
                            </a:spcBef>
                            <a:spcAft>
                              <a:spcPts val="0"/>
                            </a:spcAft>
                            <a:buNone/>
                          </a:pPr>
                          <a:endParaRPr lang="en-GB" sz="105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14:m>
                            <m:oMath xmlns:m="http://schemas.openxmlformats.org/officeDocument/2006/math">
                              <m:func>
                                <m:funcPr>
                                  <m:ctrlPr>
                                    <a:rPr lang="en-GB" sz="2300" b="0" i="1" smtClean="0">
                                      <a:solidFill>
                                        <a:schemeClr val="dk1"/>
                                      </a:solidFill>
                                      <a:latin typeface="Cambria Math" panose="02040503050406030204" pitchFamily="18" charset="0"/>
                                      <a:ea typeface="Times New Roman"/>
                                      <a:cs typeface="Times New Roman"/>
                                      <a:sym typeface="Times New Roman"/>
                                    </a:rPr>
                                  </m:ctrlPr>
                                </m:funcPr>
                                <m:fName>
                                  <m:r>
                                    <m:rPr>
                                      <m:sty m:val="p"/>
                                    </m:rPr>
                                    <a:rPr lang="en-GB" sz="2300" b="0" i="0" smtClean="0">
                                      <a:solidFill>
                                        <a:schemeClr val="dk1"/>
                                      </a:solidFill>
                                      <a:latin typeface="Cambria Math" panose="02040503050406030204" pitchFamily="18" charset="0"/>
                                      <a:ea typeface="Times New Roman"/>
                                      <a:cs typeface="Times New Roman"/>
                                      <a:sym typeface="Times New Roman"/>
                                    </a:rPr>
                                    <m:t>tan</m:t>
                                  </m:r>
                                </m:fName>
                                <m:e>
                                  <m:r>
                                    <a:rPr lang="en-GB" sz="2300" b="0" i="1" smtClean="0">
                                      <a:solidFill>
                                        <a:schemeClr val="dk1"/>
                                      </a:solidFill>
                                      <a:latin typeface="Cambria Math" panose="02040503050406030204" pitchFamily="18" charset="0"/>
                                      <a:ea typeface="Times New Roman"/>
                                      <a:cs typeface="Times New Roman"/>
                                      <a:sym typeface="Times New Roman"/>
                                    </a:rPr>
                                    <m:t>𝜃</m:t>
                                  </m:r>
                                </m:e>
                              </m:func>
                              <m:r>
                                <a:rPr lang="en-GB" sz="2300" b="0" i="1" smtClean="0">
                                  <a:solidFill>
                                    <a:schemeClr val="dk1"/>
                                  </a:solidFill>
                                  <a:latin typeface="Cambria Math" panose="02040503050406030204" pitchFamily="18" charset="0"/>
                                  <a:ea typeface="Times New Roman"/>
                                  <a:cs typeface="Times New Roman"/>
                                  <a:sym typeface="Times New Roman"/>
                                </a:rPr>
                                <m:t>=1</m:t>
                              </m:r>
                            </m:oMath>
                          </a14:m>
                          <a:r>
                            <a:rPr lang="en-US" sz="2300" b="0" dirty="0">
                              <a:solidFill>
                                <a:schemeClr val="dk1"/>
                              </a:solidFill>
                              <a:latin typeface="Times New Roman"/>
                              <a:ea typeface="Times New Roman"/>
                              <a:cs typeface="Times New Roman"/>
                              <a:sym typeface="Times New Roman"/>
                            </a:rPr>
                            <a:t> </a:t>
                          </a:r>
                        </a:p>
                        <a:p>
                          <a:pPr marL="457200" lvl="0" indent="0" algn="l" rtl="0">
                            <a:spcBef>
                              <a:spcPts val="0"/>
                            </a:spcBef>
                            <a:spcAft>
                              <a:spcPts val="0"/>
                            </a:spcAft>
                            <a:buNone/>
                          </a:pP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7" name="Google Shape;105;p20">
                <a:extLst>
                  <a:ext uri="{FF2B5EF4-FFF2-40B4-BE49-F238E27FC236}">
                    <a16:creationId xmlns:a16="http://schemas.microsoft.com/office/drawing/2014/main" id="{CFFFDE06-E78C-EF4A-1B45-CC54C3671E38}"/>
                  </a:ext>
                </a:extLst>
              </p:cNvPr>
              <p:cNvGraphicFramePr/>
              <p:nvPr/>
            </p:nvGraphicFramePr>
            <p:xfrm>
              <a:off x="108044" y="862525"/>
              <a:ext cx="8750206" cy="107951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0795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0" t="-1124" r="-139" b="-112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784212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84582730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2.2 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8.2 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10.3 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84582730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 </a:t>
                      </a:r>
                      <a:r>
                        <a:rPr lang="en-GB" sz="1600" b="0" dirty="0">
                          <a:solidFill>
                            <a:schemeClr val="dk1"/>
                          </a:solidFill>
                          <a:latin typeface="Nunito Sans"/>
                          <a:ea typeface="Nunito Sans"/>
                          <a:cs typeface="Nunito Sans"/>
                          <a:sym typeface="Nunito Sans"/>
                        </a:rPr>
                        <a:t>Find the height of this isosceles triangle: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F85F509F-11D4-D1F6-E14A-AC07D186D185}"/>
              </a:ext>
            </a:extLst>
          </p:cNvPr>
          <p:cNvPicPr>
            <a:picLocks noChangeAspect="1"/>
          </p:cNvPicPr>
          <p:nvPr/>
        </p:nvPicPr>
        <p:blipFill>
          <a:blip r:embed="rId3"/>
          <a:stretch>
            <a:fillRect/>
          </a:stretch>
        </p:blipFill>
        <p:spPr>
          <a:xfrm>
            <a:off x="440822" y="1729661"/>
            <a:ext cx="3761453" cy="2127600"/>
          </a:xfrm>
          <a:prstGeom prst="rect">
            <a:avLst/>
          </a:prstGeom>
        </p:spPr>
      </p:pic>
    </p:spTree>
    <p:extLst>
      <p:ext uri="{BB962C8B-B14F-4D97-AF65-F5344CB8AC3E}">
        <p14:creationId xmlns:p14="http://schemas.microsoft.com/office/powerpoint/2010/main" val="3892460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25956668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39.4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37.7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0.01</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50.6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25956668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𝜃</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D95BE2CF-CE86-3A03-D066-6257F7168403}"/>
              </a:ext>
            </a:extLst>
          </p:cNvPr>
          <p:cNvPicPr>
            <a:picLocks noChangeAspect="1"/>
          </p:cNvPicPr>
          <p:nvPr/>
        </p:nvPicPr>
        <p:blipFill>
          <a:blip r:embed="rId4"/>
          <a:stretch>
            <a:fillRect/>
          </a:stretch>
        </p:blipFill>
        <p:spPr>
          <a:xfrm>
            <a:off x="490202" y="1465116"/>
            <a:ext cx="3486994" cy="2700711"/>
          </a:xfrm>
          <a:prstGeom prst="rect">
            <a:avLst/>
          </a:prstGeom>
        </p:spPr>
      </p:pic>
    </p:spTree>
    <p:extLst>
      <p:ext uri="{BB962C8B-B14F-4D97-AF65-F5344CB8AC3E}">
        <p14:creationId xmlns:p14="http://schemas.microsoft.com/office/powerpoint/2010/main" val="16060098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61829383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70.1 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140.2 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135 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61829383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dirty="0">
                              <a:solidFill>
                                <a:schemeClr val="dk1"/>
                              </a:solidFill>
                              <a:latin typeface="Nunito Sans"/>
                              <a:ea typeface="Nunito Sans"/>
                              <a:cs typeface="Nunito Sans"/>
                              <a:sym typeface="Nunito Sans"/>
                            </a:rPr>
                            <a:t>Determine the area of triangle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𝐴𝐵𝐶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A4C44CAB-1CB7-5255-D4DE-12902996FFF9}"/>
              </a:ext>
            </a:extLst>
          </p:cNvPr>
          <p:cNvPicPr>
            <a:picLocks noChangeAspect="1"/>
          </p:cNvPicPr>
          <p:nvPr/>
        </p:nvPicPr>
        <p:blipFill>
          <a:blip r:embed="rId4"/>
          <a:stretch>
            <a:fillRect/>
          </a:stretch>
        </p:blipFill>
        <p:spPr>
          <a:xfrm>
            <a:off x="224712" y="1742477"/>
            <a:ext cx="4083322" cy="2438906"/>
          </a:xfrm>
          <a:prstGeom prst="rect">
            <a:avLst/>
          </a:prstGeom>
        </p:spPr>
      </p:pic>
    </p:spTree>
    <p:extLst>
      <p:ext uri="{BB962C8B-B14F-4D97-AF65-F5344CB8AC3E}">
        <p14:creationId xmlns:p14="http://schemas.microsoft.com/office/powerpoint/2010/main" val="1631351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08123537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28.</m:t>
                              </m:r>
                              <m:r>
                                <a:rPr lang="en-GB" sz="1600" b="0" i="1" dirty="0" smtClean="0">
                                  <a:solidFill>
                                    <a:schemeClr val="tx1"/>
                                  </a:solidFill>
                                  <a:latin typeface="Cambria Math" panose="02040503050406030204" pitchFamily="18" charset="0"/>
                                  <a:ea typeface="Nunito"/>
                                  <a:cs typeface="Nunito"/>
                                  <a:sym typeface="Nunito"/>
                                </a:rPr>
                                <m:t>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151.7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123.5</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129.3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08123537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𝐵𝐷𝐶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C6D99D6D-E589-7293-27CA-B7100EC7F751}"/>
              </a:ext>
            </a:extLst>
          </p:cNvPr>
          <p:cNvPicPr>
            <a:picLocks noChangeAspect="1"/>
          </p:cNvPicPr>
          <p:nvPr/>
        </p:nvPicPr>
        <p:blipFill>
          <a:blip r:embed="rId4"/>
          <a:stretch>
            <a:fillRect/>
          </a:stretch>
        </p:blipFill>
        <p:spPr>
          <a:xfrm>
            <a:off x="398402" y="1713461"/>
            <a:ext cx="3664918" cy="2160000"/>
          </a:xfrm>
          <a:prstGeom prst="rect">
            <a:avLst/>
          </a:prstGeom>
        </p:spPr>
      </p:pic>
    </p:spTree>
    <p:extLst>
      <p:ext uri="{BB962C8B-B14F-4D97-AF65-F5344CB8AC3E}">
        <p14:creationId xmlns:p14="http://schemas.microsoft.com/office/powerpoint/2010/main" val="2971689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85521126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0.6</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0.33</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0.166</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85521126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State the value of </a:t>
                          </a:r>
                          <a14:m>
                            <m:oMath xmlns:m="http://schemas.openxmlformats.org/officeDocument/2006/math">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cos</m:t>
                                  </m:r>
                                </m:fName>
                                <m:e>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𝑎</m:t>
                                  </m:r>
                                  <m:r>
                                    <a:rPr lang="en-GB" sz="1600" b="0" i="1" smtClean="0">
                                      <a:solidFill>
                                        <a:schemeClr val="dk1"/>
                                      </a:solidFill>
                                      <a:latin typeface="Cambria Math" panose="02040503050406030204" pitchFamily="18" charset="0"/>
                                      <a:ea typeface="Nunito Sans"/>
                                      <a:cs typeface="Nunito Sans"/>
                                      <a:sym typeface="Nunito Sans"/>
                                    </a:rPr>
                                    <m:t>)</m:t>
                                  </m:r>
                                </m:e>
                              </m:func>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75862F49-5008-7488-FD20-D4A6C76562B6}"/>
              </a:ext>
            </a:extLst>
          </p:cNvPr>
          <p:cNvPicPr>
            <a:picLocks noChangeAspect="1"/>
          </p:cNvPicPr>
          <p:nvPr/>
        </p:nvPicPr>
        <p:blipFill rotWithShape="1">
          <a:blip r:embed="rId4"/>
          <a:srcRect l="3442" r="7756" b="18044"/>
          <a:stretch/>
        </p:blipFill>
        <p:spPr>
          <a:xfrm>
            <a:off x="870012" y="1760975"/>
            <a:ext cx="2663302" cy="2065301"/>
          </a:xfrm>
          <a:prstGeom prst="rect">
            <a:avLst/>
          </a:prstGeom>
        </p:spPr>
      </p:pic>
    </p:spTree>
    <p:extLst>
      <p:ext uri="{BB962C8B-B14F-4D97-AF65-F5344CB8AC3E}">
        <p14:creationId xmlns:p14="http://schemas.microsoft.com/office/powerpoint/2010/main" val="34552176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1"/>
        <p:cNvGrpSpPr/>
        <p:nvPr/>
      </p:nvGrpSpPr>
      <p:grpSpPr>
        <a:xfrm>
          <a:off x="0" y="0"/>
          <a:ext cx="0" cy="0"/>
          <a:chOff x="0" y="0"/>
          <a:chExt cx="0" cy="0"/>
        </a:xfrm>
      </p:grpSpPr>
    </p:spTree>
  </p:cSld>
  <p:clrMapOvr>
    <a:overrideClrMapping bg1="lt1" tx1="dk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sz="1400" b="0" i="0" u="none" strike="noStrike" cap="none">
              <a:solidFill>
                <a:srgbClr val="000000"/>
              </a:solidFill>
              <a:latin typeface="Arial"/>
              <a:ea typeface="Arial"/>
              <a:cs typeface="Arial"/>
              <a:sym typeface="Arial"/>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12344436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unc>
                                <m:funcPr>
                                  <m:ctrlPr>
                                    <a:rPr lang="en-GB" sz="1600" b="0" i="1" dirty="0" smtClean="0">
                                      <a:solidFill>
                                        <a:schemeClr val="tx1"/>
                                      </a:solidFill>
                                      <a:latin typeface="Cambria Math" panose="02040503050406030204" pitchFamily="18" charset="0"/>
                                      <a:ea typeface="Nunito"/>
                                      <a:cs typeface="Nunito"/>
                                      <a:sym typeface="Nunito"/>
                                    </a:rPr>
                                  </m:ctrlPr>
                                </m:funcPr>
                                <m:fName>
                                  <m:r>
                                    <m:rPr>
                                      <m:sty m:val="p"/>
                                    </m:rPr>
                                    <a:rPr lang="en-GB" sz="1600" b="0" i="0" dirty="0" smtClean="0">
                                      <a:solidFill>
                                        <a:schemeClr val="tx1"/>
                                      </a:solidFill>
                                      <a:latin typeface="Cambria Math" panose="02040503050406030204" pitchFamily="18" charset="0"/>
                                      <a:ea typeface="Nunito"/>
                                      <a:cs typeface="Nunito"/>
                                      <a:sym typeface="Nunito"/>
                                    </a:rPr>
                                    <m:t>cos</m:t>
                                  </m:r>
                                </m:fName>
                                <m:e>
                                  <m:r>
                                    <a:rPr lang="en-GB" sz="1600" b="0" i="1" dirty="0" smtClean="0">
                                      <a:solidFill>
                                        <a:schemeClr val="tx1"/>
                                      </a:solidFill>
                                      <a:latin typeface="Cambria Math" panose="02040503050406030204" pitchFamily="18" charset="0"/>
                                      <a:ea typeface="Nunito"/>
                                      <a:cs typeface="Nunito"/>
                                      <a:sym typeface="Nunito"/>
                                    </a:rPr>
                                    <m:t>𝜃</m:t>
                                  </m:r>
                                </m:e>
                              </m:func>
                              <m:r>
                                <a:rPr lang="en-GB" sz="1600" b="0" i="1" dirty="0" smtClean="0">
                                  <a:solidFill>
                                    <a:schemeClr val="tx1"/>
                                  </a:solidFill>
                                  <a:latin typeface="Cambria Math" panose="02040503050406030204" pitchFamily="18" charset="0"/>
                                  <a:ea typeface="Nunito"/>
                                  <a:cs typeface="Nunito"/>
                                  <a:sym typeface="Nunito"/>
                                </a:rPr>
                                <m:t>=</m:t>
                              </m:r>
                              <m:f>
                                <m:fPr>
                                  <m:ctrlPr>
                                    <a:rPr lang="en-GB" sz="1600" b="0" i="1" dirty="0" smtClean="0">
                                      <a:solidFill>
                                        <a:schemeClr val="tx1"/>
                                      </a:solidFill>
                                      <a:latin typeface="Cambria Math" panose="02040503050406030204" pitchFamily="18" charset="0"/>
                                      <a:sym typeface="Nunito"/>
                                    </a:rPr>
                                  </m:ctrlPr>
                                </m:fPr>
                                <m:num>
                                  <m:r>
                                    <a:rPr lang="en-GB" sz="1600" b="0" i="1" dirty="0" smtClean="0">
                                      <a:solidFill>
                                        <a:schemeClr val="tx1"/>
                                      </a:solidFill>
                                      <a:latin typeface="Cambria Math" panose="02040503050406030204" pitchFamily="18" charset="0"/>
                                      <a:sym typeface="Nunito"/>
                                    </a:rPr>
                                    <m:t>𝐴</m:t>
                                  </m:r>
                                </m:num>
                                <m:den>
                                  <m:r>
                                    <a:rPr lang="en-GB" sz="1600" b="0" i="1" dirty="0" smtClean="0">
                                      <a:solidFill>
                                        <a:schemeClr val="tx1"/>
                                      </a:solidFill>
                                      <a:latin typeface="Cambria Math" panose="02040503050406030204" pitchFamily="18" charset="0"/>
                                      <a:sym typeface="Nunito"/>
                                    </a:rPr>
                                    <m:t>𝐵</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confused sine and cosine ratios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func>
                                <m:funcPr>
                                  <m:ctrlPr>
                                    <a:rPr lang="en-GB" sz="1600" b="0" i="1" dirty="0" smtClean="0">
                                      <a:solidFill>
                                        <a:srgbClr val="00BC89"/>
                                      </a:solidFill>
                                      <a:latin typeface="Cambria Math" panose="02040503050406030204" pitchFamily="18" charset="0"/>
                                      <a:ea typeface="Nunito"/>
                                      <a:cs typeface="Nunito"/>
                                      <a:sym typeface="Nunito"/>
                                    </a:rPr>
                                  </m:ctrlPr>
                                </m:funcPr>
                                <m:fName>
                                  <m:r>
                                    <m:rPr>
                                      <m:sty m:val="p"/>
                                    </m:rPr>
                                    <a:rPr lang="en-GB" sz="1600" b="0" i="0" dirty="0" smtClean="0">
                                      <a:solidFill>
                                        <a:srgbClr val="00BC89"/>
                                      </a:solidFill>
                                      <a:latin typeface="Cambria Math" panose="02040503050406030204" pitchFamily="18" charset="0"/>
                                      <a:ea typeface="Nunito"/>
                                      <a:cs typeface="Nunito"/>
                                      <a:sym typeface="Nunito"/>
                                    </a:rPr>
                                    <m:t>sin</m:t>
                                  </m:r>
                                </m:fName>
                                <m:e>
                                  <m:r>
                                    <a:rPr lang="en-GB" sz="1600" b="0" i="1" dirty="0" smtClean="0">
                                      <a:solidFill>
                                        <a:srgbClr val="00BC89"/>
                                      </a:solidFill>
                                      <a:latin typeface="Cambria Math" panose="02040503050406030204" pitchFamily="18" charset="0"/>
                                      <a:ea typeface="Nunito"/>
                                      <a:cs typeface="Nunito"/>
                                      <a:sym typeface="Nunito"/>
                                    </a:rPr>
                                    <m:t>𝜃</m:t>
                                  </m:r>
                                </m:e>
                              </m:func>
                              <m:r>
                                <a:rPr lang="en-GB" sz="1600" b="0" i="1" dirty="0" smtClean="0">
                                  <a:solidFill>
                                    <a:srgbClr val="00BC89"/>
                                  </a:solidFill>
                                  <a:latin typeface="Cambria Math" panose="02040503050406030204" pitchFamily="18" charset="0"/>
                                  <a:ea typeface="Nunito"/>
                                  <a:cs typeface="Nunito"/>
                                  <a:sym typeface="Nunito"/>
                                </a:rPr>
                                <m:t>=</m:t>
                              </m:r>
                              <m:f>
                                <m:fPr>
                                  <m:ctrlPr>
                                    <a:rPr lang="en-GB" sz="1600" b="0" i="1" dirty="0" smtClean="0">
                                      <a:solidFill>
                                        <a:srgbClr val="00BC89"/>
                                      </a:solidFill>
                                      <a:latin typeface="Cambria Math" panose="02040503050406030204" pitchFamily="18" charset="0"/>
                                      <a:ea typeface="Nunito"/>
                                      <a:cs typeface="Nunito"/>
                                      <a:sym typeface="Nunito"/>
                                    </a:rPr>
                                  </m:ctrlPr>
                                </m:fPr>
                                <m:num>
                                  <m:r>
                                    <a:rPr lang="en-GB" sz="1600" b="0" i="1" dirty="0" smtClean="0">
                                      <a:solidFill>
                                        <a:srgbClr val="00BC89"/>
                                      </a:solidFill>
                                      <a:latin typeface="Cambria Math" panose="02040503050406030204" pitchFamily="18" charset="0"/>
                                      <a:ea typeface="Nunito"/>
                                      <a:cs typeface="Nunito"/>
                                      <a:sym typeface="Nunito"/>
                                    </a:rPr>
                                    <m:t>𝐴</m:t>
                                  </m:r>
                                </m:num>
                                <m:den>
                                  <m:r>
                                    <a:rPr lang="en-GB" sz="1600" b="0" i="1" dirty="0" smtClean="0">
                                      <a:solidFill>
                                        <a:srgbClr val="00BC89"/>
                                      </a:solidFill>
                                      <a:latin typeface="Cambria Math" panose="02040503050406030204" pitchFamily="18" charset="0"/>
                                      <a:ea typeface="Nunito"/>
                                      <a:cs typeface="Nunito"/>
                                      <a:sym typeface="Nunito"/>
                                    </a:rPr>
                                    <m:t>𝐵</m:t>
                                  </m:r>
                                </m:den>
                              </m:f>
                            </m:oMath>
                          </a14:m>
                          <a:endParaRPr lang="en-GB" sz="1400" dirty="0">
                            <a:solidFill>
                              <a:srgbClr val="00BC89"/>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unc>
                                <m:func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uncPr>
                                <m:fName>
                                  <m:r>
                                    <m:rPr>
                                      <m:sty m:val="p"/>
                                    </m:rPr>
                                    <a:rPr lang="en-GB" sz="1600" b="0" i="0" u="none" strike="noStrike" cap="none" smtClean="0">
                                      <a:solidFill>
                                        <a:schemeClr val="tx1"/>
                                      </a:solidFill>
                                      <a:latin typeface="Cambria Math" panose="02040503050406030204" pitchFamily="18" charset="0"/>
                                      <a:ea typeface="Times New Roman"/>
                                      <a:cs typeface="Times New Roman"/>
                                      <a:sym typeface="Times New Roman"/>
                                    </a:rPr>
                                    <m:t>sin</m:t>
                                  </m:r>
                                </m:fName>
                                <m:e>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𝐴</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𝐵</m:t>
                                      </m:r>
                                    </m:den>
                                  </m:f>
                                </m:e>
                              </m:func>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𝜃</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does not understand the role of the ratio and argument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unc>
                                <m:funcPr>
                                  <m:ctrlPr>
                                    <a:rPr lang="en-GB" sz="1600" b="0" i="1" dirty="0" smtClean="0">
                                      <a:solidFill>
                                        <a:schemeClr val="tx1"/>
                                      </a:solidFill>
                                      <a:latin typeface="Cambria Math" panose="02040503050406030204" pitchFamily="18" charset="0"/>
                                      <a:ea typeface="Nunito"/>
                                      <a:cs typeface="Nunito"/>
                                      <a:sym typeface="Nunito"/>
                                    </a:rPr>
                                  </m:ctrlPr>
                                </m:funcPr>
                                <m:fName>
                                  <m:r>
                                    <m:rPr>
                                      <m:sty m:val="p"/>
                                    </m:rPr>
                                    <a:rPr lang="en-GB" sz="1600" b="0" i="0" dirty="0" smtClean="0">
                                      <a:solidFill>
                                        <a:schemeClr val="tx1"/>
                                      </a:solidFill>
                                      <a:latin typeface="Cambria Math" panose="02040503050406030204" pitchFamily="18" charset="0"/>
                                      <a:ea typeface="Nunito"/>
                                      <a:cs typeface="Nunito"/>
                                      <a:sym typeface="Nunito"/>
                                    </a:rPr>
                                    <m:t>sin</m:t>
                                  </m:r>
                                </m:fName>
                                <m:e>
                                  <m:r>
                                    <a:rPr lang="en-GB" sz="1600" b="0" i="1" dirty="0" smtClean="0">
                                      <a:solidFill>
                                        <a:schemeClr val="tx1"/>
                                      </a:solidFill>
                                      <a:latin typeface="Cambria Math" panose="02040503050406030204" pitchFamily="18" charset="0"/>
                                      <a:ea typeface="Nunito"/>
                                      <a:cs typeface="Nunito"/>
                                      <a:sym typeface="Nunito"/>
                                    </a:rPr>
                                    <m:t>𝜃</m:t>
                                  </m:r>
                                  <m:r>
                                    <a:rPr lang="en-GB" sz="1600" b="0" i="1" dirty="0" smtClean="0">
                                      <a:solidFill>
                                        <a:schemeClr val="tx1"/>
                                      </a:solidFill>
                                      <a:latin typeface="Cambria Math" panose="02040503050406030204" pitchFamily="18" charset="0"/>
                                      <a:ea typeface="Nunito"/>
                                      <a:cs typeface="Nunito"/>
                                      <a:sym typeface="Nunito"/>
                                    </a:rPr>
                                    <m:t>=</m:t>
                                  </m:r>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𝐵</m:t>
                                      </m:r>
                                    </m:num>
                                    <m:den>
                                      <m:r>
                                        <a:rPr lang="en-GB" sz="1600" b="0" i="1" dirty="0" smtClean="0">
                                          <a:solidFill>
                                            <a:schemeClr val="tx1"/>
                                          </a:solidFill>
                                          <a:latin typeface="Cambria Math" panose="02040503050406030204" pitchFamily="18" charset="0"/>
                                          <a:ea typeface="Nunito"/>
                                          <a:cs typeface="Nunito"/>
                                          <a:sym typeface="Nunito"/>
                                        </a:rPr>
                                        <m:t>𝐴</m:t>
                                      </m:r>
                                    </m:den>
                                  </m:f>
                                </m:e>
                              </m:func>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inverted the ratio between opposite and hypotenuse</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12344436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518561134"/>
              </p:ext>
            </p:extLst>
          </p:nvPr>
        </p:nvGraphicFramePr>
        <p:xfrm>
          <a:off x="108044" y="862525"/>
          <a:ext cx="4427010" cy="67057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Select the statement that is true for this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triangle: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3D2AC091-2A9D-D536-84CD-59F4C5982E89}"/>
              </a:ext>
            </a:extLst>
          </p:cNvPr>
          <p:cNvPicPr>
            <a:picLocks noChangeAspect="1"/>
          </p:cNvPicPr>
          <p:nvPr/>
        </p:nvPicPr>
        <p:blipFill>
          <a:blip r:embed="rId3"/>
          <a:stretch>
            <a:fillRect/>
          </a:stretch>
        </p:blipFill>
        <p:spPr>
          <a:xfrm>
            <a:off x="339084" y="1773925"/>
            <a:ext cx="3913953" cy="2376000"/>
          </a:xfrm>
          <a:prstGeom prst="rect">
            <a:avLst/>
          </a:prstGeom>
        </p:spPr>
      </p:pic>
    </p:spTree>
    <p:extLst>
      <p:ext uri="{BB962C8B-B14F-4D97-AF65-F5344CB8AC3E}">
        <p14:creationId xmlns:p14="http://schemas.microsoft.com/office/powerpoint/2010/main" val="1543166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35165980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a:t>
                          </a:r>
                          <a14:m>
                            <m:oMath xmlns:m="http://schemas.openxmlformats.org/officeDocument/2006/math">
                              <m:r>
                                <m:rPr>
                                  <m:sty m:val="p"/>
                                </m:rPr>
                                <a:rPr lang="en-GB" sz="1400" i="1" dirty="0" smtClean="0">
                                  <a:solidFill>
                                    <a:schemeClr val="tx1"/>
                                  </a:solidFill>
                                  <a:latin typeface="Cambria Math" panose="02040503050406030204" pitchFamily="18" charset="0"/>
                                  <a:ea typeface="Nunito"/>
                                  <a:cs typeface="Nunito"/>
                                  <a:sym typeface="Nunito"/>
                                </a:rPr>
                                <m:t>tan</m:t>
                              </m:r>
                              <m:r>
                                <a:rPr lang="en-GB" sz="1400" i="1" dirty="0" smtClean="0">
                                  <a:solidFill>
                                    <a:schemeClr val="tx1"/>
                                  </a:solidFill>
                                  <a:latin typeface="Cambria Math" panose="02040503050406030204" pitchFamily="18" charset="0"/>
                                  <a:ea typeface="Nunito"/>
                                  <a:cs typeface="Nunito"/>
                                  <a:sym typeface="Nunito"/>
                                </a:rPr>
                                <m:t>⁡</m:t>
                              </m:r>
                            </m:oMath>
                          </a14:m>
                          <a:r>
                            <a:rPr lang="en-GB" sz="1400" dirty="0">
                              <a:solidFill>
                                <a:schemeClr val="tx1"/>
                              </a:solidFill>
                              <a:latin typeface="Nunito" pitchFamily="2" charset="0"/>
                              <a:ea typeface="Nunito"/>
                              <a:cs typeface="Nunito"/>
                              <a:sym typeface="Nunito"/>
                            </a:rPr>
                            <a:t>but reversed roles of adjacent and opposite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7.3 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does not understand how to use sides / angles in trigonometry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3.1 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used </a:t>
                          </a:r>
                          <a14:m>
                            <m:oMath xmlns:m="http://schemas.openxmlformats.org/officeDocument/2006/math">
                              <m:func>
                                <m:funcPr>
                                  <m:ctrlPr>
                                    <a:rPr lang="en-GB" sz="1400" b="0" i="1" dirty="0" smtClean="0">
                                      <a:solidFill>
                                        <a:schemeClr val="tx1"/>
                                      </a:solidFill>
                                      <a:latin typeface="Cambria Math" panose="02040503050406030204" pitchFamily="18" charset="0"/>
                                      <a:ea typeface="Nunito"/>
                                      <a:cs typeface="Nunito"/>
                                      <a:sym typeface="Nunito"/>
                                    </a:rPr>
                                  </m:ctrlPr>
                                </m:funcPr>
                                <m:fName>
                                  <m:r>
                                    <m:rPr>
                                      <m:sty m:val="p"/>
                                    </m:rPr>
                                    <a:rPr lang="en-GB" sz="1400" b="0" i="0" dirty="0" smtClean="0">
                                      <a:solidFill>
                                        <a:schemeClr val="tx1"/>
                                      </a:solidFill>
                                      <a:latin typeface="Cambria Math" panose="02040503050406030204" pitchFamily="18" charset="0"/>
                                      <a:ea typeface="Nunito"/>
                                      <a:cs typeface="Nunito"/>
                                      <a:sym typeface="Nunito"/>
                                    </a:rPr>
                                    <m:t>cos</m:t>
                                  </m:r>
                                </m:fName>
                                <m:e>
                                  <m:r>
                                    <a:rPr lang="en-GB" sz="1400" b="0" i="1" dirty="0" smtClean="0">
                                      <a:solidFill>
                                        <a:schemeClr val="tx1"/>
                                      </a:solidFill>
                                      <a:latin typeface="Cambria Math" panose="02040503050406030204" pitchFamily="18" charset="0"/>
                                      <a:ea typeface="Nunito"/>
                                      <a:cs typeface="Nunito"/>
                                      <a:sym typeface="Nunito"/>
                                    </a:rPr>
                                    <m:t> </m:t>
                                  </m:r>
                                </m:e>
                              </m:func>
                            </m:oMath>
                          </a14:m>
                          <a:r>
                            <a:rPr lang="en-GB" sz="1400" dirty="0">
                              <a:solidFill>
                                <a:schemeClr val="tx1"/>
                              </a:solidFill>
                              <a:latin typeface="Nunito"/>
                              <a:ea typeface="Nunito"/>
                              <a:cs typeface="Nunito"/>
                              <a:sym typeface="Nunito"/>
                            </a:rPr>
                            <a:t>in place of </a:t>
                          </a:r>
                          <a14:m>
                            <m:oMath xmlns:m="http://schemas.openxmlformats.org/officeDocument/2006/math">
                              <m:func>
                                <m:funcPr>
                                  <m:ctrlPr>
                                    <a:rPr lang="en-GB" sz="1400" b="0" i="1" dirty="0" smtClean="0">
                                      <a:solidFill>
                                        <a:schemeClr val="tx1"/>
                                      </a:solidFill>
                                      <a:latin typeface="Cambria Math" panose="02040503050406030204" pitchFamily="18" charset="0"/>
                                      <a:ea typeface="Nunito"/>
                                      <a:cs typeface="Nunito"/>
                                      <a:sym typeface="Nunito"/>
                                    </a:rPr>
                                  </m:ctrlPr>
                                </m:funcPr>
                                <m:fName>
                                  <m:r>
                                    <m:rPr>
                                      <m:sty m:val="p"/>
                                    </m:rPr>
                                    <a:rPr lang="en-GB" sz="1400" b="0" i="0" dirty="0" smtClean="0">
                                      <a:solidFill>
                                        <a:schemeClr val="tx1"/>
                                      </a:solidFill>
                                      <a:latin typeface="Cambria Math" panose="02040503050406030204" pitchFamily="18" charset="0"/>
                                      <a:ea typeface="Nunito"/>
                                      <a:cs typeface="Nunito"/>
                                      <a:sym typeface="Nunito"/>
                                    </a:rPr>
                                    <m:t>tan</m:t>
                                  </m:r>
                                </m:fName>
                                <m:e>
                                  <m:r>
                                    <a:rPr lang="en-GB" sz="1400" b="0" i="1" dirty="0" smtClean="0">
                                      <a:solidFill>
                                        <a:schemeClr val="tx1"/>
                                      </a:solidFill>
                                      <a:latin typeface="Cambria Math" panose="02040503050406030204" pitchFamily="18" charset="0"/>
                                      <a:ea typeface="Nunito"/>
                                      <a:cs typeface="Nunito"/>
                                      <a:sym typeface="Nunito"/>
                                    </a:rPr>
                                    <m:t> </m:t>
                                  </m:r>
                                </m:e>
                              </m:func>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12.6 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35165980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026118256"/>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Determine the length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𝐷𝐹</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026118256"/>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DD5840BF-555B-BF89-27D3-F44EDCCD356F}"/>
              </a:ext>
            </a:extLst>
          </p:cNvPr>
          <p:cNvPicPr>
            <a:picLocks noChangeAspect="1"/>
          </p:cNvPicPr>
          <p:nvPr/>
        </p:nvPicPr>
        <p:blipFill>
          <a:blip r:embed="rId4"/>
          <a:stretch>
            <a:fillRect/>
          </a:stretch>
        </p:blipFill>
        <p:spPr>
          <a:xfrm>
            <a:off x="469692" y="1749461"/>
            <a:ext cx="3703714" cy="2088000"/>
          </a:xfrm>
          <a:prstGeom prst="rect">
            <a:avLst/>
          </a:prstGeom>
        </p:spPr>
      </p:pic>
    </p:spTree>
    <p:extLst>
      <p:ext uri="{BB962C8B-B14F-4D97-AF65-F5344CB8AC3E}">
        <p14:creationId xmlns:p14="http://schemas.microsoft.com/office/powerpoint/2010/main" val="2409518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97879589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10.4 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28.7 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inverted ratio of hypotenuse and opposite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used incorrect trig function (</a:t>
                          </a:r>
                          <a14:m>
                            <m:oMath xmlns:m="http://schemas.openxmlformats.org/officeDocument/2006/math">
                              <m:func>
                                <m:funcPr>
                                  <m:ctrlPr>
                                    <a:rPr lang="en-GB" sz="1400" b="0" i="1" dirty="0" smtClean="0">
                                      <a:solidFill>
                                        <a:schemeClr val="tx1"/>
                                      </a:solidFill>
                                      <a:latin typeface="Cambria Math" panose="02040503050406030204" pitchFamily="18" charset="0"/>
                                      <a:ea typeface="Nunito"/>
                                      <a:cs typeface="Nunito"/>
                                      <a:sym typeface="Nunito"/>
                                    </a:rPr>
                                  </m:ctrlPr>
                                </m:funcPr>
                                <m:fName>
                                  <m:r>
                                    <a:rPr lang="en-GB" sz="1400" b="0" i="0" dirty="0" smtClean="0">
                                      <a:solidFill>
                                        <a:schemeClr val="tx1"/>
                                      </a:solidFill>
                                      <a:latin typeface="Cambria Math" panose="02040503050406030204" pitchFamily="18" charset="0"/>
                                      <a:ea typeface="Nunito"/>
                                      <a:cs typeface="Nunito"/>
                                      <a:sym typeface="Nunito"/>
                                    </a:rPr>
                                    <m:t> </m:t>
                                  </m:r>
                                  <m:r>
                                    <m:rPr>
                                      <m:sty m:val="p"/>
                                    </m:rPr>
                                    <a:rPr lang="en-GB" sz="1400" b="0" i="0" dirty="0" smtClean="0">
                                      <a:solidFill>
                                        <a:schemeClr val="tx1"/>
                                      </a:solidFill>
                                      <a:latin typeface="Cambria Math" panose="02040503050406030204" pitchFamily="18" charset="0"/>
                                      <a:ea typeface="Nunito"/>
                                      <a:cs typeface="Nunito"/>
                                      <a:sym typeface="Nunito"/>
                                    </a:rPr>
                                    <m:t>cos</m:t>
                                  </m:r>
                                </m:fName>
                                <m:e>
                                  <m:r>
                                    <a:rPr lang="en-GB" sz="1400" b="0" i="1" dirty="0" smtClean="0">
                                      <a:solidFill>
                                        <a:schemeClr val="tx1"/>
                                      </a:solidFill>
                                      <a:latin typeface="Cambria Math" panose="02040503050406030204" pitchFamily="18" charset="0"/>
                                      <a:ea typeface="Nunito"/>
                                      <a:cs typeface="Nunito"/>
                                      <a:sym typeface="Nunito"/>
                                    </a:rPr>
                                    <m:t> </m:t>
                                  </m:r>
                                </m:e>
                              </m:func>
                            </m:oMath>
                          </a14:m>
                          <a:r>
                            <a:rPr lang="en-GB" sz="1400" dirty="0">
                              <a:solidFill>
                                <a:schemeClr val="tx1"/>
                              </a:solidFill>
                              <a:latin typeface="Nunito"/>
                              <a:ea typeface="Nunito"/>
                              <a:cs typeface="Nunito"/>
                              <a:sym typeface="Nunito"/>
                            </a:rPr>
                            <a: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11.0 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confused side and angle information in sine relation</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97879589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409796085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Determine the length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409796085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D1CC1F32-41AD-4E04-DE51-D5443AC2ADE1}"/>
              </a:ext>
            </a:extLst>
          </p:cNvPr>
          <p:cNvPicPr>
            <a:picLocks noChangeAspect="1"/>
          </p:cNvPicPr>
          <p:nvPr/>
        </p:nvPicPr>
        <p:blipFill>
          <a:blip r:embed="rId4"/>
          <a:stretch>
            <a:fillRect/>
          </a:stretch>
        </p:blipFill>
        <p:spPr>
          <a:xfrm>
            <a:off x="425463" y="1746930"/>
            <a:ext cx="3681818" cy="2430000"/>
          </a:xfrm>
          <a:prstGeom prst="rect">
            <a:avLst/>
          </a:prstGeom>
        </p:spPr>
      </p:pic>
    </p:spTree>
    <p:extLst>
      <p:ext uri="{BB962C8B-B14F-4D97-AF65-F5344CB8AC3E}">
        <p14:creationId xmlns:p14="http://schemas.microsoft.com/office/powerpoint/2010/main" val="238152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39968609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13.1 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a:t>
                          </a:r>
                          <a14:m>
                            <m:oMath xmlns:m="http://schemas.openxmlformats.org/officeDocument/2006/math">
                              <m:func>
                                <m:funcPr>
                                  <m:ctrlPr>
                                    <a:rPr lang="en-GB" sz="1400" b="0" i="1" dirty="0" smtClean="0">
                                      <a:solidFill>
                                        <a:schemeClr val="tx1"/>
                                      </a:solidFill>
                                      <a:latin typeface="Cambria Math" panose="02040503050406030204" pitchFamily="18" charset="0"/>
                                      <a:ea typeface="Nunito"/>
                                      <a:cs typeface="Nunito"/>
                                      <a:sym typeface="Nunito"/>
                                    </a:rPr>
                                  </m:ctrlPr>
                                </m:funcPr>
                                <m:fName>
                                  <m:r>
                                    <m:rPr>
                                      <m:sty m:val="p"/>
                                    </m:rPr>
                                    <a:rPr lang="en-GB" sz="1400" b="0" i="0" dirty="0" smtClean="0">
                                      <a:solidFill>
                                        <a:schemeClr val="tx1"/>
                                      </a:solidFill>
                                      <a:latin typeface="Cambria Math" panose="02040503050406030204" pitchFamily="18" charset="0"/>
                                      <a:ea typeface="Nunito"/>
                                      <a:cs typeface="Nunito"/>
                                      <a:sym typeface="Nunito"/>
                                    </a:rPr>
                                    <m:t>tan</m:t>
                                  </m:r>
                                </m:fName>
                                <m:e>
                                  <m:r>
                                    <a:rPr lang="en-GB" sz="1400" b="0" i="1" dirty="0" smtClean="0">
                                      <a:solidFill>
                                        <a:schemeClr val="tx1"/>
                                      </a:solidFill>
                                      <a:latin typeface="Cambria Math" panose="02040503050406030204" pitchFamily="18" charset="0"/>
                                      <a:ea typeface="Nunito"/>
                                      <a:cs typeface="Nunito"/>
                                      <a:sym typeface="Nunito"/>
                                    </a:rPr>
                                    <m:t> </m:t>
                                  </m:r>
                                </m:e>
                              </m:func>
                            </m:oMath>
                          </a14:m>
                          <a:r>
                            <a:rPr lang="en-GB" sz="1400" dirty="0">
                              <a:solidFill>
                                <a:schemeClr val="tx1"/>
                              </a:solidFill>
                              <a:latin typeface="Nunito" pitchFamily="2" charset="0"/>
                              <a:ea typeface="Nunito"/>
                              <a:cs typeface="Nunito"/>
                              <a:sym typeface="Nunito"/>
                            </a:rPr>
                            <a:t>in place of </a:t>
                          </a:r>
                          <a14:m>
                            <m:oMath xmlns:m="http://schemas.openxmlformats.org/officeDocument/2006/math">
                              <m:func>
                                <m:funcPr>
                                  <m:ctrlPr>
                                    <a:rPr lang="en-GB" sz="1400" b="0" i="1" dirty="0" smtClean="0">
                                      <a:solidFill>
                                        <a:schemeClr val="tx1"/>
                                      </a:solidFill>
                                      <a:latin typeface="Cambria Math" panose="02040503050406030204" pitchFamily="18" charset="0"/>
                                      <a:ea typeface="Nunito"/>
                                      <a:cs typeface="Nunito"/>
                                      <a:sym typeface="Nunito"/>
                                    </a:rPr>
                                  </m:ctrlPr>
                                </m:funcPr>
                                <m:fName>
                                  <m:r>
                                    <m:rPr>
                                      <m:sty m:val="p"/>
                                    </m:rPr>
                                    <a:rPr lang="en-GB" sz="1400" b="0" i="0" dirty="0" smtClean="0">
                                      <a:solidFill>
                                        <a:schemeClr val="tx1"/>
                                      </a:solidFill>
                                      <a:latin typeface="Cambria Math" panose="02040503050406030204" pitchFamily="18" charset="0"/>
                                      <a:ea typeface="Nunito"/>
                                      <a:cs typeface="Nunito"/>
                                      <a:sym typeface="Nunito"/>
                                    </a:rPr>
                                    <m:t>cos</m:t>
                                  </m:r>
                                </m:fName>
                                <m:e>
                                  <m:r>
                                    <a:rPr lang="en-GB" sz="1400" b="0" i="1" dirty="0" smtClean="0">
                                      <a:solidFill>
                                        <a:schemeClr val="tx1"/>
                                      </a:solidFill>
                                      <a:latin typeface="Cambria Math" panose="02040503050406030204" pitchFamily="18" charset="0"/>
                                      <a:ea typeface="Nunito"/>
                                      <a:cs typeface="Nunito"/>
                                      <a:sym typeface="Nunito"/>
                                    </a:rPr>
                                    <m:t> </m:t>
                                  </m:r>
                                </m:e>
                              </m:func>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used </a:t>
                          </a:r>
                          <a14:m>
                            <m:oMath xmlns:m="http://schemas.openxmlformats.org/officeDocument/2006/math">
                              <m:func>
                                <m:funcPr>
                                  <m:ctrlPr>
                                    <a:rPr lang="en-GB" sz="1400" b="0" i="1" dirty="0" smtClean="0">
                                      <a:solidFill>
                                        <a:schemeClr val="tx1"/>
                                      </a:solidFill>
                                      <a:latin typeface="Cambria Math" panose="02040503050406030204" pitchFamily="18" charset="0"/>
                                      <a:ea typeface="Nunito"/>
                                      <a:cs typeface="Nunito"/>
                                      <a:sym typeface="Nunito"/>
                                    </a:rPr>
                                  </m:ctrlPr>
                                </m:funcPr>
                                <m:fName>
                                  <m:r>
                                    <m:rPr>
                                      <m:sty m:val="p"/>
                                    </m:rPr>
                                    <a:rPr lang="en-GB" sz="1400" b="0" i="0" dirty="0" smtClean="0">
                                      <a:solidFill>
                                        <a:schemeClr val="tx1"/>
                                      </a:solidFill>
                                      <a:latin typeface="Cambria Math" panose="02040503050406030204" pitchFamily="18" charset="0"/>
                                      <a:ea typeface="Nunito"/>
                                      <a:cs typeface="Nunito"/>
                                      <a:sym typeface="Nunito"/>
                                    </a:rPr>
                                    <m:t>sin</m:t>
                                  </m:r>
                                </m:fName>
                                <m:e>
                                  <m:r>
                                    <a:rPr lang="en-GB" sz="1400" b="0" i="1" dirty="0" smtClean="0">
                                      <a:solidFill>
                                        <a:schemeClr val="tx1"/>
                                      </a:solidFill>
                                      <a:latin typeface="Cambria Math" panose="02040503050406030204" pitchFamily="18" charset="0"/>
                                      <a:ea typeface="Nunito"/>
                                      <a:cs typeface="Nunito"/>
                                      <a:sym typeface="Nunito"/>
                                    </a:rPr>
                                    <m:t> </m:t>
                                  </m:r>
                                </m:e>
                              </m:func>
                            </m:oMath>
                          </a14:m>
                          <a:r>
                            <a:rPr lang="en-GB" sz="1400" dirty="0">
                              <a:solidFill>
                                <a:schemeClr val="tx1"/>
                              </a:solidFill>
                              <a:latin typeface="Nunito"/>
                              <a:ea typeface="Nunito"/>
                              <a:cs typeface="Nunito"/>
                              <a:sym typeface="Nunito"/>
                            </a:rPr>
                            <a:t>in place of </a:t>
                          </a:r>
                          <a14:m>
                            <m:oMath xmlns:m="http://schemas.openxmlformats.org/officeDocument/2006/math">
                              <m:func>
                                <m:funcPr>
                                  <m:ctrlPr>
                                    <a:rPr lang="en-GB" sz="1400" b="0" i="1" dirty="0" smtClean="0">
                                      <a:solidFill>
                                        <a:schemeClr val="tx1"/>
                                      </a:solidFill>
                                      <a:latin typeface="Cambria Math" panose="02040503050406030204" pitchFamily="18" charset="0"/>
                                      <a:ea typeface="Nunito"/>
                                      <a:cs typeface="Nunito"/>
                                      <a:sym typeface="Nunito"/>
                                    </a:rPr>
                                  </m:ctrlPr>
                                </m:funcPr>
                                <m:fName>
                                  <m:r>
                                    <m:rPr>
                                      <m:sty m:val="p"/>
                                    </m:rPr>
                                    <a:rPr lang="en-GB" sz="1400" b="0" i="0" dirty="0" smtClean="0">
                                      <a:solidFill>
                                        <a:schemeClr val="tx1"/>
                                      </a:solidFill>
                                      <a:latin typeface="Cambria Math" panose="02040503050406030204" pitchFamily="18" charset="0"/>
                                      <a:ea typeface="Nunito"/>
                                      <a:cs typeface="Nunito"/>
                                      <a:sym typeface="Nunito"/>
                                    </a:rPr>
                                    <m:t>cos</m:t>
                                  </m:r>
                                </m:fName>
                                <m:e>
                                  <m:r>
                                    <a:rPr lang="en-GB" sz="1400" b="0" i="1" dirty="0" smtClean="0">
                                      <a:solidFill>
                                        <a:schemeClr val="tx1"/>
                                      </a:solidFill>
                                      <a:latin typeface="Cambria Math" panose="02040503050406030204" pitchFamily="18" charset="0"/>
                                      <a:ea typeface="Nunito"/>
                                      <a:cs typeface="Nunito"/>
                                      <a:sym typeface="Nunito"/>
                                    </a:rPr>
                                    <m:t> </m:t>
                                  </m:r>
                                </m:e>
                              </m:func>
                            </m:oMath>
                          </a14:m>
                          <a:r>
                            <a:rPr lang="en-GB" sz="1400" dirty="0">
                              <a:solidFill>
                                <a:schemeClr val="tx1"/>
                              </a:solidFill>
                              <a:latin typeface="Nunito"/>
                              <a:ea typeface="Nunito"/>
                              <a:cs typeface="Nunito"/>
                              <a:sym typeface="Nunito"/>
                            </a:rPr>
                            <a:t> (calculating length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𝐴𝐵</m:t>
                              </m:r>
                            </m:oMath>
                          </a14:m>
                          <a:r>
                            <a:rPr lang="en-US" sz="1400" u="none" strike="noStrike" cap="none" dirty="0">
                              <a:solidFill>
                                <a:schemeClr val="tx1"/>
                              </a:solidFill>
                              <a:latin typeface="Nunito" pitchFamily="2" charset="0"/>
                              <a:ea typeface="Times New Roman"/>
                              <a:cs typeface="Times New Roman"/>
                              <a:sym typeface="Times New Roman"/>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11.0 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rearranged the cosine relation incorrectly</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39968609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02912757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Determine the length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02912757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21B1C8F5-CBCE-689E-4B0A-DE5E3459D5FC}"/>
              </a:ext>
            </a:extLst>
          </p:cNvPr>
          <p:cNvPicPr>
            <a:picLocks noChangeAspect="1"/>
          </p:cNvPicPr>
          <p:nvPr/>
        </p:nvPicPr>
        <p:blipFill>
          <a:blip r:embed="rId4"/>
          <a:stretch>
            <a:fillRect/>
          </a:stretch>
        </p:blipFill>
        <p:spPr>
          <a:xfrm>
            <a:off x="636184" y="1881930"/>
            <a:ext cx="3260377" cy="2160000"/>
          </a:xfrm>
          <a:prstGeom prst="rect">
            <a:avLst/>
          </a:prstGeom>
        </p:spPr>
      </p:pic>
    </p:spTree>
    <p:extLst>
      <p:ext uri="{BB962C8B-B14F-4D97-AF65-F5344CB8AC3E}">
        <p14:creationId xmlns:p14="http://schemas.microsoft.com/office/powerpoint/2010/main" val="37602989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72974959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14.6 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13.0 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did not rearrange sine relation correctly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16.9 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misused angle and length </a:t>
                          </a:r>
                        </a:p>
                        <a:p>
                          <a:pPr marL="0" marR="0" lvl="0" indent="0" algn="l" rtl="0">
                            <a:lnSpc>
                              <a:spcPct val="115000"/>
                            </a:lnSpc>
                            <a:spcBef>
                              <a:spcPts val="0"/>
                            </a:spcBef>
                            <a:spcAft>
                              <a:spcPts val="0"/>
                            </a:spcAft>
                            <a:buClr>
                              <a:srgbClr val="000000"/>
                            </a:buClr>
                            <a:buSzPts val="1600"/>
                            <a:buFont typeface="Arial"/>
                            <a:buNone/>
                          </a:pPr>
                          <a:r>
                            <a:rPr lang="en-GB" sz="1400" b="0" i="0" dirty="0">
                              <a:solidFill>
                                <a:schemeClr val="tx1"/>
                              </a:solidFill>
                              <a:latin typeface="Nunito"/>
                              <a:ea typeface="Nunito"/>
                              <a:cs typeface="Nunito"/>
                              <a:sym typeface="Nunito"/>
                            </a:rPr>
                            <a:t>[</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71×</m:t>
                              </m:r>
                              <m:func>
                                <m:funcPr>
                                  <m:ctrlPr>
                                    <a:rPr lang="en-GB" sz="1400" b="0" i="1" smtClean="0">
                                      <a:solidFill>
                                        <a:schemeClr val="tx1"/>
                                      </a:solidFill>
                                      <a:latin typeface="Cambria Math" panose="02040503050406030204" pitchFamily="18" charset="0"/>
                                      <a:ea typeface="Nunito"/>
                                      <a:cs typeface="Nunito"/>
                                      <a:sym typeface="Nunito"/>
                                    </a:rPr>
                                  </m:ctrlPr>
                                </m:funcPr>
                                <m:fName>
                                  <m:r>
                                    <m:rPr>
                                      <m:sty m:val="p"/>
                                    </m:rPr>
                                    <a:rPr lang="en-GB" sz="1400" b="0" i="0" smtClean="0">
                                      <a:solidFill>
                                        <a:schemeClr val="tx1"/>
                                      </a:solidFill>
                                      <a:latin typeface="Cambria Math" panose="02040503050406030204" pitchFamily="18" charset="0"/>
                                      <a:ea typeface="Nunito"/>
                                      <a:cs typeface="Nunito"/>
                                      <a:sym typeface="Nunito"/>
                                    </a:rPr>
                                    <m:t>sin</m:t>
                                  </m:r>
                                </m:fName>
                                <m:e>
                                  <m:r>
                                    <a:rPr lang="en-GB" sz="1400" b="0" i="1" smtClean="0">
                                      <a:solidFill>
                                        <a:schemeClr val="tx1"/>
                                      </a:solidFill>
                                      <a:latin typeface="Cambria Math" panose="02040503050406030204" pitchFamily="18" charset="0"/>
                                      <a:ea typeface="Nunito"/>
                                      <a:cs typeface="Nunito"/>
                                      <a:sym typeface="Nunito"/>
                                    </a:rPr>
                                    <m:t>13.8</m:t>
                                  </m:r>
                                </m:e>
                              </m:func>
                            </m:oMath>
                          </a14:m>
                          <a:r>
                            <a:rPr lang="en-US" sz="1400" u="none" strike="noStrike" cap="none" dirty="0">
                              <a:solidFill>
                                <a:schemeClr val="tx1"/>
                              </a:solidFill>
                              <a:latin typeface="Nunito" pitchFamily="2" charset="0"/>
                              <a:ea typeface="Times New Roman"/>
                              <a:cs typeface="Times New Roman"/>
                              <a:sym typeface="Times New Roman"/>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used </a:t>
                          </a:r>
                          <a14:m>
                            <m:oMath xmlns:m="http://schemas.openxmlformats.org/officeDocument/2006/math">
                              <m:func>
                                <m:funcPr>
                                  <m:ctrlPr>
                                    <a:rPr lang="en-GB" sz="1400" b="0" i="1" u="none" strike="noStrike" cap="none" dirty="0" smtClean="0">
                                      <a:solidFill>
                                        <a:schemeClr val="tx1"/>
                                      </a:solidFill>
                                      <a:latin typeface="Cambria Math" panose="02040503050406030204" pitchFamily="18" charset="0"/>
                                      <a:sym typeface="Nunito"/>
                                    </a:rPr>
                                  </m:ctrlPr>
                                </m:funcPr>
                                <m:fName>
                                  <m:r>
                                    <m:rPr>
                                      <m:sty m:val="p"/>
                                    </m:rPr>
                                    <a:rPr lang="en-GB" sz="1400" b="0" i="0" u="none" strike="noStrike" cap="none" dirty="0" smtClean="0">
                                      <a:solidFill>
                                        <a:schemeClr val="tx1"/>
                                      </a:solidFill>
                                      <a:latin typeface="Cambria Math" panose="02040503050406030204" pitchFamily="18" charset="0"/>
                                      <a:sym typeface="Nunito"/>
                                    </a:rPr>
                                    <m:t>cos</m:t>
                                  </m:r>
                                </m:fName>
                                <m:e>
                                  <m:r>
                                    <a:rPr lang="en-GB" sz="1400" b="0" i="1" u="none" strike="noStrike" cap="none" dirty="0" smtClean="0">
                                      <a:solidFill>
                                        <a:schemeClr val="tx1"/>
                                      </a:solidFill>
                                      <a:latin typeface="Cambria Math" panose="02040503050406030204" pitchFamily="18" charset="0"/>
                                      <a:sym typeface="Nunito"/>
                                    </a:rPr>
                                    <m:t> </m:t>
                                  </m:r>
                                </m:e>
                              </m:func>
                            </m:oMath>
                          </a14:m>
                          <a:r>
                            <a:rPr lang="en-GB" sz="1400" u="none" strike="noStrike" cap="none" dirty="0">
                              <a:solidFill>
                                <a:schemeClr val="tx1"/>
                              </a:solidFill>
                              <a:latin typeface="Nunito"/>
                              <a:sym typeface="Nunito"/>
                            </a:rPr>
                            <a:t>in place of </a:t>
                          </a:r>
                          <a14:m>
                            <m:oMath xmlns:m="http://schemas.openxmlformats.org/officeDocument/2006/math">
                              <m:func>
                                <m:funcPr>
                                  <m:ctrlPr>
                                    <a:rPr lang="en-GB" sz="1400" b="0" i="1" u="none" strike="noStrike" cap="none" dirty="0" smtClean="0">
                                      <a:solidFill>
                                        <a:schemeClr val="tx1"/>
                                      </a:solidFill>
                                      <a:latin typeface="Cambria Math" panose="02040503050406030204" pitchFamily="18" charset="0"/>
                                      <a:sym typeface="Nunito"/>
                                    </a:rPr>
                                  </m:ctrlPr>
                                </m:funcPr>
                                <m:fName>
                                  <m:r>
                                    <m:rPr>
                                      <m:sty m:val="p"/>
                                    </m:rPr>
                                    <a:rPr lang="en-GB" sz="1400" b="0" i="0" u="none" strike="noStrike" cap="none" dirty="0" smtClean="0">
                                      <a:solidFill>
                                        <a:schemeClr val="tx1"/>
                                      </a:solidFill>
                                      <a:latin typeface="Cambria Math" panose="02040503050406030204" pitchFamily="18" charset="0"/>
                                      <a:sym typeface="Nunito"/>
                                    </a:rPr>
                                    <m:t>sin</m:t>
                                  </m:r>
                                </m:fName>
                                <m:e>
                                  <m:r>
                                    <a:rPr lang="en-GB" sz="1400" b="0" i="1" u="none" strike="noStrike" cap="none" dirty="0" smtClean="0">
                                      <a:solidFill>
                                        <a:schemeClr val="tx1"/>
                                      </a:solidFill>
                                      <a:latin typeface="Cambria Math" panose="02040503050406030204" pitchFamily="18" charset="0"/>
                                      <a:sym typeface="Nunito"/>
                                    </a:rPr>
                                    <m:t> </m:t>
                                  </m:r>
                                </m:e>
                              </m:func>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72974959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448035952"/>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Determine the length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𝑄𝑅</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448035952"/>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8DC7F7C5-1313-CF06-9041-01575FBDCE8F}"/>
              </a:ext>
            </a:extLst>
          </p:cNvPr>
          <p:cNvPicPr>
            <a:picLocks noChangeAspect="1"/>
          </p:cNvPicPr>
          <p:nvPr/>
        </p:nvPicPr>
        <p:blipFill>
          <a:blip r:embed="rId4"/>
          <a:stretch>
            <a:fillRect/>
          </a:stretch>
        </p:blipFill>
        <p:spPr>
          <a:xfrm>
            <a:off x="518309" y="1638584"/>
            <a:ext cx="3496126" cy="2268000"/>
          </a:xfrm>
          <a:prstGeom prst="rect">
            <a:avLst/>
          </a:prstGeom>
        </p:spPr>
      </p:pic>
    </p:spTree>
    <p:extLst>
      <p:ext uri="{BB962C8B-B14F-4D97-AF65-F5344CB8AC3E}">
        <p14:creationId xmlns:p14="http://schemas.microsoft.com/office/powerpoint/2010/main" val="7862090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58751672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6.3 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assumed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𝐸𝐹</m:t>
                              </m:r>
                            </m:oMath>
                          </a14:m>
                          <a:r>
                            <a:rPr lang="en-US" sz="1400" u="none" strike="noStrike" cap="none" dirty="0">
                              <a:solidFill>
                                <a:schemeClr val="tx1"/>
                              </a:solidFill>
                              <a:latin typeface="Nunito" pitchFamily="2" charset="0"/>
                              <a:ea typeface="Times New Roman"/>
                              <a:cs typeface="Times New Roman"/>
                              <a:sym typeface="Times New Roman"/>
                            </a:rPr>
                            <a:t> was the hypotenuse and used</a:t>
                          </a:r>
                          <a:r>
                            <a:rPr lang="en-US" sz="14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func>
                                <m:funcPr>
                                  <m:ctrlPr>
                                    <a:rPr lang="en-GB" sz="1400" b="0" i="1" u="none" strike="noStrike" cap="none" baseline="0" dirty="0" smtClean="0">
                                      <a:solidFill>
                                        <a:schemeClr val="tx1"/>
                                      </a:solidFill>
                                      <a:latin typeface="Cambria Math" panose="02040503050406030204" pitchFamily="18" charset="0"/>
                                      <a:ea typeface="Times New Roman"/>
                                      <a:cs typeface="Times New Roman"/>
                                      <a:sym typeface="Times New Roman"/>
                                    </a:rPr>
                                  </m:ctrlPr>
                                </m:funcPr>
                                <m:fName>
                                  <m:r>
                                    <m:rPr>
                                      <m:sty m:val="p"/>
                                    </m:rPr>
                                    <a:rPr lang="en-GB" sz="1400" b="0" i="0" u="none" strike="noStrike" cap="none" baseline="0" dirty="0" smtClean="0">
                                      <a:solidFill>
                                        <a:schemeClr val="tx1"/>
                                      </a:solidFill>
                                      <a:latin typeface="Cambria Math" panose="02040503050406030204" pitchFamily="18" charset="0"/>
                                      <a:ea typeface="Times New Roman"/>
                                      <a:cs typeface="Times New Roman"/>
                                      <a:sym typeface="Times New Roman"/>
                                    </a:rPr>
                                    <m:t>cos</m:t>
                                  </m:r>
                                </m:fName>
                                <m:e>
                                  <m:r>
                                    <a:rPr lang="en-GB" sz="1400" b="0" i="1" u="none" strike="noStrike" cap="none" baseline="0" dirty="0" smtClean="0">
                                      <a:solidFill>
                                        <a:schemeClr val="tx1"/>
                                      </a:solidFill>
                                      <a:latin typeface="Cambria Math" panose="02040503050406030204" pitchFamily="18" charset="0"/>
                                      <a:ea typeface="Times New Roman"/>
                                      <a:cs typeface="Times New Roman"/>
                                      <a:sym typeface="Times New Roman"/>
                                    </a:rPr>
                                    <m:t> </m:t>
                                  </m:r>
                                </m:e>
                              </m:func>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9.9 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confused the opposite and adjacent sides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does not understand roles of angles / sides</a:t>
                          </a:r>
                        </a:p>
                        <a:p>
                          <a:pPr marL="0" marR="0" lvl="0" indent="0" algn="l" rtl="0">
                            <a:lnSpc>
                              <a:spcPct val="115000"/>
                            </a:lnSpc>
                            <a:spcBef>
                              <a:spcPts val="0"/>
                            </a:spcBef>
                            <a:spcAft>
                              <a:spcPts val="0"/>
                            </a:spcAft>
                            <a:buClr>
                              <a:srgbClr val="000000"/>
                            </a:buClr>
                            <a:buSzPts val="1600"/>
                            <a:buFont typeface="Arial"/>
                            <a:buNone/>
                          </a:pPr>
                          <a:r>
                            <a:rPr lang="en-GB" sz="1400" b="0" i="0" dirty="0">
                              <a:solidFill>
                                <a:schemeClr val="tx1"/>
                              </a:solidFill>
                              <a:latin typeface="Nunito"/>
                              <a:ea typeface="Nunito"/>
                              <a:cs typeface="Nunito"/>
                              <a:sym typeface="Nunito"/>
                            </a:rPr>
                            <a:t>[</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47×</m:t>
                              </m:r>
                              <m:func>
                                <m:funcPr>
                                  <m:ctrlPr>
                                    <a:rPr lang="en-GB" sz="1400" b="0" i="1" smtClean="0">
                                      <a:solidFill>
                                        <a:schemeClr val="tx1"/>
                                      </a:solidFill>
                                      <a:latin typeface="Cambria Math" panose="02040503050406030204" pitchFamily="18" charset="0"/>
                                      <a:ea typeface="Nunito"/>
                                      <a:cs typeface="Nunito"/>
                                      <a:sym typeface="Nunito"/>
                                    </a:rPr>
                                  </m:ctrlPr>
                                </m:funcPr>
                                <m:fName>
                                  <m:r>
                                    <m:rPr>
                                      <m:sty m:val="p"/>
                                    </m:rPr>
                                    <a:rPr lang="en-GB" sz="1400" b="0" i="0" smtClean="0">
                                      <a:solidFill>
                                        <a:schemeClr val="tx1"/>
                                      </a:solidFill>
                                      <a:latin typeface="Cambria Math" panose="02040503050406030204" pitchFamily="18" charset="0"/>
                                      <a:ea typeface="Nunito"/>
                                      <a:cs typeface="Nunito"/>
                                      <a:sym typeface="Nunito"/>
                                    </a:rPr>
                                    <m:t>tan</m:t>
                                  </m:r>
                                </m:fName>
                                <m:e>
                                  <m:r>
                                    <a:rPr lang="en-GB" sz="1400" b="0" i="1" smtClean="0">
                                      <a:solidFill>
                                        <a:schemeClr val="tx1"/>
                                      </a:solidFill>
                                      <a:latin typeface="Cambria Math" panose="02040503050406030204" pitchFamily="18" charset="0"/>
                                      <a:ea typeface="Nunito"/>
                                      <a:cs typeface="Nunito"/>
                                      <a:sym typeface="Nunito"/>
                                    </a:rPr>
                                    <m:t>9.2</m:t>
                                  </m:r>
                                </m:e>
                              </m:func>
                            </m:oMath>
                          </a14:m>
                          <a:r>
                            <a:rPr lang="en-US" sz="1400" u="none" strike="noStrike" cap="none" dirty="0">
                              <a:solidFill>
                                <a:schemeClr val="tx1"/>
                              </a:solidFill>
                              <a:latin typeface="Nunito" pitchFamily="2" charset="0"/>
                              <a:ea typeface="Times New Roman"/>
                              <a:cs typeface="Times New Roman"/>
                              <a:sym typeface="Times New Roman"/>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8.6 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58751672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86710344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Determine the length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𝐷𝐸</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86710344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77DC5115-AA7B-2352-1809-8E870ECAC57E}"/>
              </a:ext>
            </a:extLst>
          </p:cNvPr>
          <p:cNvPicPr>
            <a:picLocks noChangeAspect="1"/>
          </p:cNvPicPr>
          <p:nvPr/>
        </p:nvPicPr>
        <p:blipFill>
          <a:blip r:embed="rId4"/>
          <a:stretch>
            <a:fillRect/>
          </a:stretch>
        </p:blipFill>
        <p:spPr>
          <a:xfrm>
            <a:off x="410780" y="1713461"/>
            <a:ext cx="3821538" cy="2160000"/>
          </a:xfrm>
          <a:prstGeom prst="rect">
            <a:avLst/>
          </a:prstGeom>
        </p:spPr>
      </p:pic>
    </p:spTree>
    <p:extLst>
      <p:ext uri="{BB962C8B-B14F-4D97-AF65-F5344CB8AC3E}">
        <p14:creationId xmlns:p14="http://schemas.microsoft.com/office/powerpoint/2010/main" val="24444771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22753264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confused methods; used Pythagoras to obtain length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𝐵𝐶</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61.9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a:t>
                          </a:r>
                          <a14:m>
                            <m:oMath xmlns:m="http://schemas.openxmlformats.org/officeDocument/2006/math">
                              <m:func>
                                <m:funcPr>
                                  <m:ctrlPr>
                                    <a:rPr lang="en-GB" sz="1400" b="0" i="1" smtClean="0">
                                      <a:solidFill>
                                        <a:schemeClr val="tx1"/>
                                      </a:solidFill>
                                      <a:latin typeface="Cambria Math" panose="02040503050406030204" pitchFamily="18" charset="0"/>
                                      <a:ea typeface="Nunito"/>
                                      <a:cs typeface="Nunito"/>
                                      <a:sym typeface="Nunito"/>
                                    </a:rPr>
                                  </m:ctrlPr>
                                </m:funcPr>
                                <m:fName>
                                  <m:sSup>
                                    <m:sSupPr>
                                      <m:ctrlPr>
                                        <a:rPr lang="en-GB" sz="1400" b="0" i="1" smtClean="0">
                                          <a:solidFill>
                                            <a:schemeClr val="tx1"/>
                                          </a:solidFill>
                                          <a:latin typeface="Cambria Math" panose="02040503050406030204" pitchFamily="18" charset="0"/>
                                          <a:ea typeface="Nunito"/>
                                          <a:cs typeface="Nunito"/>
                                          <a:sym typeface="Nunito"/>
                                        </a:rPr>
                                      </m:ctrlPr>
                                    </m:sSupPr>
                                    <m:e>
                                      <m:r>
                                        <m:rPr>
                                          <m:sty m:val="p"/>
                                        </m:rPr>
                                        <a:rPr lang="en-GB" sz="1400" b="0" i="0" smtClean="0">
                                          <a:solidFill>
                                            <a:schemeClr val="tx1"/>
                                          </a:solidFill>
                                          <a:latin typeface="Cambria Math" panose="02040503050406030204" pitchFamily="18" charset="0"/>
                                          <a:ea typeface="Nunito"/>
                                          <a:cs typeface="Nunito"/>
                                          <a:sym typeface="Nunito"/>
                                        </a:rPr>
                                        <m:t>sin</m:t>
                                      </m:r>
                                    </m:e>
                                    <m:sup>
                                      <m:r>
                                        <a:rPr lang="en-GB" sz="1400" b="0" i="1" smtClean="0">
                                          <a:solidFill>
                                            <a:schemeClr val="tx1"/>
                                          </a:solidFill>
                                          <a:latin typeface="Cambria Math" panose="02040503050406030204" pitchFamily="18" charset="0"/>
                                          <a:ea typeface="Nunito"/>
                                          <a:cs typeface="Nunito"/>
                                          <a:sym typeface="Nunito"/>
                                        </a:rPr>
                                        <m:t>−1</m:t>
                                      </m:r>
                                    </m:sup>
                                  </m:sSup>
                                </m:fName>
                                <m:e>
                                  <m:r>
                                    <a:rPr lang="en-GB" sz="1400" b="0" i="1" smtClean="0">
                                      <a:solidFill>
                                        <a:schemeClr val="tx1"/>
                                      </a:solidFill>
                                      <a:latin typeface="Cambria Math" panose="02040503050406030204" pitchFamily="18" charset="0"/>
                                      <a:ea typeface="Nunito"/>
                                      <a:cs typeface="Nunito"/>
                                      <a:sym typeface="Nunito"/>
                                    </a:rPr>
                                    <m:t> </m:t>
                                  </m:r>
                                </m:e>
                              </m:func>
                            </m:oMath>
                          </a14:m>
                          <a:r>
                            <a:rPr lang="en-US" sz="1400" u="none" strike="noStrike" cap="none" dirty="0">
                              <a:solidFill>
                                <a:schemeClr val="tx1"/>
                              </a:solidFill>
                              <a:latin typeface="Nunito" pitchFamily="2" charset="0"/>
                              <a:ea typeface="Times New Roman"/>
                              <a:cs typeface="Times New Roman"/>
                              <a:sym typeface="Times New Roman"/>
                            </a:rPr>
                            <a:t>to calculate the angle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41.4</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a:t>
                          </a:r>
                          <a:r>
                            <a:rPr lang="en-GB" sz="1400" dirty="0">
                              <a:solidFill>
                                <a:schemeClr val="tx1"/>
                              </a:solidFill>
                              <a:latin typeface="Nunito" pitchFamily="2" charset="0"/>
                              <a:ea typeface="Nunito"/>
                              <a:cs typeface="Nunito"/>
                              <a:sym typeface="Nunito"/>
                            </a:rPr>
                            <a:t>used </a:t>
                          </a:r>
                          <a14:m>
                            <m:oMath xmlns:m="http://schemas.openxmlformats.org/officeDocument/2006/math">
                              <m:func>
                                <m:funcPr>
                                  <m:ctrlPr>
                                    <a:rPr lang="en-GB" sz="1400" b="0" i="1" smtClean="0">
                                      <a:solidFill>
                                        <a:schemeClr val="tx1"/>
                                      </a:solidFill>
                                      <a:latin typeface="Cambria Math" panose="02040503050406030204" pitchFamily="18" charset="0"/>
                                      <a:ea typeface="Nunito"/>
                                      <a:cs typeface="Nunito"/>
                                      <a:sym typeface="Nunito"/>
                                    </a:rPr>
                                  </m:ctrlPr>
                                </m:funcPr>
                                <m:fName>
                                  <m:sSup>
                                    <m:sSupPr>
                                      <m:ctrlPr>
                                        <a:rPr lang="en-GB" sz="1400" b="0" i="1" smtClean="0">
                                          <a:solidFill>
                                            <a:schemeClr val="tx1"/>
                                          </a:solidFill>
                                          <a:latin typeface="Cambria Math" panose="02040503050406030204" pitchFamily="18" charset="0"/>
                                          <a:ea typeface="Nunito"/>
                                          <a:cs typeface="Nunito"/>
                                          <a:sym typeface="Nunito"/>
                                        </a:rPr>
                                      </m:ctrlPr>
                                    </m:sSupPr>
                                    <m:e>
                                      <m:r>
                                        <m:rPr>
                                          <m:sty m:val="p"/>
                                        </m:rPr>
                                        <a:rPr lang="en-GB" sz="1400" b="0" i="0" smtClean="0">
                                          <a:solidFill>
                                            <a:schemeClr val="tx1"/>
                                          </a:solidFill>
                                          <a:latin typeface="Cambria Math" panose="02040503050406030204" pitchFamily="18" charset="0"/>
                                          <a:ea typeface="Nunito"/>
                                          <a:cs typeface="Nunito"/>
                                          <a:sym typeface="Nunito"/>
                                        </a:rPr>
                                        <m:t>tan</m:t>
                                      </m:r>
                                    </m:e>
                                    <m:sup>
                                      <m:r>
                                        <a:rPr lang="en-GB" sz="1400" b="0" i="1" smtClean="0">
                                          <a:solidFill>
                                            <a:schemeClr val="tx1"/>
                                          </a:solidFill>
                                          <a:latin typeface="Cambria Math" panose="02040503050406030204" pitchFamily="18" charset="0"/>
                                          <a:ea typeface="Nunito"/>
                                          <a:cs typeface="Nunito"/>
                                          <a:sym typeface="Nunito"/>
                                        </a:rPr>
                                        <m:t>−1</m:t>
                                      </m:r>
                                    </m:sup>
                                  </m:sSup>
                                </m:fName>
                                <m:e>
                                  <m:r>
                                    <a:rPr lang="en-GB" sz="1400" b="0" i="1" smtClean="0">
                                      <a:solidFill>
                                        <a:schemeClr val="tx1"/>
                                      </a:solidFill>
                                      <a:latin typeface="Cambria Math" panose="02040503050406030204" pitchFamily="18" charset="0"/>
                                      <a:ea typeface="Nunito"/>
                                      <a:cs typeface="Nunito"/>
                                      <a:sym typeface="Nunito"/>
                                    </a:rPr>
                                    <m:t> </m:t>
                                  </m:r>
                                </m:e>
                              </m:func>
                            </m:oMath>
                          </a14:m>
                          <a:r>
                            <a:rPr lang="en-US" sz="1400" u="none" strike="noStrike" cap="none" dirty="0">
                              <a:solidFill>
                                <a:schemeClr val="tx1"/>
                              </a:solidFill>
                              <a:latin typeface="Nunito" pitchFamily="2" charset="0"/>
                              <a:ea typeface="Times New Roman"/>
                              <a:cs typeface="Times New Roman"/>
                              <a:sym typeface="Times New Roman"/>
                            </a:rPr>
                            <a:t>to calculate the angle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28.1</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22753264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343546424"/>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𝜃</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343546424"/>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2CB69E59-5F80-793E-7B6F-7D900E317752}"/>
              </a:ext>
            </a:extLst>
          </p:cNvPr>
          <p:cNvPicPr>
            <a:picLocks noChangeAspect="1"/>
          </p:cNvPicPr>
          <p:nvPr/>
        </p:nvPicPr>
        <p:blipFill>
          <a:blip r:embed="rId4"/>
          <a:stretch>
            <a:fillRect/>
          </a:stretch>
        </p:blipFill>
        <p:spPr>
          <a:xfrm>
            <a:off x="259522" y="1580578"/>
            <a:ext cx="3648658" cy="2420307"/>
          </a:xfrm>
          <a:prstGeom prst="rect">
            <a:avLst/>
          </a:prstGeom>
        </p:spPr>
      </p:pic>
    </p:spTree>
    <p:extLst>
      <p:ext uri="{BB962C8B-B14F-4D97-AF65-F5344CB8AC3E}">
        <p14:creationId xmlns:p14="http://schemas.microsoft.com/office/powerpoint/2010/main" val="18387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106;p20">
                <a:extLst>
                  <a:ext uri="{FF2B5EF4-FFF2-40B4-BE49-F238E27FC236}">
                    <a16:creationId xmlns:a16="http://schemas.microsoft.com/office/drawing/2014/main" id="{96E6D2B4-4A6B-E98D-2929-63D872A2F2C4}"/>
                  </a:ext>
                </a:extLst>
              </p:cNvPr>
              <p:cNvGraphicFramePr/>
              <p:nvPr>
                <p:extLst>
                  <p:ext uri="{D42A27DB-BD31-4B8C-83A1-F6EECF244321}">
                    <p14:modId xmlns:p14="http://schemas.microsoft.com/office/powerpoint/2010/main" val="1948545899"/>
                  </p:ext>
                </p:extLst>
              </p:nvPr>
            </p:nvGraphicFramePr>
            <p:xfrm>
              <a:off x="952500" y="2190750"/>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stated the exact value of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Nunito Sans"/>
                                      <a:cs typeface="Nunito Sans"/>
                                      <a:sym typeface="Nunito Sans"/>
                                    </a:rPr>
                                  </m:ctrlPr>
                                </m:funcPr>
                                <m:fName>
                                  <m:r>
                                    <m:rPr>
                                      <m:sty m:val="p"/>
                                    </m:rPr>
                                    <a:rPr lang="en-GB" sz="1400" b="0" i="0" u="none" strike="noStrike" cap="none" smtClean="0">
                                      <a:solidFill>
                                        <a:schemeClr val="tx1"/>
                                      </a:solidFill>
                                      <a:latin typeface="Cambria Math" panose="02040503050406030204" pitchFamily="18" charset="0"/>
                                      <a:ea typeface="Nunito Sans"/>
                                      <a:cs typeface="Nunito Sans"/>
                                      <a:sym typeface="Nunito Sans"/>
                                    </a:rPr>
                                    <m:t>cos</m:t>
                                  </m:r>
                                </m:fName>
                                <m:e>
                                  <m:r>
                                    <a:rPr lang="en-GB" sz="1400" b="0" i="1" u="none" strike="noStrike" cap="none" smtClean="0">
                                      <a:solidFill>
                                        <a:schemeClr val="tx1"/>
                                      </a:solidFill>
                                      <a:latin typeface="Cambria Math" panose="02040503050406030204" pitchFamily="18" charset="0"/>
                                      <a:ea typeface="Nunito Sans"/>
                                      <a:cs typeface="Nunito Sans"/>
                                      <a:sym typeface="Nunito Sans"/>
                                    </a:rPr>
                                    <m:t>60</m:t>
                                  </m:r>
                                </m:e>
                              </m:func>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0.866025…</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does not understand how to write an exact value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60</m:t>
                              </m:r>
                              <m:r>
                                <a:rPr lang="en-GB" sz="1600" b="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gave the angle size (lacks understanding)</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m:oMath xmlns:m="http://schemas.openxmlformats.org/officeDocument/2006/math">
                              <m:f>
                                <m:fPr>
                                  <m:ctrlPr>
                                    <a:rPr lang="ar-AE" sz="1600" b="0" i="1" u="none" strike="noStrike" cap="none" dirty="0" smtClean="0">
                                      <a:solidFill>
                                        <a:srgbClr val="00BC89"/>
                                      </a:solidFill>
                                      <a:latin typeface="Cambria Math" panose="02040503050406030204" pitchFamily="18" charset="0"/>
                                      <a:sym typeface="Nunito Sans"/>
                                    </a:rPr>
                                  </m:ctrlPr>
                                </m:fPr>
                                <m:num>
                                  <m:rad>
                                    <m:radPr>
                                      <m:degHide m:val="on"/>
                                      <m:ctrlPr>
                                        <a:rPr lang="ar-AE" sz="1600" b="0" i="1" u="none" strike="noStrike" cap="none" dirty="0" smtClean="0">
                                          <a:solidFill>
                                            <a:srgbClr val="00BC89"/>
                                          </a:solidFill>
                                          <a:latin typeface="Cambria Math" panose="02040503050406030204" pitchFamily="18" charset="0"/>
                                          <a:sym typeface="Nunito Sans"/>
                                        </a:rPr>
                                      </m:ctrlPr>
                                    </m:radPr>
                                    <m:deg/>
                                    <m:e>
                                      <m:r>
                                        <a:rPr lang="ar-AE" sz="1600" b="0" i="1" u="none" strike="noStrike" cap="none" dirty="0" smtClean="0">
                                          <a:solidFill>
                                            <a:srgbClr val="00BC89"/>
                                          </a:solidFill>
                                          <a:latin typeface="Cambria Math" panose="02040503050406030204" pitchFamily="18" charset="0"/>
                                          <a:sym typeface="Nunito Sans"/>
                                        </a:rPr>
                                        <m:t>3</m:t>
                                      </m:r>
                                    </m:e>
                                  </m:rad>
                                </m:num>
                                <m:den>
                                  <m:r>
                                    <a:rPr lang="ar-AE" sz="1600" b="0" i="1" u="none" strike="noStrike" cap="none" dirty="0" smtClean="0">
                                      <a:solidFill>
                                        <a:srgbClr val="00BC89"/>
                                      </a:solidFill>
                                      <a:latin typeface="Cambria Math" panose="02040503050406030204" pitchFamily="18" charset="0"/>
                                      <a:sym typeface="Nunito Sans"/>
                                    </a:rPr>
                                    <m:t>2</m:t>
                                  </m:r>
                                </m:den>
                              </m:f>
                            </m:oMath>
                          </a14:m>
                          <a:endParaRPr lang="ar-AE"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106;p20">
                <a:extLst>
                  <a:ext uri="{FF2B5EF4-FFF2-40B4-BE49-F238E27FC236}">
                    <a16:creationId xmlns:a16="http://schemas.microsoft.com/office/drawing/2014/main" id="{96E6D2B4-4A6B-E98D-2929-63D872A2F2C4}"/>
                  </a:ext>
                </a:extLst>
              </p:cNvPr>
              <p:cNvGraphicFramePr/>
              <p:nvPr>
                <p:extLst>
                  <p:ext uri="{D42A27DB-BD31-4B8C-83A1-F6EECF244321}">
                    <p14:modId xmlns:p14="http://schemas.microsoft.com/office/powerpoint/2010/main" val="1948545899"/>
                  </p:ext>
                </p:extLst>
              </p:nvPr>
            </p:nvGraphicFramePr>
            <p:xfrm>
              <a:off x="952500" y="2190750"/>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617" r="-100337" b="-100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617" r="-337" b="-100617"/>
                          </a:stretch>
                        </a:blipFill>
                      </a:tcPr>
                    </a:tc>
                    <a:extLst>
                      <a:ext uri="{0D108BD9-81ED-4DB2-BD59-A6C34878D82A}">
                        <a16:rowId xmlns:a16="http://schemas.microsoft.com/office/drawing/2014/main" val="10000"/>
                      </a:ext>
                    </a:extLst>
                  </a:tr>
                  <a:tr h="98347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100617" r="-100337" b="-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100617" r="-337" b="-617"/>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7" name="Google Shape;105;p20">
                <a:extLst>
                  <a:ext uri="{FF2B5EF4-FFF2-40B4-BE49-F238E27FC236}">
                    <a16:creationId xmlns:a16="http://schemas.microsoft.com/office/drawing/2014/main" id="{CFFFDE06-E78C-EF4A-1B45-CC54C3671E38}"/>
                  </a:ext>
                </a:extLst>
              </p:cNvPr>
              <p:cNvGraphicFramePr/>
              <p:nvPr>
                <p:extLst>
                  <p:ext uri="{D42A27DB-BD31-4B8C-83A1-F6EECF244321}">
                    <p14:modId xmlns:p14="http://schemas.microsoft.com/office/powerpoint/2010/main" val="4100619710"/>
                  </p:ext>
                </p:extLst>
              </p:nvPr>
            </p:nvGraphicFramePr>
            <p:xfrm>
              <a:off x="108044" y="862525"/>
              <a:ext cx="8750206" cy="107951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8) What is the exact value of: </a:t>
                          </a:r>
                        </a:p>
                        <a:p>
                          <a:pPr marL="457200" lvl="0" indent="0" algn="l" rtl="0">
                            <a:spcBef>
                              <a:spcPts val="0"/>
                            </a:spcBef>
                            <a:spcAft>
                              <a:spcPts val="0"/>
                            </a:spcAft>
                            <a:buNone/>
                          </a:pPr>
                          <a:endParaRPr lang="en-GB" sz="105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14:m>
                            <m:oMath xmlns:m="http://schemas.openxmlformats.org/officeDocument/2006/math">
                              <m:func>
                                <m:funcPr>
                                  <m:ctrlPr>
                                    <a:rPr lang="en-GB" sz="2300" b="0" i="1" smtClean="0">
                                      <a:solidFill>
                                        <a:schemeClr val="dk1"/>
                                      </a:solidFill>
                                      <a:latin typeface="Cambria Math" panose="02040503050406030204" pitchFamily="18" charset="0"/>
                                      <a:ea typeface="Times New Roman"/>
                                      <a:cs typeface="Times New Roman"/>
                                      <a:sym typeface="Times New Roman"/>
                                    </a:rPr>
                                  </m:ctrlPr>
                                </m:funcPr>
                                <m:fName>
                                  <m:r>
                                    <m:rPr>
                                      <m:sty m:val="p"/>
                                    </m:rPr>
                                    <a:rPr lang="en-GB" sz="2300" b="0" i="0" smtClean="0">
                                      <a:solidFill>
                                        <a:schemeClr val="dk1"/>
                                      </a:solidFill>
                                      <a:latin typeface="Cambria Math" panose="02040503050406030204" pitchFamily="18" charset="0"/>
                                      <a:ea typeface="Times New Roman"/>
                                      <a:cs typeface="Times New Roman"/>
                                      <a:sym typeface="Times New Roman"/>
                                    </a:rPr>
                                    <m:t>sin</m:t>
                                  </m:r>
                                </m:fName>
                                <m:e>
                                  <m:r>
                                    <a:rPr lang="en-GB" sz="2300" b="0" i="1" smtClean="0">
                                      <a:solidFill>
                                        <a:schemeClr val="dk1"/>
                                      </a:solidFill>
                                      <a:latin typeface="Cambria Math" panose="02040503050406030204" pitchFamily="18" charset="0"/>
                                      <a:ea typeface="Times New Roman"/>
                                      <a:cs typeface="Times New Roman"/>
                                      <a:sym typeface="Times New Roman"/>
                                    </a:rPr>
                                    <m:t>60</m:t>
                                  </m:r>
                                </m:e>
                              </m:func>
                            </m:oMath>
                          </a14:m>
                          <a:r>
                            <a:rPr lang="en-US" sz="2300" b="0" dirty="0">
                              <a:solidFill>
                                <a:schemeClr val="dk1"/>
                              </a:solidFill>
                              <a:latin typeface="Times New Roman"/>
                              <a:ea typeface="Times New Roman"/>
                              <a:cs typeface="Times New Roman"/>
                              <a:sym typeface="Times New Roman"/>
                            </a:rPr>
                            <a:t> </a:t>
                          </a:r>
                        </a:p>
                        <a:p>
                          <a:pPr marL="457200" lvl="0" indent="0" algn="l" rtl="0">
                            <a:spcBef>
                              <a:spcPts val="0"/>
                            </a:spcBef>
                            <a:spcAft>
                              <a:spcPts val="0"/>
                            </a:spcAft>
                            <a:buNone/>
                          </a:pP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7" name="Google Shape;105;p20">
                <a:extLst>
                  <a:ext uri="{FF2B5EF4-FFF2-40B4-BE49-F238E27FC236}">
                    <a16:creationId xmlns:a16="http://schemas.microsoft.com/office/drawing/2014/main" id="{CFFFDE06-E78C-EF4A-1B45-CC54C3671E38}"/>
                  </a:ext>
                </a:extLst>
              </p:cNvPr>
              <p:cNvGraphicFramePr/>
              <p:nvPr>
                <p:extLst>
                  <p:ext uri="{D42A27DB-BD31-4B8C-83A1-F6EECF244321}">
                    <p14:modId xmlns:p14="http://schemas.microsoft.com/office/powerpoint/2010/main" val="4100619710"/>
                  </p:ext>
                </p:extLst>
              </p:nvPr>
            </p:nvGraphicFramePr>
            <p:xfrm>
              <a:off x="108044" y="862525"/>
              <a:ext cx="8750206" cy="107951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0795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0" t="-1124" r="-139" b="-112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6367742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90397223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36.3</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53.7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a:t>
                          </a:r>
                          <a14:m>
                            <m:oMath xmlns:m="http://schemas.openxmlformats.org/officeDocument/2006/math">
                              <m:func>
                                <m:funcPr>
                                  <m:ctrlPr>
                                    <a:rPr lang="en-GB" sz="1400" b="0" i="1" smtClean="0">
                                      <a:solidFill>
                                        <a:schemeClr val="tx1"/>
                                      </a:solidFill>
                                      <a:latin typeface="Cambria Math" panose="02040503050406030204" pitchFamily="18" charset="0"/>
                                      <a:ea typeface="Nunito"/>
                                      <a:cs typeface="Nunito"/>
                                      <a:sym typeface="Nunito"/>
                                    </a:rPr>
                                  </m:ctrlPr>
                                </m:funcPr>
                                <m:fName>
                                  <m:sSup>
                                    <m:sSupPr>
                                      <m:ctrlPr>
                                        <a:rPr lang="en-GB" sz="1400" b="0" i="1" smtClean="0">
                                          <a:solidFill>
                                            <a:schemeClr val="tx1"/>
                                          </a:solidFill>
                                          <a:latin typeface="Cambria Math" panose="02040503050406030204" pitchFamily="18" charset="0"/>
                                          <a:ea typeface="Nunito"/>
                                          <a:cs typeface="Nunito"/>
                                          <a:sym typeface="Nunito"/>
                                        </a:rPr>
                                      </m:ctrlPr>
                                    </m:sSupPr>
                                    <m:e>
                                      <m:r>
                                        <m:rPr>
                                          <m:sty m:val="p"/>
                                        </m:rPr>
                                        <a:rPr lang="en-GB" sz="1400" b="0" i="0" smtClean="0">
                                          <a:solidFill>
                                            <a:schemeClr val="tx1"/>
                                          </a:solidFill>
                                          <a:latin typeface="Cambria Math" panose="02040503050406030204" pitchFamily="18" charset="0"/>
                                          <a:ea typeface="Nunito"/>
                                          <a:cs typeface="Nunito"/>
                                          <a:sym typeface="Nunito"/>
                                        </a:rPr>
                                        <m:t>tan</m:t>
                                      </m:r>
                                    </m:e>
                                    <m:sup>
                                      <m:r>
                                        <a:rPr lang="en-GB" sz="1400" b="0" i="1" smtClean="0">
                                          <a:solidFill>
                                            <a:schemeClr val="tx1"/>
                                          </a:solidFill>
                                          <a:latin typeface="Cambria Math" panose="02040503050406030204" pitchFamily="18" charset="0"/>
                                          <a:ea typeface="Nunito"/>
                                          <a:cs typeface="Nunito"/>
                                          <a:sym typeface="Nunito"/>
                                        </a:rPr>
                                        <m:t>−1</m:t>
                                      </m:r>
                                    </m:sup>
                                  </m:sSup>
                                </m:fName>
                                <m:e>
                                  <m:r>
                                    <a:rPr lang="en-GB" sz="1400" b="0" i="1" smtClean="0">
                                      <a:solidFill>
                                        <a:schemeClr val="tx1"/>
                                      </a:solidFill>
                                      <a:latin typeface="Cambria Math" panose="02040503050406030204" pitchFamily="18" charset="0"/>
                                      <a:ea typeface="Nunito"/>
                                      <a:cs typeface="Nunito"/>
                                      <a:sym typeface="Nunito"/>
                                    </a:rPr>
                                    <m:t> </m:t>
                                  </m:r>
                                </m:e>
                              </m:func>
                            </m:oMath>
                          </a14:m>
                          <a:r>
                            <a:rPr lang="en-US" sz="1400" u="none" strike="noStrike" cap="none" dirty="0">
                              <a:solidFill>
                                <a:schemeClr val="tx1"/>
                              </a:solidFill>
                              <a:latin typeface="Nunito" pitchFamily="2" charset="0"/>
                              <a:ea typeface="Times New Roman"/>
                              <a:cs typeface="Times New Roman"/>
                              <a:sym typeface="Times New Roman"/>
                            </a:rPr>
                            <a:t>but confused</a:t>
                          </a:r>
                          <a:r>
                            <a:rPr lang="en-US" sz="1400" u="none" strike="noStrike" cap="none" baseline="0" dirty="0">
                              <a:solidFill>
                                <a:schemeClr val="tx1"/>
                              </a:solidFill>
                              <a:latin typeface="Nunito" pitchFamily="2" charset="0"/>
                              <a:ea typeface="Times New Roman"/>
                              <a:cs typeface="Times New Roman"/>
                              <a:sym typeface="Times New Roman"/>
                            </a:rPr>
                            <a:t> opposite and adjacent sides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42.7</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used </a:t>
                          </a:r>
                          <a14:m>
                            <m:oMath xmlns:m="http://schemas.openxmlformats.org/officeDocument/2006/math">
                              <m:func>
                                <m:funcPr>
                                  <m:ctrlPr>
                                    <a:rPr lang="en-GB" sz="1400" b="0" i="1" smtClean="0">
                                      <a:solidFill>
                                        <a:schemeClr val="tx1"/>
                                      </a:solidFill>
                                      <a:latin typeface="Cambria Math" panose="02040503050406030204" pitchFamily="18" charset="0"/>
                                      <a:ea typeface="Nunito"/>
                                      <a:cs typeface="Nunito"/>
                                      <a:sym typeface="Nunito"/>
                                    </a:rPr>
                                  </m:ctrlPr>
                                </m:funcPr>
                                <m:fName>
                                  <m:sSup>
                                    <m:sSupPr>
                                      <m:ctrlPr>
                                        <a:rPr lang="en-GB" sz="1400" b="0" i="1" smtClean="0">
                                          <a:solidFill>
                                            <a:schemeClr val="tx1"/>
                                          </a:solidFill>
                                          <a:latin typeface="Cambria Math" panose="02040503050406030204" pitchFamily="18" charset="0"/>
                                          <a:ea typeface="Nunito"/>
                                          <a:cs typeface="Nunito"/>
                                          <a:sym typeface="Nunito"/>
                                        </a:rPr>
                                      </m:ctrlPr>
                                    </m:sSupPr>
                                    <m:e>
                                      <m:r>
                                        <m:rPr>
                                          <m:sty m:val="p"/>
                                        </m:rPr>
                                        <a:rPr lang="en-GB" sz="1400" b="0" i="0" smtClean="0">
                                          <a:solidFill>
                                            <a:schemeClr val="tx1"/>
                                          </a:solidFill>
                                          <a:latin typeface="Cambria Math" panose="02040503050406030204" pitchFamily="18" charset="0"/>
                                          <a:ea typeface="Nunito"/>
                                          <a:cs typeface="Nunito"/>
                                          <a:sym typeface="Nunito"/>
                                        </a:rPr>
                                        <m:t>cos</m:t>
                                      </m:r>
                                    </m:e>
                                    <m:sup>
                                      <m:r>
                                        <a:rPr lang="en-GB" sz="1400" b="0" i="1" smtClean="0">
                                          <a:solidFill>
                                            <a:schemeClr val="tx1"/>
                                          </a:solidFill>
                                          <a:latin typeface="Cambria Math" panose="02040503050406030204" pitchFamily="18" charset="0"/>
                                          <a:ea typeface="Nunito"/>
                                          <a:cs typeface="Nunito"/>
                                          <a:sym typeface="Nunito"/>
                                        </a:rPr>
                                        <m:t>−1</m:t>
                                      </m:r>
                                    </m:sup>
                                  </m:sSup>
                                </m:fName>
                                <m:e>
                                  <m:r>
                                    <a:rPr lang="en-GB" sz="1400" b="0" i="1" smtClean="0">
                                      <a:solidFill>
                                        <a:schemeClr val="tx1"/>
                                      </a:solidFill>
                                      <a:latin typeface="Cambria Math" panose="02040503050406030204" pitchFamily="18" charset="0"/>
                                      <a:ea typeface="Nunito"/>
                                      <a:cs typeface="Nunito"/>
                                      <a:sym typeface="Nunito"/>
                                    </a:rPr>
                                    <m:t> </m:t>
                                  </m:r>
                                </m:e>
                              </m:func>
                            </m:oMath>
                          </a14:m>
                          <a:r>
                            <a:rPr lang="en-US" sz="1400" u="none" strike="noStrike" cap="none" dirty="0">
                              <a:solidFill>
                                <a:schemeClr val="tx1"/>
                              </a:solidFill>
                              <a:latin typeface="Nunito" pitchFamily="2" charset="0"/>
                              <a:ea typeface="Times New Roman"/>
                              <a:cs typeface="Times New Roman"/>
                              <a:sym typeface="Times New Roman"/>
                            </a:rPr>
                            <a:t>rather than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Times New Roman"/>
                                      <a:cs typeface="Times New Roman"/>
                                      <a:sym typeface="Times New Roman"/>
                                    </a:rPr>
                                  </m:ctrlPr>
                                </m:funcPr>
                                <m:fName>
                                  <m:sSup>
                                    <m:sSupPr>
                                      <m:ctrlPr>
                                        <a:rPr lang="en-GB" sz="1400" b="0" i="1" u="none" strike="noStrike" cap="none" smtClean="0">
                                          <a:solidFill>
                                            <a:schemeClr val="tx1"/>
                                          </a:solidFill>
                                          <a:latin typeface="Cambria Math" panose="02040503050406030204" pitchFamily="18" charset="0"/>
                                          <a:ea typeface="Times New Roman"/>
                                          <a:cs typeface="Times New Roman"/>
                                          <a:sym typeface="Times New Roman"/>
                                        </a:rPr>
                                      </m:ctrlPr>
                                    </m:sSupPr>
                                    <m:e>
                                      <m:r>
                                        <m:rPr>
                                          <m:sty m:val="p"/>
                                        </m:rPr>
                                        <a:rPr lang="en-GB" sz="1400" b="0" i="0" u="none" strike="noStrike" cap="none" smtClean="0">
                                          <a:solidFill>
                                            <a:schemeClr val="tx1"/>
                                          </a:solidFill>
                                          <a:latin typeface="Cambria Math" panose="02040503050406030204" pitchFamily="18" charset="0"/>
                                          <a:ea typeface="Times New Roman"/>
                                          <a:cs typeface="Times New Roman"/>
                                          <a:sym typeface="Times New Roman"/>
                                        </a:rPr>
                                        <m:t>tan</m:t>
                                      </m:r>
                                    </m:e>
                                    <m:sup>
                                      <m:r>
                                        <a:rPr lang="en-GB" sz="1400" b="0" i="0" u="none" strike="noStrike" cap="none" smtClean="0">
                                          <a:solidFill>
                                            <a:schemeClr val="tx1"/>
                                          </a:solidFill>
                                          <a:latin typeface="Cambria Math" panose="02040503050406030204" pitchFamily="18" charset="0"/>
                                          <a:ea typeface="Times New Roman"/>
                                          <a:cs typeface="Times New Roman"/>
                                          <a:sym typeface="Times New Roman"/>
                                        </a:rPr>
                                        <m:t>−1</m:t>
                                      </m:r>
                                    </m:sup>
                                  </m:sSup>
                                </m:fName>
                                <m:e>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 </m:t>
                                  </m:r>
                                </m:e>
                              </m:func>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47.</m:t>
                              </m:r>
                              <m:r>
                                <a:rPr lang="en-GB" sz="1600" b="0" i="1" dirty="0" smtClean="0">
                                  <a:solidFill>
                                    <a:schemeClr val="tx1"/>
                                  </a:solidFill>
                                  <a:latin typeface="Cambria Math" panose="02040503050406030204" pitchFamily="18" charset="0"/>
                                  <a:ea typeface="Nunito"/>
                                  <a:cs typeface="Nunito"/>
                                  <a:sym typeface="Nunito"/>
                                </a:rPr>
                                <m:t>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used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sym typeface="Nunito"/>
                                    </a:rPr>
                                  </m:ctrlPr>
                                </m:funcPr>
                                <m:fName>
                                  <m:sSup>
                                    <m:sSupPr>
                                      <m:ctrlPr>
                                        <a:rPr lang="en-GB" sz="1400" b="0" i="1" u="none" strike="noStrike" cap="none" smtClean="0">
                                          <a:solidFill>
                                            <a:schemeClr val="tx1"/>
                                          </a:solidFill>
                                          <a:latin typeface="Cambria Math" panose="02040503050406030204" pitchFamily="18" charset="0"/>
                                          <a:sym typeface="Nunito"/>
                                        </a:rPr>
                                      </m:ctrlPr>
                                    </m:sSupPr>
                                    <m:e>
                                      <m:r>
                                        <m:rPr>
                                          <m:sty m:val="p"/>
                                        </m:rPr>
                                        <a:rPr lang="en-GB" sz="1400" b="0" i="0" u="none" strike="noStrike" cap="none" smtClean="0">
                                          <a:solidFill>
                                            <a:schemeClr val="tx1"/>
                                          </a:solidFill>
                                          <a:latin typeface="Cambria Math" panose="02040503050406030204" pitchFamily="18" charset="0"/>
                                          <a:sym typeface="Nunito"/>
                                        </a:rPr>
                                        <m:t>sin</m:t>
                                      </m:r>
                                    </m:e>
                                    <m:sup>
                                      <m:r>
                                        <a:rPr lang="en-GB" sz="1400" b="0" i="1" u="none" strike="noStrike" cap="none" smtClean="0">
                                          <a:solidFill>
                                            <a:schemeClr val="tx1"/>
                                          </a:solidFill>
                                          <a:latin typeface="Cambria Math" panose="02040503050406030204" pitchFamily="18" charset="0"/>
                                          <a:sym typeface="Nunito"/>
                                        </a:rPr>
                                        <m:t>−1</m:t>
                                      </m:r>
                                    </m:sup>
                                  </m:sSup>
                                </m:fName>
                                <m:e>
                                  <m:r>
                                    <a:rPr lang="en-GB" sz="1400" b="0" i="1" u="none" strike="noStrike" cap="none" smtClean="0">
                                      <a:solidFill>
                                        <a:schemeClr val="tx1"/>
                                      </a:solidFill>
                                      <a:latin typeface="Cambria Math" panose="02040503050406030204" pitchFamily="18" charset="0"/>
                                      <a:sym typeface="Nunito"/>
                                    </a:rPr>
                                    <m:t> </m:t>
                                  </m:r>
                                </m:e>
                              </m:func>
                            </m:oMath>
                          </a14:m>
                          <a:r>
                            <a:rPr lang="en-US" sz="1400" u="none" strike="noStrike" cap="none" dirty="0">
                              <a:solidFill>
                                <a:schemeClr val="tx1"/>
                              </a:solidFill>
                              <a:latin typeface="Nunito Sans" pitchFamily="2" charset="0"/>
                            </a:rPr>
                            <a:t> rather than</a:t>
                          </a:r>
                          <a:r>
                            <a:rPr lang="en-US" sz="1400" u="none" strike="noStrike" cap="none" baseline="0" dirty="0">
                              <a:solidFill>
                                <a:schemeClr val="tx1"/>
                              </a:solidFill>
                              <a:latin typeface="Nunito Sans" pitchFamily="2" charset="0"/>
                            </a:rPr>
                            <a:t> </a:t>
                          </a:r>
                          <a14:m>
                            <m:oMath xmlns:m="http://schemas.openxmlformats.org/officeDocument/2006/math">
                              <m:func>
                                <m:funcPr>
                                  <m:ctrlPr>
                                    <a:rPr lang="en-GB" sz="1400" b="0" i="1" u="none" strike="noStrike" cap="none" baseline="0" smtClean="0">
                                      <a:solidFill>
                                        <a:schemeClr val="tx1"/>
                                      </a:solidFill>
                                      <a:latin typeface="Cambria Math" panose="02040503050406030204" pitchFamily="18" charset="0"/>
                                    </a:rPr>
                                  </m:ctrlPr>
                                </m:funcPr>
                                <m:fName>
                                  <m:sSup>
                                    <m:sSupPr>
                                      <m:ctrlPr>
                                        <a:rPr lang="en-GB" sz="1400" b="0" i="1" u="none" strike="noStrike" cap="none" baseline="0" smtClean="0">
                                          <a:solidFill>
                                            <a:schemeClr val="tx1"/>
                                          </a:solidFill>
                                          <a:latin typeface="Cambria Math" panose="02040503050406030204" pitchFamily="18" charset="0"/>
                                        </a:rPr>
                                      </m:ctrlPr>
                                    </m:sSupPr>
                                    <m:e>
                                      <m:r>
                                        <m:rPr>
                                          <m:sty m:val="p"/>
                                        </m:rPr>
                                        <a:rPr lang="en-GB" sz="1400" b="0" i="0" u="none" strike="noStrike" cap="none" baseline="0" smtClean="0">
                                          <a:solidFill>
                                            <a:schemeClr val="tx1"/>
                                          </a:solidFill>
                                          <a:latin typeface="Cambria Math" panose="02040503050406030204" pitchFamily="18" charset="0"/>
                                        </a:rPr>
                                        <m:t>tan</m:t>
                                      </m:r>
                                    </m:e>
                                    <m:sup>
                                      <m:r>
                                        <a:rPr lang="en-GB" sz="1400" b="0" i="1" u="none" strike="noStrike" cap="none" baseline="0" smtClean="0">
                                          <a:solidFill>
                                            <a:schemeClr val="tx1"/>
                                          </a:solidFill>
                                          <a:latin typeface="Cambria Math" panose="02040503050406030204" pitchFamily="18" charset="0"/>
                                        </a:rPr>
                                        <m:t>−1</m:t>
                                      </m:r>
                                    </m:sup>
                                  </m:sSup>
                                </m:fName>
                                <m:e>
                                  <m:r>
                                    <a:rPr lang="en-GB" sz="1400" b="0" i="1" u="none" strike="noStrike" cap="none" baseline="0" smtClean="0">
                                      <a:solidFill>
                                        <a:schemeClr val="tx1"/>
                                      </a:solidFill>
                                      <a:latin typeface="Cambria Math" panose="02040503050406030204" pitchFamily="18" charset="0"/>
                                    </a:rPr>
                                    <m:t> </m:t>
                                  </m:r>
                                </m:e>
                              </m:func>
                            </m:oMath>
                          </a14:m>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90397223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96609330"/>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𝜃</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96609330"/>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CBA81F2A-B44B-F6C8-AEE0-0A9603D9B86D}"/>
              </a:ext>
            </a:extLst>
          </p:cNvPr>
          <p:cNvPicPr>
            <a:picLocks noChangeAspect="1"/>
          </p:cNvPicPr>
          <p:nvPr/>
        </p:nvPicPr>
        <p:blipFill>
          <a:blip r:embed="rId4"/>
          <a:stretch>
            <a:fillRect/>
          </a:stretch>
        </p:blipFill>
        <p:spPr>
          <a:xfrm>
            <a:off x="711429" y="1855661"/>
            <a:ext cx="3220240" cy="1875600"/>
          </a:xfrm>
          <a:prstGeom prst="rect">
            <a:avLst/>
          </a:prstGeom>
        </p:spPr>
      </p:pic>
    </p:spTree>
    <p:extLst>
      <p:ext uri="{BB962C8B-B14F-4D97-AF65-F5344CB8AC3E}">
        <p14:creationId xmlns:p14="http://schemas.microsoft.com/office/powerpoint/2010/main" val="41632956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106;p20">
                <a:extLst>
                  <a:ext uri="{FF2B5EF4-FFF2-40B4-BE49-F238E27FC236}">
                    <a16:creationId xmlns:a16="http://schemas.microsoft.com/office/drawing/2014/main" id="{96E6D2B4-4A6B-E98D-2929-63D872A2F2C4}"/>
                  </a:ext>
                </a:extLst>
              </p:cNvPr>
              <p:cNvGraphicFramePr/>
              <p:nvPr>
                <p:extLst>
                  <p:ext uri="{D42A27DB-BD31-4B8C-83A1-F6EECF244321}">
                    <p14:modId xmlns:p14="http://schemas.microsoft.com/office/powerpoint/2010/main" val="3114122714"/>
                  </p:ext>
                </p:extLst>
              </p:nvPr>
            </p:nvGraphicFramePr>
            <p:xfrm>
              <a:off x="952500" y="2190750"/>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𝜃</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gave the angle satisfying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Nunito Sans"/>
                                      <a:cs typeface="Nunito Sans"/>
                                      <a:sym typeface="Nunito Sans"/>
                                    </a:rPr>
                                  </m:ctrlPr>
                                </m:funcPr>
                                <m:fName>
                                  <m:r>
                                    <m:rPr>
                                      <m:sty m:val="p"/>
                                    </m:rPr>
                                    <a:rPr lang="en-GB" sz="1400" b="0" i="0" u="none" strike="noStrike" cap="none" smtClean="0">
                                      <a:solidFill>
                                        <a:schemeClr val="tx1"/>
                                      </a:solidFill>
                                      <a:latin typeface="Cambria Math" panose="02040503050406030204" pitchFamily="18" charset="0"/>
                                      <a:ea typeface="Nunito Sans"/>
                                      <a:cs typeface="Nunito Sans"/>
                                      <a:sym typeface="Nunito Sans"/>
                                    </a:rPr>
                                    <m:t>cos</m:t>
                                  </m:r>
                                </m:fName>
                                <m:e>
                                  <m:r>
                                    <a:rPr lang="en-GB" sz="1400" b="0" i="1" u="none" strike="noStrike" cap="none" smtClean="0">
                                      <a:solidFill>
                                        <a:schemeClr val="tx1"/>
                                      </a:solidFill>
                                      <a:latin typeface="Cambria Math" panose="02040503050406030204" pitchFamily="18" charset="0"/>
                                      <a:ea typeface="Nunito Sans"/>
                                      <a:cs typeface="Nunito Sans"/>
                                      <a:sym typeface="Nunito Sans"/>
                                    </a:rPr>
                                    <m:t>𝜃</m:t>
                                  </m:r>
                                </m:e>
                              </m:func>
                              <m:r>
                                <a:rPr lang="en-GB" sz="1400" b="0" i="1" u="none" strike="noStrike" cap="none" smtClean="0">
                                  <a:solidFill>
                                    <a:schemeClr val="tx1"/>
                                  </a:solidFill>
                                  <a:latin typeface="Cambria Math" panose="02040503050406030204" pitchFamily="18" charset="0"/>
                                  <a:ea typeface="Nunito Sans"/>
                                  <a:cs typeface="Nunito Sans"/>
                                  <a:sym typeface="Nunito Sans"/>
                                </a:rPr>
                                <m:t>=1</m:t>
                              </m:r>
                            </m:oMath>
                          </a14:m>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𝜃</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=45°</m:t>
                              </m:r>
                            </m:oMath>
                          </a14:m>
                          <a:r>
                            <a:rPr lang="en-US" sz="1600" u="none" strike="noStrike" cap="none" dirty="0">
                              <a:solidFill>
                                <a:srgbClr val="00BC89"/>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𝜃</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=90°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gave the angle satisfying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Nunito Sans"/>
                                      <a:cs typeface="Nunito Sans"/>
                                      <a:sym typeface="Nunito Sans"/>
                                    </a:rPr>
                                  </m:ctrlPr>
                                </m:funcPr>
                                <m:fName>
                                  <m:r>
                                    <m:rPr>
                                      <m:sty m:val="p"/>
                                    </m:rPr>
                                    <a:rPr lang="en-GB" sz="1400" b="0" i="0" u="none" strike="noStrike" cap="none" smtClean="0">
                                      <a:solidFill>
                                        <a:schemeClr val="tx1"/>
                                      </a:solidFill>
                                      <a:latin typeface="Cambria Math" panose="02040503050406030204" pitchFamily="18" charset="0"/>
                                      <a:ea typeface="Nunito Sans"/>
                                      <a:cs typeface="Nunito Sans"/>
                                      <a:sym typeface="Nunito Sans"/>
                                    </a:rPr>
                                    <m:t>sin</m:t>
                                  </m:r>
                                </m:fName>
                                <m:e>
                                  <m:r>
                                    <a:rPr lang="en-GB" sz="1400" b="0" i="1" u="none" strike="noStrike" cap="none" smtClean="0">
                                      <a:solidFill>
                                        <a:schemeClr val="tx1"/>
                                      </a:solidFill>
                                      <a:latin typeface="Cambria Math" panose="02040503050406030204" pitchFamily="18" charset="0"/>
                                      <a:ea typeface="Nunito Sans"/>
                                      <a:cs typeface="Nunito Sans"/>
                                      <a:sym typeface="Nunito Sans"/>
                                    </a:rPr>
                                    <m:t>𝜃</m:t>
                                  </m:r>
                                </m:e>
                              </m:func>
                              <m:r>
                                <a:rPr lang="en-GB" sz="1400" b="0" i="1" u="none" strike="noStrike" cap="none" smtClean="0">
                                  <a:solidFill>
                                    <a:schemeClr val="tx1"/>
                                  </a:solidFill>
                                  <a:latin typeface="Cambria Math" panose="02040503050406030204" pitchFamily="18" charset="0"/>
                                  <a:ea typeface="Nunito Sans"/>
                                  <a:cs typeface="Nunito Sans"/>
                                  <a:sym typeface="Nunito Sans"/>
                                </a:rPr>
                                <m:t>=1</m:t>
                              </m:r>
                            </m:oMath>
                          </a14:m>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sym typeface="Nunito Sans"/>
                                </a:rPr>
                                <m:t>𝜃</m:t>
                              </m:r>
                              <m:r>
                                <a:rPr lang="en-GB" sz="1600" b="0" i="1" u="none" strike="noStrike" cap="none" dirty="0" smtClean="0">
                                  <a:solidFill>
                                    <a:schemeClr val="tx1"/>
                                  </a:solidFill>
                                  <a:latin typeface="Cambria Math" panose="02040503050406030204" pitchFamily="18" charset="0"/>
                                  <a:sym typeface="Nunito Sans"/>
                                </a:rPr>
                                <m:t>=360°</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stated the number of degrees in one full turn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106;p20">
                <a:extLst>
                  <a:ext uri="{FF2B5EF4-FFF2-40B4-BE49-F238E27FC236}">
                    <a16:creationId xmlns:a16="http://schemas.microsoft.com/office/drawing/2014/main" id="{96E6D2B4-4A6B-E98D-2929-63D872A2F2C4}"/>
                  </a:ext>
                </a:extLst>
              </p:cNvPr>
              <p:cNvGraphicFramePr/>
              <p:nvPr>
                <p:extLst>
                  <p:ext uri="{D42A27DB-BD31-4B8C-83A1-F6EECF244321}">
                    <p14:modId xmlns:p14="http://schemas.microsoft.com/office/powerpoint/2010/main" val="3114122714"/>
                  </p:ext>
                </p:extLst>
              </p:nvPr>
            </p:nvGraphicFramePr>
            <p:xfrm>
              <a:off x="952500" y="2190750"/>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617" r="-100337" b="-100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617" r="-337" b="-100617"/>
                          </a:stretch>
                        </a:blipFill>
                      </a:tcPr>
                    </a:tc>
                    <a:extLst>
                      <a:ext uri="{0D108BD9-81ED-4DB2-BD59-A6C34878D82A}">
                        <a16:rowId xmlns:a16="http://schemas.microsoft.com/office/drawing/2014/main" val="10000"/>
                      </a:ext>
                    </a:extLst>
                  </a:tr>
                  <a:tr h="98347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100617" r="-100337" b="-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100617" r="-337" b="-617"/>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7" name="Google Shape;105;p20">
                <a:extLst>
                  <a:ext uri="{FF2B5EF4-FFF2-40B4-BE49-F238E27FC236}">
                    <a16:creationId xmlns:a16="http://schemas.microsoft.com/office/drawing/2014/main" id="{CFFFDE06-E78C-EF4A-1B45-CC54C3671E38}"/>
                  </a:ext>
                </a:extLst>
              </p:cNvPr>
              <p:cNvGraphicFramePr/>
              <p:nvPr>
                <p:extLst>
                  <p:ext uri="{D42A27DB-BD31-4B8C-83A1-F6EECF244321}">
                    <p14:modId xmlns:p14="http://schemas.microsoft.com/office/powerpoint/2010/main" val="320012152"/>
                  </p:ext>
                </p:extLst>
              </p:nvPr>
            </p:nvGraphicFramePr>
            <p:xfrm>
              <a:off x="108044" y="862525"/>
              <a:ext cx="8750206" cy="107951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10) Write down the principal angle satisfied by: </a:t>
                          </a:r>
                        </a:p>
                        <a:p>
                          <a:pPr marL="457200" lvl="0" indent="0" algn="l" rtl="0">
                            <a:spcBef>
                              <a:spcPts val="0"/>
                            </a:spcBef>
                            <a:spcAft>
                              <a:spcPts val="0"/>
                            </a:spcAft>
                            <a:buNone/>
                          </a:pPr>
                          <a:endParaRPr lang="en-GB" sz="105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14:m>
                            <m:oMath xmlns:m="http://schemas.openxmlformats.org/officeDocument/2006/math">
                              <m:func>
                                <m:funcPr>
                                  <m:ctrlPr>
                                    <a:rPr lang="en-GB" sz="2300" b="0" i="1" smtClean="0">
                                      <a:solidFill>
                                        <a:schemeClr val="dk1"/>
                                      </a:solidFill>
                                      <a:latin typeface="Cambria Math" panose="02040503050406030204" pitchFamily="18" charset="0"/>
                                      <a:ea typeface="Times New Roman"/>
                                      <a:cs typeface="Times New Roman"/>
                                      <a:sym typeface="Times New Roman"/>
                                    </a:rPr>
                                  </m:ctrlPr>
                                </m:funcPr>
                                <m:fName>
                                  <m:r>
                                    <m:rPr>
                                      <m:sty m:val="p"/>
                                    </m:rPr>
                                    <a:rPr lang="en-GB" sz="2300" b="0" i="0" smtClean="0">
                                      <a:solidFill>
                                        <a:schemeClr val="dk1"/>
                                      </a:solidFill>
                                      <a:latin typeface="Cambria Math" panose="02040503050406030204" pitchFamily="18" charset="0"/>
                                      <a:ea typeface="Times New Roman"/>
                                      <a:cs typeface="Times New Roman"/>
                                      <a:sym typeface="Times New Roman"/>
                                    </a:rPr>
                                    <m:t>tan</m:t>
                                  </m:r>
                                </m:fName>
                                <m:e>
                                  <m:r>
                                    <a:rPr lang="en-GB" sz="2300" b="0" i="1" smtClean="0">
                                      <a:solidFill>
                                        <a:schemeClr val="dk1"/>
                                      </a:solidFill>
                                      <a:latin typeface="Cambria Math" panose="02040503050406030204" pitchFamily="18" charset="0"/>
                                      <a:ea typeface="Times New Roman"/>
                                      <a:cs typeface="Times New Roman"/>
                                      <a:sym typeface="Times New Roman"/>
                                    </a:rPr>
                                    <m:t>𝜃</m:t>
                                  </m:r>
                                </m:e>
                              </m:func>
                              <m:r>
                                <a:rPr lang="en-GB" sz="2300" b="0" i="1" smtClean="0">
                                  <a:solidFill>
                                    <a:schemeClr val="dk1"/>
                                  </a:solidFill>
                                  <a:latin typeface="Cambria Math" panose="02040503050406030204" pitchFamily="18" charset="0"/>
                                  <a:ea typeface="Times New Roman"/>
                                  <a:cs typeface="Times New Roman"/>
                                  <a:sym typeface="Times New Roman"/>
                                </a:rPr>
                                <m:t>=1</m:t>
                              </m:r>
                            </m:oMath>
                          </a14:m>
                          <a:r>
                            <a:rPr lang="en-US" sz="2300" b="0" dirty="0">
                              <a:solidFill>
                                <a:schemeClr val="dk1"/>
                              </a:solidFill>
                              <a:latin typeface="Times New Roman"/>
                              <a:ea typeface="Times New Roman"/>
                              <a:cs typeface="Times New Roman"/>
                              <a:sym typeface="Times New Roman"/>
                            </a:rPr>
                            <a:t> </a:t>
                          </a:r>
                        </a:p>
                        <a:p>
                          <a:pPr marL="457200" lvl="0" indent="0" algn="l" rtl="0">
                            <a:spcBef>
                              <a:spcPts val="0"/>
                            </a:spcBef>
                            <a:spcAft>
                              <a:spcPts val="0"/>
                            </a:spcAft>
                            <a:buNone/>
                          </a:pP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7" name="Google Shape;105;p20">
                <a:extLst>
                  <a:ext uri="{FF2B5EF4-FFF2-40B4-BE49-F238E27FC236}">
                    <a16:creationId xmlns:a16="http://schemas.microsoft.com/office/drawing/2014/main" id="{CFFFDE06-E78C-EF4A-1B45-CC54C3671E38}"/>
                  </a:ext>
                </a:extLst>
              </p:cNvPr>
              <p:cNvGraphicFramePr/>
              <p:nvPr>
                <p:extLst>
                  <p:ext uri="{D42A27DB-BD31-4B8C-83A1-F6EECF244321}">
                    <p14:modId xmlns:p14="http://schemas.microsoft.com/office/powerpoint/2010/main" val="320012152"/>
                  </p:ext>
                </p:extLst>
              </p:nvPr>
            </p:nvGraphicFramePr>
            <p:xfrm>
              <a:off x="108044" y="862525"/>
              <a:ext cx="8750206" cy="107951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0795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0" t="-1124" r="-139" b="-112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150409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sz="1400" b="0" i="0" u="none" strike="noStrike" cap="none">
              <a:solidFill>
                <a:srgbClr val="000000"/>
              </a:solidFill>
              <a:latin typeface="Arial"/>
              <a:ea typeface="Arial"/>
              <a:cs typeface="Arial"/>
              <a:sym typeface="Arial"/>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15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trigonometry (basic)</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dirty="0">
                <a:solidFill>
                  <a:srgbClr val="1C1C1C"/>
                </a:solidFill>
                <a:latin typeface="Nunito Sans"/>
                <a:ea typeface="Nunito Sans"/>
                <a:cs typeface="Nunito Sans"/>
                <a:sym typeface="Nunito Sans"/>
              </a:rPr>
              <a:t>Using the correct trigonometric function (including the inverse), Rearranging formulae, Incorrect trigonometric ratios, </a:t>
            </a:r>
            <a:r>
              <a:rPr lang="en-GB" sz="1200" dirty="0">
                <a:solidFill>
                  <a:srgbClr val="1C1C1C"/>
                </a:solidFill>
                <a:latin typeface="Nunito Sans"/>
                <a:ea typeface="Nunito Sans"/>
                <a:cs typeface="Nunito Sans"/>
                <a:sym typeface="Nunito Sans"/>
              </a:rPr>
              <a:t>and </a:t>
            </a:r>
            <a:r>
              <a:rPr lang="en-GB" sz="1200" b="1" dirty="0">
                <a:solidFill>
                  <a:srgbClr val="1C1C1C"/>
                </a:solidFill>
                <a:latin typeface="Nunito Sans"/>
                <a:ea typeface="Nunito Sans"/>
                <a:cs typeface="Nunito Sans"/>
                <a:sym typeface="Nunito Sans"/>
              </a:rPr>
              <a:t>Use of Pythagoras’ Theorem</a:t>
            </a:r>
            <a:r>
              <a:rPr lang="en-GB" sz="1200" dirty="0">
                <a:solidFill>
                  <a:srgbClr val="1C1C1C"/>
                </a:solidFill>
                <a:latin typeface="Nunito Sans"/>
                <a:ea typeface="Nunito Sans"/>
                <a:cs typeface="Nunito Sans"/>
                <a:sym typeface="Nunito Sans"/>
              </a:rPr>
              <a:t>.</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78471260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2.2 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attempted to use </a:t>
                          </a:r>
                          <a14:m>
                            <m:oMath xmlns:m="http://schemas.openxmlformats.org/officeDocument/2006/math">
                              <m:func>
                                <m:funcPr>
                                  <m:ctrlPr>
                                    <a:rPr lang="en-GB" sz="1400" b="0" i="1" u="none" strike="noStrike" cap="none" dirty="0" smtClean="0">
                                      <a:solidFill>
                                        <a:schemeClr val="tx1"/>
                                      </a:solidFill>
                                      <a:latin typeface="Cambria Math" panose="02040503050406030204" pitchFamily="18" charset="0"/>
                                      <a:ea typeface="Times New Roman"/>
                                      <a:cs typeface="Times New Roman"/>
                                      <a:sym typeface="Nunito"/>
                                    </a:rPr>
                                  </m:ctrlPr>
                                </m:funcPr>
                                <m:fName>
                                  <m:r>
                                    <m:rPr>
                                      <m:sty m:val="p"/>
                                    </m:rPr>
                                    <a:rPr lang="en-GB" sz="1400" b="0" i="0" u="none" strike="noStrike" cap="none" dirty="0" smtClean="0">
                                      <a:solidFill>
                                        <a:schemeClr val="tx1"/>
                                      </a:solidFill>
                                      <a:latin typeface="Cambria Math" panose="02040503050406030204" pitchFamily="18" charset="0"/>
                                      <a:ea typeface="Times New Roman"/>
                                      <a:cs typeface="Times New Roman"/>
                                      <a:sym typeface="Nunito"/>
                                    </a:rPr>
                                    <m:t>cos</m:t>
                                  </m:r>
                                </m:fName>
                                <m:e>
                                  <m:r>
                                    <a:rPr lang="en-GB" sz="1400" b="0" i="1" u="none" strike="noStrike" cap="none" dirty="0" smtClean="0">
                                      <a:solidFill>
                                        <a:schemeClr val="tx1"/>
                                      </a:solidFill>
                                      <a:latin typeface="Cambria Math" panose="02040503050406030204" pitchFamily="18" charset="0"/>
                                      <a:ea typeface="Times New Roman"/>
                                      <a:cs typeface="Times New Roman"/>
                                      <a:sym typeface="Nunito"/>
                                    </a:rPr>
                                    <m:t> </m:t>
                                  </m:r>
                                </m:e>
                              </m:func>
                            </m:oMath>
                          </a14:m>
                          <a:r>
                            <a:rPr lang="en-GB" sz="1400" u="none" strike="noStrike" cap="none" dirty="0">
                              <a:solidFill>
                                <a:schemeClr val="tx1"/>
                              </a:solidFill>
                              <a:latin typeface="Nunito" pitchFamily="2" charset="0"/>
                              <a:ea typeface="Times New Roman"/>
                              <a:cs typeface="Times New Roman"/>
                              <a:sym typeface="Nunito"/>
                            </a:rPr>
                            <a:t>but did not find half of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78</m:t>
                              </m:r>
                              <m:r>
                                <a:rPr lang="en-GB" sz="14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Nunito"/>
                                </a:rPr>
                                <m:t>°</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8.2 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GB" sz="1400" dirty="0">
                            <a:solidFill>
                              <a:srgbClr val="00BC89"/>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found a right-angled triangle but used </a:t>
                          </a:r>
                          <a14:m>
                            <m:oMath xmlns:m="http://schemas.openxmlformats.org/officeDocument/2006/math">
                              <m:func>
                                <m:funcPr>
                                  <m:ctrlPr>
                                    <a:rPr lang="en-GB" sz="1400" b="0" i="1" dirty="0" smtClean="0">
                                      <a:solidFill>
                                        <a:schemeClr val="tx1"/>
                                      </a:solidFill>
                                      <a:latin typeface="Cambria Math" panose="02040503050406030204" pitchFamily="18" charset="0"/>
                                      <a:ea typeface="Nunito"/>
                                      <a:cs typeface="Nunito"/>
                                      <a:sym typeface="Nunito"/>
                                    </a:rPr>
                                  </m:ctrlPr>
                                </m:funcPr>
                                <m:fName>
                                  <m:r>
                                    <m:rPr>
                                      <m:sty m:val="p"/>
                                    </m:rPr>
                                    <a:rPr lang="en-GB" sz="1400" b="0" i="0" dirty="0" smtClean="0">
                                      <a:solidFill>
                                        <a:schemeClr val="tx1"/>
                                      </a:solidFill>
                                      <a:latin typeface="Cambria Math" panose="02040503050406030204" pitchFamily="18" charset="0"/>
                                      <a:ea typeface="Nunito"/>
                                      <a:cs typeface="Nunito"/>
                                      <a:sym typeface="Nunito"/>
                                    </a:rPr>
                                    <m:t>sin</m:t>
                                  </m:r>
                                </m:fName>
                                <m:e>
                                  <m:r>
                                    <a:rPr lang="en-GB" sz="1400" b="0" i="1" dirty="0" smtClean="0">
                                      <a:solidFill>
                                        <a:schemeClr val="tx1"/>
                                      </a:solidFill>
                                      <a:latin typeface="Cambria Math" panose="02040503050406030204" pitchFamily="18" charset="0"/>
                                      <a:ea typeface="Nunito"/>
                                      <a:cs typeface="Nunito"/>
                                      <a:sym typeface="Nunito"/>
                                    </a:rPr>
                                    <m:t> </m:t>
                                  </m:r>
                                </m:e>
                              </m:func>
                            </m:oMath>
                          </a14:m>
                          <a:r>
                            <a:rPr lang="en-GB" sz="1400" dirty="0">
                              <a:solidFill>
                                <a:schemeClr val="tx1"/>
                              </a:solidFill>
                              <a:latin typeface="Nunito"/>
                              <a:ea typeface="Nunito"/>
                              <a:cs typeface="Nunito"/>
                              <a:sym typeface="Nunito"/>
                            </a:rPr>
                            <a:t>(not </a:t>
                          </a:r>
                          <a14:m>
                            <m:oMath xmlns:m="http://schemas.openxmlformats.org/officeDocument/2006/math">
                              <m:func>
                                <m:funcPr>
                                  <m:ctrlPr>
                                    <a:rPr lang="en-GB" sz="1400" b="0" i="1" smtClean="0">
                                      <a:solidFill>
                                        <a:schemeClr val="tx1"/>
                                      </a:solidFill>
                                      <a:latin typeface="Cambria Math" panose="02040503050406030204" pitchFamily="18" charset="0"/>
                                      <a:ea typeface="Nunito"/>
                                      <a:cs typeface="Nunito"/>
                                      <a:sym typeface="Nunito"/>
                                    </a:rPr>
                                  </m:ctrlPr>
                                </m:funcPr>
                                <m:fName>
                                  <m:r>
                                    <m:rPr>
                                      <m:sty m:val="p"/>
                                    </m:rPr>
                                    <a:rPr lang="en-GB" sz="1400" b="0" i="0" smtClean="0">
                                      <a:solidFill>
                                        <a:schemeClr val="tx1"/>
                                      </a:solidFill>
                                      <a:latin typeface="Cambria Math" panose="02040503050406030204" pitchFamily="18" charset="0"/>
                                      <a:ea typeface="Nunito"/>
                                      <a:cs typeface="Nunito"/>
                                      <a:sym typeface="Nunito"/>
                                    </a:rPr>
                                    <m:t>cos</m:t>
                                  </m:r>
                                </m:fName>
                                <m:e>
                                  <m:r>
                                    <a:rPr lang="en-GB" sz="1400" b="0" i="1" smtClean="0">
                                      <a:solidFill>
                                        <a:schemeClr val="tx1"/>
                                      </a:solidFill>
                                      <a:latin typeface="Cambria Math" panose="02040503050406030204" pitchFamily="18" charset="0"/>
                                      <a:ea typeface="Nunito"/>
                                      <a:cs typeface="Nunito"/>
                                      <a:sym typeface="Nunito"/>
                                    </a:rPr>
                                    <m:t> </m:t>
                                  </m:r>
                                </m:e>
                              </m:func>
                            </m:oMath>
                          </a14:m>
                          <a:r>
                            <a:rPr lang="en-GB" sz="1400" dirty="0">
                              <a:solidFill>
                                <a:schemeClr val="tx1"/>
                              </a:solidFill>
                              <a:latin typeface="Nunito"/>
                              <a:ea typeface="Nunito"/>
                              <a:cs typeface="Nunito"/>
                              <a:sym typeface="Nunito"/>
                            </a:rPr>
                            <a: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10.3 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made several errors using the given information</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78471260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2401012222"/>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 </a:t>
                      </a:r>
                      <a:r>
                        <a:rPr lang="en-GB" sz="1600" b="0" dirty="0">
                          <a:solidFill>
                            <a:schemeClr val="dk1"/>
                          </a:solidFill>
                          <a:latin typeface="Nunito Sans"/>
                          <a:ea typeface="Nunito Sans"/>
                          <a:cs typeface="Nunito Sans"/>
                          <a:sym typeface="Nunito Sans"/>
                        </a:rPr>
                        <a:t>Find the height of this isosceles triangle: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F85F509F-11D4-D1F6-E14A-AC07D186D185}"/>
              </a:ext>
            </a:extLst>
          </p:cNvPr>
          <p:cNvPicPr>
            <a:picLocks noChangeAspect="1"/>
          </p:cNvPicPr>
          <p:nvPr/>
        </p:nvPicPr>
        <p:blipFill>
          <a:blip r:embed="rId3"/>
          <a:stretch>
            <a:fillRect/>
          </a:stretch>
        </p:blipFill>
        <p:spPr>
          <a:xfrm>
            <a:off x="440822" y="1729661"/>
            <a:ext cx="3761453" cy="2127600"/>
          </a:xfrm>
          <a:prstGeom prst="rect">
            <a:avLst/>
          </a:prstGeom>
        </p:spPr>
      </p:pic>
    </p:spTree>
    <p:extLst>
      <p:ext uri="{BB962C8B-B14F-4D97-AF65-F5344CB8AC3E}">
        <p14:creationId xmlns:p14="http://schemas.microsoft.com/office/powerpoint/2010/main" val="10776162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29825250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39.4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used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Times New Roman"/>
                                      <a:cs typeface="Times New Roman"/>
                                      <a:sym typeface="Nunito"/>
                                    </a:rPr>
                                  </m:ctrlPr>
                                </m:funcPr>
                                <m:fName>
                                  <m:sSup>
                                    <m:sSupPr>
                                      <m:ctrlPr>
                                        <a:rPr lang="en-GB" sz="1400" b="0" i="1" u="none" strike="noStrike" cap="none" smtClean="0">
                                          <a:solidFill>
                                            <a:schemeClr val="tx1"/>
                                          </a:solidFill>
                                          <a:latin typeface="Cambria Math" panose="02040503050406030204" pitchFamily="18" charset="0"/>
                                          <a:ea typeface="Times New Roman"/>
                                          <a:cs typeface="Times New Roman"/>
                                          <a:sym typeface="Nunito"/>
                                        </a:rPr>
                                      </m:ctrlPr>
                                    </m:sSupPr>
                                    <m:e>
                                      <m:r>
                                        <m:rPr>
                                          <m:sty m:val="p"/>
                                        </m:rPr>
                                        <a:rPr lang="en-GB" sz="1400" b="0" i="0" u="none" strike="noStrike" cap="none" smtClean="0">
                                          <a:solidFill>
                                            <a:schemeClr val="tx1"/>
                                          </a:solidFill>
                                          <a:latin typeface="Cambria Math" panose="02040503050406030204" pitchFamily="18" charset="0"/>
                                          <a:ea typeface="Times New Roman"/>
                                          <a:cs typeface="Times New Roman"/>
                                          <a:sym typeface="Nunito"/>
                                        </a:rPr>
                                        <m:t>cos</m:t>
                                      </m:r>
                                    </m:e>
                                    <m:sup>
                                      <m:r>
                                        <a:rPr lang="en-GB" sz="1400" b="0" i="1" u="none" strike="noStrike" cap="none" smtClean="0">
                                          <a:solidFill>
                                            <a:schemeClr val="tx1"/>
                                          </a:solidFill>
                                          <a:latin typeface="Cambria Math" panose="02040503050406030204" pitchFamily="18" charset="0"/>
                                          <a:ea typeface="Times New Roman"/>
                                          <a:cs typeface="Times New Roman"/>
                                          <a:sym typeface="Nunito"/>
                                        </a:rPr>
                                        <m:t>−1</m:t>
                                      </m:r>
                                    </m:sup>
                                  </m:sSup>
                                </m:fName>
                                <m:e>
                                  <m:r>
                                    <a:rPr lang="en-GB" sz="1400" b="0" i="1" u="none" strike="noStrike" cap="none" smtClean="0">
                                      <a:solidFill>
                                        <a:schemeClr val="tx1"/>
                                      </a:solidFill>
                                      <a:latin typeface="Cambria Math" panose="02040503050406030204" pitchFamily="18" charset="0"/>
                                      <a:ea typeface="Times New Roman"/>
                                      <a:cs typeface="Times New Roman"/>
                                      <a:sym typeface="Nunito"/>
                                    </a:rPr>
                                    <m:t> </m:t>
                                  </m:r>
                                </m:e>
                              </m:func>
                            </m:oMath>
                          </a14:m>
                          <a:r>
                            <a:rPr lang="en-US" sz="1400" u="none" strike="noStrike" cap="none" dirty="0">
                              <a:solidFill>
                                <a:schemeClr val="tx1"/>
                              </a:solidFill>
                              <a:latin typeface="Nunito" pitchFamily="2" charset="0"/>
                              <a:ea typeface="Times New Roman"/>
                              <a:cs typeface="Times New Roman"/>
                              <a:sym typeface="Times New Roman"/>
                            </a:rPr>
                            <a:t> rather than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Times New Roman"/>
                                      <a:cs typeface="Times New Roman"/>
                                      <a:sym typeface="Times New Roman"/>
                                    </a:rPr>
                                  </m:ctrlPr>
                                </m:funcPr>
                                <m:fName>
                                  <m:sSup>
                                    <m:sSupPr>
                                      <m:ctrlPr>
                                        <a:rPr lang="en-GB" sz="1400" b="0" i="1" u="none" strike="noStrike" cap="none" smtClean="0">
                                          <a:solidFill>
                                            <a:schemeClr val="tx1"/>
                                          </a:solidFill>
                                          <a:latin typeface="Cambria Math" panose="02040503050406030204" pitchFamily="18" charset="0"/>
                                          <a:ea typeface="Times New Roman"/>
                                          <a:cs typeface="Times New Roman"/>
                                          <a:sym typeface="Times New Roman"/>
                                        </a:rPr>
                                      </m:ctrlPr>
                                    </m:sSupPr>
                                    <m:e>
                                      <m:r>
                                        <m:rPr>
                                          <m:sty m:val="p"/>
                                        </m:rPr>
                                        <a:rPr lang="en-GB" sz="1400" b="0" i="0" u="none" strike="noStrike" cap="none" smtClean="0">
                                          <a:solidFill>
                                            <a:schemeClr val="tx1"/>
                                          </a:solidFill>
                                          <a:latin typeface="Cambria Math" panose="02040503050406030204" pitchFamily="18" charset="0"/>
                                          <a:ea typeface="Times New Roman"/>
                                          <a:cs typeface="Times New Roman"/>
                                          <a:sym typeface="Times New Roman"/>
                                        </a:rPr>
                                        <m:t>sin</m:t>
                                      </m:r>
                                    </m:e>
                                    <m:sup>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−1</m:t>
                                      </m:r>
                                    </m:sup>
                                  </m:sSup>
                                </m:fName>
                                <m:e>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 </m:t>
                                  </m:r>
                                </m:e>
                              </m:func>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37.7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used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Times New Roman"/>
                                      <a:cs typeface="Times New Roman"/>
                                      <a:sym typeface="Nunito"/>
                                    </a:rPr>
                                  </m:ctrlPr>
                                </m:funcPr>
                                <m:fName>
                                  <m:sSup>
                                    <m:sSupPr>
                                      <m:ctrlPr>
                                        <a:rPr lang="en-GB" sz="1400" b="0" i="1" u="none" strike="noStrike" cap="none" smtClean="0">
                                          <a:solidFill>
                                            <a:schemeClr val="tx1"/>
                                          </a:solidFill>
                                          <a:latin typeface="Cambria Math" panose="02040503050406030204" pitchFamily="18" charset="0"/>
                                          <a:ea typeface="Times New Roman"/>
                                          <a:cs typeface="Times New Roman"/>
                                          <a:sym typeface="Nunito"/>
                                        </a:rPr>
                                      </m:ctrlPr>
                                    </m:sSupPr>
                                    <m:e>
                                      <m:r>
                                        <m:rPr>
                                          <m:sty m:val="p"/>
                                        </m:rPr>
                                        <a:rPr lang="en-GB" sz="1400" b="0" i="0" u="none" strike="noStrike" cap="none" smtClean="0">
                                          <a:solidFill>
                                            <a:schemeClr val="tx1"/>
                                          </a:solidFill>
                                          <a:latin typeface="Cambria Math" panose="02040503050406030204" pitchFamily="18" charset="0"/>
                                          <a:ea typeface="Times New Roman"/>
                                          <a:cs typeface="Times New Roman"/>
                                          <a:sym typeface="Nunito"/>
                                        </a:rPr>
                                        <m:t>tan</m:t>
                                      </m:r>
                                    </m:e>
                                    <m:sup>
                                      <m:r>
                                        <a:rPr lang="en-GB" sz="1400" b="0" i="1" u="none" strike="noStrike" cap="none" smtClean="0">
                                          <a:solidFill>
                                            <a:schemeClr val="tx1"/>
                                          </a:solidFill>
                                          <a:latin typeface="Cambria Math" panose="02040503050406030204" pitchFamily="18" charset="0"/>
                                          <a:ea typeface="Times New Roman"/>
                                          <a:cs typeface="Times New Roman"/>
                                          <a:sym typeface="Nunito"/>
                                        </a:rPr>
                                        <m:t>−1</m:t>
                                      </m:r>
                                    </m:sup>
                                  </m:sSup>
                                </m:fName>
                                <m:e>
                                  <m:r>
                                    <a:rPr lang="en-GB" sz="1400" b="0" i="1" u="none" strike="noStrike" cap="none" smtClean="0">
                                      <a:solidFill>
                                        <a:schemeClr val="tx1"/>
                                      </a:solidFill>
                                      <a:latin typeface="Cambria Math" panose="02040503050406030204" pitchFamily="18" charset="0"/>
                                      <a:ea typeface="Times New Roman"/>
                                      <a:cs typeface="Times New Roman"/>
                                      <a:sym typeface="Nunito"/>
                                    </a:rPr>
                                    <m:t> </m:t>
                                  </m:r>
                                </m:e>
                              </m:func>
                            </m:oMath>
                          </a14:m>
                          <a:r>
                            <a:rPr lang="en-US" sz="1400" u="none" strike="noStrike" cap="none" dirty="0">
                              <a:solidFill>
                                <a:schemeClr val="tx1"/>
                              </a:solidFill>
                              <a:latin typeface="Nunito" pitchFamily="2" charset="0"/>
                              <a:ea typeface="Times New Roman"/>
                              <a:cs typeface="Times New Roman"/>
                              <a:sym typeface="Times New Roman"/>
                            </a:rPr>
                            <a:t> rather than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Times New Roman"/>
                                      <a:cs typeface="Times New Roman"/>
                                      <a:sym typeface="Times New Roman"/>
                                    </a:rPr>
                                  </m:ctrlPr>
                                </m:funcPr>
                                <m:fName>
                                  <m:sSup>
                                    <m:sSupPr>
                                      <m:ctrlPr>
                                        <a:rPr lang="en-GB" sz="1400" b="0" i="1" u="none" strike="noStrike" cap="none" smtClean="0">
                                          <a:solidFill>
                                            <a:schemeClr val="tx1"/>
                                          </a:solidFill>
                                          <a:latin typeface="Cambria Math" panose="02040503050406030204" pitchFamily="18" charset="0"/>
                                          <a:ea typeface="Times New Roman"/>
                                          <a:cs typeface="Times New Roman"/>
                                          <a:sym typeface="Times New Roman"/>
                                        </a:rPr>
                                      </m:ctrlPr>
                                    </m:sSupPr>
                                    <m:e>
                                      <m:r>
                                        <m:rPr>
                                          <m:sty m:val="p"/>
                                        </m:rPr>
                                        <a:rPr lang="en-GB" sz="1400" b="0" i="0" u="none" strike="noStrike" cap="none" smtClean="0">
                                          <a:solidFill>
                                            <a:schemeClr val="tx1"/>
                                          </a:solidFill>
                                          <a:latin typeface="Cambria Math" panose="02040503050406030204" pitchFamily="18" charset="0"/>
                                          <a:ea typeface="Times New Roman"/>
                                          <a:cs typeface="Times New Roman"/>
                                          <a:sym typeface="Times New Roman"/>
                                        </a:rPr>
                                        <m:t>sin</m:t>
                                      </m:r>
                                    </m:e>
                                    <m:sup>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−1</m:t>
                                      </m:r>
                                    </m:sup>
                                  </m:sSup>
                                </m:fName>
                                <m:e>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 </m:t>
                                  </m:r>
                                </m:e>
                              </m:func>
                            </m:oMath>
                          </a14:m>
                          <a:r>
                            <a:rPr lang="en-US" sz="1400" u="none" strike="noStrike" cap="none" dirty="0">
                              <a:solidFill>
                                <a:schemeClr val="tx1"/>
                              </a:solidFill>
                              <a:latin typeface="Nunito" pitchFamily="2" charset="0"/>
                              <a:ea typeface="Times New Roman"/>
                              <a:cs typeface="Times New Roman"/>
                              <a:sym typeface="Times New Roman"/>
                            </a:rPr>
                            <a:t>(with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𝑋𝑌</m:t>
                              </m:r>
                            </m:oMath>
                          </a14:m>
                          <a:r>
                            <a:rPr lang="en-US" sz="1400" u="none" strike="noStrike" cap="none" dirty="0">
                              <a:solidFill>
                                <a:schemeClr val="tx1"/>
                              </a:solidFill>
                              <a:latin typeface="Nunito" pitchFamily="2" charset="0"/>
                              <a:ea typeface="Times New Roman"/>
                              <a:cs typeface="Times New Roman"/>
                              <a:sym typeface="Times New Roman"/>
                            </a:rPr>
                            <a:t> as adjacent)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0.01</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used</a:t>
                          </a:r>
                          <a:r>
                            <a:rPr lang="en-GB" sz="1400" u="none" strike="noStrike" cap="none" baseline="0" dirty="0">
                              <a:solidFill>
                                <a:schemeClr val="tx1"/>
                              </a:solidFill>
                              <a:latin typeface="Nunito" pitchFamily="2" charset="0"/>
                              <a:ea typeface="Times New Roman"/>
                              <a:cs typeface="Times New Roman"/>
                              <a:sym typeface="Nunito"/>
                            </a:rPr>
                            <a:t> </a:t>
                          </a:r>
                          <a14:m>
                            <m:oMath xmlns:m="http://schemas.openxmlformats.org/officeDocument/2006/math">
                              <m:func>
                                <m:funcPr>
                                  <m:ctrlPr>
                                    <a:rPr lang="en-GB" sz="1400" b="0" i="1" u="none" strike="noStrike" cap="none" baseline="0" smtClean="0">
                                      <a:solidFill>
                                        <a:schemeClr val="tx1"/>
                                      </a:solidFill>
                                      <a:latin typeface="Cambria Math" panose="02040503050406030204" pitchFamily="18" charset="0"/>
                                      <a:ea typeface="Times New Roman"/>
                                      <a:cs typeface="Times New Roman"/>
                                      <a:sym typeface="Nunito"/>
                                    </a:rPr>
                                  </m:ctrlPr>
                                </m:funcPr>
                                <m:fName>
                                  <m:r>
                                    <m:rPr>
                                      <m:sty m:val="p"/>
                                    </m:rPr>
                                    <a:rPr lang="en-GB" sz="1400" b="0" i="0" u="none" strike="noStrike" cap="none" baseline="0" smtClean="0">
                                      <a:solidFill>
                                        <a:schemeClr val="tx1"/>
                                      </a:solidFill>
                                      <a:latin typeface="Cambria Math" panose="02040503050406030204" pitchFamily="18" charset="0"/>
                                      <a:ea typeface="Times New Roman"/>
                                      <a:cs typeface="Times New Roman"/>
                                      <a:sym typeface="Nunito"/>
                                    </a:rPr>
                                    <m:t>sin</m:t>
                                  </m:r>
                                </m:fName>
                                <m:e>
                                  <m:r>
                                    <a:rPr lang="en-GB" sz="1400" b="0" i="1" u="none" strike="noStrike" cap="none" baseline="0" smtClean="0">
                                      <a:solidFill>
                                        <a:schemeClr val="tx1"/>
                                      </a:solidFill>
                                      <a:latin typeface="Cambria Math" panose="02040503050406030204" pitchFamily="18" charset="0"/>
                                      <a:ea typeface="Times New Roman"/>
                                      <a:cs typeface="Times New Roman"/>
                                      <a:sym typeface="Nunito"/>
                                    </a:rPr>
                                    <m:t> </m:t>
                                  </m:r>
                                </m:e>
                              </m:func>
                            </m:oMath>
                          </a14:m>
                          <a:r>
                            <a:rPr lang="en-US" sz="1400" u="none" strike="noStrike" cap="none" dirty="0">
                              <a:solidFill>
                                <a:schemeClr val="tx1"/>
                              </a:solidFill>
                              <a:latin typeface="Nunito" pitchFamily="2" charset="0"/>
                              <a:ea typeface="Times New Roman"/>
                              <a:cs typeface="Times New Roman"/>
                              <a:sym typeface="Times New Roman"/>
                            </a:rPr>
                            <a:t>rather than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Times New Roman"/>
                                      <a:cs typeface="Times New Roman"/>
                                      <a:sym typeface="Times New Roman"/>
                                    </a:rPr>
                                  </m:ctrlPr>
                                </m:funcPr>
                                <m:fName>
                                  <m:sSup>
                                    <m:sSupPr>
                                      <m:ctrlPr>
                                        <a:rPr lang="en-GB" sz="1400" b="0" i="1" u="none" strike="noStrike" cap="none" smtClean="0">
                                          <a:solidFill>
                                            <a:schemeClr val="tx1"/>
                                          </a:solidFill>
                                          <a:latin typeface="Cambria Math" panose="02040503050406030204" pitchFamily="18" charset="0"/>
                                          <a:ea typeface="Times New Roman"/>
                                          <a:cs typeface="Times New Roman"/>
                                          <a:sym typeface="Times New Roman"/>
                                        </a:rPr>
                                      </m:ctrlPr>
                                    </m:sSupPr>
                                    <m:e>
                                      <m:r>
                                        <m:rPr>
                                          <m:sty m:val="p"/>
                                        </m:rPr>
                                        <a:rPr lang="en-GB" sz="1400" b="0" i="0" u="none" strike="noStrike" cap="none" smtClean="0">
                                          <a:solidFill>
                                            <a:schemeClr val="tx1"/>
                                          </a:solidFill>
                                          <a:latin typeface="Cambria Math" panose="02040503050406030204" pitchFamily="18" charset="0"/>
                                          <a:ea typeface="Times New Roman"/>
                                          <a:cs typeface="Times New Roman"/>
                                          <a:sym typeface="Times New Roman"/>
                                        </a:rPr>
                                        <m:t>sin</m:t>
                                      </m:r>
                                    </m:e>
                                    <m:sup>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−1</m:t>
                                      </m:r>
                                    </m:sup>
                                  </m:sSup>
                                </m:fName>
                                <m:e>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 </m:t>
                                  </m:r>
                                </m:e>
                              </m:func>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Nunito Sans" pitchFamily="2" charset="0"/>
                              <a:ea typeface="Nunito"/>
                              <a:cs typeface="Nunito"/>
                              <a:sym typeface="Nunito"/>
                            </a:rPr>
                            <a:t>)</a:t>
                          </a:r>
                          <a:r>
                            <a:rPr lang="en-US" sz="1600" u="none" strike="noStrike" cap="none" dirty="0">
                              <a:solidFill>
                                <a:srgbClr val="00BC89"/>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50.6</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dirty="0">
                            <a:solidFill>
                              <a:srgbClr val="00BC89"/>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sym typeface="Nunito"/>
                            </a:rPr>
                            <a:t>Correct answer</a:t>
                          </a:r>
                          <a:endParaRPr lang="en-US" sz="14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29825250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96299400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𝜃</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96299400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D95BE2CF-CE86-3A03-D066-6257F7168403}"/>
              </a:ext>
            </a:extLst>
          </p:cNvPr>
          <p:cNvPicPr>
            <a:picLocks noChangeAspect="1"/>
          </p:cNvPicPr>
          <p:nvPr/>
        </p:nvPicPr>
        <p:blipFill>
          <a:blip r:embed="rId4"/>
          <a:stretch>
            <a:fillRect/>
          </a:stretch>
        </p:blipFill>
        <p:spPr>
          <a:xfrm>
            <a:off x="490202" y="1465116"/>
            <a:ext cx="3486994" cy="2700711"/>
          </a:xfrm>
          <a:prstGeom prst="rect">
            <a:avLst/>
          </a:prstGeom>
        </p:spPr>
      </p:pic>
    </p:spTree>
    <p:extLst>
      <p:ext uri="{BB962C8B-B14F-4D97-AF65-F5344CB8AC3E}">
        <p14:creationId xmlns:p14="http://schemas.microsoft.com/office/powerpoint/2010/main" val="251901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63672240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confused concepts of area and perimeter</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70.1 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2</m:t>
                                  </m:r>
                                </m:sup>
                              </m:sSup>
                            </m:oMath>
                          </a14:m>
                          <a:endParaRPr lang="en-GB" sz="1400" dirty="0">
                            <a:solidFill>
                              <a:srgbClr val="00BC89"/>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140.2 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forgot to halve the area of the enclosing rectangle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135 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used angle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𝐵𝐶𝐴</m:t>
                              </m:r>
                            </m:oMath>
                          </a14:m>
                          <a:r>
                            <a:rPr lang="en-US" sz="1400" u="none" strike="noStrike" cap="none" dirty="0">
                              <a:solidFill>
                                <a:schemeClr val="tx1"/>
                              </a:solidFill>
                              <a:latin typeface="Nunito Sans" pitchFamily="2" charset="0"/>
                            </a:rPr>
                            <a:t> (not length </a:t>
                          </a:r>
                          <a14:m>
                            <m:oMath xmlns:m="http://schemas.openxmlformats.org/officeDocument/2006/math">
                              <m:r>
                                <a:rPr lang="en-GB" sz="1400" b="0" i="1" u="none" strike="noStrike" cap="none" smtClean="0">
                                  <a:solidFill>
                                    <a:schemeClr val="tx1"/>
                                  </a:solidFill>
                                  <a:latin typeface="Cambria Math" panose="02040503050406030204" pitchFamily="18" charset="0"/>
                                </a:rPr>
                                <m:t>𝐴𝐶</m:t>
                              </m:r>
                            </m:oMath>
                          </a14:m>
                          <a:r>
                            <a:rPr lang="en-US" sz="1400" u="none" strike="noStrike" cap="none" dirty="0">
                              <a:solidFill>
                                <a:schemeClr val="tx1"/>
                              </a:solidFill>
                              <a:latin typeface="Nunito Sans" pitchFamily="2" charset="0"/>
                            </a:rPr>
                            <a:t>) to calculate the area</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63672240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01830568"/>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dirty="0">
                              <a:solidFill>
                                <a:schemeClr val="dk1"/>
                              </a:solidFill>
                              <a:latin typeface="Nunito Sans"/>
                              <a:ea typeface="Nunito Sans"/>
                              <a:cs typeface="Nunito Sans"/>
                              <a:sym typeface="Nunito Sans"/>
                            </a:rPr>
                            <a:t>Determine the area of triangle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𝐴𝐵𝐶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01830568"/>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A4C44CAB-1CB7-5255-D4DE-12902996FFF9}"/>
              </a:ext>
            </a:extLst>
          </p:cNvPr>
          <p:cNvPicPr>
            <a:picLocks noChangeAspect="1"/>
          </p:cNvPicPr>
          <p:nvPr/>
        </p:nvPicPr>
        <p:blipFill>
          <a:blip r:embed="rId4"/>
          <a:stretch>
            <a:fillRect/>
          </a:stretch>
        </p:blipFill>
        <p:spPr>
          <a:xfrm>
            <a:off x="224712" y="1742477"/>
            <a:ext cx="4083322" cy="2438906"/>
          </a:xfrm>
          <a:prstGeom prst="rect">
            <a:avLst/>
          </a:prstGeom>
        </p:spPr>
      </p:pic>
    </p:spTree>
    <p:extLst>
      <p:ext uri="{BB962C8B-B14F-4D97-AF65-F5344CB8AC3E}">
        <p14:creationId xmlns:p14="http://schemas.microsoft.com/office/powerpoint/2010/main" val="24487032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61676095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28.3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used </a:t>
                          </a:r>
                          <a14:m>
                            <m:oMath xmlns:m="http://schemas.openxmlformats.org/officeDocument/2006/math">
                              <m:func>
                                <m:funcPr>
                                  <m:ctrlPr>
                                    <a:rPr lang="en-GB" sz="1400" b="0" i="1" u="none" strike="noStrike" cap="none" dirty="0" smtClean="0">
                                      <a:solidFill>
                                        <a:schemeClr val="tx1"/>
                                      </a:solidFill>
                                      <a:latin typeface="Cambria Math" panose="02040503050406030204" pitchFamily="18" charset="0"/>
                                      <a:ea typeface="Times New Roman"/>
                                      <a:cs typeface="Times New Roman"/>
                                      <a:sym typeface="Nunito"/>
                                    </a:rPr>
                                  </m:ctrlPr>
                                </m:funcPr>
                                <m:fName>
                                  <m:r>
                                    <m:rPr>
                                      <m:sty m:val="p"/>
                                    </m:rPr>
                                    <a:rPr lang="en-GB" sz="1400" b="0" i="0" u="none" strike="noStrike" cap="none" dirty="0" smtClean="0">
                                      <a:solidFill>
                                        <a:schemeClr val="tx1"/>
                                      </a:solidFill>
                                      <a:latin typeface="Cambria Math" panose="02040503050406030204" pitchFamily="18" charset="0"/>
                                      <a:ea typeface="Times New Roman"/>
                                      <a:cs typeface="Times New Roman"/>
                                      <a:sym typeface="Nunito"/>
                                    </a:rPr>
                                    <m:t>sin</m:t>
                                  </m:r>
                                </m:fName>
                                <m:e>
                                  <m:r>
                                    <a:rPr lang="en-GB" sz="1400" b="0" i="1" u="none" strike="noStrike" cap="none" dirty="0" smtClean="0">
                                      <a:solidFill>
                                        <a:schemeClr val="tx1"/>
                                      </a:solidFill>
                                      <a:latin typeface="Cambria Math" panose="02040503050406030204" pitchFamily="18" charset="0"/>
                                      <a:ea typeface="Times New Roman"/>
                                      <a:cs typeface="Times New Roman"/>
                                      <a:sym typeface="Nunito"/>
                                    </a:rPr>
                                    <m:t> </m:t>
                                  </m:r>
                                </m:e>
                              </m:func>
                            </m:oMath>
                          </a14:m>
                          <a:r>
                            <a:rPr lang="en-GB" sz="1400" u="none" strike="noStrike" cap="none" dirty="0">
                              <a:solidFill>
                                <a:schemeClr val="tx1"/>
                              </a:solidFill>
                              <a:latin typeface="Nunito" pitchFamily="2" charset="0"/>
                              <a:ea typeface="Times New Roman"/>
                              <a:cs typeface="Times New Roman"/>
                              <a:sym typeface="Nunito"/>
                            </a:rPr>
                            <a:t>to calculate angle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𝐴𝐶𝐵</m:t>
                              </m:r>
                            </m:oMath>
                          </a14:m>
                          <a:r>
                            <a:rPr lang="en-US" sz="1400" u="none" strike="noStrike" cap="none" dirty="0">
                              <a:solidFill>
                                <a:schemeClr val="tx1"/>
                              </a:solidFill>
                              <a:latin typeface="Nunito" pitchFamily="2" charset="0"/>
                              <a:ea typeface="Times New Roman"/>
                              <a:cs typeface="Times New Roman"/>
                              <a:sym typeface="Times New Roman"/>
                            </a:rPr>
                            <a:t> but went no further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151.7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forgot to double angle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𝐴𝐶𝐵</m:t>
                              </m:r>
                            </m:oMath>
                          </a14:m>
                          <a:r>
                            <a:rPr lang="en-US" sz="1400" u="none" strike="noStrike" cap="none" dirty="0">
                              <a:solidFill>
                                <a:schemeClr val="tx1"/>
                              </a:solidFill>
                              <a:latin typeface="Nunito" pitchFamily="2" charset="0"/>
                              <a:ea typeface="Times New Roman"/>
                              <a:cs typeface="Times New Roman"/>
                              <a:sym typeface="Times New Roman"/>
                            </a:rPr>
                            <a:t> before subtracting</a:t>
                          </a:r>
                          <a:r>
                            <a:rPr lang="en-US" sz="1400" u="none" strike="noStrike" cap="none" baseline="0" dirty="0">
                              <a:solidFill>
                                <a:schemeClr val="tx1"/>
                              </a:solidFill>
                              <a:latin typeface="Nunito" pitchFamily="2" charset="0"/>
                              <a:ea typeface="Times New Roman"/>
                              <a:cs typeface="Times New Roman"/>
                              <a:sym typeface="Times New Roman"/>
                            </a:rPr>
                            <a:t> from </a:t>
                          </a:r>
                          <a14:m>
                            <m:oMath xmlns:m="http://schemas.openxmlformats.org/officeDocument/2006/math">
                              <m:r>
                                <a:rPr lang="en-GB" sz="1400" b="0" i="1" u="none" strike="noStrike" cap="none" baseline="0" smtClean="0">
                                  <a:solidFill>
                                    <a:schemeClr val="tx1"/>
                                  </a:solidFill>
                                  <a:latin typeface="Cambria Math" panose="02040503050406030204" pitchFamily="18" charset="0"/>
                                  <a:ea typeface="Times New Roman"/>
                                  <a:cs typeface="Times New Roman"/>
                                  <a:sym typeface="Times New Roman"/>
                                </a:rPr>
                                <m:t>180</m:t>
                              </m:r>
                              <m:r>
                                <a:rPr lang="en-GB" sz="1400" b="0" i="1" u="none" strike="noStrike" cap="none" baseline="0"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123.5</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129.3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used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sym typeface="Nunito"/>
                                    </a:rPr>
                                  </m:ctrlPr>
                                </m:funcPr>
                                <m:fName>
                                  <m:sSup>
                                    <m:sSupPr>
                                      <m:ctrlPr>
                                        <a:rPr lang="en-GB" sz="1400" b="0" i="1" u="none" strike="noStrike" cap="none" smtClean="0">
                                          <a:solidFill>
                                            <a:schemeClr val="tx1"/>
                                          </a:solidFill>
                                          <a:latin typeface="Cambria Math" panose="02040503050406030204" pitchFamily="18" charset="0"/>
                                          <a:sym typeface="Nunito"/>
                                        </a:rPr>
                                      </m:ctrlPr>
                                    </m:sSupPr>
                                    <m:e>
                                      <m:r>
                                        <m:rPr>
                                          <m:sty m:val="p"/>
                                        </m:rPr>
                                        <a:rPr lang="en-GB" sz="1400" b="0" i="0" u="none" strike="noStrike" cap="none" smtClean="0">
                                          <a:solidFill>
                                            <a:schemeClr val="tx1"/>
                                          </a:solidFill>
                                          <a:latin typeface="Cambria Math" panose="02040503050406030204" pitchFamily="18" charset="0"/>
                                          <a:sym typeface="Nunito"/>
                                        </a:rPr>
                                        <m:t>tan</m:t>
                                      </m:r>
                                    </m:e>
                                    <m:sup>
                                      <m:r>
                                        <a:rPr lang="en-GB" sz="1400" b="0" i="1" u="none" strike="noStrike" cap="none" smtClean="0">
                                          <a:solidFill>
                                            <a:schemeClr val="tx1"/>
                                          </a:solidFill>
                                          <a:latin typeface="Cambria Math" panose="02040503050406030204" pitchFamily="18" charset="0"/>
                                          <a:sym typeface="Nunito"/>
                                        </a:rPr>
                                        <m:t>−1</m:t>
                                      </m:r>
                                    </m:sup>
                                  </m:sSup>
                                </m:fName>
                                <m:e>
                                  <m:r>
                                    <a:rPr lang="en-GB" sz="1400" b="0" i="1" u="none" strike="noStrike" cap="none" smtClean="0">
                                      <a:solidFill>
                                        <a:schemeClr val="tx1"/>
                                      </a:solidFill>
                                      <a:latin typeface="Cambria Math" panose="02040503050406030204" pitchFamily="18" charset="0"/>
                                      <a:sym typeface="Nunito"/>
                                    </a:rPr>
                                    <m:t> </m:t>
                                  </m:r>
                                </m:e>
                              </m:func>
                            </m:oMath>
                          </a14:m>
                          <a:r>
                            <a:rPr lang="en-US" sz="1400" u="none" strike="noStrike" cap="none" dirty="0">
                              <a:solidFill>
                                <a:schemeClr val="tx1"/>
                              </a:solidFill>
                              <a:latin typeface="Nunito Sans" pitchFamily="2" charset="0"/>
                            </a:rPr>
                            <a:t> rather than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rPr>
                                  </m:ctrlPr>
                                </m:funcPr>
                                <m:fName>
                                  <m:sSup>
                                    <m:sSupPr>
                                      <m:ctrlPr>
                                        <a:rPr lang="en-GB" sz="1400" b="0" i="1" u="none" strike="noStrike" cap="none" smtClean="0">
                                          <a:solidFill>
                                            <a:schemeClr val="tx1"/>
                                          </a:solidFill>
                                          <a:latin typeface="Cambria Math" panose="02040503050406030204" pitchFamily="18" charset="0"/>
                                        </a:rPr>
                                      </m:ctrlPr>
                                    </m:sSupPr>
                                    <m:e>
                                      <m:r>
                                        <m:rPr>
                                          <m:sty m:val="p"/>
                                        </m:rPr>
                                        <a:rPr lang="en-GB" sz="1400" b="0" i="0" u="none" strike="noStrike" cap="none" smtClean="0">
                                          <a:solidFill>
                                            <a:schemeClr val="tx1"/>
                                          </a:solidFill>
                                          <a:latin typeface="Cambria Math" panose="02040503050406030204" pitchFamily="18" charset="0"/>
                                        </a:rPr>
                                        <m:t>sin</m:t>
                                      </m:r>
                                    </m:e>
                                    <m:sup>
                                      <m:r>
                                        <a:rPr lang="en-GB" sz="1400" b="0" i="1" u="none" strike="noStrike" cap="none" smtClean="0">
                                          <a:solidFill>
                                            <a:schemeClr val="tx1"/>
                                          </a:solidFill>
                                          <a:latin typeface="Cambria Math" panose="02040503050406030204" pitchFamily="18" charset="0"/>
                                        </a:rPr>
                                        <m:t>−1</m:t>
                                      </m:r>
                                    </m:sup>
                                  </m:sSup>
                                </m:fName>
                                <m:e>
                                  <m:r>
                                    <a:rPr lang="en-GB" sz="1400" b="0" i="1" u="none" strike="noStrike" cap="none" smtClean="0">
                                      <a:solidFill>
                                        <a:schemeClr val="tx1"/>
                                      </a:solidFill>
                                      <a:latin typeface="Cambria Math" panose="02040503050406030204" pitchFamily="18" charset="0"/>
                                    </a:rPr>
                                    <m:t> </m:t>
                                  </m:r>
                                </m:e>
                              </m:func>
                            </m:oMath>
                          </a14:m>
                          <a:r>
                            <a:rPr lang="en-US" sz="1400" u="none" strike="noStrike" cap="none" dirty="0">
                              <a:solidFill>
                                <a:schemeClr val="tx1"/>
                              </a:solidFill>
                              <a:latin typeface="Nunito Sans" pitchFamily="2" charset="0"/>
                            </a:rPr>
                            <a:t>(with </a:t>
                          </a:r>
                          <a14:m>
                            <m:oMath xmlns:m="http://schemas.openxmlformats.org/officeDocument/2006/math">
                              <m:r>
                                <a:rPr lang="en-GB" sz="1400" b="0" i="1" u="none" strike="noStrike" cap="none" smtClean="0">
                                  <a:solidFill>
                                    <a:schemeClr val="tx1"/>
                                  </a:solidFill>
                                  <a:latin typeface="Cambria Math" panose="02040503050406030204" pitchFamily="18" charset="0"/>
                                </a:rPr>
                                <m:t>𝐵𝐶</m:t>
                              </m:r>
                            </m:oMath>
                          </a14:m>
                          <a:r>
                            <a:rPr lang="en-US" sz="1400" u="none" strike="noStrike" cap="none" dirty="0">
                              <a:solidFill>
                                <a:schemeClr val="tx1"/>
                              </a:solidFill>
                              <a:latin typeface="Nunito Sans" pitchFamily="2" charset="0"/>
                            </a:rPr>
                            <a:t> as adjacent) to obtain angle </a:t>
                          </a:r>
                          <a14:m>
                            <m:oMath xmlns:m="http://schemas.openxmlformats.org/officeDocument/2006/math">
                              <m:r>
                                <a:rPr lang="en-GB" sz="1400" b="0" i="1" u="none" strike="noStrike" cap="none" smtClean="0">
                                  <a:solidFill>
                                    <a:schemeClr val="tx1"/>
                                  </a:solidFill>
                                  <a:latin typeface="Cambria Math" panose="02040503050406030204" pitchFamily="18" charset="0"/>
                                </a:rPr>
                                <m:t>𝐴𝐶𝐵</m:t>
                              </m:r>
                            </m:oMath>
                          </a14:m>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61676095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01639019"/>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𝐵𝐷𝐶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01639019"/>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C6D99D6D-E589-7293-27CA-B7100EC7F751}"/>
              </a:ext>
            </a:extLst>
          </p:cNvPr>
          <p:cNvPicPr>
            <a:picLocks noChangeAspect="1"/>
          </p:cNvPicPr>
          <p:nvPr/>
        </p:nvPicPr>
        <p:blipFill>
          <a:blip r:embed="rId4"/>
          <a:stretch>
            <a:fillRect/>
          </a:stretch>
        </p:blipFill>
        <p:spPr>
          <a:xfrm>
            <a:off x="398402" y="1713461"/>
            <a:ext cx="3664918" cy="2160000"/>
          </a:xfrm>
          <a:prstGeom prst="rect">
            <a:avLst/>
          </a:prstGeom>
        </p:spPr>
      </p:pic>
    </p:spTree>
    <p:extLst>
      <p:ext uri="{BB962C8B-B14F-4D97-AF65-F5344CB8AC3E}">
        <p14:creationId xmlns:p14="http://schemas.microsoft.com/office/powerpoint/2010/main" val="21371738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47226605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0.6</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divided angle size by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100</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0.5</m:t>
                              </m:r>
                            </m:oMath>
                          </a14:m>
                          <a:endParaRPr lang="en-GB" sz="1400" dirty="0">
                            <a:solidFill>
                              <a:srgbClr val="00BC89"/>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0.33</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assumed the value of one angle is one third</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0.166</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expressed the angle size as a proportion of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360</m:t>
                              </m:r>
                              <m:r>
                                <a:rPr lang="en-GB" sz="1400" b="0" i="1" u="none" strike="noStrike" cap="none" smtClean="0">
                                  <a:solidFill>
                                    <a:schemeClr val="tx1"/>
                                  </a:solidFill>
                                  <a:latin typeface="Cambria Math" panose="02040503050406030204" pitchFamily="18" charset="0"/>
                                  <a:ea typeface="Cambria Math" panose="02040503050406030204" pitchFamily="18" charset="0"/>
                                  <a:sym typeface="Nunito"/>
                                </a:rPr>
                                <m:t>°</m:t>
                              </m:r>
                            </m:oMath>
                          </a14:m>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47226605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559648784"/>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State the value of </a:t>
                          </a:r>
                          <a14:m>
                            <m:oMath xmlns:m="http://schemas.openxmlformats.org/officeDocument/2006/math">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cos</m:t>
                                  </m:r>
                                </m:fName>
                                <m:e>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𝑎</m:t>
                                  </m:r>
                                  <m:r>
                                    <a:rPr lang="en-GB" sz="1600" b="0" i="1" smtClean="0">
                                      <a:solidFill>
                                        <a:schemeClr val="dk1"/>
                                      </a:solidFill>
                                      <a:latin typeface="Cambria Math" panose="02040503050406030204" pitchFamily="18" charset="0"/>
                                      <a:ea typeface="Nunito Sans"/>
                                      <a:cs typeface="Nunito Sans"/>
                                      <a:sym typeface="Nunito Sans"/>
                                    </a:rPr>
                                    <m:t>)</m:t>
                                  </m:r>
                                </m:e>
                              </m:func>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559648784"/>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75862F49-5008-7488-FD20-D4A6C76562B6}"/>
              </a:ext>
            </a:extLst>
          </p:cNvPr>
          <p:cNvPicPr>
            <a:picLocks noChangeAspect="1"/>
          </p:cNvPicPr>
          <p:nvPr/>
        </p:nvPicPr>
        <p:blipFill rotWithShape="1">
          <a:blip r:embed="rId4"/>
          <a:srcRect l="3442" r="7756" b="18044"/>
          <a:stretch/>
        </p:blipFill>
        <p:spPr>
          <a:xfrm>
            <a:off x="870012" y="1760975"/>
            <a:ext cx="2663302" cy="2065301"/>
          </a:xfrm>
          <a:prstGeom prst="rect">
            <a:avLst/>
          </a:prstGeom>
        </p:spPr>
      </p:pic>
    </p:spTree>
    <p:extLst>
      <p:ext uri="{BB962C8B-B14F-4D97-AF65-F5344CB8AC3E}">
        <p14:creationId xmlns:p14="http://schemas.microsoft.com/office/powerpoint/2010/main" val="12738356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86789282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unc>
                                <m:funcPr>
                                  <m:ctrlPr>
                                    <a:rPr lang="en-GB" sz="1600" b="0" i="1" dirty="0" smtClean="0">
                                      <a:solidFill>
                                        <a:schemeClr val="tx1"/>
                                      </a:solidFill>
                                      <a:latin typeface="Cambria Math" panose="02040503050406030204" pitchFamily="18" charset="0"/>
                                      <a:ea typeface="Nunito"/>
                                      <a:cs typeface="Nunito"/>
                                      <a:sym typeface="Nunito"/>
                                    </a:rPr>
                                  </m:ctrlPr>
                                </m:funcPr>
                                <m:fName>
                                  <m:r>
                                    <m:rPr>
                                      <m:sty m:val="p"/>
                                    </m:rPr>
                                    <a:rPr lang="en-GB" sz="1600" b="0" i="0" dirty="0" smtClean="0">
                                      <a:solidFill>
                                        <a:schemeClr val="tx1"/>
                                      </a:solidFill>
                                      <a:latin typeface="Cambria Math" panose="02040503050406030204" pitchFamily="18" charset="0"/>
                                      <a:ea typeface="Nunito"/>
                                      <a:cs typeface="Nunito"/>
                                      <a:sym typeface="Nunito"/>
                                    </a:rPr>
                                    <m:t>cos</m:t>
                                  </m:r>
                                </m:fName>
                                <m:e>
                                  <m:r>
                                    <a:rPr lang="en-GB" sz="1600" b="0" i="1" dirty="0" smtClean="0">
                                      <a:solidFill>
                                        <a:schemeClr val="tx1"/>
                                      </a:solidFill>
                                      <a:latin typeface="Cambria Math" panose="02040503050406030204" pitchFamily="18" charset="0"/>
                                      <a:ea typeface="Nunito"/>
                                      <a:cs typeface="Nunito"/>
                                      <a:sym typeface="Nunito"/>
                                    </a:rPr>
                                    <m:t>𝜃</m:t>
                                  </m:r>
                                </m:e>
                              </m:func>
                              <m:r>
                                <a:rPr lang="en-GB" sz="1600" b="0" i="1" dirty="0" smtClean="0">
                                  <a:solidFill>
                                    <a:schemeClr val="tx1"/>
                                  </a:solidFill>
                                  <a:latin typeface="Cambria Math" panose="02040503050406030204" pitchFamily="18" charset="0"/>
                                  <a:ea typeface="Nunito"/>
                                  <a:cs typeface="Nunito"/>
                                  <a:sym typeface="Nunito"/>
                                </a:rPr>
                                <m:t>=</m:t>
                              </m:r>
                              <m:f>
                                <m:fPr>
                                  <m:ctrlPr>
                                    <a:rPr lang="en-GB" sz="1600" b="0" i="1" dirty="0" smtClean="0">
                                      <a:solidFill>
                                        <a:schemeClr val="tx1"/>
                                      </a:solidFill>
                                      <a:latin typeface="Cambria Math" panose="02040503050406030204" pitchFamily="18" charset="0"/>
                                      <a:sym typeface="Nunito"/>
                                    </a:rPr>
                                  </m:ctrlPr>
                                </m:fPr>
                                <m:num>
                                  <m:r>
                                    <a:rPr lang="en-GB" sz="1600" b="0" i="1" dirty="0" smtClean="0">
                                      <a:solidFill>
                                        <a:schemeClr val="tx1"/>
                                      </a:solidFill>
                                      <a:latin typeface="Cambria Math" panose="02040503050406030204" pitchFamily="18" charset="0"/>
                                      <a:sym typeface="Nunito"/>
                                    </a:rPr>
                                    <m:t>𝐴</m:t>
                                  </m:r>
                                </m:num>
                                <m:den>
                                  <m:r>
                                    <a:rPr lang="en-GB" sz="1600" b="0" i="1" dirty="0" smtClean="0">
                                      <a:solidFill>
                                        <a:schemeClr val="tx1"/>
                                      </a:solidFill>
                                      <a:latin typeface="Cambria Math" panose="02040503050406030204" pitchFamily="18" charset="0"/>
                                      <a:sym typeface="Nunito"/>
                                    </a:rPr>
                                    <m:t>𝐵</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unc>
                                <m:funcPr>
                                  <m:ctrlPr>
                                    <a:rPr lang="en-GB" sz="1600" b="0" i="1" dirty="0" smtClean="0">
                                      <a:solidFill>
                                        <a:schemeClr val="tx1"/>
                                      </a:solidFill>
                                      <a:latin typeface="Cambria Math" panose="02040503050406030204" pitchFamily="18" charset="0"/>
                                      <a:ea typeface="Nunito"/>
                                      <a:cs typeface="Nunito"/>
                                      <a:sym typeface="Nunito"/>
                                    </a:rPr>
                                  </m:ctrlPr>
                                </m:funcPr>
                                <m:fName>
                                  <m:r>
                                    <m:rPr>
                                      <m:sty m:val="p"/>
                                    </m:rPr>
                                    <a:rPr lang="en-GB" sz="1600" b="0" i="0" dirty="0" smtClean="0">
                                      <a:solidFill>
                                        <a:schemeClr val="tx1"/>
                                      </a:solidFill>
                                      <a:latin typeface="Cambria Math" panose="02040503050406030204" pitchFamily="18" charset="0"/>
                                      <a:ea typeface="Nunito"/>
                                      <a:cs typeface="Nunito"/>
                                      <a:sym typeface="Nunito"/>
                                    </a:rPr>
                                    <m:t>sin</m:t>
                                  </m:r>
                                </m:fName>
                                <m:e>
                                  <m:r>
                                    <a:rPr lang="en-GB" sz="1600" b="0" i="1" dirty="0" smtClean="0">
                                      <a:solidFill>
                                        <a:schemeClr val="tx1"/>
                                      </a:solidFill>
                                      <a:latin typeface="Cambria Math" panose="02040503050406030204" pitchFamily="18" charset="0"/>
                                      <a:ea typeface="Nunito"/>
                                      <a:cs typeface="Nunito"/>
                                      <a:sym typeface="Nunito"/>
                                    </a:rPr>
                                    <m:t>𝜃</m:t>
                                  </m:r>
                                </m:e>
                              </m:func>
                              <m:r>
                                <a:rPr lang="en-GB" sz="1600" b="0" i="1" dirty="0" smtClean="0">
                                  <a:solidFill>
                                    <a:schemeClr val="tx1"/>
                                  </a:solidFill>
                                  <a:latin typeface="Cambria Math" panose="02040503050406030204" pitchFamily="18" charset="0"/>
                                  <a:ea typeface="Nunito"/>
                                  <a:cs typeface="Nunito"/>
                                  <a:sym typeface="Nunito"/>
                                </a:rPr>
                                <m:t>=</m:t>
                              </m:r>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𝐴</m:t>
                                  </m:r>
                                </m:num>
                                <m:den>
                                  <m:r>
                                    <a:rPr lang="en-GB" sz="1600" b="0" i="1" dirty="0" smtClean="0">
                                      <a:solidFill>
                                        <a:schemeClr val="tx1"/>
                                      </a:solidFill>
                                      <a:latin typeface="Cambria Math" panose="02040503050406030204" pitchFamily="18" charset="0"/>
                                      <a:ea typeface="Nunito"/>
                                      <a:cs typeface="Nunito"/>
                                      <a:sym typeface="Nunito"/>
                                    </a:rPr>
                                    <m:t>𝐵</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unc>
                                <m:func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uncPr>
                                <m:fName>
                                  <m:r>
                                    <m:rPr>
                                      <m:sty m:val="p"/>
                                    </m:rPr>
                                    <a:rPr lang="en-GB" sz="1600" b="0" i="0" u="none" strike="noStrike" cap="none" smtClean="0">
                                      <a:solidFill>
                                        <a:schemeClr val="tx1"/>
                                      </a:solidFill>
                                      <a:latin typeface="Cambria Math" panose="02040503050406030204" pitchFamily="18" charset="0"/>
                                      <a:ea typeface="Times New Roman"/>
                                      <a:cs typeface="Times New Roman"/>
                                      <a:sym typeface="Times New Roman"/>
                                    </a:rPr>
                                    <m:t>sin</m:t>
                                  </m:r>
                                </m:fName>
                                <m:e>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𝐴</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𝐵</m:t>
                                      </m:r>
                                    </m:den>
                                  </m:f>
                                </m:e>
                              </m:func>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𝜃</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unc>
                                <m:funcPr>
                                  <m:ctrlPr>
                                    <a:rPr lang="en-GB" sz="1600" b="0" i="1" dirty="0" smtClean="0">
                                      <a:solidFill>
                                        <a:schemeClr val="tx1"/>
                                      </a:solidFill>
                                      <a:latin typeface="Cambria Math" panose="02040503050406030204" pitchFamily="18" charset="0"/>
                                      <a:ea typeface="Nunito"/>
                                      <a:cs typeface="Nunito"/>
                                      <a:sym typeface="Nunito"/>
                                    </a:rPr>
                                  </m:ctrlPr>
                                </m:funcPr>
                                <m:fName>
                                  <m:r>
                                    <m:rPr>
                                      <m:sty m:val="p"/>
                                    </m:rPr>
                                    <a:rPr lang="en-GB" sz="1600" b="0" i="0" dirty="0" smtClean="0">
                                      <a:solidFill>
                                        <a:schemeClr val="tx1"/>
                                      </a:solidFill>
                                      <a:latin typeface="Cambria Math" panose="02040503050406030204" pitchFamily="18" charset="0"/>
                                      <a:ea typeface="Nunito"/>
                                      <a:cs typeface="Nunito"/>
                                      <a:sym typeface="Nunito"/>
                                    </a:rPr>
                                    <m:t>sin</m:t>
                                  </m:r>
                                </m:fName>
                                <m:e>
                                  <m:r>
                                    <a:rPr lang="en-GB" sz="1600" b="0" i="1" dirty="0" smtClean="0">
                                      <a:solidFill>
                                        <a:schemeClr val="tx1"/>
                                      </a:solidFill>
                                      <a:latin typeface="Cambria Math" panose="02040503050406030204" pitchFamily="18" charset="0"/>
                                      <a:ea typeface="Nunito"/>
                                      <a:cs typeface="Nunito"/>
                                      <a:sym typeface="Nunito"/>
                                    </a:rPr>
                                    <m:t>𝜃</m:t>
                                  </m:r>
                                  <m:r>
                                    <a:rPr lang="en-GB" sz="1600" b="0" i="1" dirty="0" smtClean="0">
                                      <a:solidFill>
                                        <a:schemeClr val="tx1"/>
                                      </a:solidFill>
                                      <a:latin typeface="Cambria Math" panose="02040503050406030204" pitchFamily="18" charset="0"/>
                                      <a:ea typeface="Nunito"/>
                                      <a:cs typeface="Nunito"/>
                                      <a:sym typeface="Nunito"/>
                                    </a:rPr>
                                    <m:t>=</m:t>
                                  </m:r>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𝐵</m:t>
                                      </m:r>
                                    </m:num>
                                    <m:den>
                                      <m:r>
                                        <a:rPr lang="en-GB" sz="1600" b="0" i="1" dirty="0" smtClean="0">
                                          <a:solidFill>
                                            <a:schemeClr val="tx1"/>
                                          </a:solidFill>
                                          <a:latin typeface="Cambria Math" panose="02040503050406030204" pitchFamily="18" charset="0"/>
                                          <a:ea typeface="Nunito"/>
                                          <a:cs typeface="Nunito"/>
                                          <a:sym typeface="Nunito"/>
                                        </a:rPr>
                                        <m:t>𝐴</m:t>
                                      </m:r>
                                    </m:den>
                                  </m:f>
                                </m:e>
                              </m:func>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86789282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7057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Select the statement that is true for this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triangle: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3D2AC091-2A9D-D536-84CD-59F4C5982E89}"/>
              </a:ext>
            </a:extLst>
          </p:cNvPr>
          <p:cNvPicPr>
            <a:picLocks noChangeAspect="1"/>
          </p:cNvPicPr>
          <p:nvPr/>
        </p:nvPicPr>
        <p:blipFill>
          <a:blip r:embed="rId3"/>
          <a:stretch>
            <a:fillRect/>
          </a:stretch>
        </p:blipFill>
        <p:spPr>
          <a:xfrm>
            <a:off x="339084" y="1773925"/>
            <a:ext cx="3913953" cy="2376000"/>
          </a:xfrm>
          <a:prstGeom prst="rect">
            <a:avLst/>
          </a:prstGeom>
        </p:spPr>
      </p:pic>
    </p:spTree>
    <p:extLst>
      <p:ext uri="{BB962C8B-B14F-4D97-AF65-F5344CB8AC3E}">
        <p14:creationId xmlns:p14="http://schemas.microsoft.com/office/powerpoint/2010/main" val="1523641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36976565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7.3 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3.1 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36976565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Determine the length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𝐷𝐹</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026118256"/>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DD5840BF-555B-BF89-27D3-F44EDCCD356F}"/>
              </a:ext>
            </a:extLst>
          </p:cNvPr>
          <p:cNvPicPr>
            <a:picLocks noChangeAspect="1"/>
          </p:cNvPicPr>
          <p:nvPr/>
        </p:nvPicPr>
        <p:blipFill>
          <a:blip r:embed="rId4"/>
          <a:stretch>
            <a:fillRect/>
          </a:stretch>
        </p:blipFill>
        <p:spPr>
          <a:xfrm>
            <a:off x="469692" y="1749461"/>
            <a:ext cx="3703714" cy="2088000"/>
          </a:xfrm>
          <a:prstGeom prst="rect">
            <a:avLst/>
          </a:prstGeom>
        </p:spPr>
      </p:pic>
    </p:spTree>
    <p:extLst>
      <p:ext uri="{BB962C8B-B14F-4D97-AF65-F5344CB8AC3E}">
        <p14:creationId xmlns:p14="http://schemas.microsoft.com/office/powerpoint/2010/main" val="18960991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33226888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28.7 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11.0 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33226888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Determine the length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409796085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D1CC1F32-41AD-4E04-DE51-D5443AC2ADE1}"/>
              </a:ext>
            </a:extLst>
          </p:cNvPr>
          <p:cNvPicPr>
            <a:picLocks noChangeAspect="1"/>
          </p:cNvPicPr>
          <p:nvPr/>
        </p:nvPicPr>
        <p:blipFill>
          <a:blip r:embed="rId4"/>
          <a:stretch>
            <a:fillRect/>
          </a:stretch>
        </p:blipFill>
        <p:spPr>
          <a:xfrm>
            <a:off x="425463" y="1746930"/>
            <a:ext cx="3681818" cy="2430000"/>
          </a:xfrm>
          <a:prstGeom prst="rect">
            <a:avLst/>
          </a:prstGeom>
        </p:spPr>
      </p:pic>
    </p:spTree>
    <p:extLst>
      <p:ext uri="{BB962C8B-B14F-4D97-AF65-F5344CB8AC3E}">
        <p14:creationId xmlns:p14="http://schemas.microsoft.com/office/powerpoint/2010/main" val="3802431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38051771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13.1 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11.0 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38051771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Determine the length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02912757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21B1C8F5-CBCE-689E-4B0A-DE5E3459D5FC}"/>
              </a:ext>
            </a:extLst>
          </p:cNvPr>
          <p:cNvPicPr>
            <a:picLocks noChangeAspect="1"/>
          </p:cNvPicPr>
          <p:nvPr/>
        </p:nvPicPr>
        <p:blipFill>
          <a:blip r:embed="rId4"/>
          <a:stretch>
            <a:fillRect/>
          </a:stretch>
        </p:blipFill>
        <p:spPr>
          <a:xfrm>
            <a:off x="636184" y="1881930"/>
            <a:ext cx="3260377" cy="2160000"/>
          </a:xfrm>
          <a:prstGeom prst="rect">
            <a:avLst/>
          </a:prstGeom>
        </p:spPr>
      </p:pic>
    </p:spTree>
    <p:extLst>
      <p:ext uri="{BB962C8B-B14F-4D97-AF65-F5344CB8AC3E}">
        <p14:creationId xmlns:p14="http://schemas.microsoft.com/office/powerpoint/2010/main" val="1641245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21342818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13.0 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16.9 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42.4</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21342818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Determine the length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𝑄𝑅</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448035952"/>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FD070AF0-9905-9831-4704-1435878658FC}"/>
              </a:ext>
            </a:extLst>
          </p:cNvPr>
          <p:cNvPicPr>
            <a:picLocks noChangeAspect="1"/>
          </p:cNvPicPr>
          <p:nvPr/>
        </p:nvPicPr>
        <p:blipFill>
          <a:blip r:embed="rId4"/>
          <a:stretch>
            <a:fillRect/>
          </a:stretch>
        </p:blipFill>
        <p:spPr>
          <a:xfrm>
            <a:off x="518309" y="1638584"/>
            <a:ext cx="3496126" cy="2268000"/>
          </a:xfrm>
          <a:prstGeom prst="rect">
            <a:avLst/>
          </a:prstGeom>
        </p:spPr>
      </p:pic>
    </p:spTree>
    <p:extLst>
      <p:ext uri="{BB962C8B-B14F-4D97-AF65-F5344CB8AC3E}">
        <p14:creationId xmlns:p14="http://schemas.microsoft.com/office/powerpoint/2010/main" val="2481414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(basic)</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14787601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6.3 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9.9 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7.6 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14787601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Determine the length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𝐷𝐸</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86710344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77DC5115-AA7B-2352-1809-8E870ECAC57E}"/>
              </a:ext>
            </a:extLst>
          </p:cNvPr>
          <p:cNvPicPr>
            <a:picLocks noChangeAspect="1"/>
          </p:cNvPicPr>
          <p:nvPr/>
        </p:nvPicPr>
        <p:blipFill>
          <a:blip r:embed="rId4"/>
          <a:stretch>
            <a:fillRect/>
          </a:stretch>
        </p:blipFill>
        <p:spPr>
          <a:xfrm>
            <a:off x="410780" y="1713461"/>
            <a:ext cx="3821538" cy="2160000"/>
          </a:xfrm>
          <a:prstGeom prst="rect">
            <a:avLst/>
          </a:prstGeom>
        </p:spPr>
      </p:pic>
    </p:spTree>
    <p:extLst>
      <p:ext uri="{BB962C8B-B14F-4D97-AF65-F5344CB8AC3E}">
        <p14:creationId xmlns:p14="http://schemas.microsoft.com/office/powerpoint/2010/main" val="4036984544"/>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docProps/app.xml><?xml version="1.0" encoding="utf-8"?>
<Properties xmlns="http://schemas.openxmlformats.org/officeDocument/2006/extended-properties" xmlns:vt="http://schemas.openxmlformats.org/officeDocument/2006/docPropsVTypes">
  <Template/>
  <TotalTime>720</TotalTime>
  <Words>1788</Words>
  <Application>Microsoft Office PowerPoint</Application>
  <PresentationFormat>On-screen Show (16:9)</PresentationFormat>
  <Paragraphs>332</Paragraphs>
  <Slides>35</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Nunito</vt:lpstr>
      <vt:lpstr>Times New Roman</vt:lpstr>
      <vt:lpstr>Nunito Sans</vt:lpstr>
      <vt:lpstr>Cambria Math</vt:lpstr>
      <vt:lpstr>Arial</vt:lpstr>
      <vt:lpstr>Calibri</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8</cp:revision>
  <dcterms:modified xsi:type="dcterms:W3CDTF">2023-06-29T10:58:43Z</dcterms:modified>
</cp:coreProperties>
</file>