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7"/>
  </p:notesMasterIdLst>
  <p:sldIdLst>
    <p:sldId id="256" r:id="rId2"/>
    <p:sldId id="257" r:id="rId3"/>
    <p:sldId id="258" r:id="rId4"/>
    <p:sldId id="346" r:id="rId5"/>
    <p:sldId id="347" r:id="rId6"/>
    <p:sldId id="348" r:id="rId7"/>
    <p:sldId id="349" r:id="rId8"/>
    <p:sldId id="350" r:id="rId9"/>
    <p:sldId id="351" r:id="rId10"/>
    <p:sldId id="352" r:id="rId11"/>
    <p:sldId id="353" r:id="rId12"/>
    <p:sldId id="354" r:id="rId13"/>
    <p:sldId id="355" r:id="rId14"/>
    <p:sldId id="356" r:id="rId15"/>
    <p:sldId id="357" r:id="rId16"/>
    <p:sldId id="358" r:id="rId17"/>
    <p:sldId id="359" r:id="rId18"/>
    <p:sldId id="360" r:id="rId19"/>
    <p:sldId id="279" r:id="rId20"/>
    <p:sldId id="321" r:id="rId21"/>
    <p:sldId id="322" r:id="rId22"/>
    <p:sldId id="333" r:id="rId23"/>
    <p:sldId id="334" r:id="rId24"/>
    <p:sldId id="335" r:id="rId25"/>
    <p:sldId id="336" r:id="rId26"/>
    <p:sldId id="337" r:id="rId27"/>
    <p:sldId id="338" r:id="rId28"/>
    <p:sldId id="339" r:id="rId29"/>
    <p:sldId id="340" r:id="rId30"/>
    <p:sldId id="341" r:id="rId31"/>
    <p:sldId id="342" r:id="rId32"/>
    <p:sldId id="343" r:id="rId33"/>
    <p:sldId id="344" r:id="rId34"/>
    <p:sldId id="345" r:id="rId35"/>
    <p:sldId id="300" r:id="rId36"/>
  </p:sldIdLst>
  <p:sldSz cx="9144000" cy="5143500" type="screen16x9"/>
  <p:notesSz cx="6858000" cy="9144000"/>
  <p:embeddedFontLst>
    <p:embeddedFont>
      <p:font typeface="Calibri" panose="020F0502020204030204" pitchFamily="34" charset="0"/>
      <p:regular r:id="rId38"/>
      <p:bold r:id="rId39"/>
      <p:italic r:id="rId40"/>
      <p:boldItalic r:id="rId41"/>
    </p:embeddedFont>
    <p:embeddedFont>
      <p:font typeface="Cambria Math" panose="02040503050406030204" pitchFamily="18" charset="0"/>
      <p:regular r:id="rId42"/>
    </p:embeddedFont>
    <p:embeddedFont>
      <p:font typeface="Nunito" pitchFamily="2" charset="0"/>
      <p:regular r:id="rId43"/>
      <p:bold r:id="rId44"/>
      <p:italic r:id="rId45"/>
      <p:boldItalic r:id="rId46"/>
    </p:embeddedFont>
    <p:embeddedFont>
      <p:font typeface="Nunito Sans" pitchFamily="2"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61" roundtripDataSignature="AMtx7miopCsFRL5ITQ+Sw0DXLJ3aySMxy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C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882AF2-30D5-4121-BCBC-414DECCBD08C}" v="1583" dt="2023-06-29T13:01:28.762"/>
    <p1510:client id="{7B842216-F561-453D-B451-6C0AC7BFA21B}" v="1256" dt="2023-06-29T09:32:13.074"/>
  </p1510:revLst>
</p1510:revInfo>
</file>

<file path=ppt/tableStyles.xml><?xml version="1.0" encoding="utf-8"?>
<a:tblStyleLst xmlns:a="http://schemas.openxmlformats.org/drawingml/2006/main" def="{AC6F4E37-9273-47AE-8071-A6909A8A5743}">
  <a:tblStyle styleId="{AC6F4E37-9273-47AE-8071-A6909A8A574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b="off" i="off"/>
      <a:tcStyle>
        <a:tcBdr/>
      </a:tcStyle>
    </a:neCell>
    <a:nwCell>
      <a:tcTxStyle b="off" i="off"/>
      <a:tcStyle>
        <a:tcBdr/>
      </a:tcStyle>
    </a:nwCell>
  </a:tblStyle>
  <a:tblStyle styleId="{0E87D864-1952-46A8-BDBF-DA085AF3DD8E}"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4086"/>
    <p:restoredTop sz="94656"/>
  </p:normalViewPr>
  <p:slideViewPr>
    <p:cSldViewPr snapToGrid="0">
      <p:cViewPr varScale="1">
        <p:scale>
          <a:sx n="144" d="100"/>
          <a:sy n="144" d="100"/>
        </p:scale>
        <p:origin x="196" y="7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font" Target="fonts/font3.fntdata"/><Relationship Id="rId45" Type="http://schemas.openxmlformats.org/officeDocument/2006/relationships/font" Target="fonts/font8.fntdata"/><Relationship Id="rId66" Type="http://schemas.microsoft.com/office/2016/11/relationships/changesInfo" Target="changesInfos/changesInfo1.xml"/><Relationship Id="rId5" Type="http://schemas.openxmlformats.org/officeDocument/2006/relationships/slide" Target="slides/slide4.xml"/><Relationship Id="rId61" Type="http://customschemas.google.com/relationships/presentationmetadata" Target="metadata"/><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6.fntdata"/><Relationship Id="rId48" Type="http://schemas.openxmlformats.org/officeDocument/2006/relationships/font" Target="fonts/font11.fntdata"/><Relationship Id="rId64"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1.fntdata"/><Relationship Id="rId46" Type="http://schemas.openxmlformats.org/officeDocument/2006/relationships/font" Target="fonts/font9.fntdata"/><Relationship Id="rId67"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font" Target="fonts/font4.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2.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7.fntdata"/><Relationship Id="rId6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te Warburton" userId="3e27661f259abf4c" providerId="LiveId" clId="{332C5A08-6910-4067-BE49-0C015D87BE36}"/>
    <pc:docChg chg="modMainMaster">
      <pc:chgData name="Janette Warburton" userId="3e27661f259abf4c" providerId="LiveId" clId="{332C5A08-6910-4067-BE49-0C015D87BE36}" dt="2023-06-29T13:19:23.605" v="1" actId="14100"/>
      <pc:docMkLst>
        <pc:docMk/>
      </pc:docMkLst>
      <pc:sldMasterChg chg="modSldLayout">
        <pc:chgData name="Janette Warburton" userId="3e27661f259abf4c" providerId="LiveId" clId="{332C5A08-6910-4067-BE49-0C015D87BE36}" dt="2023-06-29T13:19:23.605" v="1" actId="14100"/>
        <pc:sldMasterMkLst>
          <pc:docMk/>
          <pc:sldMasterMk cId="0" sldId="2147483648"/>
        </pc:sldMasterMkLst>
        <pc:sldLayoutChg chg="modSp mod">
          <pc:chgData name="Janette Warburton" userId="3e27661f259abf4c" providerId="LiveId" clId="{332C5A08-6910-4067-BE49-0C015D87BE36}" dt="2023-06-29T13:19:15.994" v="0" actId="14100"/>
          <pc:sldLayoutMkLst>
            <pc:docMk/>
            <pc:sldMasterMk cId="0" sldId="2147483648"/>
            <pc:sldLayoutMk cId="0" sldId="2147483649"/>
          </pc:sldLayoutMkLst>
          <pc:spChg chg="mod">
            <ac:chgData name="Janette Warburton" userId="3e27661f259abf4c" providerId="LiveId" clId="{332C5A08-6910-4067-BE49-0C015D87BE36}" dt="2023-06-29T13:19:15.994" v="0" actId="14100"/>
            <ac:spMkLst>
              <pc:docMk/>
              <pc:sldMasterMk cId="0" sldId="2147483648"/>
              <pc:sldLayoutMk cId="0" sldId="2147483649"/>
              <ac:spMk id="13" creationId="{00000000-0000-0000-0000-000000000000}"/>
            </ac:spMkLst>
          </pc:spChg>
        </pc:sldLayoutChg>
        <pc:sldLayoutChg chg="modSp mod">
          <pc:chgData name="Janette Warburton" userId="3e27661f259abf4c" providerId="LiveId" clId="{332C5A08-6910-4067-BE49-0C015D87BE36}" dt="2023-06-29T13:19:23.605" v="1" actId="14100"/>
          <pc:sldLayoutMkLst>
            <pc:docMk/>
            <pc:sldMasterMk cId="0" sldId="2147483648"/>
            <pc:sldLayoutMk cId="0" sldId="2147483652"/>
          </pc:sldLayoutMkLst>
          <pc:spChg chg="mod">
            <ac:chgData name="Janette Warburton" userId="3e27661f259abf4c" providerId="LiveId" clId="{332C5A08-6910-4067-BE49-0C015D87BE36}" dt="2023-06-29T13:19:23.605" v="1" actId="14100"/>
            <ac:spMkLst>
              <pc:docMk/>
              <pc:sldMasterMk cId="0" sldId="2147483648"/>
              <pc:sldLayoutMk cId="0" sldId="2147483652"/>
              <ac:spMk id="29" creationId="{00000000-0000-0000-0000-000000000000}"/>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0" name="Google Shape;8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4" name="Google Shape;8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0" name="Google Shape;26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6" name="Google Shape;42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5.png"/><Relationship Id="rId7" Type="http://schemas.openxmlformats.org/officeDocument/2006/relationships/hyperlink" Target="https://thirdspacelearning.com/gcse-maths/" TargetMode="Externa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11" name="Google Shape;11;p10"/>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marR="0" lvl="0" indent="0" algn="ctr" rtl="0">
              <a:lnSpc>
                <a:spcPct val="90000"/>
              </a:lnSpc>
              <a:spcBef>
                <a:spcPts val="0"/>
              </a:spcBef>
              <a:spcAft>
                <a:spcPts val="0"/>
              </a:spcAft>
              <a:buClr>
                <a:schemeClr val="dk1"/>
              </a:buClr>
              <a:buSzPts val="4500"/>
              <a:buFont typeface="Calibri"/>
              <a:buNone/>
            </a:pPr>
            <a:r>
              <a:rPr lang="en-GB" sz="5000" b="1" i="0" u="none" strike="noStrike" cap="none">
                <a:solidFill>
                  <a:schemeClr val="dk1"/>
                </a:solidFill>
                <a:latin typeface="Nunito Sans"/>
                <a:ea typeface="Nunito Sans"/>
                <a:cs typeface="Nunito Sans"/>
                <a:sym typeface="Nunito Sans"/>
              </a:rPr>
              <a:t>Diagnostic Questions</a:t>
            </a:r>
            <a:endParaRPr sz="5000" b="1" i="0" u="none" strike="noStrike" cap="none">
              <a:solidFill>
                <a:schemeClr val="dk1"/>
              </a:solidFill>
              <a:latin typeface="Nunito Sans"/>
              <a:ea typeface="Nunito Sans"/>
              <a:cs typeface="Nunito Sans"/>
              <a:sym typeface="Nunito Sans"/>
            </a:endParaRPr>
          </a:p>
        </p:txBody>
      </p:sp>
      <p:pic>
        <p:nvPicPr>
          <p:cNvPr id="12" name="Google Shape;12;p10"/>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13" name="Google Shape;13;p10">
            <a:hlinkClick r:id="" action="ppaction://hlinkshowjump?jump=firstslide"/>
          </p:cNvPr>
          <p:cNvSpPr txBox="1"/>
          <p:nvPr/>
        </p:nvSpPr>
        <p:spPr>
          <a:xfrm>
            <a:off x="445149" y="2290450"/>
            <a:ext cx="5994654"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Trigonometry (Advanced)</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14" name="Google Shape;14;p10"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7"/>
        <p:cNvGrpSpPr/>
        <p:nvPr/>
      </p:nvGrpSpPr>
      <p:grpSpPr>
        <a:xfrm>
          <a:off x="0" y="0"/>
          <a:ext cx="0" cy="0"/>
          <a:chOff x="0" y="0"/>
          <a:chExt cx="0" cy="0"/>
        </a:xfrm>
      </p:grpSpPr>
      <p:sp>
        <p:nvSpPr>
          <p:cNvPr id="58" name="Google Shape;58;p1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1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60" name="Google Shape;60;p1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61" name="Google Shape;61;p1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62" name="Google Shape;62;p1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3"/>
        <p:cNvGrpSpPr/>
        <p:nvPr/>
      </p:nvGrpSpPr>
      <p:grpSpPr>
        <a:xfrm>
          <a:off x="0" y="0"/>
          <a:ext cx="0" cy="0"/>
          <a:chOff x="0" y="0"/>
          <a:chExt cx="0" cy="0"/>
        </a:xfrm>
      </p:grpSpPr>
      <p:sp>
        <p:nvSpPr>
          <p:cNvPr id="64" name="Google Shape;64;p2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65" name="Google Shape;65;p2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6"/>
        <p:cNvGrpSpPr/>
        <p:nvPr/>
      </p:nvGrpSpPr>
      <p:grpSpPr>
        <a:xfrm>
          <a:off x="0" y="0"/>
          <a:ext cx="0" cy="0"/>
          <a:chOff x="0" y="0"/>
          <a:chExt cx="0" cy="0"/>
        </a:xfrm>
      </p:grpSpPr>
      <p:sp>
        <p:nvSpPr>
          <p:cNvPr id="67" name="Google Shape;67;p2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68" name="Google Shape;68;p2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69" name="Google Shape;69;p2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0"/>
        <p:cNvGrpSpPr/>
        <p:nvPr/>
      </p:nvGrpSpPr>
      <p:grpSpPr>
        <a:xfrm>
          <a:off x="0" y="0"/>
          <a:ext cx="0" cy="0"/>
          <a:chOff x="0" y="0"/>
          <a:chExt cx="0" cy="0"/>
        </a:xfrm>
      </p:grpSpPr>
      <p:sp>
        <p:nvSpPr>
          <p:cNvPr id="71" name="Google Shape;71;p2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74" name="Google Shape;74;p2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1200"/>
              </a:spcBef>
              <a:spcAft>
                <a:spcPts val="0"/>
              </a:spcAft>
              <a:buClr>
                <a:schemeClr val="dk1"/>
              </a:buClr>
              <a:buSzPts val="1400"/>
              <a:buChar char="○"/>
              <a:defRPr/>
            </a:lvl2pPr>
            <a:lvl3pPr marL="1371600" lvl="2" indent="-317500" algn="l">
              <a:lnSpc>
                <a:spcPct val="90000"/>
              </a:lnSpc>
              <a:spcBef>
                <a:spcPts val="1200"/>
              </a:spcBef>
              <a:spcAft>
                <a:spcPts val="0"/>
              </a:spcAft>
              <a:buClr>
                <a:schemeClr val="dk1"/>
              </a:buClr>
              <a:buSzPts val="1400"/>
              <a:buChar char="■"/>
              <a:defRPr/>
            </a:lvl3pPr>
            <a:lvl4pPr marL="1828800" lvl="3" indent="-317500" algn="l">
              <a:lnSpc>
                <a:spcPct val="90000"/>
              </a:lnSpc>
              <a:spcBef>
                <a:spcPts val="1200"/>
              </a:spcBef>
              <a:spcAft>
                <a:spcPts val="0"/>
              </a:spcAft>
              <a:buClr>
                <a:schemeClr val="dk1"/>
              </a:buClr>
              <a:buSzPts val="1400"/>
              <a:buChar char="●"/>
              <a:defRPr/>
            </a:lvl4pPr>
            <a:lvl5pPr marL="2286000" lvl="4" indent="-317500" algn="l">
              <a:lnSpc>
                <a:spcPct val="90000"/>
              </a:lnSpc>
              <a:spcBef>
                <a:spcPts val="1200"/>
              </a:spcBef>
              <a:spcAft>
                <a:spcPts val="0"/>
              </a:spcAft>
              <a:buClr>
                <a:schemeClr val="dk1"/>
              </a:buClr>
              <a:buSzPts val="1400"/>
              <a:buChar char="○"/>
              <a:defRPr/>
            </a:lvl5pPr>
            <a:lvl6pPr marL="2743200" lvl="5" indent="-317500" algn="l">
              <a:lnSpc>
                <a:spcPct val="90000"/>
              </a:lnSpc>
              <a:spcBef>
                <a:spcPts val="1200"/>
              </a:spcBef>
              <a:spcAft>
                <a:spcPts val="0"/>
              </a:spcAft>
              <a:buClr>
                <a:schemeClr val="dk1"/>
              </a:buClr>
              <a:buSzPts val="1400"/>
              <a:buChar char="■"/>
              <a:defRPr/>
            </a:lvl6pPr>
            <a:lvl7pPr marL="3200400" lvl="6" indent="-317500" algn="l">
              <a:lnSpc>
                <a:spcPct val="90000"/>
              </a:lnSpc>
              <a:spcBef>
                <a:spcPts val="1200"/>
              </a:spcBef>
              <a:spcAft>
                <a:spcPts val="0"/>
              </a:spcAft>
              <a:buClr>
                <a:schemeClr val="dk1"/>
              </a:buClr>
              <a:buSzPts val="1400"/>
              <a:buChar char="●"/>
              <a:defRPr/>
            </a:lvl7pPr>
            <a:lvl8pPr marL="3657600" lvl="7" indent="-317500" algn="l">
              <a:lnSpc>
                <a:spcPct val="90000"/>
              </a:lnSpc>
              <a:spcBef>
                <a:spcPts val="1200"/>
              </a:spcBef>
              <a:spcAft>
                <a:spcPts val="0"/>
              </a:spcAft>
              <a:buClr>
                <a:schemeClr val="dk1"/>
              </a:buClr>
              <a:buSzPts val="1400"/>
              <a:buChar char="○"/>
              <a:defRPr/>
            </a:lvl8pPr>
            <a:lvl9pPr marL="4114800" lvl="8" indent="-317500" algn="l">
              <a:lnSpc>
                <a:spcPct val="90000"/>
              </a:lnSpc>
              <a:spcBef>
                <a:spcPts val="1200"/>
              </a:spcBef>
              <a:spcAft>
                <a:spcPts val="1200"/>
              </a:spcAft>
              <a:buClr>
                <a:schemeClr val="dk1"/>
              </a:buClr>
              <a:buSzPts val="1400"/>
              <a:buChar char="■"/>
              <a:defRPr/>
            </a:lvl9pPr>
          </a:lstStyle>
          <a:p>
            <a:endParaRPr/>
          </a:p>
        </p:txBody>
      </p:sp>
      <p:sp>
        <p:nvSpPr>
          <p:cNvPr id="75" name="Google Shape;75;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marR="0" lvl="0"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6" name="Google Shape;76;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marR="0" lvl="0" algn="ctr"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100" b="0" i="0" u="none" strike="noStrike" cap="none">
                <a:solidFill>
                  <a:srgbClr val="000000"/>
                </a:solidFill>
                <a:latin typeface="Arial"/>
                <a:ea typeface="Arial"/>
                <a:cs typeface="Arial"/>
                <a:sym typeface="Arial"/>
              </a:defRPr>
            </a:lvl9pPr>
          </a:lstStyle>
          <a:p>
            <a:endParaRPr/>
          </a:p>
        </p:txBody>
      </p:sp>
      <p:sp>
        <p:nvSpPr>
          <p:cNvPr id="77" name="Google Shape;77;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11"/>
          <p:cNvSpPr txBox="1"/>
          <p:nvPr/>
        </p:nvSpPr>
        <p:spPr>
          <a:xfrm>
            <a:off x="-1" y="0"/>
            <a:ext cx="4980373"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 </a:t>
            </a:r>
            <a:r>
              <a:rPr lang="en-GB" sz="1000" b="0" i="0" u="none" strike="noStrike" cap="none" dirty="0">
                <a:solidFill>
                  <a:srgbClr val="2779F5"/>
                </a:solidFill>
                <a:latin typeface="Nunito Sans"/>
                <a:ea typeface="Nunito Sans"/>
                <a:cs typeface="Nunito Sans"/>
                <a:sym typeface="Nunito Sans"/>
              </a:rPr>
              <a:t>| Diagnostic Questions | Trigonometry (Advanced)</a:t>
            </a:r>
            <a:endParaRPr sz="1200" b="0" i="0" u="none" strike="noStrike" cap="none" dirty="0">
              <a:solidFill>
                <a:srgbClr val="000000"/>
              </a:solidFill>
              <a:latin typeface="Arial"/>
              <a:ea typeface="Arial"/>
              <a:cs typeface="Arial"/>
              <a:sym typeface="Arial"/>
            </a:endParaRPr>
          </a:p>
        </p:txBody>
      </p:sp>
      <p:pic>
        <p:nvPicPr>
          <p:cNvPr id="17" name="Google Shape;17;p11"/>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18" name="Google Shape;18;p11"/>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FF3F81"/>
              </a:solidFill>
              <a:latin typeface="Nunito Sans"/>
              <a:ea typeface="Nunito Sans"/>
              <a:cs typeface="Nunito Sans"/>
              <a:sym typeface="Nunito San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19"/>
        <p:cNvGrpSpPr/>
        <p:nvPr/>
      </p:nvGrpSpPr>
      <p:grpSpPr>
        <a:xfrm>
          <a:off x="0" y="0"/>
          <a:ext cx="0" cy="0"/>
          <a:chOff x="0" y="0"/>
          <a:chExt cx="0" cy="0"/>
        </a:xfrm>
      </p:grpSpPr>
      <p:sp>
        <p:nvSpPr>
          <p:cNvPr id="20" name="Google Shape;20;p12"/>
          <p:cNvSpPr txBox="1"/>
          <p:nvPr/>
        </p:nvSpPr>
        <p:spPr>
          <a:xfrm>
            <a:off x="-1" y="0"/>
            <a:ext cx="4811697" cy="369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000"/>
              <a:buFont typeface="Arial"/>
              <a:buNone/>
            </a:pPr>
            <a:r>
              <a:rPr lang="en-GB" sz="1000" b="0" i="0" u="none" strike="noStrike" cap="none" dirty="0">
                <a:solidFill>
                  <a:srgbClr val="2779F5"/>
                </a:solidFill>
                <a:latin typeface="Nunito Sans"/>
                <a:ea typeface="Nunito Sans"/>
                <a:cs typeface="Nunito Sans"/>
                <a:sym typeface="Nunito Sans"/>
              </a:rPr>
              <a:t>  GCSE </a:t>
            </a:r>
            <a:r>
              <a:rPr lang="en-GB" sz="1000" b="0" i="0" u="none" strike="noStrike" cap="none" dirty="0">
                <a:solidFill>
                  <a:srgbClr val="2879F6"/>
                </a:solidFill>
                <a:latin typeface="Nunito Sans"/>
                <a:ea typeface="Nunito Sans"/>
                <a:cs typeface="Nunito Sans"/>
                <a:sym typeface="Nunito Sans"/>
              </a:rPr>
              <a:t>Geometry &amp; Measure</a:t>
            </a:r>
            <a:r>
              <a:rPr lang="en-GB" sz="1000" b="0" i="0" u="none" strike="noStrike" cap="none" dirty="0">
                <a:solidFill>
                  <a:srgbClr val="2779F5"/>
                </a:solidFill>
                <a:latin typeface="Nunito Sans"/>
                <a:ea typeface="Nunito Sans"/>
                <a:cs typeface="Nunito Sans"/>
                <a:sym typeface="Nunito Sans"/>
              </a:rPr>
              <a:t> | Diagnostic Questions | Trigonometry (Advanced)</a:t>
            </a:r>
            <a:endParaRPr sz="1200" b="0" i="0" u="none" strike="noStrike" cap="none" dirty="0">
              <a:solidFill>
                <a:srgbClr val="000000"/>
              </a:solidFill>
              <a:latin typeface="Arial"/>
              <a:ea typeface="Arial"/>
              <a:cs typeface="Arial"/>
              <a:sym typeface="Arial"/>
            </a:endParaRPr>
          </a:p>
        </p:txBody>
      </p:sp>
      <p:sp>
        <p:nvSpPr>
          <p:cNvPr id="21" name="Google Shape;21;p12"/>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 name="Google Shape;22;p12"/>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900"/>
              <a:buFont typeface="Arial"/>
              <a:buNone/>
            </a:pPr>
            <a:r>
              <a:rPr lang="en-GB" sz="900" b="1" i="0" u="none" strike="noStrike" cap="none">
                <a:solidFill>
                  <a:srgbClr val="FFFFFF"/>
                </a:solidFill>
                <a:latin typeface="Nunito Sans"/>
                <a:ea typeface="Nunito Sans"/>
                <a:cs typeface="Nunito Sans"/>
                <a:sym typeface="Nunito Sans"/>
              </a:rPr>
              <a:t>   thirdspacelearning.com </a:t>
            </a:r>
            <a:r>
              <a:rPr lang="en-GB" sz="900" b="0" i="0" u="none" strike="noStrike" cap="none">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b="0" i="0" u="none" strike="noStrike" cap="none">
              <a:solidFill>
                <a:srgbClr val="FFFFFF"/>
              </a:solidFill>
              <a:latin typeface="Nunito Sans"/>
              <a:ea typeface="Nunito Sans"/>
              <a:cs typeface="Nunito Sans"/>
              <a:sym typeface="Nunito Sans"/>
            </a:endParaRPr>
          </a:p>
        </p:txBody>
      </p:sp>
      <p:pic>
        <p:nvPicPr>
          <p:cNvPr id="23" name="Google Shape;23;p12"/>
          <p:cNvPicPr preferRelativeResize="0"/>
          <p:nvPr/>
        </p:nvPicPr>
        <p:blipFill rotWithShape="1">
          <a:blip r:embed="rId2">
            <a:alphaModFix/>
          </a:blip>
          <a:srcRect/>
          <a:stretch/>
        </p:blipFill>
        <p:spPr>
          <a:xfrm>
            <a:off x="7623046" y="205972"/>
            <a:ext cx="1305129" cy="396200"/>
          </a:xfrm>
          <a:prstGeom prst="rect">
            <a:avLst/>
          </a:prstGeom>
          <a:noFill/>
          <a:ln>
            <a:noFill/>
          </a:ln>
        </p:spPr>
      </p:pic>
      <p:sp>
        <p:nvSpPr>
          <p:cNvPr id="24" name="Google Shape;24;p12"/>
          <p:cNvSpPr/>
          <p:nvPr/>
        </p:nvSpPr>
        <p:spPr>
          <a:xfrm>
            <a:off x="0" y="369300"/>
            <a:ext cx="5696712" cy="396200"/>
          </a:xfrm>
          <a:prstGeom prst="rect">
            <a:avLst/>
          </a:prstGeom>
          <a:solidFill>
            <a:srgbClr val="FF3F81"/>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chemeClr val="lt1"/>
              </a:solidFill>
              <a:latin typeface="Nunito Sans"/>
              <a:ea typeface="Nunito Sans"/>
              <a:cs typeface="Nunito Sans"/>
              <a:sym typeface="Nunito San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slide">
  <p:cSld name="1_Title slide">
    <p:spTree>
      <p:nvGrpSpPr>
        <p:cNvPr id="1" name="Shape 25"/>
        <p:cNvGrpSpPr/>
        <p:nvPr/>
      </p:nvGrpSpPr>
      <p:grpSpPr>
        <a:xfrm>
          <a:off x="0" y="0"/>
          <a:ext cx="0" cy="0"/>
          <a:chOff x="0" y="0"/>
          <a:chExt cx="0" cy="0"/>
        </a:xfrm>
      </p:grpSpPr>
      <p:sp>
        <p:nvSpPr>
          <p:cNvPr id="26" name="Google Shape;26;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
        <p:nvSpPr>
          <p:cNvPr id="27" name="Google Shape;27;p13"/>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marR="0" lvl="0" indent="0" algn="l" rtl="0">
              <a:lnSpc>
                <a:spcPct val="90000"/>
              </a:lnSpc>
              <a:spcBef>
                <a:spcPts val="0"/>
              </a:spcBef>
              <a:spcAft>
                <a:spcPts val="0"/>
              </a:spcAft>
              <a:buClr>
                <a:schemeClr val="dk1"/>
              </a:buClr>
              <a:buSzPct val="128571"/>
              <a:buFont typeface="Calibri"/>
              <a:buNone/>
            </a:pPr>
            <a:r>
              <a:rPr lang="en-GB" sz="5000" b="1" i="0" u="none" strike="noStrike" cap="none">
                <a:solidFill>
                  <a:schemeClr val="dk1"/>
                </a:solidFill>
                <a:latin typeface="Nunito Sans"/>
                <a:ea typeface="Nunito Sans"/>
                <a:cs typeface="Nunito Sans"/>
                <a:sym typeface="Nunito Sans"/>
              </a:rPr>
              <a:t>Diagnostic Questions Answers</a:t>
            </a:r>
            <a:endParaRPr sz="5000" b="1" i="0" u="none" strike="noStrike" cap="none">
              <a:solidFill>
                <a:schemeClr val="dk1"/>
              </a:solidFill>
              <a:latin typeface="Nunito Sans"/>
              <a:ea typeface="Nunito Sans"/>
              <a:cs typeface="Nunito Sans"/>
              <a:sym typeface="Nunito Sans"/>
            </a:endParaRPr>
          </a:p>
        </p:txBody>
      </p:sp>
      <p:pic>
        <p:nvPicPr>
          <p:cNvPr id="28" name="Google Shape;28;p13"/>
          <p:cNvPicPr preferRelativeResize="0"/>
          <p:nvPr/>
        </p:nvPicPr>
        <p:blipFill rotWithShape="1">
          <a:blip r:embed="rId2">
            <a:alphaModFix/>
          </a:blip>
          <a:srcRect/>
          <a:stretch/>
        </p:blipFill>
        <p:spPr>
          <a:xfrm>
            <a:off x="573167" y="3096085"/>
            <a:ext cx="1011651" cy="892000"/>
          </a:xfrm>
          <a:prstGeom prst="rect">
            <a:avLst/>
          </a:prstGeom>
          <a:noFill/>
          <a:ln>
            <a:noFill/>
          </a:ln>
        </p:spPr>
      </p:pic>
      <p:sp>
        <p:nvSpPr>
          <p:cNvPr id="29" name="Google Shape;29;p13">
            <a:hlinkClick r:id="" action="ppaction://hlinkshowjump?jump=firstslide"/>
          </p:cNvPr>
          <p:cNvSpPr txBox="1"/>
          <p:nvPr/>
        </p:nvSpPr>
        <p:spPr>
          <a:xfrm>
            <a:off x="500024" y="2290450"/>
            <a:ext cx="5984706" cy="538579"/>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GB" sz="2000" b="0" i="0" u="none" strike="noStrike" cap="none" dirty="0">
                <a:solidFill>
                  <a:schemeClr val="accent2"/>
                </a:solidFill>
                <a:latin typeface="Nunito Sans"/>
                <a:ea typeface="Nunito Sans"/>
                <a:cs typeface="Nunito Sans"/>
                <a:sym typeface="Nunito Sans"/>
              </a:rPr>
              <a:t>Trigonometry (Advanced)</a:t>
            </a:r>
            <a:r>
              <a:rPr lang="en-GB" sz="2000" dirty="0">
                <a:solidFill>
                  <a:schemeClr val="accent2"/>
                </a:solidFill>
                <a:latin typeface="Nunito Sans"/>
                <a:ea typeface="Nunito Sans"/>
                <a:cs typeface="Nunito Sans"/>
                <a:sym typeface="Nunito Sans"/>
              </a:rPr>
              <a:t> </a:t>
            </a:r>
            <a:r>
              <a:rPr lang="en-GB" sz="2000" b="0" i="0" u="none" strike="noStrike" cap="none" dirty="0">
                <a:solidFill>
                  <a:schemeClr val="accent2"/>
                </a:solidFill>
                <a:latin typeface="Nunito Sans"/>
                <a:ea typeface="Nunito Sans"/>
                <a:cs typeface="Nunito Sans"/>
                <a:sym typeface="Nunito Sans"/>
              </a:rPr>
              <a:t>| Geometry &amp; Measure</a:t>
            </a:r>
            <a:endParaRPr sz="2000" b="0" i="0" u="none" strike="noStrike" cap="none" dirty="0">
              <a:solidFill>
                <a:schemeClr val="accent2"/>
              </a:solidFill>
              <a:latin typeface="Nunito Sans"/>
              <a:ea typeface="Nunito Sans"/>
              <a:cs typeface="Nunito Sans"/>
              <a:sym typeface="Nunito Sans"/>
            </a:endParaRPr>
          </a:p>
        </p:txBody>
      </p:sp>
      <p:pic>
        <p:nvPicPr>
          <p:cNvPr id="30" name="Google Shape;30;p13" descr="Background pattern&#10;&#10;Description automatically generated with medium confidence"/>
          <p:cNvPicPr preferRelativeResize="0"/>
          <p:nvPr/>
        </p:nvPicPr>
        <p:blipFill rotWithShape="1">
          <a:blip r:embed="rId3">
            <a:alphaModFix/>
          </a:blip>
          <a:srcRect/>
          <a:stretch/>
        </p:blipFill>
        <p:spPr>
          <a:xfrm>
            <a:off x="5506208" y="0"/>
            <a:ext cx="3637792" cy="51435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slide 1">
  <p:cSld name="1_Title slide 1">
    <p:spTree>
      <p:nvGrpSpPr>
        <p:cNvPr id="1" name="Shape 31"/>
        <p:cNvGrpSpPr/>
        <p:nvPr/>
      </p:nvGrpSpPr>
      <p:grpSpPr>
        <a:xfrm>
          <a:off x="0" y="0"/>
          <a:ext cx="0" cy="0"/>
          <a:chOff x="0" y="0"/>
          <a:chExt cx="0" cy="0"/>
        </a:xfrm>
      </p:grpSpPr>
      <p:pic>
        <p:nvPicPr>
          <p:cNvPr id="32" name="Google Shape;32;p14" descr="Shape&#10;&#10;Description automatically generated"/>
          <p:cNvPicPr preferRelativeResize="0"/>
          <p:nvPr/>
        </p:nvPicPr>
        <p:blipFill rotWithShape="1">
          <a:blip r:embed="rId2">
            <a:alphaModFix/>
          </a:blip>
          <a:srcRect/>
          <a:stretch/>
        </p:blipFill>
        <p:spPr>
          <a:xfrm>
            <a:off x="7320978" y="-16695"/>
            <a:ext cx="1804307" cy="2715106"/>
          </a:xfrm>
          <a:prstGeom prst="rect">
            <a:avLst/>
          </a:prstGeom>
          <a:noFill/>
          <a:ln>
            <a:noFill/>
          </a:ln>
        </p:spPr>
      </p:pic>
      <p:sp>
        <p:nvSpPr>
          <p:cNvPr id="33" name="Google Shape;3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pic>
        <p:nvPicPr>
          <p:cNvPr id="34" name="Google Shape;34;p14" descr="Logo, icon&#10;&#10;Description automatically generated"/>
          <p:cNvPicPr preferRelativeResize="0"/>
          <p:nvPr/>
        </p:nvPicPr>
        <p:blipFill rotWithShape="1">
          <a:blip r:embed="rId3">
            <a:alphaModFix/>
          </a:blip>
          <a:srcRect/>
          <a:stretch/>
        </p:blipFill>
        <p:spPr>
          <a:xfrm>
            <a:off x="8342890" y="4382586"/>
            <a:ext cx="678268" cy="674231"/>
          </a:xfrm>
          <a:prstGeom prst="rect">
            <a:avLst/>
          </a:prstGeom>
          <a:noFill/>
          <a:ln>
            <a:noFill/>
          </a:ln>
        </p:spPr>
      </p:pic>
      <p:pic>
        <p:nvPicPr>
          <p:cNvPr id="35" name="Google Shape;35;p14" descr="Shape, logo&#10;&#10;Description automatically generated"/>
          <p:cNvPicPr preferRelativeResize="0"/>
          <p:nvPr/>
        </p:nvPicPr>
        <p:blipFill rotWithShape="1">
          <a:blip r:embed="rId4">
            <a:alphaModFix/>
          </a:blip>
          <a:srcRect/>
          <a:stretch/>
        </p:blipFill>
        <p:spPr>
          <a:xfrm>
            <a:off x="4971095" y="2477912"/>
            <a:ext cx="4164096" cy="2666971"/>
          </a:xfrm>
          <a:prstGeom prst="rect">
            <a:avLst/>
          </a:prstGeom>
          <a:noFill/>
          <a:ln>
            <a:noFill/>
          </a:ln>
        </p:spPr>
      </p:pic>
      <p:sp>
        <p:nvSpPr>
          <p:cNvPr id="36" name="Google Shape;36;p14"/>
          <p:cNvSpPr txBox="1"/>
          <p:nvPr/>
        </p:nvSpPr>
        <p:spPr>
          <a:xfrm>
            <a:off x="122842" y="294891"/>
            <a:ext cx="6907794" cy="58477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Where to go next?</a:t>
            </a:r>
            <a:endParaRPr sz="1400" b="0" i="0" u="none" strike="noStrike" cap="none">
              <a:solidFill>
                <a:srgbClr val="000000"/>
              </a:solidFill>
              <a:latin typeface="Nunito Sans"/>
              <a:ea typeface="Nunito Sans"/>
              <a:cs typeface="Nunito Sans"/>
              <a:sym typeface="Nunito Sans"/>
            </a:endParaRPr>
          </a:p>
        </p:txBody>
      </p:sp>
      <p:pic>
        <p:nvPicPr>
          <p:cNvPr id="37" name="Google Shape;37;p14" descr="Qr code&#10;&#10;Description automatically generated"/>
          <p:cNvPicPr preferRelativeResize="0"/>
          <p:nvPr/>
        </p:nvPicPr>
        <p:blipFill rotWithShape="1">
          <a:blip r:embed="rId5">
            <a:alphaModFix/>
          </a:blip>
          <a:srcRect/>
          <a:stretch/>
        </p:blipFill>
        <p:spPr>
          <a:xfrm>
            <a:off x="7292046" y="1963243"/>
            <a:ext cx="1180412" cy="1172040"/>
          </a:xfrm>
          <a:prstGeom prst="rect">
            <a:avLst/>
          </a:prstGeom>
          <a:noFill/>
          <a:ln>
            <a:noFill/>
          </a:ln>
        </p:spPr>
      </p:pic>
      <p:pic>
        <p:nvPicPr>
          <p:cNvPr id="38" name="Google Shape;38;p14" descr="Shape&#10;&#10;Description automatically generated with medium confidence"/>
          <p:cNvPicPr preferRelativeResize="0"/>
          <p:nvPr/>
        </p:nvPicPr>
        <p:blipFill rotWithShape="1">
          <a:blip r:embed="rId6">
            <a:alphaModFix/>
          </a:blip>
          <a:srcRect/>
          <a:stretch/>
        </p:blipFill>
        <p:spPr>
          <a:xfrm rot="2266813">
            <a:off x="6665551" y="1337996"/>
            <a:ext cx="775185" cy="486975"/>
          </a:xfrm>
          <a:prstGeom prst="rect">
            <a:avLst/>
          </a:prstGeom>
          <a:noFill/>
          <a:ln>
            <a:noFill/>
          </a:ln>
        </p:spPr>
      </p:pic>
      <p:sp>
        <p:nvSpPr>
          <p:cNvPr id="39" name="Google Shape;39;p14"/>
          <p:cNvSpPr txBox="1"/>
          <p:nvPr/>
        </p:nvSpPr>
        <p:spPr>
          <a:xfrm>
            <a:off x="141557" y="881819"/>
            <a:ext cx="6918011"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For more diagnostic questions, and GCSE maths revision resources and worksheets to support students in fixing any misconceptions take a look at the free Third Space Learning </a:t>
            </a:r>
            <a:r>
              <a:rPr lang="en-GB" sz="1400" b="0" i="0" u="sng" strike="noStrike" cap="none">
                <a:solidFill>
                  <a:schemeClr val="accent1"/>
                </a:solidFill>
                <a:latin typeface="Nunito Sans"/>
                <a:ea typeface="Nunito Sans"/>
                <a:cs typeface="Nunito Sans"/>
                <a:sym typeface="Nunito Sans"/>
                <a:hlinkClick r:id="rId7">
                  <a:extLst>
                    <a:ext uri="{A12FA001-AC4F-418D-AE19-62706E023703}">
                      <ahyp:hlinkClr xmlns:ahyp="http://schemas.microsoft.com/office/drawing/2018/hyperlinkcolor" val="tx"/>
                    </a:ext>
                  </a:extLst>
                </a:hlinkClick>
              </a:rPr>
              <a:t>GCSE maths revision</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pages.</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000000"/>
                </a:solidFill>
                <a:latin typeface="Nunito Sans"/>
                <a:ea typeface="Nunito Sans"/>
                <a:cs typeface="Nunito Sans"/>
                <a:sym typeface="Nunito Sans"/>
              </a:rPr>
              <a:t>Scan the QR code to discover our library of FREE GCSE maths revision resources. </a:t>
            </a:r>
            <a:endParaRPr sz="1400" b="0" i="0" u="none" strike="noStrike" cap="none">
              <a:solidFill>
                <a:srgbClr val="000000"/>
              </a:solidFill>
              <a:latin typeface="Nunito Sans"/>
              <a:ea typeface="Nunito Sans"/>
              <a:cs typeface="Nunito Sans"/>
              <a:sym typeface="Nunito Sans"/>
            </a:endParaRPr>
          </a:p>
        </p:txBody>
      </p:sp>
      <p:sp>
        <p:nvSpPr>
          <p:cNvPr id="40" name="Google Shape;40;p14"/>
          <p:cNvSpPr txBox="1"/>
          <p:nvPr/>
        </p:nvSpPr>
        <p:spPr>
          <a:xfrm>
            <a:off x="122842" y="2371384"/>
            <a:ext cx="8494349" cy="10772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GB" sz="3200" b="0" i="0" u="none" strike="noStrike" cap="none">
                <a:solidFill>
                  <a:schemeClr val="accent1"/>
                </a:solidFill>
                <a:latin typeface="Nunito Sans"/>
                <a:ea typeface="Nunito Sans"/>
                <a:cs typeface="Nunito Sans"/>
                <a:sym typeface="Nunito Sans"/>
              </a:rPr>
              <a:t>Do you have KS4 students who need additional support in maths?</a:t>
            </a:r>
            <a:endParaRPr sz="1400" b="0" i="0" u="none" strike="noStrike" cap="none">
              <a:solidFill>
                <a:srgbClr val="000000"/>
              </a:solidFill>
              <a:latin typeface="Nunito Sans"/>
              <a:ea typeface="Nunito Sans"/>
              <a:cs typeface="Nunito Sans"/>
              <a:sym typeface="Nunito Sans"/>
            </a:endParaRPr>
          </a:p>
        </p:txBody>
      </p:sp>
      <p:sp>
        <p:nvSpPr>
          <p:cNvPr id="41" name="Google Shape;41;p14"/>
          <p:cNvSpPr txBox="1"/>
          <p:nvPr/>
        </p:nvSpPr>
        <p:spPr>
          <a:xfrm>
            <a:off x="122842" y="3501701"/>
            <a:ext cx="5568270" cy="11695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Our specialist tutors will help students to develop the skills they need to succeed at GCSE in weekly one to one online revision lessons. Trusted by secondary schools across the UK.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1C1C1C"/>
              </a:solidFill>
              <a:latin typeface="Nunito Sans"/>
              <a:ea typeface="Nunito Sans"/>
              <a:cs typeface="Nunito Sans"/>
              <a:sym typeface="Nunito Sans"/>
            </a:endParaRPr>
          </a:p>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C1C1C"/>
                </a:solidFill>
                <a:latin typeface="Nunito Sans"/>
                <a:ea typeface="Nunito Sans"/>
                <a:cs typeface="Nunito Sans"/>
                <a:sym typeface="Nunito Sans"/>
              </a:rPr>
              <a:t>Visit </a:t>
            </a:r>
            <a:r>
              <a:rPr lang="en-GB" sz="1400" b="0" i="0" u="sng" strike="noStrike" cap="none">
                <a:solidFill>
                  <a:schemeClr val="accent1"/>
                </a:solidFill>
                <a:latin typeface="Nunito Sans"/>
                <a:ea typeface="Nunito Sans"/>
                <a:cs typeface="Nunito Sans"/>
                <a:sym typeface="Nunito Sans"/>
                <a:hlinkClick r:id="rId8">
                  <a:extLst>
                    <a:ext uri="{A12FA001-AC4F-418D-AE19-62706E023703}">
                      <ahyp:hlinkClr xmlns:ahyp="http://schemas.microsoft.com/office/drawing/2018/hyperlinkcolor" val="tx"/>
                    </a:ext>
                  </a:extLst>
                </a:hlinkClick>
              </a:rPr>
              <a:t>thirdspacelearning.com</a:t>
            </a:r>
            <a:r>
              <a:rPr lang="en-GB" sz="1400" b="0" i="0" u="none" strike="noStrike" cap="none">
                <a:solidFill>
                  <a:schemeClr val="accent1"/>
                </a:solidFill>
                <a:latin typeface="Nunito Sans"/>
                <a:ea typeface="Nunito Sans"/>
                <a:cs typeface="Nunito Sans"/>
                <a:sym typeface="Nunito Sans"/>
              </a:rPr>
              <a:t> </a:t>
            </a:r>
            <a:r>
              <a:rPr lang="en-GB" sz="1400" b="0" i="0" u="none" strike="noStrike" cap="none">
                <a:solidFill>
                  <a:srgbClr val="1C1C1C"/>
                </a:solidFill>
                <a:latin typeface="Nunito Sans"/>
                <a:ea typeface="Nunito Sans"/>
                <a:cs typeface="Nunito Sans"/>
                <a:sym typeface="Nunito Sans"/>
              </a:rPr>
              <a:t>to find out more.</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2"/>
        <p:cNvGrpSpPr/>
        <p:nvPr/>
      </p:nvGrpSpPr>
      <p:grpSpPr>
        <a:xfrm>
          <a:off x="0" y="0"/>
          <a:ext cx="0" cy="0"/>
          <a:chOff x="0" y="0"/>
          <a:chExt cx="0" cy="0"/>
        </a:xfrm>
      </p:grpSpPr>
      <p:sp>
        <p:nvSpPr>
          <p:cNvPr id="43" name="Google Shape;43;p1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4" name="Google Shape;44;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5" name="Google Shape;45;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46" name="Google Shape;46;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p1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49" name="Google Shape;49;p1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50"/>
        <p:cNvGrpSpPr/>
        <p:nvPr/>
      </p:nvGrpSpPr>
      <p:grpSpPr>
        <a:xfrm>
          <a:off x="0" y="0"/>
          <a:ext cx="0" cy="0"/>
          <a:chOff x="0" y="0"/>
          <a:chExt cx="0" cy="0"/>
        </a:xfrm>
      </p:grpSpPr>
      <p:sp>
        <p:nvSpPr>
          <p:cNvPr id="51" name="Google Shape;51;p1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52" name="Google Shape;52;p1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53" name="Google Shape;53;p1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4"/>
        <p:cNvGrpSpPr/>
        <p:nvPr/>
      </p:nvGrpSpPr>
      <p:grpSpPr>
        <a:xfrm>
          <a:off x="0" y="0"/>
          <a:ext cx="0" cy="0"/>
          <a:chOff x="0" y="0"/>
          <a:chExt cx="0" cy="0"/>
        </a:xfrm>
      </p:grpSpPr>
      <p:sp>
        <p:nvSpPr>
          <p:cNvPr id="55" name="Google Shape;55;p1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56" name="Google Shape;56;p1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9"/>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xml"/><Relationship Id="rId4" Type="http://schemas.openxmlformats.org/officeDocument/2006/relationships/image" Target="../media/image17.tiff"/></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xml"/><Relationship Id="rId4" Type="http://schemas.openxmlformats.org/officeDocument/2006/relationships/image" Target="../media/image18.tiff"/></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20.tiff"/></Relationships>
</file>

<file path=ppt/slides/_rels/slide1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3.xml"/><Relationship Id="rId4" Type="http://schemas.openxmlformats.org/officeDocument/2006/relationships/image" Target="../media/image21.tiff"/></Relationships>
</file>

<file path=ppt/slides/_rels/slide1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xml"/><Relationship Id="rId4" Type="http://schemas.openxmlformats.org/officeDocument/2006/relationships/image" Target="../media/image23.tiff"/></Relationships>
</file>

<file path=ppt/slides/_rels/slide17.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3.xml"/><Relationship Id="rId4" Type="http://schemas.openxmlformats.org/officeDocument/2006/relationships/image" Target="../media/image25.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4.png"/><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5.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6.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7.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8.png"/><Relationship Id="rId1" Type="http://schemas.openxmlformats.org/officeDocument/2006/relationships/slideLayout" Target="../slideLayouts/slideLayout3.xml"/><Relationship Id="rId4" Type="http://schemas.openxmlformats.org/officeDocument/2006/relationships/image" Target="../media/image15.tiff"/></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9.png"/><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2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image" Target="../media/image60.png"/><Relationship Id="rId1" Type="http://schemas.openxmlformats.org/officeDocument/2006/relationships/slideLayout" Target="../slideLayouts/slideLayout3.xml"/><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61.png"/><Relationship Id="rId1" Type="http://schemas.openxmlformats.org/officeDocument/2006/relationships/slideLayout" Target="../slideLayouts/slideLayout3.xml"/><Relationship Id="rId4" Type="http://schemas.openxmlformats.org/officeDocument/2006/relationships/image" Target="../media/image18.tiff"/></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2.png"/><Relationship Id="rId1" Type="http://schemas.openxmlformats.org/officeDocument/2006/relationships/slideLayout" Target="../slideLayouts/slideLayout3.xml"/><Relationship Id="rId4" Type="http://schemas.openxmlformats.org/officeDocument/2006/relationships/image" Target="../media/image19.tiff"/></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63.png"/><Relationship Id="rId1" Type="http://schemas.openxmlformats.org/officeDocument/2006/relationships/slideLayout" Target="../slideLayouts/slideLayout3.xml"/><Relationship Id="rId4" Type="http://schemas.openxmlformats.org/officeDocument/2006/relationships/image" Target="../media/image20.tif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64.png"/><Relationship Id="rId1" Type="http://schemas.openxmlformats.org/officeDocument/2006/relationships/slideLayout" Target="../slideLayouts/slideLayout3.xml"/><Relationship Id="rId4" Type="http://schemas.openxmlformats.org/officeDocument/2006/relationships/image" Target="../media/image21.tiff"/></Relationships>
</file>

<file path=ppt/slides/_rels/slide3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5.png"/><Relationship Id="rId1" Type="http://schemas.openxmlformats.org/officeDocument/2006/relationships/slideLayout" Target="../slideLayouts/slideLayout3.xml"/><Relationship Id="rId4" Type="http://schemas.openxmlformats.org/officeDocument/2006/relationships/image" Target="../media/image22.tiff"/></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66.png"/><Relationship Id="rId1" Type="http://schemas.openxmlformats.org/officeDocument/2006/relationships/slideLayout" Target="../slideLayouts/slideLayout3.xml"/><Relationship Id="rId4" Type="http://schemas.openxmlformats.org/officeDocument/2006/relationships/image" Target="../media/image23.tiff"/></Relationships>
</file>

<file path=ppt/slides/_rels/slide33.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67.png"/><Relationship Id="rId1" Type="http://schemas.openxmlformats.org/officeDocument/2006/relationships/slideLayout" Target="../slideLayouts/slideLayout3.xml"/><Relationship Id="rId4" Type="http://schemas.openxmlformats.org/officeDocument/2006/relationships/image" Target="../media/image25.tif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11.tiff"/></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2.tiff"/></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 Id="rId4" Type="http://schemas.openxmlformats.org/officeDocument/2006/relationships/image" Target="../media/image13.tiff"/></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 Id="rId4" Type="http://schemas.openxmlformats.org/officeDocument/2006/relationships/image" Target="../media/image14.tiff"/></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3.xml"/><Relationship Id="rId4" Type="http://schemas.openxmlformats.org/officeDocument/2006/relationships/image" Target="../media/image15.tiff"/></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4" Type="http://schemas.openxmlformats.org/officeDocument/2006/relationships/image" Target="../media/image16.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3453672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82.3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97.7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150.3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3453672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57647601"/>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Triangle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𝑀𝑁𝑃</m:t>
                              </m:r>
                            </m:oMath>
                          </a14:m>
                          <a:r>
                            <a:rPr lang="en-GB" sz="1600" b="0" dirty="0">
                              <a:solidFill>
                                <a:schemeClr val="dk1"/>
                              </a:solidFill>
                              <a:latin typeface="Nunito Sans"/>
                              <a:ea typeface="Nunito Sans"/>
                              <a:cs typeface="Nunito Sans"/>
                              <a:sym typeface="Nunito Sans"/>
                            </a:rPr>
                            <a:t> has a</a:t>
                          </a:r>
                          <a:r>
                            <a:rPr lang="en-GB" sz="1600" b="0" baseline="0" dirty="0">
                              <a:solidFill>
                                <a:schemeClr val="dk1"/>
                              </a:solidFill>
                              <a:latin typeface="Nunito Sans"/>
                              <a:ea typeface="Nunito Sans"/>
                              <a:cs typeface="Nunito Sans"/>
                              <a:sym typeface="Nunito Sans"/>
                            </a:rPr>
                            <a:t>n area of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25 </m:t>
                              </m:r>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2</m:t>
                                  </m:r>
                                </m:sup>
                              </m:sSup>
                            </m:oMath>
                          </a14:m>
                          <a:r>
                            <a:rPr lang="en-GB" sz="1600" b="0" baseline="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Determine the size of angle MNP, correct to</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one decimal place. Remember that angle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MNP is an obtuse 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57647601"/>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866" r="-413" b="-5628"/>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388AD7E5-942C-FB05-3213-1F464CD968F0}"/>
              </a:ext>
            </a:extLst>
          </p:cNvPr>
          <p:cNvPicPr>
            <a:picLocks noChangeAspect="1"/>
          </p:cNvPicPr>
          <p:nvPr/>
        </p:nvPicPr>
        <p:blipFill>
          <a:blip r:embed="rId4"/>
          <a:stretch>
            <a:fillRect/>
          </a:stretch>
        </p:blipFill>
        <p:spPr>
          <a:xfrm>
            <a:off x="391049" y="2480975"/>
            <a:ext cx="3861000" cy="1800000"/>
          </a:xfrm>
          <a:prstGeom prst="rect">
            <a:avLst/>
          </a:prstGeom>
        </p:spPr>
      </p:pic>
    </p:spTree>
    <p:extLst>
      <p:ext uri="{BB962C8B-B14F-4D97-AF65-F5344CB8AC3E}">
        <p14:creationId xmlns:p14="http://schemas.microsoft.com/office/powerpoint/2010/main" val="38857511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843284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12.8 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6843284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Use the Cosine Rule to find the length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𝑌𝑍</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9FC5354-9729-B1D6-BEEB-85FD79B09B23}"/>
              </a:ext>
            </a:extLst>
          </p:cNvPr>
          <p:cNvPicPr>
            <a:picLocks noChangeAspect="1"/>
          </p:cNvPicPr>
          <p:nvPr/>
        </p:nvPicPr>
        <p:blipFill>
          <a:blip r:embed="rId4"/>
          <a:stretch>
            <a:fillRect/>
          </a:stretch>
        </p:blipFill>
        <p:spPr>
          <a:xfrm>
            <a:off x="343883" y="1837540"/>
            <a:ext cx="3844979" cy="2160000"/>
          </a:xfrm>
          <a:prstGeom prst="rect">
            <a:avLst/>
          </a:prstGeom>
        </p:spPr>
      </p:pic>
    </p:spTree>
    <p:extLst>
      <p:ext uri="{BB962C8B-B14F-4D97-AF65-F5344CB8AC3E}">
        <p14:creationId xmlns:p14="http://schemas.microsoft.com/office/powerpoint/2010/main" val="3804384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653546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18.3 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6535462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Use the Cosine Rule to determine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length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EC852990-E01F-A670-57A9-37FA735BD035}"/>
              </a:ext>
            </a:extLst>
          </p:cNvPr>
          <p:cNvPicPr>
            <a:picLocks noChangeAspect="1"/>
          </p:cNvPicPr>
          <p:nvPr/>
        </p:nvPicPr>
        <p:blipFill>
          <a:blip r:embed="rId4"/>
          <a:stretch>
            <a:fillRect/>
          </a:stretch>
        </p:blipFill>
        <p:spPr>
          <a:xfrm>
            <a:off x="547694" y="2073461"/>
            <a:ext cx="3547709" cy="1440000"/>
          </a:xfrm>
          <a:prstGeom prst="rect">
            <a:avLst/>
          </a:prstGeom>
        </p:spPr>
      </p:pic>
    </p:spTree>
    <p:extLst>
      <p:ext uri="{BB962C8B-B14F-4D97-AF65-F5344CB8AC3E}">
        <p14:creationId xmlns:p14="http://schemas.microsoft.com/office/powerpoint/2010/main" val="3392593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29768060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88.3</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84.0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29768060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Use the Cosine Rule to calculate the size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𝐷𝐸𝐹</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9A62B245-6F0E-49CF-91E3-4E8BD36FEC69}"/>
              </a:ext>
            </a:extLst>
          </p:cNvPr>
          <p:cNvPicPr>
            <a:picLocks noChangeAspect="1"/>
          </p:cNvPicPr>
          <p:nvPr/>
        </p:nvPicPr>
        <p:blipFill>
          <a:blip r:embed="rId4"/>
          <a:stretch>
            <a:fillRect/>
          </a:stretch>
        </p:blipFill>
        <p:spPr>
          <a:xfrm>
            <a:off x="363338" y="1701930"/>
            <a:ext cx="3806069" cy="2520000"/>
          </a:xfrm>
          <a:prstGeom prst="rect">
            <a:avLst/>
          </a:prstGeom>
        </p:spPr>
      </p:pic>
    </p:spTree>
    <p:extLst>
      <p:ext uri="{BB962C8B-B14F-4D97-AF65-F5344CB8AC3E}">
        <p14:creationId xmlns:p14="http://schemas.microsoft.com/office/powerpoint/2010/main" val="1324033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08625208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141.4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107.3</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72.7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08625208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Use the Cosine Rule to determine the size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𝑆𝑈𝑇</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BADD32E6-A8D5-3103-F7CB-9CC767B05FBE}"/>
              </a:ext>
            </a:extLst>
          </p:cNvPr>
          <p:cNvPicPr>
            <a:picLocks noChangeAspect="1"/>
          </p:cNvPicPr>
          <p:nvPr/>
        </p:nvPicPr>
        <p:blipFill>
          <a:blip r:embed="rId4"/>
          <a:stretch>
            <a:fillRect/>
          </a:stretch>
        </p:blipFill>
        <p:spPr>
          <a:xfrm>
            <a:off x="435068" y="2061930"/>
            <a:ext cx="3662610" cy="1800000"/>
          </a:xfrm>
          <a:prstGeom prst="rect">
            <a:avLst/>
          </a:prstGeom>
        </p:spPr>
      </p:pic>
    </p:spTree>
    <p:extLst>
      <p:ext uri="{BB962C8B-B14F-4D97-AF65-F5344CB8AC3E}">
        <p14:creationId xmlns:p14="http://schemas.microsoft.com/office/powerpoint/2010/main" val="15579871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090642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57.1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43.4</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60.2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090642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Determine the size of the smallest angle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in the triangle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𝑉𝑊𝑋</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0438CC85-BC60-B9C5-4805-07C1CBB1738C}"/>
              </a:ext>
            </a:extLst>
          </p:cNvPr>
          <p:cNvPicPr>
            <a:picLocks noChangeAspect="1"/>
          </p:cNvPicPr>
          <p:nvPr/>
        </p:nvPicPr>
        <p:blipFill>
          <a:blip r:embed="rId4"/>
          <a:stretch>
            <a:fillRect/>
          </a:stretch>
        </p:blipFill>
        <p:spPr>
          <a:xfrm>
            <a:off x="628546" y="1760975"/>
            <a:ext cx="3386006" cy="2520000"/>
          </a:xfrm>
          <a:prstGeom prst="rect">
            <a:avLst/>
          </a:prstGeom>
        </p:spPr>
      </p:pic>
    </p:spTree>
    <p:extLst>
      <p:ext uri="{BB962C8B-B14F-4D97-AF65-F5344CB8AC3E}">
        <p14:creationId xmlns:p14="http://schemas.microsoft.com/office/powerpoint/2010/main" val="103668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889790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28.3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32.6</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57.4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98897909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𝐶𝐴𝐺</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984AD605-94E5-09DC-FE0D-09935F9226C6}"/>
              </a:ext>
            </a:extLst>
          </p:cNvPr>
          <p:cNvPicPr>
            <a:picLocks noChangeAspect="1"/>
          </p:cNvPicPr>
          <p:nvPr/>
        </p:nvPicPr>
        <p:blipFill>
          <a:blip r:embed="rId4"/>
          <a:stretch>
            <a:fillRect/>
          </a:stretch>
        </p:blipFill>
        <p:spPr>
          <a:xfrm>
            <a:off x="452167" y="1533461"/>
            <a:ext cx="3738763" cy="2520000"/>
          </a:xfrm>
          <a:prstGeom prst="rect">
            <a:avLst/>
          </a:prstGeom>
        </p:spPr>
      </p:pic>
    </p:spTree>
    <p:extLst>
      <p:ext uri="{BB962C8B-B14F-4D97-AF65-F5344CB8AC3E}">
        <p14:creationId xmlns:p14="http://schemas.microsoft.com/office/powerpoint/2010/main" val="1559555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 name="Google Shape;105;p20">
                <a:extLst>
                  <a:ext uri="{FF2B5EF4-FFF2-40B4-BE49-F238E27FC236}">
                    <a16:creationId xmlns:a16="http://schemas.microsoft.com/office/drawing/2014/main" id="{04B01ACB-C5DA-2104-0CDF-9B3DD3E59BAD}"/>
                  </a:ext>
                </a:extLst>
              </p:cNvPr>
              <p:cNvGraphicFramePr/>
              <p:nvPr/>
            </p:nvGraphicFramePr>
            <p:xfrm>
              <a:off x="108044" y="862525"/>
              <a:ext cx="8750206" cy="142315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Use the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to estimate the value of </a:t>
                          </a:r>
                          <a14:m>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(225)</m:t>
                                  </m:r>
                                </m:e>
                              </m:func>
                            </m:oMath>
                          </a14:m>
                          <a:r>
                            <a:rPr lang="en-GB" sz="16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3" name="Google Shape;105;p20">
                <a:extLst>
                  <a:ext uri="{FF2B5EF4-FFF2-40B4-BE49-F238E27FC236}">
                    <a16:creationId xmlns:a16="http://schemas.microsoft.com/office/drawing/2014/main" id="{04B01ACB-C5DA-2104-0CDF-9B3DD3E59BAD}"/>
                  </a:ext>
                </a:extLst>
              </p:cNvPr>
              <p:cNvGraphicFramePr/>
              <p:nvPr/>
            </p:nvGraphicFramePr>
            <p:xfrm>
              <a:off x="108044" y="862525"/>
              <a:ext cx="8750206" cy="142315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Use the graph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to estimate the value of </a:t>
                          </a:r>
                          <a14:m xmlns:a14="http://schemas.microsoft.com/office/drawing/2010/main">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(225)</m:t>
                                  </m:r>
                                </m:e>
                              </m:func>
                            </m:oMath>
                          </a14:m>
                          <a:r>
                            <a:rPr lang="en-GB" sz="16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C5ACCF9B-3C84-ED8D-4F75-08B33BD8FF33}"/>
                  </a:ext>
                </a:extLst>
              </p:cNvPr>
              <p:cNvGraphicFramePr/>
              <p:nvPr>
                <p:extLst>
                  <p:ext uri="{D42A27DB-BD31-4B8C-83A1-F6EECF244321}">
                    <p14:modId xmlns:p14="http://schemas.microsoft.com/office/powerpoint/2010/main" val="1198422267"/>
                  </p:ext>
                </p:extLst>
              </p:nvPr>
            </p:nvGraphicFramePr>
            <p:xfrm>
              <a:off x="952500" y="2803311"/>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0.9</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C5ACCF9B-3C84-ED8D-4F75-08B33BD8FF33}"/>
                  </a:ext>
                </a:extLst>
              </p:cNvPr>
              <p:cNvGraphicFramePr/>
              <p:nvPr>
                <p:extLst>
                  <p:ext uri="{D42A27DB-BD31-4B8C-83A1-F6EECF244321}">
                    <p14:modId xmlns:p14="http://schemas.microsoft.com/office/powerpoint/2010/main" val="1198422267"/>
                  </p:ext>
                </p:extLst>
              </p:nvPr>
            </p:nvGraphicFramePr>
            <p:xfrm>
              <a:off x="952500" y="2803311"/>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0.9</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8" name="Picture 7">
            <a:extLst>
              <a:ext uri="{FF2B5EF4-FFF2-40B4-BE49-F238E27FC236}">
                <a16:creationId xmlns:a16="http://schemas.microsoft.com/office/drawing/2014/main" id="{58AE8408-7CDC-B9B6-CC95-53A41C16BEBC}"/>
              </a:ext>
            </a:extLst>
          </p:cNvPr>
          <p:cNvPicPr>
            <a:picLocks noChangeAspect="1"/>
          </p:cNvPicPr>
          <p:nvPr/>
        </p:nvPicPr>
        <p:blipFill>
          <a:blip r:embed="rId2"/>
          <a:stretch>
            <a:fillRect/>
          </a:stretch>
        </p:blipFill>
        <p:spPr>
          <a:xfrm>
            <a:off x="2458800" y="1244356"/>
            <a:ext cx="4226400" cy="1440000"/>
          </a:xfrm>
          <a:prstGeom prst="rect">
            <a:avLst/>
          </a:prstGeom>
        </p:spPr>
      </p:pic>
    </p:spTree>
    <p:extLst>
      <p:ext uri="{BB962C8B-B14F-4D97-AF65-F5344CB8AC3E}">
        <p14:creationId xmlns:p14="http://schemas.microsoft.com/office/powerpoint/2010/main" val="915752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59803793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≈27°, 117°</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=153°, 333°</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𝜃</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=27°, 207°</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=27°</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59803793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Use the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tan</m:t>
                                  </m:r>
                                </m:fName>
                                <m:e>
                                  <m:d>
                                    <m:dPr>
                                      <m:ctrlPr>
                                        <a:rPr lang="en-GB" sz="1600" b="0" i="1" smtClean="0">
                                          <a:solidFill>
                                            <a:schemeClr val="dk1"/>
                                          </a:solidFill>
                                          <a:latin typeface="Cambria Math" panose="02040503050406030204" pitchFamily="18" charset="0"/>
                                          <a:ea typeface="Nunito Sans"/>
                                          <a:cs typeface="Nunito Sans"/>
                                          <a:sym typeface="Nunito Sans"/>
                                        </a:rPr>
                                      </m:ctrlPr>
                                    </m:dPr>
                                    <m:e>
                                      <m:r>
                                        <a:rPr lang="en-GB" sz="1600" b="0" i="1" smtClean="0">
                                          <a:solidFill>
                                            <a:schemeClr val="dk1"/>
                                          </a:solidFill>
                                          <a:latin typeface="Cambria Math" panose="02040503050406030204" pitchFamily="18" charset="0"/>
                                          <a:ea typeface="Nunito Sans"/>
                                          <a:cs typeface="Nunito Sans"/>
                                          <a:sym typeface="Nunito Sans"/>
                                        </a:rPr>
                                        <m:t>𝑥</m:t>
                                      </m:r>
                                    </m:e>
                                  </m:d>
                                </m:e>
                              </m:func>
                            </m:oMath>
                          </a14:m>
                          <a:r>
                            <a:rPr lang="en-GB" sz="1600" b="0" dirty="0">
                              <a:solidFill>
                                <a:schemeClr val="dk1"/>
                              </a:solidFill>
                              <a:latin typeface="Nunito Sans"/>
                              <a:ea typeface="Nunito Sans"/>
                              <a:cs typeface="Nunito Sans"/>
                              <a:sym typeface="Nunito Sans"/>
                            </a:rPr>
                            <a:t> to estimate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size of the angles satisfying</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0.5=</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tan</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𝜃</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a:t>
                          </a:r>
                          <a:r>
                            <a:rPr lang="en-GB" sz="1600" b="0" baseline="0" dirty="0">
                              <a:solidFill>
                                <a:schemeClr val="dk1"/>
                              </a:solidFill>
                              <a:latin typeface="Nunito Sans"/>
                              <a:ea typeface="Nunito Sans"/>
                              <a:cs typeface="Nunito Sans"/>
                              <a:sym typeface="Nunito Sans"/>
                            </a:rPr>
                            <a:t>for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m:t>
                              </m:r>
                              <m:r>
                                <a:rPr lang="en-GB" sz="1600" b="0" i="1" baseline="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𝜃</m:t>
                              </m:r>
                              <m:r>
                                <a:rPr lang="en-GB" sz="1600" b="0" i="1" baseline="0" smtClean="0">
                                  <a:solidFill>
                                    <a:schemeClr val="dk1"/>
                                  </a:solidFill>
                                  <a:latin typeface="Cambria Math" panose="02040503050406030204" pitchFamily="18" charset="0"/>
                                  <a:ea typeface="Nunito Sans"/>
                                  <a:cs typeface="Nunito Sans"/>
                                  <a:sym typeface="Nunito Sans"/>
                                </a:rPr>
                                <m:t>≤360°</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C05DAE8-983F-DA93-1171-1EE1BAE6A475}"/>
              </a:ext>
            </a:extLst>
          </p:cNvPr>
          <p:cNvPicPr>
            <a:picLocks noChangeAspect="1"/>
          </p:cNvPicPr>
          <p:nvPr/>
        </p:nvPicPr>
        <p:blipFill>
          <a:blip r:embed="rId4"/>
          <a:stretch>
            <a:fillRect/>
          </a:stretch>
        </p:blipFill>
        <p:spPr>
          <a:xfrm>
            <a:off x="341746" y="1936381"/>
            <a:ext cx="4067081" cy="2744655"/>
          </a:xfrm>
          <a:prstGeom prst="rect">
            <a:avLst/>
          </a:prstGeom>
        </p:spPr>
      </p:pic>
    </p:spTree>
    <p:extLst>
      <p:ext uri="{BB962C8B-B14F-4D97-AF65-F5344CB8AC3E}">
        <p14:creationId xmlns:p14="http://schemas.microsoft.com/office/powerpoint/2010/main" val="24557582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1"/>
        <p:cNvGrpSpPr/>
        <p:nvPr/>
      </p:nvGrpSpPr>
      <p:grpSpPr>
        <a:xfrm>
          <a:off x="0" y="0"/>
          <a:ext cx="0" cy="0"/>
          <a:chOff x="0" y="0"/>
          <a:chExt cx="0" cy="0"/>
        </a:xfrm>
      </p:grpSpPr>
    </p:spTree>
  </p:cSld>
  <p:clrMapOvr>
    <a:overrideClrMapping bg1="lt1" tx1="dk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3" descr="Graphical user interface, text, application, chat or text message&#10;&#10;Description automatically generated"/>
          <p:cNvPicPr preferRelativeResize="0"/>
          <p:nvPr/>
        </p:nvPicPr>
        <p:blipFill rotWithShape="1">
          <a:blip r:embed="rId3">
            <a:alphaModFix/>
          </a:blip>
          <a:srcRect/>
          <a:stretch/>
        </p:blipFill>
        <p:spPr>
          <a:xfrm>
            <a:off x="5163560" y="963038"/>
            <a:ext cx="3738869" cy="2986392"/>
          </a:xfrm>
          <a:prstGeom prst="rect">
            <a:avLst/>
          </a:prstGeom>
          <a:noFill/>
          <a:ln>
            <a:noFill/>
          </a:ln>
        </p:spPr>
      </p:pic>
      <p:sp>
        <p:nvSpPr>
          <p:cNvPr id="87" name="Google Shape;87;p3"/>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This resource in a nutshell</a:t>
            </a:r>
            <a:endParaRPr sz="1400" b="0" i="0" u="none" strike="noStrike" cap="none">
              <a:solidFill>
                <a:srgbClr val="000000"/>
              </a:solidFill>
              <a:latin typeface="Arial"/>
              <a:ea typeface="Arial"/>
              <a:cs typeface="Arial"/>
              <a:sym typeface="Arial"/>
            </a:endParaRPr>
          </a:p>
        </p:txBody>
      </p:sp>
      <p:sp>
        <p:nvSpPr>
          <p:cNvPr id="88" name="Google Shape;88;p3"/>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Diagnostic questions are a quick and easy way of assessing your students’ knowledge and understanding of a particular topic. </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Students may be struggling with a given topic for a number of different reasons. Diagnostic questions can help to identify the particular misconception that the student has and help to determine the specific support they will need in order to improve.</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a:solidFill>
                  <a:srgbClr val="1C1C1C"/>
                </a:solidFill>
                <a:latin typeface="Nunito Sans"/>
                <a:ea typeface="Nunito Sans"/>
                <a:cs typeface="Nunito Sans"/>
                <a:sym typeface="Nunito Sans"/>
              </a:rPr>
              <a:t>They are low stakes and support students developing metacognition around how their learning is progressing and what they need to do to improve further.</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1" i="0" u="none" strike="noStrike" cap="none">
                <a:solidFill>
                  <a:srgbClr val="1C1C1C"/>
                </a:solidFill>
                <a:latin typeface="Nunito Sans"/>
                <a:ea typeface="Nunito Sans"/>
                <a:cs typeface="Nunito Sans"/>
                <a:sym typeface="Nunito Sans"/>
              </a:rPr>
              <a:t>At Third Space Learning, we use diagnostic questions before and after online tutoring sessions to identify gaps and track progress, an example of this is shown on the right.</a:t>
            </a:r>
            <a:endParaRPr sz="1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a:solidFill>
                <a:srgbClr val="1C1C1C"/>
              </a:solidFill>
              <a:latin typeface="Arial"/>
              <a:ea typeface="Arial"/>
              <a:cs typeface="Arial"/>
              <a:sym typeface="Arial"/>
            </a:endParaRPr>
          </a:p>
        </p:txBody>
      </p:sp>
      <p:pic>
        <p:nvPicPr>
          <p:cNvPr id="89" name="Google Shape;89;p3" descr="A child wearing headphones&#10;&#10;Description automatically generated with low confidence"/>
          <p:cNvPicPr preferRelativeResize="0"/>
          <p:nvPr/>
        </p:nvPicPr>
        <p:blipFill rotWithShape="1">
          <a:blip r:embed="rId4">
            <a:alphaModFix/>
          </a:blip>
          <a:srcRect/>
          <a:stretch/>
        </p:blipFill>
        <p:spPr>
          <a:xfrm>
            <a:off x="4742099" y="3224610"/>
            <a:ext cx="1565300" cy="157099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09855718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26.1 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mixed up the angle arguments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calculated the length of AC</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11.7 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calculated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17.5×</m:t>
                              </m:r>
                              <m:func>
                                <m:funcPr>
                                  <m:ctrlPr>
                                    <a:rPr lang="en-GB" sz="1400" b="0" i="1" u="none" strike="noStrike" cap="none" smtClean="0">
                                      <a:solidFill>
                                        <a:schemeClr val="tx1"/>
                                      </a:solidFill>
                                      <a:latin typeface="Cambria Math" panose="02040503050406030204" pitchFamily="18" charset="0"/>
                                      <a:sym typeface="Nunito"/>
                                    </a:rPr>
                                  </m:ctrlPr>
                                </m:funcPr>
                                <m:fName>
                                  <m:r>
                                    <m:rPr>
                                      <m:sty m:val="p"/>
                                    </m:rPr>
                                    <a:rPr lang="en-GB" sz="1400" b="0" i="0" u="none" strike="noStrike" cap="none" smtClean="0">
                                      <a:solidFill>
                                        <a:schemeClr val="tx1"/>
                                      </a:solidFill>
                                      <a:latin typeface="Cambria Math" panose="02040503050406030204" pitchFamily="18" charset="0"/>
                                      <a:sym typeface="Nunito"/>
                                    </a:rPr>
                                    <m:t>sin</m:t>
                                  </m:r>
                                </m:fName>
                                <m:e>
                                  <m:r>
                                    <a:rPr lang="en-GB" sz="1400" b="0" i="1" u="none" strike="noStrike" cap="none" smtClean="0">
                                      <a:solidFill>
                                        <a:schemeClr val="tx1"/>
                                      </a:solidFill>
                                      <a:latin typeface="Cambria Math" panose="02040503050406030204" pitchFamily="18" charset="0"/>
                                      <a:sym typeface="Nunito"/>
                                    </a:rPr>
                                    <m:t>(41)</m:t>
                                  </m:r>
                                </m:e>
                              </m:func>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09855718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60283422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Use the Sine Rule to determine the length</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60283422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E728FFC-AE23-57FD-8ECF-B951DF05A3FD}"/>
              </a:ext>
            </a:extLst>
          </p:cNvPr>
          <p:cNvPicPr>
            <a:picLocks noChangeAspect="1"/>
          </p:cNvPicPr>
          <p:nvPr/>
        </p:nvPicPr>
        <p:blipFill>
          <a:blip r:embed="rId4"/>
          <a:stretch>
            <a:fillRect/>
          </a:stretch>
        </p:blipFill>
        <p:spPr>
          <a:xfrm>
            <a:off x="457087" y="1917930"/>
            <a:ext cx="3618570" cy="2088000"/>
          </a:xfrm>
          <a:prstGeom prst="rect">
            <a:avLst/>
          </a:prstGeom>
        </p:spPr>
      </p:pic>
    </p:spTree>
    <p:extLst>
      <p:ext uri="{BB962C8B-B14F-4D97-AF65-F5344CB8AC3E}">
        <p14:creationId xmlns:p14="http://schemas.microsoft.com/office/powerpoint/2010/main" val="15431668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7985994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calculated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20.6×</m:t>
                              </m:r>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sin</m:t>
                                  </m:r>
                                </m:fName>
                                <m:e>
                                  <m:r>
                                    <a:rPr lang="en-GB" sz="1400" b="0" i="1" smtClean="0">
                                      <a:solidFill>
                                        <a:schemeClr val="tx1"/>
                                      </a:solidFill>
                                      <a:latin typeface="Cambria Math" panose="02040503050406030204" pitchFamily="18" charset="0"/>
                                      <a:ea typeface="Nunito"/>
                                      <a:cs typeface="Nunito"/>
                                      <a:sym typeface="Nunito"/>
                                    </a:rPr>
                                    <m:t>(31)</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calculated the length of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𝑃𝑅</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attempted to use the proportion of the known angles as a multiplier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13.3 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7985994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689799119"/>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Use the Sine Rule to determine the length</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of side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𝑄𝑅</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689799119"/>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2766B1EE-B088-6A97-A171-B9F3EFFE2B46}"/>
              </a:ext>
            </a:extLst>
          </p:cNvPr>
          <p:cNvPicPr>
            <a:picLocks noChangeAspect="1"/>
          </p:cNvPicPr>
          <p:nvPr/>
        </p:nvPicPr>
        <p:blipFill>
          <a:blip r:embed="rId4"/>
          <a:stretch>
            <a:fillRect/>
          </a:stretch>
        </p:blipFill>
        <p:spPr>
          <a:xfrm>
            <a:off x="253599" y="1989930"/>
            <a:ext cx="4025547" cy="1944000"/>
          </a:xfrm>
          <a:prstGeom prst="rect">
            <a:avLst/>
          </a:prstGeom>
        </p:spPr>
      </p:pic>
    </p:spTree>
    <p:extLst>
      <p:ext uri="{BB962C8B-B14F-4D97-AF65-F5344CB8AC3E}">
        <p14:creationId xmlns:p14="http://schemas.microsoft.com/office/powerpoint/2010/main" val="31000865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1166020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115.9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wrote down the obtuse angle that satisfies the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ratio of known sides to multiply the known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64.2</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31.1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mixed up the sides in the Sine Rule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1166020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2752556751"/>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Use the Sine Rule to determine size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𝐷𝐹𝐸</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2752556751"/>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395A68BF-8A53-DE0E-D542-32BD32282FC6}"/>
              </a:ext>
            </a:extLst>
          </p:cNvPr>
          <p:cNvPicPr>
            <a:picLocks noChangeAspect="1"/>
          </p:cNvPicPr>
          <p:nvPr/>
        </p:nvPicPr>
        <p:blipFill>
          <a:blip r:embed="rId4"/>
          <a:stretch>
            <a:fillRect/>
          </a:stretch>
        </p:blipFill>
        <p:spPr>
          <a:xfrm>
            <a:off x="394373" y="1953930"/>
            <a:ext cx="3743998" cy="2015999"/>
          </a:xfrm>
          <a:prstGeom prst="rect">
            <a:avLst/>
          </a:prstGeom>
        </p:spPr>
      </p:pic>
    </p:spTree>
    <p:extLst>
      <p:ext uri="{BB962C8B-B14F-4D97-AF65-F5344CB8AC3E}">
        <p14:creationId xmlns:p14="http://schemas.microsoft.com/office/powerpoint/2010/main" val="37188415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62765802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131.6</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48.4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gave the acute angle solving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sin</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(0.748)</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149.5</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mixed up the side lengths in the 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lacks understanding of the Sine Rule </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180−38=142</m:t>
                              </m:r>
                              <m:r>
                                <a:rPr lang="en-GB" sz="1400" b="0" i="1" u="none" strike="noStrike" cap="none" smtClean="0">
                                  <a:solidFill>
                                    <a:schemeClr val="tx1"/>
                                  </a:solidFill>
                                  <a:latin typeface="Cambria Math" panose="02040503050406030204" pitchFamily="18" charset="0"/>
                                  <a:ea typeface="Cambria Math" panose="02040503050406030204" pitchFamily="18" charset="0"/>
                                  <a:sym typeface="Nunito"/>
                                </a:rPr>
                                <m:t>°</m:t>
                              </m:r>
                            </m:oMath>
                          </a14:m>
                          <a:r>
                            <a:rPr lang="en-US" sz="1400" u="none" strike="noStrike" cap="none" dirty="0">
                              <a:solidFill>
                                <a:schemeClr val="tx1"/>
                              </a:solidFill>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627658028"/>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80007598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Use the Sine Rule to determine size of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𝐿𝑁𝑀</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80007598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70996DE3-E4E4-BBCD-DF6D-61BDAE02F50F}"/>
              </a:ext>
            </a:extLst>
          </p:cNvPr>
          <p:cNvPicPr>
            <a:picLocks noChangeAspect="1"/>
          </p:cNvPicPr>
          <p:nvPr/>
        </p:nvPicPr>
        <p:blipFill>
          <a:blip r:embed="rId4"/>
          <a:stretch>
            <a:fillRect/>
          </a:stretch>
        </p:blipFill>
        <p:spPr>
          <a:xfrm>
            <a:off x="324748" y="2044174"/>
            <a:ext cx="3883249" cy="1800000"/>
          </a:xfrm>
          <a:prstGeom prst="rect">
            <a:avLst/>
          </a:prstGeom>
        </p:spPr>
      </p:pic>
    </p:spTree>
    <p:extLst>
      <p:ext uri="{BB962C8B-B14F-4D97-AF65-F5344CB8AC3E}">
        <p14:creationId xmlns:p14="http://schemas.microsoft.com/office/powerpoint/2010/main" val="31172960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7169394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22.0 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treated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𝐴𝐵</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𝐴𝐶</m:t>
                              </m:r>
                            </m:oMath>
                          </a14:m>
                          <a:r>
                            <a:rPr lang="en-US" sz="1400" u="none" strike="noStrike" cap="none" dirty="0">
                              <a:solidFill>
                                <a:schemeClr val="tx1"/>
                              </a:solidFill>
                              <a:latin typeface="Nunito" pitchFamily="2" charset="0"/>
                              <a:ea typeface="Times New Roman"/>
                              <a:cs typeface="Times New Roman"/>
                              <a:sym typeface="Times New Roman"/>
                            </a:rPr>
                            <a:t> as being perpendicular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14.4 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forgot to multiply by one half</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used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sym typeface="Nunito"/>
                                    </a:rPr>
                                  </m:ctrlPr>
                                </m:funcPr>
                                <m:fName>
                                  <m:r>
                                    <m:rPr>
                                      <m:sty m:val="p"/>
                                    </m:rPr>
                                    <a:rPr lang="en-GB" sz="1400" b="0" i="0" u="none" strike="noStrike" cap="none" dirty="0" smtClean="0">
                                      <a:solidFill>
                                        <a:schemeClr val="tx1"/>
                                      </a:solidFill>
                                      <a:latin typeface="Cambria Math" panose="02040503050406030204" pitchFamily="18" charset="0"/>
                                      <a:sym typeface="Nunito"/>
                                    </a:rPr>
                                    <m:t>cos</m:t>
                                  </m:r>
                                </m:fName>
                                <m:e>
                                  <m:r>
                                    <a:rPr lang="en-GB" sz="1400" b="0" i="1" u="none" strike="noStrike" cap="none" dirty="0" smtClean="0">
                                      <a:solidFill>
                                        <a:schemeClr val="tx1"/>
                                      </a:solidFill>
                                      <a:latin typeface="Cambria Math" panose="02040503050406030204" pitchFamily="18" charset="0"/>
                                      <a:sym typeface="Nunito"/>
                                    </a:rPr>
                                    <m:t> </m:t>
                                  </m:r>
                                </m:e>
                              </m:func>
                            </m:oMath>
                          </a14:m>
                          <a:r>
                            <a:rPr lang="en-GB" sz="1400" u="none" strike="noStrike" cap="none" dirty="0">
                              <a:solidFill>
                                <a:schemeClr val="tx1"/>
                              </a:solidFill>
                              <a:latin typeface="Nunito"/>
                              <a:sym typeface="Nunito"/>
                            </a:rPr>
                            <a:t>in place of </a:t>
                          </a:r>
                          <a14:m>
                            <m:oMath xmlns:m="http://schemas.openxmlformats.org/officeDocument/2006/math">
                              <m:func>
                                <m:funcPr>
                                  <m:ctrlPr>
                                    <a:rPr lang="en-GB" sz="1400" b="0" i="1" u="none" strike="noStrike" cap="none" dirty="0" smtClean="0">
                                      <a:solidFill>
                                        <a:schemeClr val="tx1"/>
                                      </a:solidFill>
                                      <a:latin typeface="Cambria Math" panose="02040503050406030204" pitchFamily="18" charset="0"/>
                                      <a:sym typeface="Nunito"/>
                                    </a:rPr>
                                  </m:ctrlPr>
                                </m:funcPr>
                                <m:fName>
                                  <m:r>
                                    <m:rPr>
                                      <m:sty m:val="p"/>
                                    </m:rPr>
                                    <a:rPr lang="en-GB" sz="1400" b="0" i="0" u="none" strike="noStrike" cap="none" dirty="0" smtClean="0">
                                      <a:solidFill>
                                        <a:schemeClr val="tx1"/>
                                      </a:solidFill>
                                      <a:latin typeface="Cambria Math" panose="02040503050406030204" pitchFamily="18" charset="0"/>
                                      <a:sym typeface="Nunito"/>
                                    </a:rPr>
                                    <m:t>sin</m:t>
                                  </m:r>
                                </m:fName>
                                <m:e>
                                  <m:r>
                                    <a:rPr lang="en-GB" sz="1400" b="0" i="1" u="none" strike="noStrike" cap="none" dirty="0" smtClean="0">
                                      <a:solidFill>
                                        <a:schemeClr val="tx1"/>
                                      </a:solidFill>
                                      <a:latin typeface="Cambria Math" panose="02040503050406030204" pitchFamily="18" charset="0"/>
                                      <a:sym typeface="Nunito"/>
                                    </a:rPr>
                                    <m:t> </m:t>
                                  </m:r>
                                </m:e>
                              </m:func>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71693948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2000029406"/>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2000029406"/>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496413D-B19A-7BA0-4D3F-0CE98D6A9C94}"/>
              </a:ext>
            </a:extLst>
          </p:cNvPr>
          <p:cNvPicPr>
            <a:picLocks noChangeAspect="1"/>
          </p:cNvPicPr>
          <p:nvPr/>
        </p:nvPicPr>
        <p:blipFill>
          <a:blip r:embed="rId4"/>
          <a:stretch>
            <a:fillRect/>
          </a:stretch>
        </p:blipFill>
        <p:spPr>
          <a:xfrm>
            <a:off x="542479" y="1713461"/>
            <a:ext cx="3558140" cy="2160000"/>
          </a:xfrm>
          <a:prstGeom prst="rect">
            <a:avLst/>
          </a:prstGeom>
        </p:spPr>
      </p:pic>
    </p:spTree>
    <p:extLst>
      <p:ext uri="{BB962C8B-B14F-4D97-AF65-F5344CB8AC3E}">
        <p14:creationId xmlns:p14="http://schemas.microsoft.com/office/powerpoint/2010/main" val="10348083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28189829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treated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𝐹𝐻</m:t>
                              </m:r>
                            </m:oMath>
                          </a14:m>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𝐺𝐻</m:t>
                              </m:r>
                            </m:oMath>
                          </a14:m>
                          <a:r>
                            <a:rPr lang="en-US" sz="1400" u="none" strike="noStrike" cap="none" dirty="0">
                              <a:solidFill>
                                <a:schemeClr val="tx1"/>
                              </a:solidFill>
                              <a:latin typeface="Nunito" pitchFamily="2" charset="0"/>
                              <a:ea typeface="Times New Roman"/>
                              <a:cs typeface="Times New Roman"/>
                              <a:sym typeface="Times New Roman"/>
                            </a:rPr>
                            <a:t> as being perpendicular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66.5 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multiply by one half</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40.1 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had calculator set in </a:t>
                          </a:r>
                          <a:r>
                            <a:rPr lang="en-GB" sz="1400" b="1" dirty="0">
                              <a:solidFill>
                                <a:schemeClr val="tx1"/>
                              </a:solidFill>
                              <a:latin typeface="Nunito"/>
                              <a:ea typeface="Nunito"/>
                              <a:cs typeface="Nunito"/>
                              <a:sym typeface="Nunito"/>
                            </a:rPr>
                            <a:t>radians</a:t>
                          </a:r>
                          <a:r>
                            <a:rPr lang="en-GB" sz="1400" b="0" dirty="0">
                              <a:solidFill>
                                <a:schemeClr val="tx1"/>
                              </a:solidFill>
                              <a:latin typeface="Nunito"/>
                              <a:ea typeface="Nunito"/>
                              <a:cs typeface="Nunito"/>
                              <a:sym typeface="Nunito"/>
                            </a:rPr>
                            <a:t> rather than </a:t>
                          </a:r>
                          <a:r>
                            <a:rPr lang="en-GB" sz="1400" b="1" dirty="0">
                              <a:solidFill>
                                <a:schemeClr val="tx1"/>
                              </a:solidFill>
                              <a:latin typeface="Nunito"/>
                              <a:ea typeface="Nunito"/>
                              <a:cs typeface="Nunito"/>
                              <a:sym typeface="Nunito"/>
                            </a:rPr>
                            <a:t>degrees</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33.3 </m:t>
                              </m:r>
                              <m:r>
                                <a:rPr lang="en-GB" sz="1600" b="0" i="1" dirty="0" smtClean="0">
                                  <a:solidFill>
                                    <a:srgbClr val="00BC89"/>
                                  </a:solidFill>
                                  <a:latin typeface="Cambria Math" panose="02040503050406030204" pitchFamily="18" charset="0"/>
                                  <a:ea typeface="Nunito"/>
                                  <a:cs typeface="Nunito"/>
                                  <a:sym typeface="Nunito"/>
                                </a:rPr>
                                <m:t>𝑐</m:t>
                              </m:r>
                              <m:sSup>
                                <m:sSupPr>
                                  <m:ctrlPr>
                                    <a:rPr lang="en-GB" sz="1600" b="0" i="1" dirty="0" smtClean="0">
                                      <a:solidFill>
                                        <a:srgbClr val="00BC89"/>
                                      </a:solidFill>
                                      <a:latin typeface="Cambria Math" panose="02040503050406030204" pitchFamily="18" charset="0"/>
                                      <a:ea typeface="Nunito"/>
                                      <a:cs typeface="Nunito"/>
                                      <a:sym typeface="Nunito"/>
                                    </a:rPr>
                                  </m:ctrlPr>
                                </m:sSupPr>
                                <m:e>
                                  <m:r>
                                    <a:rPr lang="en-GB" sz="1600" b="0" i="1" dirty="0" smtClean="0">
                                      <a:solidFill>
                                        <a:srgbClr val="00BC89"/>
                                      </a:solidFill>
                                      <a:latin typeface="Cambria Math" panose="02040503050406030204" pitchFamily="18" charset="0"/>
                                      <a:ea typeface="Nunito"/>
                                      <a:cs typeface="Nunito"/>
                                      <a:sym typeface="Nunito"/>
                                    </a:rPr>
                                    <m:t>𝑚</m:t>
                                  </m:r>
                                </m:e>
                                <m:sup>
                                  <m:r>
                                    <a:rPr lang="en-GB" sz="1600" b="0" i="1" dirty="0" smtClean="0">
                                      <a:solidFill>
                                        <a:srgbClr val="00BC89"/>
                                      </a:solidFill>
                                      <a:latin typeface="Cambria Math" panose="02040503050406030204" pitchFamily="18" charset="0"/>
                                      <a:ea typeface="Nunito"/>
                                      <a:cs typeface="Nunito"/>
                                      <a:sym typeface="Nunito"/>
                                    </a:rPr>
                                    <m:t>2</m:t>
                                  </m:r>
                                </m:sup>
                              </m:sSup>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28189829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0150207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Calculate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𝐹𝐺𝐻</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401502072"/>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41E16861-ECE3-3ECF-5522-781BDBBAB93C}"/>
              </a:ext>
            </a:extLst>
          </p:cNvPr>
          <p:cNvPicPr>
            <a:picLocks noChangeAspect="1"/>
          </p:cNvPicPr>
          <p:nvPr/>
        </p:nvPicPr>
        <p:blipFill>
          <a:blip r:embed="rId4"/>
          <a:stretch>
            <a:fillRect/>
          </a:stretch>
        </p:blipFill>
        <p:spPr>
          <a:xfrm>
            <a:off x="358747" y="2073461"/>
            <a:ext cx="3925604" cy="1440000"/>
          </a:xfrm>
          <a:prstGeom prst="rect">
            <a:avLst/>
          </a:prstGeom>
        </p:spPr>
      </p:pic>
    </p:spTree>
    <p:extLst>
      <p:ext uri="{BB962C8B-B14F-4D97-AF65-F5344CB8AC3E}">
        <p14:creationId xmlns:p14="http://schemas.microsoft.com/office/powerpoint/2010/main" val="2844036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30196490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82.3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gave the principal angle, not the obtuse angle required</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138.1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the given lengths as a ratio for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sSup>
                                    <m:sSupPr>
                                      <m:ctrlPr>
                                        <a:rPr lang="en-GB" sz="1400" b="0" i="1" smtClean="0">
                                          <a:solidFill>
                                            <a:schemeClr val="tx1"/>
                                          </a:solidFill>
                                          <a:latin typeface="Cambria Math" panose="02040503050406030204" pitchFamily="18" charset="0"/>
                                          <a:ea typeface="Nunito"/>
                                          <a:cs typeface="Nunito"/>
                                          <a:sym typeface="Nunito"/>
                                        </a:rPr>
                                      </m:ctrlPr>
                                    </m:sSupPr>
                                    <m:e>
                                      <m:r>
                                        <m:rPr>
                                          <m:sty m:val="p"/>
                                        </m:rPr>
                                        <a:rPr lang="en-GB" sz="1400" b="0" i="0" smtClean="0">
                                          <a:solidFill>
                                            <a:schemeClr val="tx1"/>
                                          </a:solidFill>
                                          <a:latin typeface="Cambria Math" panose="02040503050406030204" pitchFamily="18" charset="0"/>
                                          <a:ea typeface="Nunito"/>
                                          <a:cs typeface="Nunito"/>
                                          <a:sym typeface="Nunito"/>
                                        </a:rPr>
                                        <m:t>sin</m:t>
                                      </m:r>
                                    </m:e>
                                    <m:sup>
                                      <m:r>
                                        <a:rPr lang="en-GB" sz="1400" b="0" i="1" smtClean="0">
                                          <a:solidFill>
                                            <a:schemeClr val="tx1"/>
                                          </a:solidFill>
                                          <a:latin typeface="Cambria Math" panose="02040503050406030204" pitchFamily="18" charset="0"/>
                                          <a:ea typeface="Nunito"/>
                                          <a:cs typeface="Nunito"/>
                                          <a:sym typeface="Nunito"/>
                                        </a:rPr>
                                        <m:t>−1</m:t>
                                      </m:r>
                                    </m:sup>
                                  </m:sSup>
                                </m:fName>
                                <m:e>
                                  <m:r>
                                    <a:rPr lang="en-GB" sz="1400" b="0" i="1" smtClean="0">
                                      <a:solidFill>
                                        <a:schemeClr val="tx1"/>
                                      </a:solidFill>
                                      <a:latin typeface="Cambria Math" panose="02040503050406030204" pitchFamily="18" charset="0"/>
                                      <a:ea typeface="Nunito"/>
                                      <a:cs typeface="Nunito"/>
                                      <a:sym typeface="Nunito"/>
                                    </a:rPr>
                                    <m:t> </m:t>
                                  </m:r>
                                </m:e>
                              </m:func>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97.7</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150.3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forgot the multiplier of one half</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301964906"/>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pic>
        <p:nvPicPr>
          <p:cNvPr id="6" name="Picture 5">
            <a:extLst>
              <a:ext uri="{FF2B5EF4-FFF2-40B4-BE49-F238E27FC236}">
                <a16:creationId xmlns:a16="http://schemas.microsoft.com/office/drawing/2014/main" id="{388AD7E5-942C-FB05-3213-1F464CD968F0}"/>
              </a:ext>
            </a:extLst>
          </p:cNvPr>
          <p:cNvPicPr>
            <a:picLocks noChangeAspect="1"/>
          </p:cNvPicPr>
          <p:nvPr/>
        </p:nvPicPr>
        <p:blipFill>
          <a:blip r:embed="rId3"/>
          <a:stretch>
            <a:fillRect/>
          </a:stretch>
        </p:blipFill>
        <p:spPr>
          <a:xfrm>
            <a:off x="391049" y="2480975"/>
            <a:ext cx="3861000" cy="1800000"/>
          </a:xfrm>
          <a:prstGeom prst="rect">
            <a:avLst/>
          </a:prstGeom>
        </p:spPr>
      </p:pic>
      <mc:AlternateContent xmlns:mc="http://schemas.openxmlformats.org/markup-compatibility/2006" xmlns:a14="http://schemas.microsoft.com/office/drawing/2010/main">
        <mc:Choice Requires="a14">
          <p:graphicFrame>
            <p:nvGraphicFramePr>
              <p:cNvPr id="9" name="Google Shape;255;g2191522ec10_0_108">
                <a:extLst>
                  <a:ext uri="{FF2B5EF4-FFF2-40B4-BE49-F238E27FC236}">
                    <a16:creationId xmlns:a16="http://schemas.microsoft.com/office/drawing/2014/main" id="{78D279AD-6643-FB4D-2EDD-53064CC6A712}"/>
                  </a:ext>
                </a:extLst>
              </p:cNvPr>
              <p:cNvGraphicFramePr/>
              <p:nvPr>
                <p:extLst>
                  <p:ext uri="{D42A27DB-BD31-4B8C-83A1-F6EECF244321}">
                    <p14:modId xmlns:p14="http://schemas.microsoft.com/office/powerpoint/2010/main" val="4174771999"/>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7) </a:t>
                          </a:r>
                          <a:r>
                            <a:rPr lang="en-GB" sz="1600" b="0" dirty="0">
                              <a:solidFill>
                                <a:schemeClr val="dk1"/>
                              </a:solidFill>
                              <a:latin typeface="Nunito Sans"/>
                              <a:ea typeface="Nunito Sans"/>
                              <a:cs typeface="Nunito Sans"/>
                              <a:sym typeface="Nunito Sans"/>
                            </a:rPr>
                            <a:t>Triangle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𝑀𝑁𝑃</m:t>
                              </m:r>
                            </m:oMath>
                          </a14:m>
                          <a:r>
                            <a:rPr lang="en-GB" sz="1600" b="0" dirty="0">
                              <a:solidFill>
                                <a:schemeClr val="dk1"/>
                              </a:solidFill>
                              <a:latin typeface="Nunito Sans"/>
                              <a:ea typeface="Nunito Sans"/>
                              <a:cs typeface="Nunito Sans"/>
                              <a:sym typeface="Nunito Sans"/>
                            </a:rPr>
                            <a:t> has a</a:t>
                          </a:r>
                          <a:r>
                            <a:rPr lang="en-GB" sz="1600" b="0" baseline="0" dirty="0">
                              <a:solidFill>
                                <a:schemeClr val="dk1"/>
                              </a:solidFill>
                              <a:latin typeface="Nunito Sans"/>
                              <a:ea typeface="Nunito Sans"/>
                              <a:cs typeface="Nunito Sans"/>
                              <a:sym typeface="Nunito Sans"/>
                            </a:rPr>
                            <a:t>n area of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25 </m:t>
                              </m:r>
                              <m:r>
                                <a:rPr lang="en-GB" sz="1600" b="0" i="1" baseline="0" smtClean="0">
                                  <a:solidFill>
                                    <a:schemeClr val="dk1"/>
                                  </a:solidFill>
                                  <a:latin typeface="Cambria Math" panose="02040503050406030204" pitchFamily="18" charset="0"/>
                                  <a:ea typeface="Nunito Sans"/>
                                  <a:cs typeface="Nunito Sans"/>
                                  <a:sym typeface="Nunito Sans"/>
                                </a:rPr>
                                <m:t>𝑐</m:t>
                              </m:r>
                              <m:sSup>
                                <m:sSupPr>
                                  <m:ctrlPr>
                                    <a:rPr lang="en-GB" sz="1600" b="0" i="1" baseline="0" smtClean="0">
                                      <a:solidFill>
                                        <a:schemeClr val="dk1"/>
                                      </a:solidFill>
                                      <a:latin typeface="Cambria Math" panose="02040503050406030204" pitchFamily="18" charset="0"/>
                                      <a:ea typeface="Nunito Sans"/>
                                      <a:cs typeface="Nunito Sans"/>
                                      <a:sym typeface="Nunito Sans"/>
                                    </a:rPr>
                                  </m:ctrlPr>
                                </m:sSupPr>
                                <m:e>
                                  <m:r>
                                    <a:rPr lang="en-GB" sz="1600" b="0" i="1" baseline="0" smtClean="0">
                                      <a:solidFill>
                                        <a:schemeClr val="dk1"/>
                                      </a:solidFill>
                                      <a:latin typeface="Cambria Math" panose="02040503050406030204" pitchFamily="18" charset="0"/>
                                      <a:ea typeface="Nunito Sans"/>
                                      <a:cs typeface="Nunito Sans"/>
                                      <a:sym typeface="Nunito Sans"/>
                                    </a:rPr>
                                    <m:t>𝑚</m:t>
                                  </m:r>
                                </m:e>
                                <m:sup>
                                  <m:r>
                                    <a:rPr lang="en-GB" sz="1600" b="0" i="1" baseline="0" smtClean="0">
                                      <a:solidFill>
                                        <a:schemeClr val="dk1"/>
                                      </a:solidFill>
                                      <a:latin typeface="Cambria Math" panose="02040503050406030204" pitchFamily="18" charset="0"/>
                                      <a:ea typeface="Nunito Sans"/>
                                      <a:cs typeface="Nunito Sans"/>
                                      <a:sym typeface="Nunito Sans"/>
                                    </a:rPr>
                                    <m:t>2</m:t>
                                  </m:r>
                                </m:sup>
                              </m:sSup>
                            </m:oMath>
                          </a14:m>
                          <a:r>
                            <a:rPr lang="en-GB" sz="1600" b="0" baseline="0" dirty="0">
                              <a:solidFill>
                                <a:schemeClr val="dk1"/>
                              </a:solidFill>
                              <a:latin typeface="Nunito Sans"/>
                              <a:ea typeface="Nunito Sans"/>
                              <a:cs typeface="Nunito Sans"/>
                              <a:sym typeface="Nunito Sans"/>
                            </a:rPr>
                            <a:t>.</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Determine the size of angle MNP, correct to</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one decimal place. Remember that angle </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MNP is an obtuse angle.</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9" name="Google Shape;255;g2191522ec10_0_108">
                <a:extLst>
                  <a:ext uri="{FF2B5EF4-FFF2-40B4-BE49-F238E27FC236}">
                    <a16:creationId xmlns:a16="http://schemas.microsoft.com/office/drawing/2014/main" id="{78D279AD-6643-FB4D-2EDD-53064CC6A712}"/>
                  </a:ext>
                </a:extLst>
              </p:cNvPr>
              <p:cNvGraphicFramePr/>
              <p:nvPr>
                <p:extLst>
                  <p:ext uri="{D42A27DB-BD31-4B8C-83A1-F6EECF244321}">
                    <p14:modId xmlns:p14="http://schemas.microsoft.com/office/powerpoint/2010/main" val="4174771999"/>
                  </p:ext>
                </p:extLst>
              </p:nvPr>
            </p:nvGraphicFramePr>
            <p:xfrm>
              <a:off x="108044" y="862525"/>
              <a:ext cx="4427010" cy="1402090"/>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402090">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4"/>
                          <a:stretch>
                            <a:fillRect l="-138" t="-866" r="-413" b="-5628"/>
                          </a:stretch>
                        </a:blipFill>
                      </a:tcPr>
                    </a:tc>
                    <a:extLst>
                      <a:ext uri="{0D108BD9-81ED-4DB2-BD59-A6C34878D82A}">
                        <a16:rowId xmlns:a16="http://schemas.microsoft.com/office/drawing/2014/main" val="10000"/>
                      </a:ext>
                    </a:extLst>
                  </a:tr>
                </a:tbl>
              </a:graphicData>
            </a:graphic>
          </p:graphicFrame>
        </mc:Fallback>
      </mc:AlternateContent>
    </p:spTree>
    <p:extLst>
      <p:ext uri="{BB962C8B-B14F-4D97-AF65-F5344CB8AC3E}">
        <p14:creationId xmlns:p14="http://schemas.microsoft.com/office/powerpoint/2010/main" val="25400643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4164766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12.8 </m:t>
                              </m:r>
                              <m:r>
                                <a:rPr lang="en-GB" sz="1600" b="0" i="1" dirty="0" smtClean="0">
                                  <a:solidFill>
                                    <a:srgbClr val="00BC89"/>
                                  </a:solidFill>
                                  <a:latin typeface="Cambria Math" panose="02040503050406030204" pitchFamily="18" charset="0"/>
                                  <a:ea typeface="Nunito"/>
                                  <a:cs typeface="Nunito"/>
                                  <a:sym typeface="Nunito"/>
                                </a:rPr>
                                <m:t>𝑐𝑚</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func>
                                <m:funcPr>
                                  <m:ctrlPr>
                                    <a:rPr lang="en-GB" sz="1400" b="0" i="1" dirty="0" smtClean="0">
                                      <a:solidFill>
                                        <a:schemeClr val="tx1"/>
                                      </a:solidFill>
                                      <a:latin typeface="Cambria Math" panose="02040503050406030204" pitchFamily="18" charset="0"/>
                                      <a:ea typeface="Nunito"/>
                                      <a:cs typeface="Nunito"/>
                                      <a:sym typeface="Nunito"/>
                                    </a:rPr>
                                  </m:ctrlPr>
                                </m:funcPr>
                                <m:fName>
                                  <m:r>
                                    <m:rPr>
                                      <m:sty m:val="p"/>
                                    </m:rPr>
                                    <a:rPr lang="en-GB" sz="1400" b="0" i="0" dirty="0" smtClean="0">
                                      <a:solidFill>
                                        <a:schemeClr val="tx1"/>
                                      </a:solidFill>
                                      <a:latin typeface="Cambria Math" panose="02040503050406030204" pitchFamily="18" charset="0"/>
                                      <a:ea typeface="Nunito"/>
                                      <a:cs typeface="Nunito"/>
                                      <a:sym typeface="Nunito"/>
                                    </a:rPr>
                                    <m:t>sin</m:t>
                                  </m:r>
                                </m:fName>
                                <m:e>
                                  <m:r>
                                    <a:rPr lang="en-GB" sz="1400" b="0" i="1" dirty="0"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in place of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400" b="0" i="0" u="none" strike="noStrike" cap="none" smtClean="0">
                                      <a:solidFill>
                                        <a:schemeClr val="tx1"/>
                                      </a:solidFill>
                                      <a:latin typeface="Cambria Math" panose="02040503050406030204" pitchFamily="18" charset="0"/>
                                      <a:ea typeface="Times New Roman"/>
                                      <a:cs typeface="Times New Roman"/>
                                      <a:sym typeface="Times New Roman"/>
                                    </a:rPr>
                                    <m:t>cos</m:t>
                                  </m:r>
                                </m:fName>
                                <m:e>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 </m:t>
                                  </m:r>
                                </m:e>
                              </m:func>
                            </m:oMath>
                          </a14:m>
                          <a:r>
                            <a:rPr lang="en-US" sz="1400" u="none" strike="noStrike" cap="none" dirty="0">
                              <a:solidFill>
                                <a:schemeClr val="tx1"/>
                              </a:solidFill>
                              <a:latin typeface="Nunito" pitchFamily="2" charset="0"/>
                              <a:ea typeface="Times New Roman"/>
                              <a:cs typeface="Times New Roman"/>
                              <a:sym typeface="Times New Roman"/>
                            </a:rPr>
                            <a:t>when calculating</a:t>
                          </a:r>
                          <a:r>
                            <a:rPr lang="en-US" sz="1400" u="none" strike="noStrike" cap="none" baseline="0" dirty="0">
                              <a:solidFill>
                                <a:schemeClr val="tx1"/>
                              </a:solidFill>
                              <a:latin typeface="Nunito" pitchFamily="2" charset="0"/>
                              <a:ea typeface="Times New Roman"/>
                              <a:cs typeface="Times New Roman"/>
                              <a:sym typeface="Times New Roman"/>
                            </a:rPr>
                            <a:t> the result</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forgot to multiply by 2 in the Cosine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only evaluated the Pythagorean element of the Cosine Rule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41647665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95179445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8) </a:t>
                          </a:r>
                          <a:r>
                            <a:rPr lang="en-GB" sz="1600" b="0" dirty="0">
                              <a:solidFill>
                                <a:schemeClr val="dk1"/>
                              </a:solidFill>
                              <a:latin typeface="Nunito Sans"/>
                              <a:ea typeface="Nunito Sans"/>
                              <a:cs typeface="Nunito Sans"/>
                              <a:sym typeface="Nunito Sans"/>
                            </a:rPr>
                            <a:t>Use the Cosine Rule to find the length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𝑌𝑍</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951794457"/>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9FC5354-9729-B1D6-BEEB-85FD79B09B23}"/>
              </a:ext>
            </a:extLst>
          </p:cNvPr>
          <p:cNvPicPr>
            <a:picLocks noChangeAspect="1"/>
          </p:cNvPicPr>
          <p:nvPr/>
        </p:nvPicPr>
        <p:blipFill>
          <a:blip r:embed="rId4"/>
          <a:stretch>
            <a:fillRect/>
          </a:stretch>
        </p:blipFill>
        <p:spPr>
          <a:xfrm>
            <a:off x="343883" y="1837540"/>
            <a:ext cx="3844979" cy="2160000"/>
          </a:xfrm>
          <a:prstGeom prst="rect">
            <a:avLst/>
          </a:prstGeom>
        </p:spPr>
      </p:pic>
    </p:spTree>
    <p:extLst>
      <p:ext uri="{BB962C8B-B14F-4D97-AF65-F5344CB8AC3E}">
        <p14:creationId xmlns:p14="http://schemas.microsoft.com/office/powerpoint/2010/main" val="3564321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3434770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multiply by 2 in the Cosine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t>
                          </a:r>
                          <a:r>
                            <a:rPr lang="en-GB" sz="1400" u="none" strike="noStrike" cap="none" dirty="0">
                              <a:solidFill>
                                <a:schemeClr val="tx1"/>
                              </a:solidFill>
                              <a:latin typeface="Nunito"/>
                              <a:sym typeface="Nunito"/>
                            </a:rPr>
                            <a:t>only evaluated the Pythagorean element of the Cosine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18.3 </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17.0 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forgot to square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7.5</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3434770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76374013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9) </a:t>
                          </a:r>
                          <a:r>
                            <a:rPr lang="en-GB" sz="1600" b="0" dirty="0">
                              <a:solidFill>
                                <a:schemeClr val="dk1"/>
                              </a:solidFill>
                              <a:latin typeface="Nunito Sans"/>
                              <a:ea typeface="Nunito Sans"/>
                              <a:cs typeface="Nunito Sans"/>
                              <a:sym typeface="Nunito Sans"/>
                            </a:rPr>
                            <a:t>Use the Cosine Rule to determine the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length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76374013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EC852990-E01F-A670-57A9-37FA735BD035}"/>
              </a:ext>
            </a:extLst>
          </p:cNvPr>
          <p:cNvPicPr>
            <a:picLocks noChangeAspect="1"/>
          </p:cNvPicPr>
          <p:nvPr/>
        </p:nvPicPr>
        <p:blipFill>
          <a:blip r:embed="rId4"/>
          <a:stretch>
            <a:fillRect/>
          </a:stretch>
        </p:blipFill>
        <p:spPr>
          <a:xfrm>
            <a:off x="547694" y="2073461"/>
            <a:ext cx="3547709" cy="1440000"/>
          </a:xfrm>
          <a:prstGeom prst="rect">
            <a:avLst/>
          </a:prstGeom>
        </p:spPr>
      </p:pic>
    </p:spTree>
    <p:extLst>
      <p:ext uri="{BB962C8B-B14F-4D97-AF65-F5344CB8AC3E}">
        <p14:creationId xmlns:p14="http://schemas.microsoft.com/office/powerpoint/2010/main" val="15583072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3504617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multiply by 2 in the Cosine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57.9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t>
                          </a:r>
                          <a:r>
                            <a:rPr lang="en-GB" sz="1400" u="none" strike="noStrike" cap="none" dirty="0">
                              <a:solidFill>
                                <a:schemeClr val="tx1"/>
                              </a:solidFill>
                              <a:latin typeface="Nunito"/>
                              <a:sym typeface="Nunito"/>
                            </a:rPr>
                            <a:t>labelled the sides incorrectly, finding the size of angle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𝐷𝐹𝐸</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88.3</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square rooted the numerator in the Cosine Rule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D)</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84.0</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a:sym typeface="Nunito"/>
                            </a:rPr>
                            <a:t>Correct answer</a:t>
                          </a:r>
                          <a:endParaRPr lang="en-US" sz="1400" u="none" strike="noStrike" cap="none" dirty="0">
                            <a:solidFill>
                              <a:srgbClr val="00BC89"/>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73504617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191252396"/>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10) </a:t>
                          </a:r>
                          <a:r>
                            <a:rPr lang="en-GB" sz="1600" b="0" dirty="0">
                              <a:solidFill>
                                <a:schemeClr val="dk1"/>
                              </a:solidFill>
                              <a:latin typeface="Nunito Sans"/>
                              <a:ea typeface="Nunito Sans"/>
                              <a:cs typeface="Nunito Sans"/>
                              <a:sym typeface="Nunito Sans"/>
                            </a:rPr>
                            <a:t>Use the Cosine Rule to calculate the size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𝐷𝐸𝐹</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191252396"/>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9A62B245-6F0E-49CF-91E3-4E8BD36FEC69}"/>
              </a:ext>
            </a:extLst>
          </p:cNvPr>
          <p:cNvPicPr>
            <a:picLocks noChangeAspect="1"/>
          </p:cNvPicPr>
          <p:nvPr/>
        </p:nvPicPr>
        <p:blipFill>
          <a:blip r:embed="rId4"/>
          <a:stretch>
            <a:fillRect/>
          </a:stretch>
        </p:blipFill>
        <p:spPr>
          <a:xfrm>
            <a:off x="363338" y="1701930"/>
            <a:ext cx="3806069" cy="2520000"/>
          </a:xfrm>
          <a:prstGeom prst="rect">
            <a:avLst/>
          </a:prstGeom>
        </p:spPr>
      </p:pic>
    </p:spTree>
    <p:extLst>
      <p:ext uri="{BB962C8B-B14F-4D97-AF65-F5344CB8AC3E}">
        <p14:creationId xmlns:p14="http://schemas.microsoft.com/office/powerpoint/2010/main" val="1240550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4"/>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a:solidFill>
                  <a:srgbClr val="FFFFFF"/>
                </a:solidFill>
                <a:latin typeface="Nunito Sans"/>
                <a:ea typeface="Nunito Sans"/>
                <a:cs typeface="Nunito Sans"/>
                <a:sym typeface="Nunito Sans"/>
              </a:rPr>
              <a:t>How to use the questions in this resource</a:t>
            </a:r>
            <a:endParaRPr sz="1400" b="0" i="0" u="none" strike="noStrike" cap="none">
              <a:solidFill>
                <a:srgbClr val="000000"/>
              </a:solidFill>
              <a:latin typeface="Arial"/>
              <a:ea typeface="Arial"/>
              <a:cs typeface="Arial"/>
              <a:sym typeface="Arial"/>
            </a:endParaRPr>
          </a:p>
        </p:txBody>
      </p:sp>
      <p:sp>
        <p:nvSpPr>
          <p:cNvPr id="95" name="Google Shape;95;p4"/>
          <p:cNvSpPr txBox="1"/>
          <p:nvPr/>
        </p:nvSpPr>
        <p:spPr>
          <a:xfrm>
            <a:off x="80049" y="920867"/>
            <a:ext cx="8468691" cy="2931286"/>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There are 15 multiple choice questions, each designed to assess each of the key skills required to master </a:t>
            </a:r>
            <a:r>
              <a:rPr lang="en-GB" sz="1200" b="1" i="0" u="none" strike="noStrike" cap="none" dirty="0">
                <a:solidFill>
                  <a:srgbClr val="1C1C1C"/>
                </a:solidFill>
                <a:latin typeface="Nunito Sans"/>
                <a:ea typeface="Nunito Sans"/>
                <a:cs typeface="Nunito Sans"/>
                <a:sym typeface="Nunito Sans"/>
              </a:rPr>
              <a:t>trigonometry (advanced)</a:t>
            </a:r>
            <a:r>
              <a:rPr lang="en-GB" sz="1200" b="0" i="0" u="none" strike="noStrike" cap="none" dirty="0">
                <a:solidFill>
                  <a:srgbClr val="1C1C1C"/>
                </a:solidFill>
                <a:latin typeface="Nunito Sans"/>
                <a:ea typeface="Nunito Sans"/>
                <a:cs typeface="Nunito Sans"/>
                <a:sym typeface="Nunito Sans"/>
              </a:rPr>
              <a:t>. </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Each question has </a:t>
            </a:r>
            <a:r>
              <a:rPr lang="en-GB" sz="1200" b="1" i="0" u="none" strike="noStrike" cap="none" dirty="0">
                <a:solidFill>
                  <a:srgbClr val="1C1C1C"/>
                </a:solidFill>
                <a:latin typeface="Nunito Sans"/>
                <a:ea typeface="Nunito Sans"/>
                <a:cs typeface="Nunito Sans"/>
                <a:sym typeface="Nunito Sans"/>
              </a:rPr>
              <a:t>one correct answer </a:t>
            </a:r>
            <a:r>
              <a:rPr lang="en-GB" sz="1200" b="0" i="0" u="none" strike="noStrike" cap="none" dirty="0">
                <a:solidFill>
                  <a:srgbClr val="1C1C1C"/>
                </a:solidFill>
                <a:latin typeface="Nunito Sans"/>
                <a:ea typeface="Nunito Sans"/>
                <a:cs typeface="Nunito Sans"/>
                <a:sym typeface="Nunito Sans"/>
              </a:rPr>
              <a:t>and </a:t>
            </a:r>
            <a:r>
              <a:rPr lang="en-GB" sz="1200" b="1" i="0" u="none" strike="noStrike" cap="none" dirty="0">
                <a:solidFill>
                  <a:srgbClr val="1C1C1C"/>
                </a:solidFill>
                <a:latin typeface="Nunito Sans"/>
                <a:ea typeface="Nunito Sans"/>
                <a:cs typeface="Nunito Sans"/>
                <a:sym typeface="Nunito Sans"/>
              </a:rPr>
              <a:t>three carefully chosen incorrect answers </a:t>
            </a:r>
            <a:r>
              <a:rPr lang="en-GB" sz="1200" b="0" i="0" u="none" strike="noStrike" cap="none" dirty="0">
                <a:solidFill>
                  <a:srgbClr val="1C1C1C"/>
                </a:solidFill>
                <a:latin typeface="Nunito Sans"/>
                <a:ea typeface="Nunito Sans"/>
                <a:cs typeface="Nunito Sans"/>
                <a:sym typeface="Nunito Sans"/>
              </a:rPr>
              <a:t>that are designed to identify and highlight fundamental misconceptions including: </a:t>
            </a:r>
            <a:r>
              <a:rPr lang="en-GB" sz="1200" b="1" i="0" u="none" strike="noStrike" cap="none" dirty="0">
                <a:solidFill>
                  <a:srgbClr val="1C1C1C"/>
                </a:solidFill>
                <a:latin typeface="Nunito Sans"/>
                <a:ea typeface="Nunito Sans"/>
                <a:cs typeface="Nunito Sans"/>
                <a:sym typeface="Nunito Sans"/>
              </a:rPr>
              <a:t>Using the incorrect trigonometric function</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Incorrect labelling</a:t>
            </a:r>
            <a:r>
              <a:rPr lang="en-GB" sz="1200" b="0" i="0" u="none" strike="noStrike" cap="none" dirty="0">
                <a:solidFill>
                  <a:srgbClr val="1C1C1C"/>
                </a:solidFill>
                <a:latin typeface="Nunito Sans"/>
                <a:ea typeface="Nunito Sans"/>
                <a:cs typeface="Nunito Sans"/>
                <a:sym typeface="Nunito Sans"/>
              </a:rPr>
              <a:t>, </a:t>
            </a:r>
            <a:r>
              <a:rPr lang="en-GB" sz="1200" b="1" i="0" u="none" strike="noStrike" cap="none" dirty="0">
                <a:solidFill>
                  <a:srgbClr val="1C1C1C"/>
                </a:solidFill>
                <a:latin typeface="Nunito Sans"/>
                <a:ea typeface="Nunito Sans"/>
                <a:cs typeface="Nunito Sans"/>
                <a:sym typeface="Nunito Sans"/>
              </a:rPr>
              <a:t>Incomplete calculation</a:t>
            </a:r>
            <a:r>
              <a:rPr lang="en-GB" sz="1200" b="0" i="0" u="none" strike="noStrike" cap="none" dirty="0">
                <a:solidFill>
                  <a:srgbClr val="1C1C1C"/>
                </a:solidFill>
                <a:latin typeface="Nunito Sans"/>
                <a:ea typeface="Nunito Sans"/>
                <a:cs typeface="Nunito Sans"/>
                <a:sym typeface="Nunito Sans"/>
              </a:rPr>
              <a:t>, and </a:t>
            </a:r>
            <a:r>
              <a:rPr lang="en-GB" sz="1200" b="1" i="0" u="none" strike="noStrike" cap="none" dirty="0">
                <a:solidFill>
                  <a:srgbClr val="1C1C1C"/>
                </a:solidFill>
                <a:latin typeface="Nunito Sans"/>
                <a:ea typeface="Nunito Sans"/>
                <a:cs typeface="Nunito Sans"/>
                <a:sym typeface="Nunito Sans"/>
              </a:rPr>
              <a:t>Misreading graphs</a:t>
            </a:r>
            <a:r>
              <a:rPr lang="en-GB" sz="1200" i="0" u="none" strike="noStrike" cap="none" dirty="0">
                <a:solidFill>
                  <a:srgbClr val="1C1C1C"/>
                </a:solidFill>
                <a:latin typeface="Nunito Sans"/>
                <a:ea typeface="Nunito Sans"/>
                <a:cs typeface="Nunito Sans"/>
                <a:sym typeface="Nunito Sans"/>
              </a:rPr>
              <a:t>.</a:t>
            </a:r>
            <a:r>
              <a:rPr lang="en-GB" sz="1200" b="0" i="0" u="none" strike="noStrike" cap="none" dirty="0">
                <a:solidFill>
                  <a:srgbClr val="1C1C1C"/>
                </a:solidFill>
                <a:latin typeface="Nunito Sans"/>
                <a:ea typeface="Nunito Sans"/>
                <a:cs typeface="Nunito Sans"/>
                <a:sym typeface="Nunito Sans"/>
              </a:rPr>
              <a:t> </a:t>
            </a: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When answering these questions, students should be </a:t>
            </a:r>
            <a:r>
              <a:rPr lang="en-GB" sz="1200" b="1" i="0" u="none" strike="noStrike" cap="none" dirty="0">
                <a:solidFill>
                  <a:srgbClr val="1C1C1C"/>
                </a:solidFill>
                <a:latin typeface="Nunito Sans"/>
                <a:ea typeface="Nunito Sans"/>
                <a:cs typeface="Nunito Sans"/>
                <a:sym typeface="Nunito Sans"/>
              </a:rPr>
              <a:t>encouraged to explain why they have chosen a particular answer</a:t>
            </a:r>
            <a:r>
              <a:rPr lang="en-GB" sz="1200" b="0" i="0" u="none" strike="noStrike" cap="none" dirty="0">
                <a:solidFill>
                  <a:srgbClr val="1C1C1C"/>
                </a:solidFill>
                <a:latin typeface="Nunito Sans"/>
                <a:ea typeface="Nunito Sans"/>
                <a:cs typeface="Nunito Sans"/>
                <a:sym typeface="Nunito Sans"/>
              </a:rPr>
              <a:t>, and why the other three answers are incorrect. This can be done verbally in small groups, or written down on the worksheet or in their books.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200"/>
              <a:buFont typeface="Arial"/>
              <a:buNone/>
            </a:pPr>
            <a:endParaRPr sz="1200" b="0" i="0" u="none" strike="noStrike" cap="none" dirty="0">
              <a:solidFill>
                <a:srgbClr val="1C1C1C"/>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200"/>
              <a:buFont typeface="Arial"/>
              <a:buNone/>
            </a:pPr>
            <a:r>
              <a:rPr lang="en-GB" sz="1200" b="0" i="0" u="none" strike="noStrike" cap="none" dirty="0">
                <a:solidFill>
                  <a:srgbClr val="1C1C1C"/>
                </a:solidFill>
                <a:latin typeface="Nunito Sans"/>
                <a:ea typeface="Nunito Sans"/>
                <a:cs typeface="Nunito Sans"/>
                <a:sym typeface="Nunito Sans"/>
              </a:rPr>
              <a:t>This resource has been designed to be as </a:t>
            </a:r>
            <a:r>
              <a:rPr lang="en-GB" sz="1200" b="1" i="0" u="none" strike="noStrike" cap="none" dirty="0">
                <a:solidFill>
                  <a:srgbClr val="1C1C1C"/>
                </a:solidFill>
                <a:latin typeface="Nunito Sans"/>
                <a:ea typeface="Nunito Sans"/>
                <a:cs typeface="Nunito Sans"/>
                <a:sym typeface="Nunito Sans"/>
              </a:rPr>
              <a:t>flexible</a:t>
            </a:r>
            <a:r>
              <a:rPr lang="en-GB" sz="1200" b="0" i="0" u="none" strike="noStrike" cap="none" dirty="0">
                <a:solidFill>
                  <a:srgbClr val="1C1C1C"/>
                </a:solidFill>
                <a:latin typeface="Nunito Sans"/>
                <a:ea typeface="Nunito Sans"/>
                <a:cs typeface="Nunito Sans"/>
                <a:sym typeface="Nunito Sans"/>
              </a:rPr>
              <a:t> as possible with questions that can be easily chopped up and reordered, and come with a separate answer sheet that details all of the misconceptions highlighted in the answers.</a:t>
            </a:r>
            <a:endParaRPr sz="1400" b="0" i="0" u="none" strike="noStrike" cap="none" dirty="0">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100"/>
              <a:buFont typeface="Arial"/>
              <a:buNone/>
            </a:pPr>
            <a:endParaRPr sz="1100" b="0" i="0" u="none" strike="noStrike" cap="none" dirty="0">
              <a:solidFill>
                <a:srgbClr val="1C1C1C"/>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17607981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141.4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forgot to square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12.4</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126.6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t>
                          </a:r>
                          <a:r>
                            <a:rPr lang="en-GB" sz="1400" u="none" strike="noStrike" cap="none" dirty="0">
                              <a:solidFill>
                                <a:schemeClr val="tx1"/>
                              </a:solidFill>
                              <a:latin typeface="Nunito"/>
                              <a:sym typeface="Nunito"/>
                            </a:rPr>
                            <a:t>forgot to multiply by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2</m:t>
                              </m:r>
                            </m:oMath>
                          </a14:m>
                          <a:r>
                            <a:rPr lang="en-US" sz="1400" u="none" strike="noStrike" cap="none" dirty="0">
                              <a:solidFill>
                                <a:schemeClr val="tx1"/>
                              </a:solidFill>
                              <a:latin typeface="Nunito" pitchFamily="2" charset="0"/>
                              <a:ea typeface="Times New Roman"/>
                              <a:cs typeface="Times New Roman"/>
                              <a:sym typeface="Times New Roman"/>
                            </a:rPr>
                            <a:t> in the Cosine Rule formula</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107.3</m:t>
                              </m:r>
                              <m:r>
                                <a:rPr lang="en-GB" sz="1600" b="0" i="1" u="none" strike="noStrike" cap="none" smtClean="0">
                                  <a:solidFill>
                                    <a:srgbClr val="00BC89"/>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72.7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made errors manipulating the Cosine Rule formula</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17607981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15904865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11) </a:t>
                          </a:r>
                          <a:r>
                            <a:rPr lang="en-GB" sz="1600" b="0" dirty="0">
                              <a:solidFill>
                                <a:schemeClr val="dk1"/>
                              </a:solidFill>
                              <a:latin typeface="Nunito Sans"/>
                              <a:ea typeface="Nunito Sans"/>
                              <a:cs typeface="Nunito Sans"/>
                              <a:sym typeface="Nunito Sans"/>
                            </a:rPr>
                            <a:t>Use the Cosine Rule to determine the size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of 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𝑆𝑈𝑇</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159048654"/>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BADD32E6-A8D5-3103-F7CB-9CC767B05FBE}"/>
              </a:ext>
            </a:extLst>
          </p:cNvPr>
          <p:cNvPicPr>
            <a:picLocks noChangeAspect="1"/>
          </p:cNvPicPr>
          <p:nvPr/>
        </p:nvPicPr>
        <p:blipFill>
          <a:blip r:embed="rId4"/>
          <a:stretch>
            <a:fillRect/>
          </a:stretch>
        </p:blipFill>
        <p:spPr>
          <a:xfrm>
            <a:off x="435068" y="2061930"/>
            <a:ext cx="3662610" cy="1800000"/>
          </a:xfrm>
          <a:prstGeom prst="rect">
            <a:avLst/>
          </a:prstGeom>
        </p:spPr>
      </p:pic>
    </p:spTree>
    <p:extLst>
      <p:ext uri="{BB962C8B-B14F-4D97-AF65-F5344CB8AC3E}">
        <p14:creationId xmlns:p14="http://schemas.microsoft.com/office/powerpoint/2010/main" val="173986382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6969102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assumed the smallest angle is opposite the longest side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57.1</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43.4</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attempted to use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tan</m:t>
                                  </m:r>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with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𝑊𝑋</m:t>
                              </m:r>
                            </m:oMath>
                          </a14:m>
                          <a:r>
                            <a:rPr lang="en-US" sz="1400" u="none" strike="noStrike" cap="none" dirty="0">
                              <a:solidFill>
                                <a:schemeClr val="tx1"/>
                              </a:solidFill>
                              <a:latin typeface="Nunito" pitchFamily="2" charset="0"/>
                              <a:ea typeface="Times New Roman"/>
                              <a:cs typeface="Times New Roman"/>
                              <a:sym typeface="Times New Roman"/>
                            </a:rPr>
                            <a:t> (</a:t>
                          </a:r>
                          <a:r>
                            <a:rPr lang="en-US" sz="1400" u="none" strike="noStrike" cap="none" dirty="0" err="1">
                              <a:solidFill>
                                <a:schemeClr val="tx1"/>
                              </a:solidFill>
                              <a:latin typeface="Nunito" pitchFamily="2" charset="0"/>
                              <a:ea typeface="Times New Roman"/>
                              <a:cs typeface="Times New Roman"/>
                              <a:sym typeface="Times New Roman"/>
                            </a:rPr>
                            <a:t>opp</a:t>
                          </a:r>
                          <a:r>
                            <a:rPr lang="en-US" sz="1400" u="none" strike="noStrike" cap="none" dirty="0">
                              <a:solidFill>
                                <a:schemeClr val="tx1"/>
                              </a:solidFill>
                              <a:latin typeface="Nunito" pitchFamily="2" charset="0"/>
                              <a:ea typeface="Times New Roman"/>
                              <a:cs typeface="Times New Roman"/>
                              <a:sym typeface="Times New Roman"/>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𝑉𝑋</m:t>
                              </m:r>
                            </m:oMath>
                          </a14:m>
                          <a:r>
                            <a:rPr lang="en-US" sz="1400" u="none" strike="noStrike" cap="none" dirty="0">
                              <a:solidFill>
                                <a:schemeClr val="tx1"/>
                              </a:solidFill>
                              <a:latin typeface="Nunito" pitchFamily="2" charset="0"/>
                              <a:ea typeface="Times New Roman"/>
                              <a:cs typeface="Times New Roman"/>
                              <a:sym typeface="Times New Roman"/>
                            </a:rPr>
                            <a:t> (adj)</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60.2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found the size of angle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𝑉𝑋𝑊</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6969102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233502513"/>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12) </a:t>
                          </a:r>
                          <a:r>
                            <a:rPr lang="en-GB" sz="1600" b="0" dirty="0">
                              <a:solidFill>
                                <a:schemeClr val="dk1"/>
                              </a:solidFill>
                              <a:latin typeface="Nunito Sans"/>
                              <a:ea typeface="Nunito Sans"/>
                              <a:cs typeface="Nunito Sans"/>
                              <a:sym typeface="Nunito Sans"/>
                            </a:rPr>
                            <a:t>Determine the size of the smallest angle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in the triangle</a:t>
                          </a: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𝑉𝑊𝑋</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4233502513"/>
                  </p:ext>
                </p:extLst>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0438CC85-BC60-B9C5-4805-07C1CBB1738C}"/>
              </a:ext>
            </a:extLst>
          </p:cNvPr>
          <p:cNvPicPr>
            <a:picLocks noChangeAspect="1"/>
          </p:cNvPicPr>
          <p:nvPr/>
        </p:nvPicPr>
        <p:blipFill>
          <a:blip r:embed="rId4"/>
          <a:stretch>
            <a:fillRect/>
          </a:stretch>
        </p:blipFill>
        <p:spPr>
          <a:xfrm>
            <a:off x="628546" y="1760975"/>
            <a:ext cx="3386006" cy="2520000"/>
          </a:xfrm>
          <a:prstGeom prst="rect">
            <a:avLst/>
          </a:prstGeom>
        </p:spPr>
      </p:pic>
    </p:spTree>
    <p:extLst>
      <p:ext uri="{BB962C8B-B14F-4D97-AF65-F5344CB8AC3E}">
        <p14:creationId xmlns:p14="http://schemas.microsoft.com/office/powerpoint/2010/main" val="24477048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2121534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28.3</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30.3</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12</m:t>
                              </m:r>
                            </m:oMath>
                          </a14:m>
                          <a:r>
                            <a:rPr lang="en-US" sz="1400" u="none" strike="noStrike" cap="none" dirty="0">
                              <a:solidFill>
                                <a:schemeClr val="tx1"/>
                              </a:solidFill>
                              <a:latin typeface="Nunito" pitchFamily="2" charset="0"/>
                              <a:ea typeface="Times New Roman"/>
                              <a:cs typeface="Times New Roman"/>
                              <a:sym typeface="Times New Roman"/>
                            </a:rPr>
                            <a:t> as being adjacent to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𝐶𝐴𝐺</m:t>
                              </m:r>
                            </m:oMath>
                          </a14:m>
                          <a:r>
                            <a:rPr lang="en-US" sz="1400" u="none" strike="noStrike" cap="none" dirty="0">
                              <a:solidFill>
                                <a:schemeClr val="tx1"/>
                              </a:solidFill>
                              <a:latin typeface="Nunito" pitchFamily="2" charset="0"/>
                              <a:ea typeface="Times New Roman"/>
                              <a:cs typeface="Times New Roman"/>
                              <a:sym typeface="Times New Roman"/>
                            </a:rPr>
                            <a:t> instead of using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𝐴𝐶</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32.6</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applied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sin</m:t>
                                  </m:r>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(instead</a:t>
                          </a:r>
                          <a:r>
                            <a:rPr lang="en-US" sz="1400" u="none" strike="noStrike" cap="none" baseline="0" dirty="0">
                              <a:solidFill>
                                <a:schemeClr val="tx1"/>
                              </a:solidFill>
                              <a:latin typeface="Nunito" pitchFamily="2" charset="0"/>
                              <a:ea typeface="Times New Roman"/>
                              <a:cs typeface="Times New Roman"/>
                              <a:sym typeface="Times New Roman"/>
                            </a:rPr>
                            <a:t> of </a:t>
                          </a:r>
                          <a14:m>
                            <m:oMath xmlns:m="http://schemas.openxmlformats.org/officeDocument/2006/math">
                              <m:func>
                                <m:funcPr>
                                  <m:ctrlP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400" b="0" i="0" u="none" strike="noStrike" cap="none" baseline="0" smtClean="0">
                                      <a:solidFill>
                                        <a:schemeClr val="tx1"/>
                                      </a:solidFill>
                                      <a:latin typeface="Cambria Math" panose="02040503050406030204" pitchFamily="18" charset="0"/>
                                      <a:ea typeface="Times New Roman"/>
                                      <a:cs typeface="Times New Roman"/>
                                      <a:sym typeface="Times New Roman"/>
                                    </a:rPr>
                                    <m:t>tan</m:t>
                                  </m:r>
                                </m:fName>
                                <m:e>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 </m:t>
                                  </m:r>
                                </m:e>
                              </m:func>
                            </m:oMath>
                          </a14:m>
                          <a:r>
                            <a:rPr lang="en-US" sz="1400" u="none" strike="noStrike" cap="none" dirty="0">
                              <a:solidFill>
                                <a:schemeClr val="tx1"/>
                              </a:solidFill>
                              <a:latin typeface="Nunito" pitchFamily="2" charset="0"/>
                              <a:ea typeface="Times New Roman"/>
                              <a:cs typeface="Times New Roman"/>
                              <a:sym typeface="Times New Roman"/>
                            </a:rPr>
                            <a:t>) to opposite and adjacent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57.4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a:t>
                          </a:r>
                          <a:r>
                            <a:rPr lang="en-GB" sz="1400" dirty="0">
                              <a:solidFill>
                                <a:schemeClr val="tx1"/>
                              </a:solidFill>
                              <a:latin typeface="Nunito"/>
                              <a:ea typeface="Nunito"/>
                              <a:cs typeface="Nunito"/>
                              <a:sym typeface="Nunito"/>
                            </a:rPr>
                            <a:t>applied </a:t>
                          </a:r>
                          <a14:m>
                            <m:oMath xmlns:m="http://schemas.openxmlformats.org/officeDocument/2006/math">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cos</m:t>
                                  </m:r>
                                </m:fName>
                                <m:e>
                                  <m:r>
                                    <a:rPr lang="en-GB" sz="1400" b="0" i="1" smtClean="0">
                                      <a:solidFill>
                                        <a:schemeClr val="tx1"/>
                                      </a:solidFill>
                                      <a:latin typeface="Cambria Math" panose="02040503050406030204" pitchFamily="18" charset="0"/>
                                      <a:ea typeface="Nunito"/>
                                      <a:cs typeface="Nunito"/>
                                      <a:sym typeface="Nunito"/>
                                    </a:rPr>
                                    <m:t> </m:t>
                                  </m:r>
                                </m:e>
                              </m:func>
                            </m:oMath>
                          </a14:m>
                          <a:r>
                            <a:rPr lang="en-US" sz="1400" u="none" strike="noStrike" cap="none" dirty="0">
                              <a:solidFill>
                                <a:schemeClr val="tx1"/>
                              </a:solidFill>
                              <a:latin typeface="Nunito" pitchFamily="2" charset="0"/>
                              <a:ea typeface="Times New Roman"/>
                              <a:cs typeface="Times New Roman"/>
                              <a:sym typeface="Times New Roman"/>
                            </a:rPr>
                            <a:t>(instead</a:t>
                          </a:r>
                          <a:r>
                            <a:rPr lang="en-US" sz="1400" u="none" strike="noStrike" cap="none" baseline="0" dirty="0">
                              <a:solidFill>
                                <a:schemeClr val="tx1"/>
                              </a:solidFill>
                              <a:latin typeface="Nunito" pitchFamily="2" charset="0"/>
                              <a:ea typeface="Times New Roman"/>
                              <a:cs typeface="Times New Roman"/>
                              <a:sym typeface="Times New Roman"/>
                            </a:rPr>
                            <a:t> of </a:t>
                          </a:r>
                          <a14:m>
                            <m:oMath xmlns:m="http://schemas.openxmlformats.org/officeDocument/2006/math">
                              <m:func>
                                <m:funcPr>
                                  <m:ctrlP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ctrlPr>
                                </m:funcPr>
                                <m:fName>
                                  <m:r>
                                    <m:rPr>
                                      <m:sty m:val="p"/>
                                    </m:rPr>
                                    <a:rPr lang="en-GB" sz="1400" b="0" i="0" u="none" strike="noStrike" cap="none" baseline="0" smtClean="0">
                                      <a:solidFill>
                                        <a:schemeClr val="tx1"/>
                                      </a:solidFill>
                                      <a:latin typeface="Cambria Math" panose="02040503050406030204" pitchFamily="18" charset="0"/>
                                      <a:ea typeface="Times New Roman"/>
                                      <a:cs typeface="Times New Roman"/>
                                      <a:sym typeface="Times New Roman"/>
                                    </a:rPr>
                                    <m:t>tan</m:t>
                                  </m:r>
                                </m:fName>
                                <m:e>
                                  <m:r>
                                    <a:rPr lang="en-GB" sz="1400" b="0" i="1" u="none" strike="noStrike" cap="none" baseline="0" smtClean="0">
                                      <a:solidFill>
                                        <a:schemeClr val="tx1"/>
                                      </a:solidFill>
                                      <a:latin typeface="Cambria Math" panose="02040503050406030204" pitchFamily="18" charset="0"/>
                                      <a:ea typeface="Times New Roman"/>
                                      <a:cs typeface="Times New Roman"/>
                                      <a:sym typeface="Times New Roman"/>
                                    </a:rPr>
                                    <m:t> </m:t>
                                  </m:r>
                                </m:e>
                              </m:func>
                            </m:oMath>
                          </a14:m>
                          <a:r>
                            <a:rPr lang="en-US" sz="1400" u="none" strike="noStrike" cap="none" dirty="0">
                              <a:solidFill>
                                <a:schemeClr val="tx1"/>
                              </a:solidFill>
                              <a:latin typeface="Nunito" pitchFamily="2" charset="0"/>
                              <a:ea typeface="Times New Roman"/>
                              <a:cs typeface="Times New Roman"/>
                              <a:sym typeface="Times New Roman"/>
                            </a:rPr>
                            <a:t>) to opposite and adjacent</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22121534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00786525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13)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𝐶𝐴𝐺</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300786525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984AD605-94E5-09DC-FE0D-09935F9226C6}"/>
              </a:ext>
            </a:extLst>
          </p:cNvPr>
          <p:cNvPicPr>
            <a:picLocks noChangeAspect="1"/>
          </p:cNvPicPr>
          <p:nvPr/>
        </p:nvPicPr>
        <p:blipFill>
          <a:blip r:embed="rId4"/>
          <a:stretch>
            <a:fillRect/>
          </a:stretch>
        </p:blipFill>
        <p:spPr>
          <a:xfrm>
            <a:off x="452167" y="1533461"/>
            <a:ext cx="3738763" cy="2520000"/>
          </a:xfrm>
          <a:prstGeom prst="rect">
            <a:avLst/>
          </a:prstGeom>
        </p:spPr>
      </p:pic>
    </p:spTree>
    <p:extLst>
      <p:ext uri="{BB962C8B-B14F-4D97-AF65-F5344CB8AC3E}">
        <p14:creationId xmlns:p14="http://schemas.microsoft.com/office/powerpoint/2010/main" val="36995507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3" name="Google Shape;105;p20">
                <a:extLst>
                  <a:ext uri="{FF2B5EF4-FFF2-40B4-BE49-F238E27FC236}">
                    <a16:creationId xmlns:a16="http://schemas.microsoft.com/office/drawing/2014/main" id="{04B01ACB-C5DA-2104-0CDF-9B3DD3E59BAD}"/>
                  </a:ext>
                </a:extLst>
              </p:cNvPr>
              <p:cNvGraphicFramePr/>
              <p:nvPr>
                <p:extLst>
                  <p:ext uri="{D42A27DB-BD31-4B8C-83A1-F6EECF244321}">
                    <p14:modId xmlns:p14="http://schemas.microsoft.com/office/powerpoint/2010/main" val="1059751442"/>
                  </p:ext>
                </p:extLst>
              </p:nvPr>
            </p:nvGraphicFramePr>
            <p:xfrm>
              <a:off x="108044" y="862525"/>
              <a:ext cx="8750206" cy="142315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Use the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to estimate the value of </a:t>
                          </a:r>
                          <a14:m>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(225)</m:t>
                                  </m:r>
                                </m:e>
                              </m:func>
                            </m:oMath>
                          </a14:m>
                          <a:r>
                            <a:rPr lang="en-GB" sz="16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3" name="Google Shape;105;p20">
                <a:extLst>
                  <a:ext uri="{FF2B5EF4-FFF2-40B4-BE49-F238E27FC236}">
                    <a16:creationId xmlns:a16="http://schemas.microsoft.com/office/drawing/2014/main" id="{04B01ACB-C5DA-2104-0CDF-9B3DD3E59BAD}"/>
                  </a:ext>
                </a:extLst>
              </p:cNvPr>
              <p:cNvGraphicFramePr/>
              <p:nvPr>
                <p:extLst>
                  <p:ext uri="{D42A27DB-BD31-4B8C-83A1-F6EECF244321}">
                    <p14:modId xmlns:p14="http://schemas.microsoft.com/office/powerpoint/2010/main" val="1059751442"/>
                  </p:ext>
                </p:extLst>
              </p:nvPr>
            </p:nvGraphicFramePr>
            <p:xfrm>
              <a:off x="108044" y="862525"/>
              <a:ext cx="8750206" cy="1423150"/>
            </p:xfrm>
            <a:graphic>
              <a:graphicData uri="http://schemas.openxmlformats.org/drawingml/2006/table">
                <a:tbl>
                  <a:tblPr firstRow="1" bandRow="1">
                    <a:noFill/>
                  </a:tblPr>
                  <a:tblGrid>
                    <a:gridCol w="8750206">
                      <a:extLst>
                        <a:ext uri="{9D8B030D-6E8A-4147-A177-3AD203B41FA5}">
                          <a16:colId xmlns:a16="http://schemas.microsoft.com/office/drawing/2014/main" val="20000"/>
                        </a:ext>
                      </a:extLst>
                    </a:gridCol>
                  </a:tblGrid>
                  <a:tr h="1423150">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Use the graph of </a:t>
                          </a:r>
                          <a14:m xmlns:a14="http://schemas.microsoft.com/office/drawing/2010/main">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𝑥</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to estimate the value of </a:t>
                          </a:r>
                          <a14:m xmlns:a14="http://schemas.microsoft.com/office/drawing/2010/main">
                            <m:oMath xmlns:m="http://schemas.openxmlformats.org/officeDocument/2006/math">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cos</m:t>
                                  </m:r>
                                </m:fName>
                                <m:e>
                                  <m:r>
                                    <a:rPr lang="en-GB" sz="1600" b="0" i="1" smtClean="0">
                                      <a:solidFill>
                                        <a:schemeClr val="dk1"/>
                                      </a:solidFill>
                                      <a:latin typeface="Cambria Math" panose="02040503050406030204" pitchFamily="18" charset="0"/>
                                      <a:ea typeface="Nunito Sans"/>
                                      <a:cs typeface="Nunito Sans"/>
                                      <a:sym typeface="Nunito Sans"/>
                                    </a:rPr>
                                    <m:t>(225)</m:t>
                                  </m:r>
                                </m:e>
                              </m:func>
                            </m:oMath>
                          </a14:m>
                          <a:r>
                            <a:rPr lang="en-GB" sz="1600" b="0" dirty="0">
                              <a:solidFill>
                                <a:schemeClr val="dk1"/>
                              </a:solidFill>
                              <a:latin typeface="Nunito Sans"/>
                              <a:ea typeface="Nunito Sans"/>
                              <a:cs typeface="Nunito Sans"/>
                              <a:sym typeface="Nunito Sans"/>
                            </a:rPr>
                            <a:t>: </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C5ACCF9B-3C84-ED8D-4F75-08B33BD8FF33}"/>
                  </a:ext>
                </a:extLst>
              </p:cNvPr>
              <p:cNvGraphicFramePr/>
              <p:nvPr>
                <p:extLst>
                  <p:ext uri="{D42A27DB-BD31-4B8C-83A1-F6EECF244321}">
                    <p14:modId xmlns:p14="http://schemas.microsoft.com/office/powerpoint/2010/main" val="2910077190"/>
                  </p:ext>
                </p:extLst>
              </p:nvPr>
            </p:nvGraphicFramePr>
            <p:xfrm>
              <a:off x="952500" y="2803311"/>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0.9</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estimated the value of </a:t>
                          </a:r>
                          <a14:m>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uncPr>
                                <m:fName>
                                  <m:r>
                                    <m:rPr>
                                      <m:sty m:val="p"/>
                                    </m:rPr>
                                    <a:rPr lang="en-GB" sz="1400" b="0" i="0" u="none" strike="noStrike" cap="none" smtClean="0">
                                      <a:solidFill>
                                        <a:schemeClr val="tx1"/>
                                      </a:solidFill>
                                      <a:latin typeface="Cambria Math" panose="02040503050406030204" pitchFamily="18" charset="0"/>
                                      <a:ea typeface="Nunito Sans"/>
                                      <a:cs typeface="Nunito Sans"/>
                                      <a:sym typeface="Nunito Sans"/>
                                    </a:rPr>
                                    <m:t>cos</m:t>
                                  </m:r>
                                </m:fName>
                                <m:e>
                                  <m:r>
                                    <a:rPr lang="en-GB" sz="1400" b="0" i="1" u="none" strike="noStrike" cap="none" smtClean="0">
                                      <a:solidFill>
                                        <a:schemeClr val="tx1"/>
                                      </a:solidFill>
                                      <a:latin typeface="Cambria Math" panose="02040503050406030204" pitchFamily="18" charset="0"/>
                                      <a:ea typeface="Nunito Sans"/>
                                      <a:cs typeface="Nunito Sans"/>
                                      <a:sym typeface="Nunito Sans"/>
                                    </a:rPr>
                                    <m:t>(25)</m:t>
                                  </m:r>
                                </m:e>
                              </m:func>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forgot to include the negative sign of the answer</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lacks understanding of trigonometric graphs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−0.7</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C5ACCF9B-3C84-ED8D-4F75-08B33BD8FF33}"/>
                  </a:ext>
                </a:extLst>
              </p:cNvPr>
              <p:cNvGraphicFramePr/>
              <p:nvPr>
                <p:extLst>
                  <p:ext uri="{D42A27DB-BD31-4B8C-83A1-F6EECF244321}">
                    <p14:modId xmlns:p14="http://schemas.microsoft.com/office/powerpoint/2010/main" val="2910077190"/>
                  </p:ext>
                </p:extLst>
              </p:nvPr>
            </p:nvGraphicFramePr>
            <p:xfrm>
              <a:off x="952500" y="2803311"/>
              <a:ext cx="7239000" cy="1966948"/>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3474">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0.9</m:t>
                              </m:r>
                            </m:oMath>
                          </a14:m>
                          <a:endParaRPr lang="en-GB"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estimated the value of </a:t>
                          </a:r>
                          <a14:m xmlns:a14="http://schemas.microsoft.com/office/drawing/2010/main">
                            <m:oMath xmlns:m="http://schemas.openxmlformats.org/officeDocument/2006/math">
                              <m:func>
                                <m:funcPr>
                                  <m:ctrlPr>
                                    <a:rPr lang="en-GB" sz="1400" b="0" i="1" u="none" strike="noStrike" cap="none" smtClean="0">
                                      <a:solidFill>
                                        <a:schemeClr val="tx1"/>
                                      </a:solidFill>
                                      <a:latin typeface="Cambria Math" panose="02040503050406030204" pitchFamily="18" charset="0"/>
                                      <a:ea typeface="Nunito Sans"/>
                                      <a:cs typeface="Nunito Sans"/>
                                      <a:sym typeface="Nunito Sans"/>
                                    </a:rPr>
                                  </m:ctrlPr>
                                </m:funcPr>
                                <m:fName>
                                  <m:r>
                                    <m:rPr>
                                      <m:sty m:val="p"/>
                                    </m:rPr>
                                    <a:rPr lang="en-GB" sz="1400" b="0" i="0" u="none" strike="noStrike" cap="none" smtClean="0">
                                      <a:solidFill>
                                        <a:schemeClr val="tx1"/>
                                      </a:solidFill>
                                      <a:latin typeface="Cambria Math" panose="02040503050406030204" pitchFamily="18" charset="0"/>
                                      <a:ea typeface="Nunito Sans"/>
                                      <a:cs typeface="Nunito Sans"/>
                                      <a:sym typeface="Nunito Sans"/>
                                    </a:rPr>
                                    <m:t>cos</m:t>
                                  </m:r>
                                </m:fName>
                                <m:e>
                                  <m:r>
                                    <a:rPr lang="en-GB" sz="1400" b="0" i="1" u="none" strike="noStrike" cap="none" smtClean="0">
                                      <a:solidFill>
                                        <a:schemeClr val="tx1"/>
                                      </a:solidFill>
                                      <a:latin typeface="Cambria Math" panose="02040503050406030204" pitchFamily="18" charset="0"/>
                                      <a:ea typeface="Nunito Sans"/>
                                      <a:cs typeface="Nunito Sans"/>
                                      <a:sym typeface="Nunito Sans"/>
                                    </a:rPr>
                                    <m:t>(25)</m:t>
                                  </m:r>
                                </m:e>
                              </m:func>
                            </m:oMath>
                          </a14:m>
                          <a:endParaRPr lang="en-GB"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0.7</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forgot to include the negative sign of the answer</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83474">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0</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lacks understanding of trigonometric graphs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smtClean="0">
                                  <a:solidFill>
                                    <a:srgbClr val="00BC89"/>
                                  </a:solidFill>
                                  <a:latin typeface="Cambria Math" panose="02040503050406030204" pitchFamily="18" charset="0"/>
                                  <a:ea typeface="Nunito Sans"/>
                                  <a:cs typeface="Nunito Sans"/>
                                  <a:sym typeface="Nunito Sans"/>
                                </a:rPr>
                                <m:t>−0.7</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8" name="Picture 7">
            <a:extLst>
              <a:ext uri="{FF2B5EF4-FFF2-40B4-BE49-F238E27FC236}">
                <a16:creationId xmlns:a16="http://schemas.microsoft.com/office/drawing/2014/main" id="{58AE8408-7CDC-B9B6-CC95-53A41C16BEBC}"/>
              </a:ext>
            </a:extLst>
          </p:cNvPr>
          <p:cNvPicPr>
            <a:picLocks noChangeAspect="1"/>
          </p:cNvPicPr>
          <p:nvPr/>
        </p:nvPicPr>
        <p:blipFill>
          <a:blip r:embed="rId2"/>
          <a:stretch>
            <a:fillRect/>
          </a:stretch>
        </p:blipFill>
        <p:spPr>
          <a:xfrm>
            <a:off x="2458800" y="1244356"/>
            <a:ext cx="4226400" cy="1440000"/>
          </a:xfrm>
          <a:prstGeom prst="rect">
            <a:avLst/>
          </a:prstGeom>
        </p:spPr>
      </p:pic>
    </p:spTree>
    <p:extLst>
      <p:ext uri="{BB962C8B-B14F-4D97-AF65-F5344CB8AC3E}">
        <p14:creationId xmlns:p14="http://schemas.microsoft.com/office/powerpoint/2010/main" val="40813000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564312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≈27°, 117°</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added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90</m:t>
                              </m:r>
                              <m:r>
                                <a:rPr lang="en-GB" sz="14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r>
                            <a:rPr lang="en-US" sz="1400" u="none" strike="noStrike" cap="none" dirty="0">
                              <a:solidFill>
                                <a:schemeClr val="tx1"/>
                              </a:solidFill>
                              <a:latin typeface="Nunito" pitchFamily="2" charset="0"/>
                              <a:ea typeface="Times New Roman"/>
                              <a:cs typeface="Times New Roman"/>
                              <a:sym typeface="Times New Roman"/>
                            </a:rPr>
                            <a:t> to the principal solution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=153°, 333°</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gave answers satisfying </a:t>
                          </a:r>
                        </a:p>
                        <a:p>
                          <a:pPr marL="0" marR="0" lvl="0" indent="0" algn="l" rtl="0">
                            <a:lnSpc>
                              <a:spcPct val="115000"/>
                            </a:lnSpc>
                            <a:spcBef>
                              <a:spcPts val="0"/>
                            </a:spcBef>
                            <a:spcAft>
                              <a:spcPts val="0"/>
                            </a:spcAft>
                            <a:buClr>
                              <a:srgbClr val="000000"/>
                            </a:buClr>
                            <a:buSzPts val="1600"/>
                            <a:buFont typeface="Arial"/>
                            <a:buNone/>
                          </a:pP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−0.5=</m:t>
                              </m:r>
                              <m:func>
                                <m:funcPr>
                                  <m:ctrlPr>
                                    <a:rPr lang="en-GB" sz="1400" b="0" i="1" smtClean="0">
                                      <a:solidFill>
                                        <a:schemeClr val="tx1"/>
                                      </a:solidFill>
                                      <a:latin typeface="Cambria Math" panose="02040503050406030204" pitchFamily="18" charset="0"/>
                                      <a:ea typeface="Nunito"/>
                                      <a:cs typeface="Nunito"/>
                                      <a:sym typeface="Nunito"/>
                                    </a:rPr>
                                  </m:ctrlPr>
                                </m:funcPr>
                                <m:fName>
                                  <m:r>
                                    <m:rPr>
                                      <m:sty m:val="p"/>
                                    </m:rPr>
                                    <a:rPr lang="en-GB" sz="1400" b="0" i="0" smtClean="0">
                                      <a:solidFill>
                                        <a:schemeClr val="tx1"/>
                                      </a:solidFill>
                                      <a:latin typeface="Cambria Math" panose="02040503050406030204" pitchFamily="18" charset="0"/>
                                      <a:ea typeface="Nunito"/>
                                      <a:cs typeface="Nunito"/>
                                      <a:sym typeface="Nunito"/>
                                    </a:rPr>
                                    <m:t>tan</m:t>
                                  </m:r>
                                </m:fName>
                                <m:e>
                                  <m:r>
                                    <a:rPr lang="en-GB" sz="1400" b="0" i="1" smtClean="0">
                                      <a:solidFill>
                                        <a:schemeClr val="tx1"/>
                                      </a:solidFill>
                                      <a:latin typeface="Cambria Math" panose="02040503050406030204" pitchFamily="18" charset="0"/>
                                      <a:ea typeface="Nunito"/>
                                      <a:cs typeface="Nunito"/>
                                      <a:sym typeface="Nunito"/>
                                    </a:rPr>
                                    <m:t>(</m:t>
                                  </m:r>
                                  <m:r>
                                    <a:rPr lang="en-GB" sz="1400" b="0" i="1" smtClean="0">
                                      <a:solidFill>
                                        <a:schemeClr val="tx1"/>
                                      </a:solidFill>
                                      <a:latin typeface="Cambria Math" panose="02040503050406030204" pitchFamily="18" charset="0"/>
                                      <a:ea typeface="Nunito"/>
                                      <a:cs typeface="Nunito"/>
                                      <a:sym typeface="Nunito"/>
                                    </a:rPr>
                                    <m:t>𝜃</m:t>
                                  </m:r>
                                  <m:r>
                                    <a:rPr lang="en-GB" sz="1400" b="0" i="1" smtClean="0">
                                      <a:solidFill>
                                        <a:schemeClr val="tx1"/>
                                      </a:solidFill>
                                      <a:latin typeface="Cambria Math" panose="02040503050406030204" pitchFamily="18" charset="0"/>
                                      <a:ea typeface="Nunito"/>
                                      <a:cs typeface="Nunito"/>
                                      <a:sym typeface="Nunito"/>
                                    </a:rPr>
                                    <m:t>)</m:t>
                                  </m:r>
                                </m:e>
                              </m:func>
                            </m:oMath>
                          </a14:m>
                          <a:r>
                            <a:rPr lang="en-US" sz="1400" u="none" strike="noStrike" cap="none" dirty="0">
                              <a:solidFill>
                                <a:schemeClr val="tx1"/>
                              </a:solidFill>
                              <a:latin typeface="Nunito" pitchFamily="2" charset="0"/>
                              <a:ea typeface="Times New Roman"/>
                              <a:cs typeface="Times New Roman"/>
                              <a:sym typeface="Times New Roman"/>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𝜃</m:t>
                              </m:r>
                              <m:r>
                                <a:rPr lang="en-GB" sz="1600" b="0" i="1" u="none" strike="noStrike" cap="none" smtClean="0">
                                  <a:solidFill>
                                    <a:srgbClr val="00BC89"/>
                                  </a:solidFill>
                                  <a:latin typeface="Cambria Math" panose="02040503050406030204" pitchFamily="18" charset="0"/>
                                  <a:ea typeface="Times New Roman"/>
                                  <a:cs typeface="Times New Roman"/>
                                  <a:sym typeface="Times New Roman"/>
                                </a:rPr>
                                <m:t>=27°, 207°</m:t>
                              </m:r>
                            </m:oMath>
                          </a14:m>
                          <a:endParaRPr lang="en-GB" sz="1600" b="0" u="none" strike="noStrike" cap="none" dirty="0">
                            <a:solidFill>
                              <a:srgbClr val="00BC89"/>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𝜃</m:t>
                              </m:r>
                              <m:r>
                                <a:rPr lang="en-GB" sz="1600" b="0" i="1" dirty="0" smtClean="0">
                                  <a:solidFill>
                                    <a:schemeClr val="tx1"/>
                                  </a:solidFill>
                                  <a:latin typeface="Cambria Math" panose="02040503050406030204" pitchFamily="18" charset="0"/>
                                  <a:ea typeface="Nunito"/>
                                  <a:cs typeface="Nunito"/>
                                  <a:sym typeface="Nunito"/>
                                </a:rPr>
                                <m:t>=27°</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only gave the principal angle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5643123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998647693"/>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15) </a:t>
                          </a:r>
                          <a:r>
                            <a:rPr lang="en-GB" sz="1600" b="0" dirty="0">
                              <a:solidFill>
                                <a:schemeClr val="dk1"/>
                              </a:solidFill>
                              <a:latin typeface="Nunito Sans"/>
                              <a:ea typeface="Nunito Sans"/>
                              <a:cs typeface="Nunito Sans"/>
                              <a:sym typeface="Nunito Sans"/>
                            </a:rPr>
                            <a:t>Use the graph of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𝑦</m:t>
                              </m:r>
                              <m:r>
                                <a:rPr lang="en-GB" sz="1600" b="0" i="1" smtClean="0">
                                  <a:solidFill>
                                    <a:schemeClr val="dk1"/>
                                  </a:solidFill>
                                  <a:latin typeface="Cambria Math" panose="02040503050406030204" pitchFamily="18" charset="0"/>
                                  <a:ea typeface="Nunito Sans"/>
                                  <a:cs typeface="Nunito Sans"/>
                                  <a:sym typeface="Nunito Sans"/>
                                </a:rPr>
                                <m:t>=</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tan</m:t>
                                  </m:r>
                                </m:fName>
                                <m:e>
                                  <m:d>
                                    <m:dPr>
                                      <m:ctrlPr>
                                        <a:rPr lang="en-GB" sz="1600" b="0" i="1" smtClean="0">
                                          <a:solidFill>
                                            <a:schemeClr val="dk1"/>
                                          </a:solidFill>
                                          <a:latin typeface="Cambria Math" panose="02040503050406030204" pitchFamily="18" charset="0"/>
                                          <a:ea typeface="Nunito Sans"/>
                                          <a:cs typeface="Nunito Sans"/>
                                          <a:sym typeface="Nunito Sans"/>
                                        </a:rPr>
                                      </m:ctrlPr>
                                    </m:dPr>
                                    <m:e>
                                      <m:r>
                                        <a:rPr lang="en-GB" sz="1600" b="0" i="1" smtClean="0">
                                          <a:solidFill>
                                            <a:schemeClr val="dk1"/>
                                          </a:solidFill>
                                          <a:latin typeface="Cambria Math" panose="02040503050406030204" pitchFamily="18" charset="0"/>
                                          <a:ea typeface="Nunito Sans"/>
                                          <a:cs typeface="Nunito Sans"/>
                                          <a:sym typeface="Nunito Sans"/>
                                        </a:rPr>
                                        <m:t>𝑥</m:t>
                                      </m:r>
                                    </m:e>
                                  </m:d>
                                </m:e>
                              </m:func>
                            </m:oMath>
                          </a14:m>
                          <a:r>
                            <a:rPr lang="en-GB" sz="1600" b="0" dirty="0">
                              <a:solidFill>
                                <a:schemeClr val="dk1"/>
                              </a:solidFill>
                              <a:latin typeface="Nunito Sans"/>
                              <a:ea typeface="Nunito Sans"/>
                              <a:cs typeface="Nunito Sans"/>
                              <a:sym typeface="Nunito Sans"/>
                            </a:rPr>
                            <a:t> to estimate</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size of the angles satisfying</a:t>
                          </a:r>
                        </a:p>
                        <a:p>
                          <a:pPr marL="0" marR="0" lvl="0" indent="0" algn="l" rtl="0">
                            <a:lnSpc>
                              <a:spcPct val="150000"/>
                            </a:lnSpc>
                            <a:spcBef>
                              <a:spcPts val="0"/>
                            </a:spcBef>
                            <a:spcAft>
                              <a:spcPts val="0"/>
                            </a:spcAft>
                            <a:buNone/>
                          </a:pPr>
                          <a:r>
                            <a:rPr lang="en-GB" sz="1600" b="0" baseline="0" dirty="0">
                              <a:solidFill>
                                <a:schemeClr val="dk1"/>
                              </a:solidFill>
                              <a:latin typeface="Nunito Sans"/>
                              <a:ea typeface="Nunito Sans"/>
                              <a:cs typeface="Nunito Sans"/>
                              <a:sym typeface="Nunito Sans"/>
                            </a:rPr>
                            <a:t>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0.5=</m:t>
                              </m:r>
                              <m:func>
                                <m:funcPr>
                                  <m:ctrlPr>
                                    <a:rPr lang="en-GB" sz="1600" b="0" i="1" smtClean="0">
                                      <a:solidFill>
                                        <a:schemeClr val="dk1"/>
                                      </a:solidFill>
                                      <a:latin typeface="Cambria Math" panose="02040503050406030204" pitchFamily="18" charset="0"/>
                                      <a:ea typeface="Nunito Sans"/>
                                      <a:cs typeface="Nunito Sans"/>
                                      <a:sym typeface="Nunito Sans"/>
                                    </a:rPr>
                                  </m:ctrlPr>
                                </m:funcPr>
                                <m:fName>
                                  <m:r>
                                    <m:rPr>
                                      <m:sty m:val="p"/>
                                    </m:rPr>
                                    <a:rPr lang="en-GB" sz="1600" b="0" i="0" smtClean="0">
                                      <a:solidFill>
                                        <a:schemeClr val="dk1"/>
                                      </a:solidFill>
                                      <a:latin typeface="Cambria Math" panose="02040503050406030204" pitchFamily="18" charset="0"/>
                                      <a:ea typeface="Nunito Sans"/>
                                      <a:cs typeface="Nunito Sans"/>
                                      <a:sym typeface="Nunito Sans"/>
                                    </a:rPr>
                                    <m:t>tan</m:t>
                                  </m:r>
                                </m:fName>
                                <m:e>
                                  <m:r>
                                    <a:rPr lang="en-GB" sz="1600" b="0" i="1" smtClean="0">
                                      <a:solidFill>
                                        <a:schemeClr val="dk1"/>
                                      </a:solidFill>
                                      <a:latin typeface="Cambria Math" panose="02040503050406030204" pitchFamily="18" charset="0"/>
                                      <a:ea typeface="Nunito Sans"/>
                                      <a:cs typeface="Nunito Sans"/>
                                      <a:sym typeface="Nunito Sans"/>
                                    </a:rPr>
                                    <m:t>(</m:t>
                                  </m:r>
                                  <m:r>
                                    <a:rPr lang="en-GB" sz="1600" b="0" i="1" smtClean="0">
                                      <a:solidFill>
                                        <a:schemeClr val="dk1"/>
                                      </a:solidFill>
                                      <a:latin typeface="Cambria Math" panose="02040503050406030204" pitchFamily="18" charset="0"/>
                                      <a:ea typeface="Nunito Sans"/>
                                      <a:cs typeface="Nunito Sans"/>
                                      <a:sym typeface="Nunito Sans"/>
                                    </a:rPr>
                                    <m:t>𝜃</m:t>
                                  </m:r>
                                  <m:r>
                                    <a:rPr lang="en-GB" sz="1600" b="0" i="1" smtClean="0">
                                      <a:solidFill>
                                        <a:schemeClr val="dk1"/>
                                      </a:solidFill>
                                      <a:latin typeface="Cambria Math" panose="02040503050406030204" pitchFamily="18" charset="0"/>
                                      <a:ea typeface="Nunito Sans"/>
                                      <a:cs typeface="Nunito Sans"/>
                                      <a:sym typeface="Nunito Sans"/>
                                    </a:rPr>
                                    <m:t>)</m:t>
                                  </m:r>
                                </m:e>
                              </m:func>
                            </m:oMath>
                          </a14:m>
                          <a:r>
                            <a:rPr lang="en-GB" sz="1600" b="0" dirty="0">
                              <a:solidFill>
                                <a:schemeClr val="dk1"/>
                              </a:solidFill>
                              <a:latin typeface="Nunito Sans"/>
                              <a:ea typeface="Nunito Sans"/>
                              <a:cs typeface="Nunito Sans"/>
                              <a:sym typeface="Nunito Sans"/>
                            </a:rPr>
                            <a:t> </a:t>
                          </a:r>
                          <a:r>
                            <a:rPr lang="en-GB" sz="1600" b="0" baseline="0" dirty="0">
                              <a:solidFill>
                                <a:schemeClr val="dk1"/>
                              </a:solidFill>
                              <a:latin typeface="Nunito Sans"/>
                              <a:ea typeface="Nunito Sans"/>
                              <a:cs typeface="Nunito Sans"/>
                              <a:sym typeface="Nunito Sans"/>
                            </a:rPr>
                            <a:t>for </a:t>
                          </a:r>
                          <a14:m>
                            <m:oMath xmlns:m="http://schemas.openxmlformats.org/officeDocument/2006/math">
                              <m:r>
                                <a:rPr lang="en-GB" sz="1600" b="0" i="1" baseline="0" smtClean="0">
                                  <a:solidFill>
                                    <a:schemeClr val="dk1"/>
                                  </a:solidFill>
                                  <a:latin typeface="Cambria Math" panose="02040503050406030204" pitchFamily="18" charset="0"/>
                                  <a:ea typeface="Nunito Sans"/>
                                  <a:cs typeface="Nunito Sans"/>
                                  <a:sym typeface="Nunito Sans"/>
                                </a:rPr>
                                <m:t>0</m:t>
                              </m:r>
                              <m:r>
                                <a:rPr lang="en-GB" sz="1600" b="0" i="1" baseline="0" smtClean="0">
                                  <a:solidFill>
                                    <a:schemeClr val="dk1"/>
                                  </a:solidFill>
                                  <a:latin typeface="Cambria Math" panose="02040503050406030204" pitchFamily="18" charset="0"/>
                                  <a:ea typeface="Cambria Math" panose="02040503050406030204" pitchFamily="18" charset="0"/>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m:t>
                              </m:r>
                              <m:r>
                                <a:rPr lang="en-GB" sz="1600" b="0" i="1" baseline="0" smtClean="0">
                                  <a:solidFill>
                                    <a:schemeClr val="dk1"/>
                                  </a:solidFill>
                                  <a:latin typeface="Cambria Math" panose="02040503050406030204" pitchFamily="18" charset="0"/>
                                  <a:ea typeface="Nunito Sans"/>
                                  <a:cs typeface="Nunito Sans"/>
                                  <a:sym typeface="Nunito Sans"/>
                                </a:rPr>
                                <m:t>𝜃</m:t>
                              </m:r>
                              <m:r>
                                <a:rPr lang="en-GB" sz="1600" b="0" i="1" baseline="0" smtClean="0">
                                  <a:solidFill>
                                    <a:schemeClr val="dk1"/>
                                  </a:solidFill>
                                  <a:latin typeface="Cambria Math" panose="02040503050406030204" pitchFamily="18" charset="0"/>
                                  <a:ea typeface="Nunito Sans"/>
                                  <a:cs typeface="Nunito Sans"/>
                                  <a:sym typeface="Nunito Sans"/>
                                </a:rPr>
                                <m:t>≤360°</m:t>
                              </m:r>
                            </m:oMath>
                          </a14:m>
                          <a:r>
                            <a:rPr lang="en-GB" sz="1600" b="0" baseline="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998647693"/>
                  </p:ext>
                </p:extLst>
              </p:nvPr>
            </p:nvGraphicFramePr>
            <p:xfrm>
              <a:off x="108044" y="862525"/>
              <a:ext cx="4427010" cy="103544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103544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170" r="-413" b="-760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C05DAE8-983F-DA93-1171-1EE1BAE6A475}"/>
              </a:ext>
            </a:extLst>
          </p:cNvPr>
          <p:cNvPicPr>
            <a:picLocks noChangeAspect="1"/>
          </p:cNvPicPr>
          <p:nvPr/>
        </p:nvPicPr>
        <p:blipFill>
          <a:blip r:embed="rId4"/>
          <a:stretch>
            <a:fillRect/>
          </a:stretch>
        </p:blipFill>
        <p:spPr>
          <a:xfrm>
            <a:off x="341746" y="1936381"/>
            <a:ext cx="4067081" cy="2744655"/>
          </a:xfrm>
          <a:prstGeom prst="rect">
            <a:avLst/>
          </a:prstGeom>
        </p:spPr>
      </p:pic>
    </p:spTree>
    <p:extLst>
      <p:ext uri="{BB962C8B-B14F-4D97-AF65-F5344CB8AC3E}">
        <p14:creationId xmlns:p14="http://schemas.microsoft.com/office/powerpoint/2010/main" val="41590717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488182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26.1 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13.2 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600" b="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11.7 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11.5 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48818266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 </a:t>
                          </a:r>
                          <a:r>
                            <a:rPr lang="en-GB" sz="1600" b="0" dirty="0">
                              <a:solidFill>
                                <a:schemeClr val="dk1"/>
                              </a:solidFill>
                              <a:latin typeface="Nunito Sans"/>
                              <a:ea typeface="Nunito Sans"/>
                              <a:cs typeface="Nunito Sans"/>
                              <a:sym typeface="Nunito Sans"/>
                            </a:rPr>
                            <a:t>Use the Sine Rule to determine the length</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of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DE728FFC-AE23-57FD-8ECF-B951DF05A3FD}"/>
              </a:ext>
            </a:extLst>
          </p:cNvPr>
          <p:cNvPicPr>
            <a:picLocks noChangeAspect="1"/>
          </p:cNvPicPr>
          <p:nvPr/>
        </p:nvPicPr>
        <p:blipFill>
          <a:blip r:embed="rId4"/>
          <a:stretch>
            <a:fillRect/>
          </a:stretch>
        </p:blipFill>
        <p:spPr>
          <a:xfrm>
            <a:off x="457087" y="1917930"/>
            <a:ext cx="3618570" cy="2088000"/>
          </a:xfrm>
          <a:prstGeom prst="rect">
            <a:avLst/>
          </a:prstGeom>
        </p:spPr>
      </p:pic>
    </p:spTree>
    <p:extLst>
      <p:ext uri="{BB962C8B-B14F-4D97-AF65-F5344CB8AC3E}">
        <p14:creationId xmlns:p14="http://schemas.microsoft.com/office/powerpoint/2010/main" val="9160846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0597608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10.6 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9.7 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GB" sz="1400" dirty="0">
                            <a:solidFill>
                              <a:schemeClr val="tx1"/>
                            </a:solidFill>
                            <a:latin typeface="Nunito"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5.0 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𝑐𝑚</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13.3 </m:t>
                              </m:r>
                              <m:r>
                                <a:rPr lang="en-GB" sz="1600" b="0" i="1" dirty="0" smtClean="0">
                                  <a:solidFill>
                                    <a:schemeClr val="tx1"/>
                                  </a:solidFill>
                                  <a:latin typeface="Cambria Math" panose="02040503050406030204" pitchFamily="18" charset="0"/>
                                  <a:ea typeface="Nunito"/>
                                  <a:cs typeface="Nunito"/>
                                  <a:sym typeface="Nunito"/>
                                </a:rPr>
                                <m:t>𝑐𝑚</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05976084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 </a:t>
                          </a:r>
                          <a:r>
                            <a:rPr lang="en-GB" sz="1600" b="0" dirty="0">
                              <a:solidFill>
                                <a:schemeClr val="dk1"/>
                              </a:solidFill>
                              <a:latin typeface="Nunito Sans"/>
                              <a:ea typeface="Nunito Sans"/>
                              <a:cs typeface="Nunito Sans"/>
                              <a:sym typeface="Nunito Sans"/>
                            </a:rPr>
                            <a:t>Use the Sine Rule to determine the length</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of side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𝑄𝑅</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2766B1EE-B088-6A97-A171-B9F3EFFE2B46}"/>
              </a:ext>
            </a:extLst>
          </p:cNvPr>
          <p:cNvPicPr>
            <a:picLocks noChangeAspect="1"/>
          </p:cNvPicPr>
          <p:nvPr/>
        </p:nvPicPr>
        <p:blipFill>
          <a:blip r:embed="rId4"/>
          <a:stretch>
            <a:fillRect/>
          </a:stretch>
        </p:blipFill>
        <p:spPr>
          <a:xfrm>
            <a:off x="253599" y="1989930"/>
            <a:ext cx="4025547" cy="1944000"/>
          </a:xfrm>
          <a:prstGeom prst="rect">
            <a:avLst/>
          </a:prstGeom>
        </p:spPr>
      </p:pic>
    </p:spTree>
    <p:extLst>
      <p:ext uri="{BB962C8B-B14F-4D97-AF65-F5344CB8AC3E}">
        <p14:creationId xmlns:p14="http://schemas.microsoft.com/office/powerpoint/2010/main" val="9503720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13229714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115.9</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56.7</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64.2</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31.1</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13229714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3) </a:t>
                          </a:r>
                          <a:r>
                            <a:rPr lang="en-GB" sz="1600" b="0" dirty="0">
                              <a:solidFill>
                                <a:schemeClr val="dk1"/>
                              </a:solidFill>
                              <a:latin typeface="Nunito Sans"/>
                              <a:ea typeface="Nunito Sans"/>
                              <a:cs typeface="Nunito Sans"/>
                              <a:sym typeface="Nunito Sans"/>
                            </a:rPr>
                            <a:t>Use the Sine Rule to determine size of</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𝐷𝐹𝐸</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395A68BF-8A53-DE0E-D542-32BD32282FC6}"/>
              </a:ext>
            </a:extLst>
          </p:cNvPr>
          <p:cNvPicPr>
            <a:picLocks noChangeAspect="1"/>
          </p:cNvPicPr>
          <p:nvPr/>
        </p:nvPicPr>
        <p:blipFill>
          <a:blip r:embed="rId4"/>
          <a:stretch>
            <a:fillRect/>
          </a:stretch>
        </p:blipFill>
        <p:spPr>
          <a:xfrm>
            <a:off x="394373" y="1953930"/>
            <a:ext cx="3743998" cy="2015999"/>
          </a:xfrm>
          <a:prstGeom prst="rect">
            <a:avLst/>
          </a:prstGeom>
        </p:spPr>
      </p:pic>
    </p:spTree>
    <p:extLst>
      <p:ext uri="{BB962C8B-B14F-4D97-AF65-F5344CB8AC3E}">
        <p14:creationId xmlns:p14="http://schemas.microsoft.com/office/powerpoint/2010/main" val="3006114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81214687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131.6</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48.4</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149.5</m:t>
                              </m:r>
                              <m:r>
                                <a:rPr lang="en-GB" sz="16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14:m>
                            <m:oMath xmlns:m="http://schemas.openxmlformats.org/officeDocument/2006/math">
                              <m:r>
                                <a:rPr lang="en-GB" sz="1400" b="0" i="1" u="none" strike="noStrike" cap="none" smtClean="0">
                                  <a:solidFill>
                                    <a:schemeClr val="tx1"/>
                                  </a:solidFill>
                                  <a:latin typeface="Cambria Math" panose="02040503050406030204" pitchFamily="18" charset="0"/>
                                  <a:ea typeface="Cambria Math" panose="02040503050406030204" pitchFamily="18" charset="0"/>
                                  <a:sym typeface="Nunito"/>
                                </a:rPr>
                                <m:t> </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81214687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Use the Sine Rule to determine size of </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a:t>
                          </a:r>
                          <a:r>
                            <a:rPr lang="en-GB" sz="800" b="0" dirty="0">
                              <a:solidFill>
                                <a:schemeClr val="dk1"/>
                              </a:solidFill>
                              <a:latin typeface="Nunito Sans"/>
                              <a:ea typeface="Nunito Sans"/>
                              <a:cs typeface="Nunito Sans"/>
                              <a:sym typeface="Nunito Sans"/>
                            </a:rPr>
                            <a:t> </a:t>
                          </a:r>
                          <a:r>
                            <a:rPr lang="en-GB" sz="1600" b="0" dirty="0">
                              <a:solidFill>
                                <a:schemeClr val="dk1"/>
                              </a:solidFill>
                              <a:latin typeface="Nunito Sans"/>
                              <a:ea typeface="Nunito Sans"/>
                              <a:cs typeface="Nunito Sans"/>
                              <a:sym typeface="Nunito Sans"/>
                            </a:rPr>
                            <a:t>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𝐿𝑁𝑀</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69681"/>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669681">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1802" r="-413" b="-11712"/>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70996DE3-E4E4-BBCD-DF6D-61BDAE02F50F}"/>
              </a:ext>
            </a:extLst>
          </p:cNvPr>
          <p:cNvPicPr>
            <a:picLocks noChangeAspect="1"/>
          </p:cNvPicPr>
          <p:nvPr/>
        </p:nvPicPr>
        <p:blipFill>
          <a:blip r:embed="rId4"/>
          <a:stretch>
            <a:fillRect/>
          </a:stretch>
        </p:blipFill>
        <p:spPr>
          <a:xfrm>
            <a:off x="324748" y="2044174"/>
            <a:ext cx="3883249" cy="1800000"/>
          </a:xfrm>
          <a:prstGeom prst="rect">
            <a:avLst/>
          </a:prstGeom>
        </p:spPr>
      </p:pic>
    </p:spTree>
    <p:extLst>
      <p:ext uri="{BB962C8B-B14F-4D97-AF65-F5344CB8AC3E}">
        <p14:creationId xmlns:p14="http://schemas.microsoft.com/office/powerpoint/2010/main" val="2438491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8388638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22.0 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14.4 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28.8 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16.6 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28388638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𝐴𝐵𝐶</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a:extLst>
              <a:ext uri="{FF2B5EF4-FFF2-40B4-BE49-F238E27FC236}">
                <a16:creationId xmlns:a16="http://schemas.microsoft.com/office/drawing/2014/main" id="{D496413D-B19A-7BA0-4D3F-0CE98D6A9C94}"/>
              </a:ext>
            </a:extLst>
          </p:cNvPr>
          <p:cNvPicPr>
            <a:picLocks noChangeAspect="1"/>
          </p:cNvPicPr>
          <p:nvPr/>
        </p:nvPicPr>
        <p:blipFill>
          <a:blip r:embed="rId4"/>
          <a:stretch>
            <a:fillRect/>
          </a:stretch>
        </p:blipFill>
        <p:spPr>
          <a:xfrm>
            <a:off x="542479" y="1713461"/>
            <a:ext cx="3558140" cy="2160000"/>
          </a:xfrm>
          <a:prstGeom prst="rect">
            <a:avLst/>
          </a:prstGeom>
        </p:spPr>
      </p:pic>
    </p:spTree>
    <p:extLst>
      <p:ext uri="{BB962C8B-B14F-4D97-AF65-F5344CB8AC3E}">
        <p14:creationId xmlns:p14="http://schemas.microsoft.com/office/powerpoint/2010/main" val="152386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49" y="378100"/>
            <a:ext cx="5298795"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Trigonometry (Advanced)</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8949436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47.0 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66.5 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40.1 </m:t>
                              </m:r>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𝑐</m:t>
                              </m:r>
                              <m:sSup>
                                <m:sSupPr>
                                  <m:ctrlPr>
                                    <a:rPr lang="en-GB" sz="1600" b="0" i="1" u="none" strike="noStrike" cap="none" smtClean="0">
                                      <a:solidFill>
                                        <a:schemeClr val="tx1"/>
                                      </a:solidFill>
                                      <a:latin typeface="Cambria Math" panose="02040503050406030204" pitchFamily="18" charset="0"/>
                                      <a:ea typeface="Times New Roman"/>
                                      <a:cs typeface="Times New Roman"/>
                                      <a:sym typeface="Times New Roman"/>
                                    </a:rPr>
                                  </m:ctrlPr>
                                </m:sSupPr>
                                <m:e>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𝑚</m:t>
                                  </m:r>
                                </m:e>
                                <m:sup>
                                  <m:r>
                                    <a:rPr lang="en-GB" sz="1600" b="0" i="1" u="none" strike="noStrike" cap="none" smtClean="0">
                                      <a:solidFill>
                                        <a:schemeClr val="tx1"/>
                                      </a:solidFill>
                                      <a:latin typeface="Cambria Math" panose="02040503050406030204" pitchFamily="18" charset="0"/>
                                      <a:ea typeface="Times New Roman"/>
                                      <a:cs typeface="Times New Roman"/>
                                      <a:sym typeface="Times New Roman"/>
                                    </a:rPr>
                                    <m:t>2</m:t>
                                  </m:r>
                                </m:sup>
                              </m:sSup>
                            </m:oMath>
                          </a14:m>
                          <a:endParaRPr lang="en-GB" sz="1600" b="0" u="none" strike="noStrike" cap="none" dirty="0">
                            <a:solidFill>
                              <a:schemeClr val="tx1"/>
                            </a:solidFill>
                            <a:latin typeface="Times New Roman"/>
                            <a:ea typeface="Times New Roman"/>
                            <a:cs typeface="Times New Roman"/>
                            <a:sym typeface="Times New Roman"/>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33.3 </m:t>
                              </m:r>
                              <m:r>
                                <a:rPr lang="en-GB" sz="1600" b="0" i="1" dirty="0" smtClean="0">
                                  <a:solidFill>
                                    <a:schemeClr val="tx1"/>
                                  </a:solidFill>
                                  <a:latin typeface="Cambria Math" panose="02040503050406030204" pitchFamily="18" charset="0"/>
                                  <a:ea typeface="Nunito"/>
                                  <a:cs typeface="Nunito"/>
                                  <a:sym typeface="Nunito"/>
                                </a:rPr>
                                <m:t>𝑐</m:t>
                              </m:r>
                              <m:sSup>
                                <m:sSupPr>
                                  <m:ctrlPr>
                                    <a:rPr lang="en-GB" sz="1600" b="0" i="1" dirty="0" smtClean="0">
                                      <a:solidFill>
                                        <a:schemeClr val="tx1"/>
                                      </a:solidFill>
                                      <a:latin typeface="Cambria Math" panose="02040503050406030204" pitchFamily="18" charset="0"/>
                                      <a:ea typeface="Nunito"/>
                                      <a:cs typeface="Nunito"/>
                                      <a:sym typeface="Nunito"/>
                                    </a:rPr>
                                  </m:ctrlPr>
                                </m:sSupPr>
                                <m:e>
                                  <m:r>
                                    <a:rPr lang="en-GB" sz="1600" b="0" i="1" dirty="0" smtClean="0">
                                      <a:solidFill>
                                        <a:schemeClr val="tx1"/>
                                      </a:solidFill>
                                      <a:latin typeface="Cambria Math" panose="02040503050406030204" pitchFamily="18" charset="0"/>
                                      <a:ea typeface="Nunito"/>
                                      <a:cs typeface="Nunito"/>
                                      <a:sym typeface="Nunito"/>
                                    </a:rPr>
                                    <m:t>𝑚</m:t>
                                  </m:r>
                                </m:e>
                                <m:sup>
                                  <m:r>
                                    <a:rPr lang="en-GB" sz="1600" b="0" i="1" dirty="0" smtClean="0">
                                      <a:solidFill>
                                        <a:schemeClr val="tx1"/>
                                      </a:solidFill>
                                      <a:latin typeface="Cambria Math" panose="02040503050406030204" pitchFamily="18" charset="0"/>
                                      <a:ea typeface="Nunito"/>
                                      <a:cs typeface="Nunito"/>
                                      <a:sym typeface="Nunito"/>
                                    </a:rPr>
                                    <m:t>2</m:t>
                                  </m:r>
                                </m:sup>
                              </m:sSup>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189494360"/>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6) </a:t>
                          </a:r>
                          <a:r>
                            <a:rPr lang="en-GB" sz="1600" b="0" dirty="0">
                              <a:solidFill>
                                <a:schemeClr val="dk1"/>
                              </a:solidFill>
                              <a:latin typeface="Nunito Sans"/>
                              <a:ea typeface="Nunito Sans"/>
                              <a:cs typeface="Nunito Sans"/>
                              <a:sym typeface="Nunito Sans"/>
                            </a:rPr>
                            <a:t>Calculate the area of triangle </a:t>
                          </a:r>
                          <a14:m>
                            <m:oMath xmlns:m="http://schemas.openxmlformats.org/officeDocument/2006/math">
                              <m:r>
                                <a:rPr lang="en-GB" sz="1600" b="0" i="1" smtClean="0">
                                  <a:solidFill>
                                    <a:schemeClr val="dk1"/>
                                  </a:solidFill>
                                  <a:latin typeface="Cambria Math" panose="02040503050406030204" pitchFamily="18" charset="0"/>
                                  <a:ea typeface="Nunito Sans"/>
                                  <a:cs typeface="Nunito Sans"/>
                                  <a:sym typeface="Nunito Sans"/>
                                </a:rPr>
                                <m:t>𝐹𝐺𝐻</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a:extLst>
              <a:ext uri="{FF2B5EF4-FFF2-40B4-BE49-F238E27FC236}">
                <a16:creationId xmlns:a16="http://schemas.microsoft.com/office/drawing/2014/main" id="{41E16861-ECE3-3ECF-5522-781BDBBAB93C}"/>
              </a:ext>
            </a:extLst>
          </p:cNvPr>
          <p:cNvPicPr>
            <a:picLocks noChangeAspect="1"/>
          </p:cNvPicPr>
          <p:nvPr/>
        </p:nvPicPr>
        <p:blipFill>
          <a:blip r:embed="rId4"/>
          <a:stretch>
            <a:fillRect/>
          </a:stretch>
        </p:blipFill>
        <p:spPr>
          <a:xfrm>
            <a:off x="358747" y="2073461"/>
            <a:ext cx="3925604" cy="1440000"/>
          </a:xfrm>
          <a:prstGeom prst="rect">
            <a:avLst/>
          </a:prstGeom>
        </p:spPr>
      </p:pic>
    </p:spTree>
    <p:extLst>
      <p:ext uri="{BB962C8B-B14F-4D97-AF65-F5344CB8AC3E}">
        <p14:creationId xmlns:p14="http://schemas.microsoft.com/office/powerpoint/2010/main" val="2979812130"/>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themeOverride>
</file>

<file path=docProps/app.xml><?xml version="1.0" encoding="utf-8"?>
<Properties xmlns="http://schemas.openxmlformats.org/officeDocument/2006/extended-properties" xmlns:vt="http://schemas.openxmlformats.org/officeDocument/2006/docPropsVTypes">
  <Template/>
  <TotalTime>759</TotalTime>
  <Words>1996</Words>
  <Application>Microsoft Office PowerPoint</Application>
  <PresentationFormat>On-screen Show (16:9)</PresentationFormat>
  <Paragraphs>349</Paragraphs>
  <Slides>35</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Nunito Sans</vt:lpstr>
      <vt:lpstr>Calibri</vt:lpstr>
      <vt:lpstr>Nunito</vt:lpstr>
      <vt:lpstr>Times New Roman</vt:lpstr>
      <vt:lpstr>Arial</vt:lpstr>
      <vt:lpstr>Cambria Math</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Janette Warburton</dc:creator>
  <cp:lastModifiedBy>Janette Warburton</cp:lastModifiedBy>
  <cp:revision>8</cp:revision>
  <dcterms:modified xsi:type="dcterms:W3CDTF">2023-06-29T13:19:26Z</dcterms:modified>
</cp:coreProperties>
</file>