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2" r:id="rId1"/>
  </p:sldMasterIdLst>
  <p:notesMasterIdLst>
    <p:notesMasterId r:id="rId47"/>
  </p:notesMasterIdLst>
  <p:sldIdLst>
    <p:sldId id="266" r:id="rId2"/>
    <p:sldId id="264" r:id="rId3"/>
    <p:sldId id="265" r:id="rId4"/>
    <p:sldId id="316" r:id="rId5"/>
    <p:sldId id="317" r:id="rId6"/>
    <p:sldId id="318" r:id="rId7"/>
    <p:sldId id="319" r:id="rId8"/>
    <p:sldId id="320" r:id="rId9"/>
    <p:sldId id="321" r:id="rId10"/>
    <p:sldId id="322" r:id="rId11"/>
    <p:sldId id="323" r:id="rId12"/>
    <p:sldId id="324" r:id="rId13"/>
    <p:sldId id="325" r:id="rId14"/>
    <p:sldId id="326" r:id="rId15"/>
    <p:sldId id="327" r:id="rId16"/>
    <p:sldId id="328" r:id="rId17"/>
    <p:sldId id="329" r:id="rId18"/>
    <p:sldId id="330" r:id="rId19"/>
    <p:sldId id="331" r:id="rId20"/>
    <p:sldId id="332" r:id="rId21"/>
    <p:sldId id="333" r:id="rId22"/>
    <p:sldId id="334" r:id="rId23"/>
    <p:sldId id="335" r:id="rId24"/>
    <p:sldId id="272" r:id="rId25"/>
    <p:sldId id="296" r:id="rId26"/>
    <p:sldId id="297" r:id="rId27"/>
    <p:sldId id="298" r:id="rId28"/>
    <p:sldId id="299" r:id="rId29"/>
    <p:sldId id="300" r:id="rId30"/>
    <p:sldId id="301" r:id="rId31"/>
    <p:sldId id="302" r:id="rId32"/>
    <p:sldId id="303" r:id="rId33"/>
    <p:sldId id="304" r:id="rId34"/>
    <p:sldId id="305" r:id="rId35"/>
    <p:sldId id="306" r:id="rId36"/>
    <p:sldId id="307" r:id="rId37"/>
    <p:sldId id="308" r:id="rId38"/>
    <p:sldId id="309" r:id="rId39"/>
    <p:sldId id="310" r:id="rId40"/>
    <p:sldId id="311" r:id="rId41"/>
    <p:sldId id="312" r:id="rId42"/>
    <p:sldId id="313" r:id="rId43"/>
    <p:sldId id="314" r:id="rId44"/>
    <p:sldId id="315" r:id="rId45"/>
    <p:sldId id="271" r:id="rId46"/>
  </p:sldIdLst>
  <p:sldSz cx="9144000" cy="5143500" type="screen16x9"/>
  <p:notesSz cx="6858000" cy="9144000"/>
  <p:embeddedFontLst>
    <p:embeddedFont>
      <p:font typeface="Calibri" panose="020F0502020204030204" pitchFamily="34" charset="0"/>
      <p:regular r:id="rId48"/>
      <p:bold r:id="rId49"/>
      <p:italic r:id="rId50"/>
      <p:boldItalic r:id="rId51"/>
    </p:embeddedFont>
    <p:embeddedFont>
      <p:font typeface="Cambria Math" panose="02040503050406030204" pitchFamily="18" charset="0"/>
      <p:regular r:id="rId52"/>
    </p:embeddedFont>
    <p:embeddedFont>
      <p:font typeface="Nunito Sans" pitchFamily="2" charset="0"/>
      <p:regular r:id="rId53"/>
      <p:bold r:id="rId54"/>
      <p:italic r:id="rId55"/>
      <p:boldItalic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B1EDE71-83C0-BC31-67FC-DE598DC503E2}" name="Janette Warburton" initials="JW" userId="3e27661f259abf4c"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89"/>
    <a:srgbClr val="00B050"/>
    <a:srgbClr val="FF6D01"/>
    <a:srgbClr val="522CA4"/>
    <a:srgbClr val="693AD1"/>
    <a:srgbClr val="844AFF"/>
    <a:srgbClr val="2E13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2374F5-AA1D-4679-96AC-789BF52BB470}" v="41" dt="2023-06-23T12:54:59.031"/>
  </p1510:revLst>
</p1510:revInfo>
</file>

<file path=ppt/tableStyles.xml><?xml version="1.0" encoding="utf-8"?>
<a:tblStyleLst xmlns:a="http://schemas.openxmlformats.org/drawingml/2006/main" def="{8D82B33B-3398-4198-991C-D4ED406399F8}">
  <a:tblStyle styleId="{8D82B33B-3398-4198-991C-D4ED406399F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F0405E19-DBF8-4350-A6E9-593C9D7815B3}" styleName="Table_1">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a:tcStyle>
        <a:tcBdr/>
      </a:tcStyle>
    </a:seCell>
    <a:swCell>
      <a:tcTxStyle/>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56"/>
  </p:normalViewPr>
  <p:slideViewPr>
    <p:cSldViewPr snapToGrid="0">
      <p:cViewPr varScale="1">
        <p:scale>
          <a:sx n="59" d="100"/>
          <a:sy n="59" d="100"/>
        </p:scale>
        <p:origin x="28" y="1360"/>
      </p:cViewPr>
      <p:guideLst>
        <p:guide orient="horz" pos="1620"/>
        <p:guide pos="2880"/>
      </p:guideLst>
    </p:cSldViewPr>
  </p:slideViewPr>
  <p:notesTextViewPr>
    <p:cViewPr>
      <p:scale>
        <a:sx n="1" d="1"/>
        <a:sy n="1" d="1"/>
      </p:scale>
      <p:origin x="0" y="0"/>
    </p:cViewPr>
  </p:notesTextViewPr>
  <p:notesViewPr>
    <p:cSldViewPr snapToGrid="0">
      <p:cViewPr varScale="1">
        <p:scale>
          <a:sx n="83" d="100"/>
          <a:sy n="83" d="100"/>
        </p:scale>
        <p:origin x="716" y="6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font" Target="fonts/font8.fntdata"/><Relationship Id="rId63"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6.fntdata"/><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1.fntdata"/><Relationship Id="rId56" Type="http://schemas.openxmlformats.org/officeDocument/2006/relationships/font" Target="fonts/font9.fntdata"/><Relationship Id="rId64" Type="http://schemas.microsoft.com/office/2018/10/relationships/authors" Target="authors.xml"/><Relationship Id="rId8" Type="http://schemas.openxmlformats.org/officeDocument/2006/relationships/slide" Target="slides/slide7.xml"/><Relationship Id="rId51" Type="http://schemas.openxmlformats.org/officeDocument/2006/relationships/font" Target="fonts/font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7.fntdata"/><Relationship Id="rId62"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2.fntdata"/><Relationship Id="rId57" Type="http://schemas.openxmlformats.org/officeDocument/2006/relationships/commentAuthors" Target="commentAuthor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5.fntdata"/><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ette Warburton" userId="3e27661f259abf4c" providerId="LiveId" clId="{452374F5-AA1D-4679-96AC-789BF52BB470}"/>
    <pc:docChg chg="modSld">
      <pc:chgData name="Janette Warburton" userId="3e27661f259abf4c" providerId="LiveId" clId="{452374F5-AA1D-4679-96AC-789BF52BB470}" dt="2023-06-23T12:54:59.031" v="81" actId="20577"/>
      <pc:docMkLst>
        <pc:docMk/>
      </pc:docMkLst>
      <pc:sldChg chg="modSp mod">
        <pc:chgData name="Janette Warburton" userId="3e27661f259abf4c" providerId="LiveId" clId="{452374F5-AA1D-4679-96AC-789BF52BB470}" dt="2023-06-23T12:31:41.370" v="43" actId="207"/>
        <pc:sldMkLst>
          <pc:docMk/>
          <pc:sldMk cId="2694083355" sldId="296"/>
        </pc:sldMkLst>
        <pc:graphicFrameChg chg="mod modGraphic">
          <ac:chgData name="Janette Warburton" userId="3e27661f259abf4c" providerId="LiveId" clId="{452374F5-AA1D-4679-96AC-789BF52BB470}" dt="2023-06-23T12:31:41.370" v="43" actId="207"/>
          <ac:graphicFrameMkLst>
            <pc:docMk/>
            <pc:sldMk cId="2694083355" sldId="296"/>
            <ac:graphicFrameMk id="106" creationId="{00000000-0000-0000-0000-000000000000}"/>
          </ac:graphicFrameMkLst>
        </pc:graphicFrameChg>
      </pc:sldChg>
      <pc:sldChg chg="modSp">
        <pc:chgData name="Janette Warburton" userId="3e27661f259abf4c" providerId="LiveId" clId="{452374F5-AA1D-4679-96AC-789BF52BB470}" dt="2023-06-23T12:33:55.166" v="52" actId="207"/>
        <pc:sldMkLst>
          <pc:docMk/>
          <pc:sldMk cId="1055805399" sldId="297"/>
        </pc:sldMkLst>
        <pc:graphicFrameChg chg="mod">
          <ac:chgData name="Janette Warburton" userId="3e27661f259abf4c" providerId="LiveId" clId="{452374F5-AA1D-4679-96AC-789BF52BB470}" dt="2023-06-23T12:33:55.166" v="52" actId="207"/>
          <ac:graphicFrameMkLst>
            <pc:docMk/>
            <pc:sldMk cId="1055805399" sldId="297"/>
            <ac:graphicFrameMk id="106" creationId="{00000000-0000-0000-0000-000000000000}"/>
          </ac:graphicFrameMkLst>
        </pc:graphicFrameChg>
      </pc:sldChg>
      <pc:sldChg chg="modSp mod">
        <pc:chgData name="Janette Warburton" userId="3e27661f259abf4c" providerId="LiveId" clId="{452374F5-AA1D-4679-96AC-789BF52BB470}" dt="2023-06-23T12:36:45.388" v="77" actId="207"/>
        <pc:sldMkLst>
          <pc:docMk/>
          <pc:sldMk cId="2541627645" sldId="299"/>
        </pc:sldMkLst>
        <pc:graphicFrameChg chg="mod modGraphic">
          <ac:chgData name="Janette Warburton" userId="3e27661f259abf4c" providerId="LiveId" clId="{452374F5-AA1D-4679-96AC-789BF52BB470}" dt="2023-06-23T12:36:45.388" v="77" actId="207"/>
          <ac:graphicFrameMkLst>
            <pc:docMk/>
            <pc:sldMk cId="2541627645" sldId="299"/>
            <ac:graphicFrameMk id="106" creationId="{00000000-0000-0000-0000-000000000000}"/>
          </ac:graphicFrameMkLst>
        </pc:graphicFrameChg>
      </pc:sldChg>
      <pc:sldChg chg="modSp mod">
        <pc:chgData name="Janette Warburton" userId="3e27661f259abf4c" providerId="LiveId" clId="{452374F5-AA1D-4679-96AC-789BF52BB470}" dt="2023-06-23T12:11:40.019" v="0" actId="20577"/>
        <pc:sldMkLst>
          <pc:docMk/>
          <pc:sldMk cId="263564748" sldId="311"/>
        </pc:sldMkLst>
        <pc:graphicFrameChg chg="modGraphic">
          <ac:chgData name="Janette Warburton" userId="3e27661f259abf4c" providerId="LiveId" clId="{452374F5-AA1D-4679-96AC-789BF52BB470}" dt="2023-06-23T12:11:40.019" v="0" actId="20577"/>
          <ac:graphicFrameMkLst>
            <pc:docMk/>
            <pc:sldMk cId="263564748" sldId="311"/>
            <ac:graphicFrameMk id="2" creationId="{5271FD19-D91B-C4F8-196B-C8C85E6E2BBC}"/>
          </ac:graphicFrameMkLst>
        </pc:graphicFrameChg>
      </pc:sldChg>
      <pc:sldChg chg="modSp">
        <pc:chgData name="Janette Warburton" userId="3e27661f259abf4c" providerId="LiveId" clId="{452374F5-AA1D-4679-96AC-789BF52BB470}" dt="2023-06-23T12:54:59.031" v="81" actId="20577"/>
        <pc:sldMkLst>
          <pc:docMk/>
          <pc:sldMk cId="2440726204" sldId="314"/>
        </pc:sldMkLst>
        <pc:graphicFrameChg chg="mod">
          <ac:chgData name="Janette Warburton" userId="3e27661f259abf4c" providerId="LiveId" clId="{452374F5-AA1D-4679-96AC-789BF52BB470}" dt="2023-06-23T12:54:59.031" v="81" actId="20577"/>
          <ac:graphicFrameMkLst>
            <pc:docMk/>
            <pc:sldMk cId="2440726204" sldId="314"/>
            <ac:graphicFrameMk id="106" creationId="{00000000-0000-0000-0000-000000000000}"/>
          </ac:graphicFrameMkLst>
        </pc:graphicFrameChg>
      </pc:sldChg>
      <pc:sldChg chg="modSp">
        <pc:chgData name="Janette Warburton" userId="3e27661f259abf4c" providerId="LiveId" clId="{452374F5-AA1D-4679-96AC-789BF52BB470}" dt="2023-06-23T12:31:48.792" v="45" actId="20577"/>
        <pc:sldMkLst>
          <pc:docMk/>
          <pc:sldMk cId="4128319806" sldId="316"/>
        </pc:sldMkLst>
        <pc:graphicFrameChg chg="mod">
          <ac:chgData name="Janette Warburton" userId="3e27661f259abf4c" providerId="LiveId" clId="{452374F5-AA1D-4679-96AC-789BF52BB470}" dt="2023-06-23T12:31:48.792" v="45" actId="20577"/>
          <ac:graphicFrameMkLst>
            <pc:docMk/>
            <pc:sldMk cId="4128319806" sldId="316"/>
            <ac:graphicFrameMk id="106" creationId="{00000000-0000-0000-0000-000000000000}"/>
          </ac:graphicFrameMkLst>
        </pc:graphicFrameChg>
      </pc:sldChg>
      <pc:sldChg chg="modSp">
        <pc:chgData name="Janette Warburton" userId="3e27661f259abf4c" providerId="LiveId" clId="{452374F5-AA1D-4679-96AC-789BF52BB470}" dt="2023-06-23T12:34:49.672" v="56" actId="20577"/>
        <pc:sldMkLst>
          <pc:docMk/>
          <pc:sldMk cId="1608623294" sldId="317"/>
        </pc:sldMkLst>
        <pc:graphicFrameChg chg="mod">
          <ac:chgData name="Janette Warburton" userId="3e27661f259abf4c" providerId="LiveId" clId="{452374F5-AA1D-4679-96AC-789BF52BB470}" dt="2023-06-23T12:34:49.672" v="56" actId="20577"/>
          <ac:graphicFrameMkLst>
            <pc:docMk/>
            <pc:sldMk cId="1608623294" sldId="317"/>
            <ac:graphicFrameMk id="106" creationId="{00000000-0000-0000-0000-000000000000}"/>
          </ac:graphicFrameMkLst>
        </pc:graphicFrameChg>
      </pc:sldChg>
      <pc:sldChg chg="modSp">
        <pc:chgData name="Janette Warburton" userId="3e27661f259abf4c" providerId="LiveId" clId="{452374F5-AA1D-4679-96AC-789BF52BB470}" dt="2023-06-23T12:36:55.769" v="79" actId="20577"/>
        <pc:sldMkLst>
          <pc:docMk/>
          <pc:sldMk cId="2827147379" sldId="319"/>
        </pc:sldMkLst>
        <pc:graphicFrameChg chg="mod">
          <ac:chgData name="Janette Warburton" userId="3e27661f259abf4c" providerId="LiveId" clId="{452374F5-AA1D-4679-96AC-789BF52BB470}" dt="2023-06-23T12:36:55.769" v="79" actId="20577"/>
          <ac:graphicFrameMkLst>
            <pc:docMk/>
            <pc:sldMk cId="2827147379" sldId="319"/>
            <ac:graphicFrameMk id="106" creationId="{00000000-0000-0000-0000-000000000000}"/>
          </ac:graphicFrameMkLst>
        </pc:graphicFrameChg>
      </pc:sldChg>
      <pc:sldChg chg="modSp mod">
        <pc:chgData name="Janette Warburton" userId="3e27661f259abf4c" providerId="LiveId" clId="{452374F5-AA1D-4679-96AC-789BF52BB470}" dt="2023-06-23T12:25:35.986" v="1" actId="20577"/>
        <pc:sldMkLst>
          <pc:docMk/>
          <pc:sldMk cId="87133537" sldId="331"/>
        </pc:sldMkLst>
        <pc:graphicFrameChg chg="modGraphic">
          <ac:chgData name="Janette Warburton" userId="3e27661f259abf4c" providerId="LiveId" clId="{452374F5-AA1D-4679-96AC-789BF52BB470}" dt="2023-06-23T12:25:35.986" v="1" actId="20577"/>
          <ac:graphicFrameMkLst>
            <pc:docMk/>
            <pc:sldMk cId="87133537" sldId="331"/>
            <ac:graphicFrameMk id="2" creationId="{5271FD19-D91B-C4F8-196B-C8C85E6E2BBC}"/>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d99a7122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d99a7122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41468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084172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024842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928091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709686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72513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572132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820853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521831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249942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56970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d99a7122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d99a7122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893835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097835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89046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107675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753590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773904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393252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726649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630827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966519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45519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934935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025187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335881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794059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63464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023357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65777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844794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72143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205826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206962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218476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8040401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3437345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058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449061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567255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598823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939177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818650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4.png"/><Relationship Id="rId7" Type="http://schemas.openxmlformats.org/officeDocument/2006/relationships/hyperlink" Target="https://thirdspacelearning.com/gcse-maths/" TargetMode="Externa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reserve="1">
  <p:cSld name="1_Title slide">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12" name="Google Shape;12;p2"/>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lvl="0" indent="0" algn="ctr" rtl="0">
              <a:lnSpc>
                <a:spcPct val="90000"/>
              </a:lnSpc>
              <a:spcBef>
                <a:spcPts val="0"/>
              </a:spcBef>
              <a:spcAft>
                <a:spcPts val="0"/>
              </a:spcAft>
              <a:buClr>
                <a:schemeClr val="dk1"/>
              </a:buClr>
              <a:buSzPts val="4500"/>
              <a:buFont typeface="Calibri"/>
              <a:buNone/>
            </a:pPr>
            <a:r>
              <a:rPr lang="en-GB" sz="5000" b="1" dirty="0">
                <a:solidFill>
                  <a:schemeClr val="tx1"/>
                </a:solidFill>
                <a:latin typeface="Nunito Sans"/>
                <a:ea typeface="Nunito Sans"/>
                <a:cs typeface="Nunito Sans"/>
                <a:sym typeface="Nunito Sans"/>
              </a:rPr>
              <a:t>Diagnostic Questions</a:t>
            </a:r>
            <a:endParaRPr sz="5000" b="1" dirty="0">
              <a:solidFill>
                <a:schemeClr val="tx1"/>
              </a:solidFill>
              <a:latin typeface="Nunito Sans"/>
              <a:ea typeface="Nunito Sans"/>
              <a:cs typeface="Nunito Sans"/>
              <a:sym typeface="Nunito Sans"/>
            </a:endParaRPr>
          </a:p>
        </p:txBody>
      </p:sp>
      <p:pic>
        <p:nvPicPr>
          <p:cNvPr id="15" name="Google Shape;15;p2"/>
          <p:cNvPicPr preferRelativeResize="0"/>
          <p:nvPr/>
        </p:nvPicPr>
        <p:blipFill>
          <a:blip r:embed="rId2">
            <a:alphaModFix/>
          </a:blip>
          <a:stretch>
            <a:fillRect/>
          </a:stretch>
        </p:blipFill>
        <p:spPr>
          <a:xfrm>
            <a:off x="573167" y="3096085"/>
            <a:ext cx="1011651" cy="892000"/>
          </a:xfrm>
          <a:prstGeom prst="rect">
            <a:avLst/>
          </a:prstGeom>
          <a:noFill/>
          <a:ln>
            <a:noFill/>
          </a:ln>
        </p:spPr>
      </p:pic>
      <p:sp>
        <p:nvSpPr>
          <p:cNvPr id="4" name="Google Shape;101;p19">
            <a:hlinkClick r:id="" action="ppaction://hlinkshowjump?jump=firstslide"/>
            <a:extLst>
              <a:ext uri="{FF2B5EF4-FFF2-40B4-BE49-F238E27FC236}">
                <a16:creationId xmlns:a16="http://schemas.microsoft.com/office/drawing/2014/main" id="{C76A108A-1943-FB08-CA22-5EABA08A611F}"/>
              </a:ext>
            </a:extLst>
          </p:cNvPr>
          <p:cNvSpPr txBox="1"/>
          <p:nvPr userDrawn="1"/>
        </p:nvSpPr>
        <p:spPr>
          <a:xfrm>
            <a:off x="445151" y="2290457"/>
            <a:ext cx="3650996" cy="538579"/>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2000" b="0" dirty="0">
                <a:solidFill>
                  <a:schemeClr val="accent2"/>
                </a:solidFill>
                <a:latin typeface="Nunito Sans" pitchFamily="2" charset="77"/>
                <a:ea typeface="Nunito Sans"/>
                <a:cs typeface="Nunito Sans"/>
                <a:sym typeface="Nunito Sans"/>
              </a:rPr>
              <a:t>Powers &amp; Roots | Number</a:t>
            </a:r>
            <a:endParaRPr sz="2000" b="0" dirty="0">
              <a:solidFill>
                <a:schemeClr val="accent2"/>
              </a:solidFill>
              <a:latin typeface="Nunito Sans" pitchFamily="2" charset="77"/>
            </a:endParaRPr>
          </a:p>
        </p:txBody>
      </p:sp>
      <p:pic>
        <p:nvPicPr>
          <p:cNvPr id="3" name="Picture 2" descr="Logo, icon&#10;&#10;Description automatically generated">
            <a:extLst>
              <a:ext uri="{FF2B5EF4-FFF2-40B4-BE49-F238E27FC236}">
                <a16:creationId xmlns:a16="http://schemas.microsoft.com/office/drawing/2014/main" id="{05F39E8E-9363-13AD-133A-8FDB3C51EB81}"/>
              </a:ext>
            </a:extLst>
          </p:cNvPr>
          <p:cNvPicPr>
            <a:picLocks noChangeAspect="1"/>
          </p:cNvPicPr>
          <p:nvPr userDrawn="1"/>
        </p:nvPicPr>
        <p:blipFill>
          <a:blip r:embed="rId3"/>
          <a:stretch>
            <a:fillRect/>
          </a:stretch>
        </p:blipFill>
        <p:spPr>
          <a:xfrm>
            <a:off x="5502238" y="-12004"/>
            <a:ext cx="3637792" cy="5143500"/>
          </a:xfrm>
          <a:prstGeom prst="rect">
            <a:avLst/>
          </a:prstGeom>
        </p:spPr>
      </p:pic>
    </p:spTree>
    <p:extLst>
      <p:ext uri="{BB962C8B-B14F-4D97-AF65-F5344CB8AC3E}">
        <p14:creationId xmlns:p14="http://schemas.microsoft.com/office/powerpoint/2010/main" val="9284996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2"/>
        <p:cNvGrpSpPr/>
        <p:nvPr/>
      </p:nvGrpSpPr>
      <p:grpSpPr>
        <a:xfrm>
          <a:off x="0" y="0"/>
          <a:ext cx="0" cy="0"/>
          <a:chOff x="0" y="0"/>
          <a:chExt cx="0" cy="0"/>
        </a:xfrm>
      </p:grpSpPr>
      <p:sp>
        <p:nvSpPr>
          <p:cNvPr id="53" name="Google Shape;53;p1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1"/>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5" name="Google Shape;55;p11"/>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6" name="Google Shape;56;p11"/>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57" name="Google Shape;5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8"/>
        <p:cNvGrpSpPr/>
        <p:nvPr/>
      </p:nvGrpSpPr>
      <p:grpSpPr>
        <a:xfrm>
          <a:off x="0" y="0"/>
          <a:ext cx="0" cy="0"/>
          <a:chOff x="0" y="0"/>
          <a:chExt cx="0" cy="0"/>
        </a:xfrm>
      </p:grpSpPr>
      <p:sp>
        <p:nvSpPr>
          <p:cNvPr id="59" name="Google Shape;59;p1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60" name="Google Shape;60;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1"/>
        <p:cNvGrpSpPr/>
        <p:nvPr/>
      </p:nvGrpSpPr>
      <p:grpSpPr>
        <a:xfrm>
          <a:off x="0" y="0"/>
          <a:ext cx="0" cy="0"/>
          <a:chOff x="0" y="0"/>
          <a:chExt cx="0" cy="0"/>
        </a:xfrm>
      </p:grpSpPr>
      <p:sp>
        <p:nvSpPr>
          <p:cNvPr id="62" name="Google Shape;62;p13"/>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3" name="Google Shape;63;p13"/>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64" name="Google Shape;64;p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5"/>
        <p:cNvGrpSpPr/>
        <p:nvPr/>
      </p:nvGrpSpPr>
      <p:grpSpPr>
        <a:xfrm>
          <a:off x="0" y="0"/>
          <a:ext cx="0" cy="0"/>
          <a:chOff x="0" y="0"/>
          <a:chExt cx="0" cy="0"/>
        </a:xfrm>
      </p:grpSpPr>
      <p:sp>
        <p:nvSpPr>
          <p:cNvPr id="66" name="Google Shape;66;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7"/>
        <p:cNvGrpSpPr/>
        <p:nvPr/>
      </p:nvGrpSpPr>
      <p:grpSpPr>
        <a:xfrm>
          <a:off x="0" y="0"/>
          <a:ext cx="0" cy="0"/>
          <a:chOff x="0" y="0"/>
          <a:chExt cx="0" cy="0"/>
        </a:xfrm>
      </p:grpSpPr>
      <p:sp>
        <p:nvSpPr>
          <p:cNvPr id="68" name="Google Shape;68;p1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9" name="Google Shape;69;p1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200"/>
              </a:spcBef>
              <a:spcAft>
                <a:spcPts val="0"/>
              </a:spcAft>
              <a:buClr>
                <a:schemeClr val="dk1"/>
              </a:buClr>
              <a:buSzPts val="1400"/>
              <a:buChar char="○"/>
              <a:defRPr/>
            </a:lvl2pPr>
            <a:lvl3pPr marL="1371600" lvl="2" indent="-317500" algn="l" rtl="0">
              <a:lnSpc>
                <a:spcPct val="90000"/>
              </a:lnSpc>
              <a:spcBef>
                <a:spcPts val="1200"/>
              </a:spcBef>
              <a:spcAft>
                <a:spcPts val="0"/>
              </a:spcAft>
              <a:buClr>
                <a:schemeClr val="dk1"/>
              </a:buClr>
              <a:buSzPts val="1400"/>
              <a:buChar char="■"/>
              <a:defRPr/>
            </a:lvl3pPr>
            <a:lvl4pPr marL="1828800" lvl="3" indent="-317500" algn="l" rtl="0">
              <a:lnSpc>
                <a:spcPct val="90000"/>
              </a:lnSpc>
              <a:spcBef>
                <a:spcPts val="1200"/>
              </a:spcBef>
              <a:spcAft>
                <a:spcPts val="0"/>
              </a:spcAft>
              <a:buClr>
                <a:schemeClr val="dk1"/>
              </a:buClr>
              <a:buSzPts val="1400"/>
              <a:buChar char="●"/>
              <a:defRPr/>
            </a:lvl4pPr>
            <a:lvl5pPr marL="2286000" lvl="4" indent="-317500" algn="l" rtl="0">
              <a:lnSpc>
                <a:spcPct val="90000"/>
              </a:lnSpc>
              <a:spcBef>
                <a:spcPts val="1200"/>
              </a:spcBef>
              <a:spcAft>
                <a:spcPts val="0"/>
              </a:spcAft>
              <a:buClr>
                <a:schemeClr val="dk1"/>
              </a:buClr>
              <a:buSzPts val="1400"/>
              <a:buChar char="○"/>
              <a:defRPr/>
            </a:lvl5pPr>
            <a:lvl6pPr marL="2743200" lvl="5" indent="-317500" algn="l" rtl="0">
              <a:lnSpc>
                <a:spcPct val="90000"/>
              </a:lnSpc>
              <a:spcBef>
                <a:spcPts val="1200"/>
              </a:spcBef>
              <a:spcAft>
                <a:spcPts val="0"/>
              </a:spcAft>
              <a:buClr>
                <a:schemeClr val="dk1"/>
              </a:buClr>
              <a:buSzPts val="1400"/>
              <a:buChar char="■"/>
              <a:defRPr/>
            </a:lvl6pPr>
            <a:lvl7pPr marL="3200400" lvl="6" indent="-317500" algn="l" rtl="0">
              <a:lnSpc>
                <a:spcPct val="90000"/>
              </a:lnSpc>
              <a:spcBef>
                <a:spcPts val="1200"/>
              </a:spcBef>
              <a:spcAft>
                <a:spcPts val="0"/>
              </a:spcAft>
              <a:buClr>
                <a:schemeClr val="dk1"/>
              </a:buClr>
              <a:buSzPts val="1400"/>
              <a:buChar char="●"/>
              <a:defRPr/>
            </a:lvl7pPr>
            <a:lvl8pPr marL="3657600" lvl="7" indent="-317500" algn="l" rtl="0">
              <a:lnSpc>
                <a:spcPct val="90000"/>
              </a:lnSpc>
              <a:spcBef>
                <a:spcPts val="1200"/>
              </a:spcBef>
              <a:spcAft>
                <a:spcPts val="0"/>
              </a:spcAft>
              <a:buClr>
                <a:schemeClr val="dk1"/>
              </a:buClr>
              <a:buSzPts val="1400"/>
              <a:buChar char="○"/>
              <a:defRPr/>
            </a:lvl8pPr>
            <a:lvl9pPr marL="4114800" lvl="8" indent="-317500" algn="l" rtl="0">
              <a:lnSpc>
                <a:spcPct val="90000"/>
              </a:lnSpc>
              <a:spcBef>
                <a:spcPts val="1200"/>
              </a:spcBef>
              <a:spcAft>
                <a:spcPts val="1200"/>
              </a:spcAft>
              <a:buClr>
                <a:schemeClr val="dk1"/>
              </a:buClr>
              <a:buSzPts val="1400"/>
              <a:buChar char="■"/>
              <a:defRPr/>
            </a:lvl9pPr>
          </a:lstStyle>
          <a:p>
            <a:endParaRPr/>
          </a:p>
        </p:txBody>
      </p:sp>
      <p:sp>
        <p:nvSpPr>
          <p:cNvPr id="70" name="Google Shape;70;p1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71" name="Google Shape;71;p1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72" name="Google Shape;72;p1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reserve="1">
  <p:cSld name="1_Title slide">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12" name="Google Shape;12;p2"/>
          <p:cNvSpPr txBox="1"/>
          <p:nvPr/>
        </p:nvSpPr>
        <p:spPr>
          <a:xfrm>
            <a:off x="47548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lvl="0" indent="0" algn="l" rtl="0">
              <a:lnSpc>
                <a:spcPct val="90000"/>
              </a:lnSpc>
              <a:spcBef>
                <a:spcPts val="0"/>
              </a:spcBef>
              <a:spcAft>
                <a:spcPts val="0"/>
              </a:spcAft>
              <a:buClr>
                <a:schemeClr val="dk1"/>
              </a:buClr>
              <a:buSzPts val="4500"/>
              <a:buFont typeface="Calibri"/>
              <a:buNone/>
            </a:pPr>
            <a:r>
              <a:rPr lang="en-GB" sz="5000" b="1" dirty="0">
                <a:solidFill>
                  <a:schemeClr val="tx1"/>
                </a:solidFill>
                <a:latin typeface="Nunito Sans"/>
                <a:ea typeface="Nunito Sans"/>
                <a:cs typeface="Nunito Sans"/>
                <a:sym typeface="Nunito Sans"/>
              </a:rPr>
              <a:t>Diagnostic Questions Answers</a:t>
            </a:r>
            <a:endParaRPr sz="5000" b="1" dirty="0">
              <a:solidFill>
                <a:schemeClr val="tx1"/>
              </a:solidFill>
              <a:latin typeface="Nunito Sans"/>
              <a:ea typeface="Nunito Sans"/>
              <a:cs typeface="Nunito Sans"/>
              <a:sym typeface="Nunito Sans"/>
            </a:endParaRPr>
          </a:p>
        </p:txBody>
      </p:sp>
      <p:pic>
        <p:nvPicPr>
          <p:cNvPr id="15" name="Google Shape;15;p2"/>
          <p:cNvPicPr preferRelativeResize="0"/>
          <p:nvPr/>
        </p:nvPicPr>
        <p:blipFill>
          <a:blip r:embed="rId2">
            <a:alphaModFix/>
          </a:blip>
          <a:stretch>
            <a:fillRect/>
          </a:stretch>
        </p:blipFill>
        <p:spPr>
          <a:xfrm>
            <a:off x="573167" y="3096085"/>
            <a:ext cx="1011651" cy="892000"/>
          </a:xfrm>
          <a:prstGeom prst="rect">
            <a:avLst/>
          </a:prstGeom>
          <a:noFill/>
          <a:ln>
            <a:noFill/>
          </a:ln>
        </p:spPr>
      </p:pic>
      <p:sp>
        <p:nvSpPr>
          <p:cNvPr id="4" name="Google Shape;101;p19">
            <a:hlinkClick r:id="" action="ppaction://hlinkshowjump?jump=firstslide"/>
            <a:extLst>
              <a:ext uri="{FF2B5EF4-FFF2-40B4-BE49-F238E27FC236}">
                <a16:creationId xmlns:a16="http://schemas.microsoft.com/office/drawing/2014/main" id="{C76A108A-1943-FB08-CA22-5EABA08A611F}"/>
              </a:ext>
            </a:extLst>
          </p:cNvPr>
          <p:cNvSpPr txBox="1"/>
          <p:nvPr userDrawn="1"/>
        </p:nvSpPr>
        <p:spPr>
          <a:xfrm>
            <a:off x="500015" y="2290457"/>
            <a:ext cx="3650996" cy="538579"/>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2000" b="0" dirty="0">
                <a:solidFill>
                  <a:schemeClr val="accent2"/>
                </a:solidFill>
                <a:latin typeface="Nunito Sans" pitchFamily="2" charset="77"/>
                <a:ea typeface="Nunito Sans"/>
                <a:cs typeface="Nunito Sans"/>
                <a:sym typeface="Nunito Sans"/>
              </a:rPr>
              <a:t>Powers &amp; Roots | Number</a:t>
            </a:r>
            <a:endParaRPr sz="2000" b="0" dirty="0">
              <a:solidFill>
                <a:schemeClr val="accent2"/>
              </a:solidFill>
              <a:latin typeface="Nunito Sans" pitchFamily="2" charset="77"/>
            </a:endParaRPr>
          </a:p>
        </p:txBody>
      </p:sp>
      <p:pic>
        <p:nvPicPr>
          <p:cNvPr id="2" name="Picture 1" descr="Logo, icon&#10;&#10;Description automatically generated">
            <a:extLst>
              <a:ext uri="{FF2B5EF4-FFF2-40B4-BE49-F238E27FC236}">
                <a16:creationId xmlns:a16="http://schemas.microsoft.com/office/drawing/2014/main" id="{26952405-C1FE-51CC-46C6-6F4B0FE3FBF6}"/>
              </a:ext>
            </a:extLst>
          </p:cNvPr>
          <p:cNvPicPr>
            <a:picLocks noChangeAspect="1"/>
          </p:cNvPicPr>
          <p:nvPr userDrawn="1"/>
        </p:nvPicPr>
        <p:blipFill>
          <a:blip r:embed="rId3"/>
          <a:stretch>
            <a:fillRect/>
          </a:stretch>
        </p:blipFill>
        <p:spPr>
          <a:xfrm>
            <a:off x="5502238" y="-12004"/>
            <a:ext cx="3637792" cy="5143500"/>
          </a:xfrm>
          <a:prstGeom prst="rect">
            <a:avLst/>
          </a:prstGeom>
        </p:spPr>
      </p:pic>
    </p:spTree>
    <p:extLst>
      <p:ext uri="{BB962C8B-B14F-4D97-AF65-F5344CB8AC3E}">
        <p14:creationId xmlns:p14="http://schemas.microsoft.com/office/powerpoint/2010/main" val="1192037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1" preserve="1">
  <p:cSld name="1_Title slide 1">
    <p:spTree>
      <p:nvGrpSpPr>
        <p:cNvPr id="1" name="Shape 16"/>
        <p:cNvGrpSpPr/>
        <p:nvPr/>
      </p:nvGrpSpPr>
      <p:grpSpPr>
        <a:xfrm>
          <a:off x="0" y="0"/>
          <a:ext cx="0" cy="0"/>
          <a:chOff x="0" y="0"/>
          <a:chExt cx="0" cy="0"/>
        </a:xfrm>
      </p:grpSpPr>
      <p:pic>
        <p:nvPicPr>
          <p:cNvPr id="6" name="Picture 5" descr="Shape&#10;&#10;Description automatically generated">
            <a:extLst>
              <a:ext uri="{FF2B5EF4-FFF2-40B4-BE49-F238E27FC236}">
                <a16:creationId xmlns:a16="http://schemas.microsoft.com/office/drawing/2014/main" id="{D8819442-42D4-B3E3-EFDF-427C0B261159}"/>
              </a:ext>
            </a:extLst>
          </p:cNvPr>
          <p:cNvPicPr>
            <a:picLocks noChangeAspect="1"/>
          </p:cNvPicPr>
          <p:nvPr userDrawn="1"/>
        </p:nvPicPr>
        <p:blipFill>
          <a:blip r:embed="rId2"/>
          <a:stretch>
            <a:fillRect/>
          </a:stretch>
        </p:blipFill>
        <p:spPr>
          <a:xfrm>
            <a:off x="7320978" y="-16695"/>
            <a:ext cx="1804307" cy="2715106"/>
          </a:xfrm>
          <a:prstGeom prst="rect">
            <a:avLst/>
          </a:prstGeom>
        </p:spPr>
      </p:pic>
      <p:sp>
        <p:nvSpPr>
          <p:cNvPr id="17" name="Google Shape;1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pic>
        <p:nvPicPr>
          <p:cNvPr id="22" name="Picture 21" descr="Logo, icon&#10;&#10;Description automatically generated">
            <a:extLst>
              <a:ext uri="{FF2B5EF4-FFF2-40B4-BE49-F238E27FC236}">
                <a16:creationId xmlns:a16="http://schemas.microsoft.com/office/drawing/2014/main" id="{57E3FA74-CBE9-44AA-6F52-969DF902D282}"/>
              </a:ext>
            </a:extLst>
          </p:cNvPr>
          <p:cNvPicPr>
            <a:picLocks noChangeAspect="1"/>
          </p:cNvPicPr>
          <p:nvPr userDrawn="1"/>
        </p:nvPicPr>
        <p:blipFill>
          <a:blip r:embed="rId3"/>
          <a:stretch>
            <a:fillRect/>
          </a:stretch>
        </p:blipFill>
        <p:spPr>
          <a:xfrm>
            <a:off x="8342890" y="4382586"/>
            <a:ext cx="678268" cy="674231"/>
          </a:xfrm>
          <a:prstGeom prst="rect">
            <a:avLst/>
          </a:prstGeom>
        </p:spPr>
      </p:pic>
      <p:pic>
        <p:nvPicPr>
          <p:cNvPr id="3" name="Picture 2" descr="Shape, logo&#10;&#10;Description automatically generated">
            <a:extLst>
              <a:ext uri="{FF2B5EF4-FFF2-40B4-BE49-F238E27FC236}">
                <a16:creationId xmlns:a16="http://schemas.microsoft.com/office/drawing/2014/main" id="{AD0802E4-0BB7-72A3-AB28-A03BF4BD7102}"/>
              </a:ext>
            </a:extLst>
          </p:cNvPr>
          <p:cNvPicPr>
            <a:picLocks noChangeAspect="1"/>
          </p:cNvPicPr>
          <p:nvPr userDrawn="1"/>
        </p:nvPicPr>
        <p:blipFill>
          <a:blip r:embed="rId4"/>
          <a:stretch>
            <a:fillRect/>
          </a:stretch>
        </p:blipFill>
        <p:spPr>
          <a:xfrm>
            <a:off x="4971095" y="2477912"/>
            <a:ext cx="4164096" cy="2666971"/>
          </a:xfrm>
          <a:prstGeom prst="rect">
            <a:avLst/>
          </a:prstGeom>
        </p:spPr>
      </p:pic>
      <p:sp>
        <p:nvSpPr>
          <p:cNvPr id="2" name="TextBox 1">
            <a:extLst>
              <a:ext uri="{FF2B5EF4-FFF2-40B4-BE49-F238E27FC236}">
                <a16:creationId xmlns:a16="http://schemas.microsoft.com/office/drawing/2014/main" id="{5F064C16-16CA-CF21-617F-DA8704B0496E}"/>
              </a:ext>
            </a:extLst>
          </p:cNvPr>
          <p:cNvSpPr txBox="1"/>
          <p:nvPr userDrawn="1"/>
        </p:nvSpPr>
        <p:spPr>
          <a:xfrm>
            <a:off x="122842" y="294891"/>
            <a:ext cx="6907794" cy="584775"/>
          </a:xfrm>
          <a:prstGeom prst="rect">
            <a:avLst/>
          </a:prstGeom>
          <a:noFill/>
        </p:spPr>
        <p:txBody>
          <a:bodyPr wrap="square">
            <a:spAutoFit/>
          </a:bodyPr>
          <a:lstStyle/>
          <a:p>
            <a:r>
              <a:rPr lang="en-GB" sz="3200" dirty="0">
                <a:solidFill>
                  <a:schemeClr val="accent1"/>
                </a:solidFill>
                <a:effectLst/>
                <a:latin typeface="Nunito Sans" pitchFamily="2" charset="77"/>
              </a:rPr>
              <a:t>Where to go next?</a:t>
            </a:r>
            <a:endParaRPr lang="en-US" dirty="0">
              <a:latin typeface="Nunito Sans" pitchFamily="2" charset="77"/>
            </a:endParaRPr>
          </a:p>
        </p:txBody>
      </p:sp>
      <p:pic>
        <p:nvPicPr>
          <p:cNvPr id="5" name="Picture 4" descr="Qr code&#10;&#10;Description automatically generated">
            <a:extLst>
              <a:ext uri="{FF2B5EF4-FFF2-40B4-BE49-F238E27FC236}">
                <a16:creationId xmlns:a16="http://schemas.microsoft.com/office/drawing/2014/main" id="{70915A67-175F-A279-53ED-7A38388C8557}"/>
              </a:ext>
            </a:extLst>
          </p:cNvPr>
          <p:cNvPicPr>
            <a:picLocks noChangeAspect="1"/>
          </p:cNvPicPr>
          <p:nvPr userDrawn="1"/>
        </p:nvPicPr>
        <p:blipFill>
          <a:blip r:embed="rId5"/>
          <a:stretch>
            <a:fillRect/>
          </a:stretch>
        </p:blipFill>
        <p:spPr>
          <a:xfrm>
            <a:off x="7292046" y="1963243"/>
            <a:ext cx="1180412" cy="1172040"/>
          </a:xfrm>
          <a:prstGeom prst="rect">
            <a:avLst/>
          </a:prstGeom>
        </p:spPr>
      </p:pic>
      <p:pic>
        <p:nvPicPr>
          <p:cNvPr id="7" name="Picture 6" descr="Shape&#10;&#10;Description automatically generated with medium confidence">
            <a:extLst>
              <a:ext uri="{FF2B5EF4-FFF2-40B4-BE49-F238E27FC236}">
                <a16:creationId xmlns:a16="http://schemas.microsoft.com/office/drawing/2014/main" id="{413A04CB-B931-90EF-4BF1-E34D08556016}"/>
              </a:ext>
            </a:extLst>
          </p:cNvPr>
          <p:cNvPicPr>
            <a:picLocks noChangeAspect="1"/>
          </p:cNvPicPr>
          <p:nvPr userDrawn="1"/>
        </p:nvPicPr>
        <p:blipFill>
          <a:blip r:embed="rId6"/>
          <a:stretch>
            <a:fillRect/>
          </a:stretch>
        </p:blipFill>
        <p:spPr>
          <a:xfrm rot="2266813">
            <a:off x="6665551" y="1337996"/>
            <a:ext cx="775185" cy="486975"/>
          </a:xfrm>
          <a:prstGeom prst="rect">
            <a:avLst/>
          </a:prstGeom>
        </p:spPr>
      </p:pic>
      <p:sp>
        <p:nvSpPr>
          <p:cNvPr id="11" name="TextBox 10">
            <a:extLst>
              <a:ext uri="{FF2B5EF4-FFF2-40B4-BE49-F238E27FC236}">
                <a16:creationId xmlns:a16="http://schemas.microsoft.com/office/drawing/2014/main" id="{6F6A8987-9A4E-9994-F94B-DE8C2B7E2FC8}"/>
              </a:ext>
            </a:extLst>
          </p:cNvPr>
          <p:cNvSpPr txBox="1"/>
          <p:nvPr userDrawn="1"/>
        </p:nvSpPr>
        <p:spPr>
          <a:xfrm>
            <a:off x="141557" y="881819"/>
            <a:ext cx="6918011" cy="1169551"/>
          </a:xfrm>
          <a:prstGeom prst="rect">
            <a:avLst/>
          </a:prstGeom>
          <a:noFill/>
        </p:spPr>
        <p:txBody>
          <a:bodyPr wrap="square">
            <a:spAutoFit/>
          </a:bodyPr>
          <a:lstStyle/>
          <a:p>
            <a:r>
              <a:rPr lang="en-GB" sz="1400" b="0" i="0" u="none" strike="noStrike" dirty="0">
                <a:solidFill>
                  <a:srgbClr val="1C1C1C"/>
                </a:solidFill>
                <a:effectLst/>
                <a:latin typeface="Nunito Sans" pitchFamily="2" charset="77"/>
              </a:rPr>
              <a:t>For more diagnostic questions, and GCSE maths revision resources and worksheets to support students in fixing any misconceptions take a look at the free Third Space Learning </a:t>
            </a:r>
            <a:r>
              <a:rPr lang="en-GB" sz="1400" b="0" i="0" u="sng" dirty="0">
                <a:solidFill>
                  <a:schemeClr val="accent1"/>
                </a:solidFill>
                <a:effectLst/>
                <a:latin typeface="Nunito Sans" pitchFamily="2" charset="77"/>
                <a:hlinkClick r:id="rId7">
                  <a:extLst>
                    <a:ext uri="{A12FA001-AC4F-418D-AE19-62706E023703}">
                      <ahyp:hlinkClr xmlns:ahyp="http://schemas.microsoft.com/office/drawing/2018/hyperlinkcolor" val="tx"/>
                    </a:ext>
                  </a:extLst>
                </a:hlinkClick>
              </a:rPr>
              <a:t>GCSE maths revision</a:t>
            </a:r>
            <a:r>
              <a:rPr lang="en-GB" sz="1400" b="0" i="0" u="none" strike="noStrike" dirty="0">
                <a:solidFill>
                  <a:schemeClr val="accent1"/>
                </a:solidFill>
                <a:effectLst/>
                <a:latin typeface="Nunito Sans" pitchFamily="2" charset="77"/>
              </a:rPr>
              <a:t> </a:t>
            </a:r>
            <a:r>
              <a:rPr lang="en-GB" sz="1400" b="0" i="0" u="none" strike="noStrike" dirty="0">
                <a:solidFill>
                  <a:srgbClr val="1C1C1C"/>
                </a:solidFill>
                <a:effectLst/>
                <a:latin typeface="Nunito Sans" pitchFamily="2" charset="77"/>
              </a:rPr>
              <a:t>pages.</a:t>
            </a:r>
          </a:p>
          <a:p>
            <a:endParaRPr lang="en-GB" sz="1400" b="0" i="0" u="none" strike="noStrike" dirty="0">
              <a:solidFill>
                <a:srgbClr val="1C1C1C"/>
              </a:solidFill>
              <a:effectLst/>
              <a:latin typeface="Nunito Sans" pitchFamily="2" charset="77"/>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dirty="0">
                <a:effectLst/>
                <a:latin typeface="Nunito Sans" pitchFamily="2" charset="77"/>
              </a:rPr>
              <a:t>Scan the QR code to discover our library of FREE GCSE maths revision resources. </a:t>
            </a:r>
            <a:endParaRPr lang="en-US" dirty="0">
              <a:latin typeface="Nunito Sans" pitchFamily="2" charset="77"/>
            </a:endParaRPr>
          </a:p>
        </p:txBody>
      </p:sp>
      <p:sp>
        <p:nvSpPr>
          <p:cNvPr id="15" name="TextBox 14">
            <a:extLst>
              <a:ext uri="{FF2B5EF4-FFF2-40B4-BE49-F238E27FC236}">
                <a16:creationId xmlns:a16="http://schemas.microsoft.com/office/drawing/2014/main" id="{509E93A4-8436-5724-299C-119F30C81E75}"/>
              </a:ext>
            </a:extLst>
          </p:cNvPr>
          <p:cNvSpPr txBox="1"/>
          <p:nvPr userDrawn="1"/>
        </p:nvSpPr>
        <p:spPr>
          <a:xfrm>
            <a:off x="122842" y="2371384"/>
            <a:ext cx="8494349" cy="1077218"/>
          </a:xfrm>
          <a:prstGeom prst="rect">
            <a:avLst/>
          </a:prstGeom>
          <a:noFill/>
        </p:spPr>
        <p:txBody>
          <a:bodyPr wrap="square">
            <a:spAutoFit/>
          </a:bodyPr>
          <a:lstStyle/>
          <a:p>
            <a:r>
              <a:rPr lang="en-GB" sz="3200" dirty="0">
                <a:solidFill>
                  <a:schemeClr val="accent1"/>
                </a:solidFill>
                <a:effectLst/>
                <a:latin typeface="Nunito Sans" pitchFamily="2" charset="77"/>
              </a:rPr>
              <a:t>Do you have KS4 students who need additional support in maths?</a:t>
            </a:r>
            <a:endParaRPr lang="en-US" dirty="0">
              <a:latin typeface="Nunito Sans" pitchFamily="2" charset="77"/>
            </a:endParaRPr>
          </a:p>
        </p:txBody>
      </p:sp>
      <p:sp>
        <p:nvSpPr>
          <p:cNvPr id="18" name="TextBox 17">
            <a:extLst>
              <a:ext uri="{FF2B5EF4-FFF2-40B4-BE49-F238E27FC236}">
                <a16:creationId xmlns:a16="http://schemas.microsoft.com/office/drawing/2014/main" id="{46EE7124-5F5D-428F-631E-C0173F519C6B}"/>
              </a:ext>
            </a:extLst>
          </p:cNvPr>
          <p:cNvSpPr txBox="1"/>
          <p:nvPr userDrawn="1"/>
        </p:nvSpPr>
        <p:spPr>
          <a:xfrm>
            <a:off x="122842" y="3501701"/>
            <a:ext cx="5568270" cy="1169551"/>
          </a:xfrm>
          <a:prstGeom prst="rect">
            <a:avLst/>
          </a:prstGeom>
          <a:noFill/>
        </p:spPr>
        <p:txBody>
          <a:bodyPr wrap="square">
            <a:spAutoFit/>
          </a:bodyPr>
          <a:lstStyle/>
          <a:p>
            <a:r>
              <a:rPr lang="en-GB" sz="1400" b="0" i="0" u="none" strike="noStrike" dirty="0">
                <a:solidFill>
                  <a:srgbClr val="1C1C1C"/>
                </a:solidFill>
                <a:effectLst/>
                <a:latin typeface="Nunito Sans" pitchFamily="2" charset="77"/>
              </a:rPr>
              <a:t>Our specialist tutors will help students to develop the skills they need to succeed at GCSE in weekly one to one online revision lessons. Trusted by secondary schools across the UK. </a:t>
            </a:r>
          </a:p>
          <a:p>
            <a:endParaRPr lang="en-GB" sz="1400" b="0" i="0" u="none" strike="noStrike" dirty="0">
              <a:solidFill>
                <a:srgbClr val="1C1C1C"/>
              </a:solidFill>
              <a:effectLst/>
              <a:latin typeface="Nunito Sans" pitchFamily="2" charset="77"/>
            </a:endParaRPr>
          </a:p>
          <a:p>
            <a:r>
              <a:rPr lang="en-GB" sz="1400" b="0" i="0" u="none" strike="noStrike" dirty="0">
                <a:solidFill>
                  <a:srgbClr val="1C1C1C"/>
                </a:solidFill>
                <a:effectLst/>
                <a:latin typeface="Nunito Sans" pitchFamily="2" charset="77"/>
              </a:rPr>
              <a:t>Visit </a:t>
            </a:r>
            <a:r>
              <a:rPr lang="en-GB" sz="1400" b="0" i="0" u="none" strike="noStrike" dirty="0">
                <a:solidFill>
                  <a:schemeClr val="accent1"/>
                </a:solidFill>
                <a:effectLst/>
                <a:latin typeface="Nunito Sans" pitchFamily="2" charset="77"/>
                <a:hlinkClick r:id="rId8">
                  <a:extLst>
                    <a:ext uri="{A12FA001-AC4F-418D-AE19-62706E023703}">
                      <ahyp:hlinkClr xmlns:ahyp="http://schemas.microsoft.com/office/drawing/2018/hyperlinkcolor" val="tx"/>
                    </a:ext>
                  </a:extLst>
                </a:hlinkClick>
              </a:rPr>
              <a:t>thirdspacelearning.com</a:t>
            </a:r>
            <a:r>
              <a:rPr lang="en-GB" sz="1400" b="0" i="0" u="none" strike="noStrike" dirty="0">
                <a:solidFill>
                  <a:schemeClr val="accent1"/>
                </a:solidFill>
                <a:effectLst/>
                <a:latin typeface="Nunito Sans" pitchFamily="2" charset="77"/>
              </a:rPr>
              <a:t> </a:t>
            </a:r>
            <a:r>
              <a:rPr lang="en-GB" sz="1400" b="0" i="0" u="none" strike="noStrike" dirty="0">
                <a:solidFill>
                  <a:srgbClr val="1C1C1C"/>
                </a:solidFill>
                <a:effectLst/>
                <a:latin typeface="Nunito Sans" pitchFamily="2" charset="77"/>
              </a:rPr>
              <a:t>to find out more.</a:t>
            </a:r>
          </a:p>
        </p:txBody>
      </p:sp>
    </p:spTree>
    <p:extLst>
      <p:ext uri="{BB962C8B-B14F-4D97-AF65-F5344CB8AC3E}">
        <p14:creationId xmlns:p14="http://schemas.microsoft.com/office/powerpoint/2010/main" val="2533664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7"/>
        <p:cNvGrpSpPr/>
        <p:nvPr/>
      </p:nvGrpSpPr>
      <p:grpSpPr>
        <a:xfrm>
          <a:off x="0" y="0"/>
          <a:ext cx="0" cy="0"/>
          <a:chOff x="0" y="0"/>
          <a:chExt cx="0" cy="0"/>
        </a:xfrm>
      </p:grpSpPr>
      <p:sp>
        <p:nvSpPr>
          <p:cNvPr id="28" name="Google Shape;28;p5"/>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000" dirty="0">
                <a:solidFill>
                  <a:srgbClr val="2779F5"/>
                </a:solidFill>
                <a:latin typeface="Nunito Sans"/>
                <a:ea typeface="Nunito Sans"/>
                <a:cs typeface="Nunito Sans"/>
                <a:sym typeface="Nunito Sans"/>
              </a:rPr>
              <a:t>  GCSE Number | Diagnostic Questions | Powers &amp; Roots</a:t>
            </a:r>
            <a:endParaRPr sz="1200" dirty="0"/>
          </a:p>
        </p:txBody>
      </p:sp>
      <p:pic>
        <p:nvPicPr>
          <p:cNvPr id="30" name="Google Shape;30;p5"/>
          <p:cNvPicPr preferRelativeResize="0"/>
          <p:nvPr/>
        </p:nvPicPr>
        <p:blipFill>
          <a:blip r:embed="rId2">
            <a:alphaModFix/>
          </a:blip>
          <a:stretch>
            <a:fillRect/>
          </a:stretch>
        </p:blipFill>
        <p:spPr>
          <a:xfrm>
            <a:off x="7623046" y="205972"/>
            <a:ext cx="1305129" cy="396200"/>
          </a:xfrm>
          <a:prstGeom prst="rect">
            <a:avLst/>
          </a:prstGeom>
          <a:noFill/>
          <a:ln>
            <a:noFill/>
          </a:ln>
        </p:spPr>
      </p:pic>
      <p:sp>
        <p:nvSpPr>
          <p:cNvPr id="4" name="Rectangle 3">
            <a:extLst>
              <a:ext uri="{FF2B5EF4-FFF2-40B4-BE49-F238E27FC236}">
                <a16:creationId xmlns:a16="http://schemas.microsoft.com/office/drawing/2014/main" id="{662B5015-A1FE-B33C-0210-5C97148502B4}"/>
              </a:ext>
            </a:extLst>
          </p:cNvPr>
          <p:cNvSpPr/>
          <p:nvPr userDrawn="1"/>
        </p:nvSpPr>
        <p:spPr>
          <a:xfrm>
            <a:off x="0" y="369300"/>
            <a:ext cx="5696712" cy="396200"/>
          </a:xfrm>
          <a:prstGeom prst="rect">
            <a:avLst/>
          </a:prstGeom>
          <a:solidFill>
            <a:srgbClr val="FF6D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b="1" dirty="0">
              <a:latin typeface="Nunito Sans" pitchFamily="2" charset="77"/>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31"/>
        <p:cNvGrpSpPr/>
        <p:nvPr/>
      </p:nvGrpSpPr>
      <p:grpSpPr>
        <a:xfrm>
          <a:off x="0" y="0"/>
          <a:ext cx="0" cy="0"/>
          <a:chOff x="0" y="0"/>
          <a:chExt cx="0" cy="0"/>
        </a:xfrm>
      </p:grpSpPr>
      <p:sp>
        <p:nvSpPr>
          <p:cNvPr id="32" name="Google Shape;32;p6"/>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000" dirty="0">
                <a:solidFill>
                  <a:srgbClr val="2779F5"/>
                </a:solidFill>
                <a:latin typeface="Nunito Sans"/>
                <a:ea typeface="Nunito Sans"/>
                <a:cs typeface="Nunito Sans"/>
                <a:sym typeface="Nunito Sans"/>
              </a:rPr>
              <a:t>  GCSE Number | Diagnostic Questions | Powers &amp; Roots</a:t>
            </a:r>
            <a:endParaRPr sz="1200" dirty="0"/>
          </a:p>
        </p:txBody>
      </p:sp>
      <p:sp>
        <p:nvSpPr>
          <p:cNvPr id="34" name="Google Shape;34;p6"/>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6"/>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900" b="1">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36" name="Google Shape;36;p6"/>
          <p:cNvPicPr preferRelativeResize="0"/>
          <p:nvPr/>
        </p:nvPicPr>
        <p:blipFill>
          <a:blip r:embed="rId2">
            <a:alphaModFix/>
          </a:blip>
          <a:stretch>
            <a:fillRect/>
          </a:stretch>
        </p:blipFill>
        <p:spPr>
          <a:xfrm>
            <a:off x="7623046" y="205972"/>
            <a:ext cx="1305129" cy="396200"/>
          </a:xfrm>
          <a:prstGeom prst="rect">
            <a:avLst/>
          </a:prstGeom>
          <a:noFill/>
          <a:ln>
            <a:noFill/>
          </a:ln>
        </p:spPr>
      </p:pic>
      <p:sp>
        <p:nvSpPr>
          <p:cNvPr id="2" name="Rectangle 1">
            <a:extLst>
              <a:ext uri="{FF2B5EF4-FFF2-40B4-BE49-F238E27FC236}">
                <a16:creationId xmlns:a16="http://schemas.microsoft.com/office/drawing/2014/main" id="{A06B0189-CB3C-E4F9-A74E-A0917BCBDA1D}"/>
              </a:ext>
            </a:extLst>
          </p:cNvPr>
          <p:cNvSpPr/>
          <p:nvPr userDrawn="1"/>
        </p:nvSpPr>
        <p:spPr>
          <a:xfrm>
            <a:off x="0" y="369300"/>
            <a:ext cx="5696712" cy="396200"/>
          </a:xfrm>
          <a:prstGeom prst="rect">
            <a:avLst/>
          </a:prstGeom>
          <a:solidFill>
            <a:srgbClr val="FF6D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b="1" dirty="0">
              <a:latin typeface="Nunito Sans" pitchFamily="2" charset="77"/>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7"/>
        <p:cNvGrpSpPr/>
        <p:nvPr/>
      </p:nvGrpSpPr>
      <p:grpSpPr>
        <a:xfrm>
          <a:off x="0" y="0"/>
          <a:ext cx="0" cy="0"/>
          <a:chOff x="0" y="0"/>
          <a:chExt cx="0" cy="0"/>
        </a:xfrm>
      </p:grpSpPr>
      <p:sp>
        <p:nvSpPr>
          <p:cNvPr id="38" name="Google Shape;38;p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9" name="Google Shape;39;p7"/>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0" name="Google Shape;40;p7"/>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1" name="Google Shape;4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44" name="Google Shape;4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5"/>
        <p:cNvGrpSpPr/>
        <p:nvPr/>
      </p:nvGrpSpPr>
      <p:grpSpPr>
        <a:xfrm>
          <a:off x="0" y="0"/>
          <a:ext cx="0" cy="0"/>
          <a:chOff x="0" y="0"/>
          <a:chExt cx="0" cy="0"/>
        </a:xfrm>
      </p:grpSpPr>
      <p:sp>
        <p:nvSpPr>
          <p:cNvPr id="46" name="Google Shape;46;p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7" name="Google Shape;47;p9"/>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8" name="Google Shape;4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9"/>
        <p:cNvGrpSpPr/>
        <p:nvPr/>
      </p:nvGrpSpPr>
      <p:grpSpPr>
        <a:xfrm>
          <a:off x="0" y="0"/>
          <a:ext cx="0" cy="0"/>
          <a:chOff x="0" y="0"/>
          <a:chExt cx="0" cy="0"/>
        </a:xfrm>
      </p:grpSpPr>
      <p:sp>
        <p:nvSpPr>
          <p:cNvPr id="50" name="Google Shape;50;p10"/>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51" name="Google Shape;51;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63" r:id="rId1"/>
    <p:sldLayoutId id="2147483669" r:id="rId2"/>
    <p:sldLayoutId id="2147483666"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40.png"/></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42.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44.png"/></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46.png"/></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48.png"/></Relationships>
</file>

<file path=ppt/slides/_rels/slide2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5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51.png"/></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52.png"/></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image" Target="../media/image53.png"/></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54.png"/></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5.xml"/><Relationship Id="rId4" Type="http://schemas.openxmlformats.org/officeDocument/2006/relationships/image" Target="../media/image5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5.xml"/><Relationship Id="rId4" Type="http://schemas.openxmlformats.org/officeDocument/2006/relationships/image" Target="../media/image56.png"/></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5.xml"/><Relationship Id="rId4" Type="http://schemas.openxmlformats.org/officeDocument/2006/relationships/image" Target="../media/image57.png"/></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5.xml"/><Relationship Id="rId4" Type="http://schemas.openxmlformats.org/officeDocument/2006/relationships/image" Target="../media/image58.png"/></Relationships>
</file>

<file path=ppt/slides/_rels/slide3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1.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2.xml"/><Relationship Id="rId1" Type="http://schemas.openxmlformats.org/officeDocument/2006/relationships/slideLayout" Target="../slideLayouts/slideLayout5.xml"/><Relationship Id="rId4" Type="http://schemas.openxmlformats.org/officeDocument/2006/relationships/image" Target="../media/image60.png"/></Relationships>
</file>

<file path=ppt/slides/_rels/slide3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3.xml"/><Relationship Id="rId1" Type="http://schemas.openxmlformats.org/officeDocument/2006/relationships/slideLayout" Target="../slideLayouts/slideLayout5.xml"/><Relationship Id="rId4" Type="http://schemas.openxmlformats.org/officeDocument/2006/relationships/image" Target="../media/image32.png"/></Relationships>
</file>

<file path=ppt/slides/_rels/slide3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4.xml"/><Relationship Id="rId1" Type="http://schemas.openxmlformats.org/officeDocument/2006/relationships/slideLayout" Target="../slideLayouts/slideLayout5.xml"/><Relationship Id="rId4" Type="http://schemas.openxmlformats.org/officeDocument/2006/relationships/image" Target="../media/image34.png"/></Relationships>
</file>

<file path=ppt/slides/_rels/slide3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5.xml"/><Relationship Id="rId1" Type="http://schemas.openxmlformats.org/officeDocument/2006/relationships/slideLayout" Target="../slideLayouts/slideLayout5.xml"/><Relationship Id="rId4" Type="http://schemas.openxmlformats.org/officeDocument/2006/relationships/image" Target="../media/image36.png"/></Relationships>
</file>

<file path=ppt/slides/_rels/slide3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6.xml"/><Relationship Id="rId1" Type="http://schemas.openxmlformats.org/officeDocument/2006/relationships/slideLayout" Target="../slideLayouts/slideLayout5.xml"/><Relationship Id="rId4" Type="http://schemas.openxmlformats.org/officeDocument/2006/relationships/image" Target="../media/image38.png"/></Relationships>
</file>

<file path=ppt/slides/_rels/slide3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7.xml"/><Relationship Id="rId1" Type="http://schemas.openxmlformats.org/officeDocument/2006/relationships/slideLayout" Target="../slideLayouts/slideLayout5.xml"/><Relationship Id="rId4" Type="http://schemas.openxmlformats.org/officeDocument/2006/relationships/image" Target="../media/image40.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4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8.xml"/><Relationship Id="rId1" Type="http://schemas.openxmlformats.org/officeDocument/2006/relationships/slideLayout" Target="../slideLayouts/slideLayout5.xml"/><Relationship Id="rId4" Type="http://schemas.openxmlformats.org/officeDocument/2006/relationships/image" Target="../media/image42.png"/></Relationships>
</file>

<file path=ppt/slides/_rels/slide4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9.xml"/><Relationship Id="rId1" Type="http://schemas.openxmlformats.org/officeDocument/2006/relationships/slideLayout" Target="../slideLayouts/slideLayout5.xml"/><Relationship Id="rId4" Type="http://schemas.openxmlformats.org/officeDocument/2006/relationships/image" Target="../media/image44.png"/></Relationships>
</file>

<file path=ppt/slides/_rels/slide4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0.xml"/><Relationship Id="rId1" Type="http://schemas.openxmlformats.org/officeDocument/2006/relationships/slideLayout" Target="../slideLayouts/slideLayout5.xml"/><Relationship Id="rId4" Type="http://schemas.openxmlformats.org/officeDocument/2006/relationships/image" Target="../media/image46.png"/></Relationships>
</file>

<file path=ppt/slides/_rels/slide4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1.xml"/><Relationship Id="rId1" Type="http://schemas.openxmlformats.org/officeDocument/2006/relationships/slideLayout" Target="../slideLayouts/slideLayout5.xml"/><Relationship Id="rId4" Type="http://schemas.openxmlformats.org/officeDocument/2006/relationships/image" Target="../media/image48.png"/></Relationships>
</file>

<file path=ppt/slides/_rels/slide4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2.xml"/><Relationship Id="rId1" Type="http://schemas.openxmlformats.org/officeDocument/2006/relationships/slideLayout" Target="../slideLayouts/slideLayout5.xml"/><Relationship Id="rId4" Type="http://schemas.openxmlformats.org/officeDocument/2006/relationships/image" Target="../media/image50.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99176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7) Evaluate: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27</m:t>
                                  </m:r>
                                </m:e>
                                <m:sup>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2</m:t>
                                      </m:r>
                                    </m:num>
                                    <m:den>
                                      <m:r>
                                        <a:rPr lang="en-GB" sz="2300" b="0" i="1" smtClean="0">
                                          <a:solidFill>
                                            <a:schemeClr val="dk1"/>
                                          </a:solidFill>
                                          <a:latin typeface="Cambria Math" panose="02040503050406030204" pitchFamily="18" charset="0"/>
                                          <a:cs typeface="Times New Roman"/>
                                          <a:sym typeface="Times New Roman"/>
                                        </a:rPr>
                                        <m:t>3</m:t>
                                      </m:r>
                                    </m:den>
                                  </m:f>
                                </m:sup>
                              </m:sSup>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468681080"/>
                  </p:ext>
                </p:extLst>
              </p:nvPr>
            </p:nvGraphicFramePr>
            <p:xfrm>
              <a:off x="952500" y="2188998"/>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9</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18</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f>
                                <m:f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ar-AE" sz="1600" b="0" i="1" u="none" strike="noStrike" cap="none" dirty="0" smtClean="0">
                                      <a:solidFill>
                                        <a:schemeClr val="tx1"/>
                                      </a:solidFill>
                                      <a:latin typeface="Cambria Math" panose="02040503050406030204" pitchFamily="18" charset="0"/>
                                      <a:ea typeface="Nunito Sans"/>
                                      <a:cs typeface="Nunito Sans"/>
                                      <a:sym typeface="Nunito Sans"/>
                                    </a:rPr>
                                    <m:t>9</m:t>
                                  </m:r>
                                </m:den>
                              </m:f>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ar-AE"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468681080"/>
                  </p:ext>
                </p:extLst>
              </p:nvPr>
            </p:nvGraphicFramePr>
            <p:xfrm>
              <a:off x="952500" y="2188998"/>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04ADB7BD-145A-7C20-90DE-DB4417A45FC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6047612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8) Evaluate: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−8</m:t>
                                      </m:r>
                                    </m:e>
                                  </m:d>
                                </m:e>
                                <m:sup>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4</m:t>
                                      </m:r>
                                    </m:num>
                                    <m:den>
                                      <m:r>
                                        <a:rPr lang="en-GB" sz="2300" b="0" i="1" smtClean="0">
                                          <a:solidFill>
                                            <a:schemeClr val="dk1"/>
                                          </a:solidFill>
                                          <a:latin typeface="Cambria Math" panose="02040503050406030204" pitchFamily="18" charset="0"/>
                                          <a:cs typeface="Times New Roman"/>
                                          <a:sym typeface="Times New Roman"/>
                                        </a:rPr>
                                        <m:t>3</m:t>
                                      </m:r>
                                    </m:den>
                                  </m:f>
                                </m:sup>
                              </m:sSup>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4140576446"/>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f>
                                <m:f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ar-AE" sz="1600" b="0" i="1" u="none" strike="noStrike" cap="none" dirty="0" smtClean="0">
                                      <a:solidFill>
                                        <a:schemeClr val="tx1"/>
                                      </a:solidFill>
                                      <a:latin typeface="Cambria Math" panose="02040503050406030204" pitchFamily="18" charset="0"/>
                                      <a:ea typeface="Nunito Sans"/>
                                      <a:cs typeface="Nunito Sans"/>
                                      <a:sym typeface="Nunito Sans"/>
                                    </a:rPr>
                                    <m:t>16</m:t>
                                  </m:r>
                                </m:den>
                              </m:f>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ar-AE"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16</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16</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4140576446"/>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E6597F13-FE49-A575-2C7A-BEE6AE1F3BF9}"/>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2688494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403499509"/>
                  </p:ext>
                </p:extLst>
              </p:nvPr>
            </p:nvGraphicFramePr>
            <p:xfrm>
              <a:off x="952500" y="2190749"/>
              <a:ext cx="7239000" cy="196694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32</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8</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3">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9</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403499509"/>
                  </p:ext>
                </p:extLst>
              </p:nvPr>
            </p:nvGraphicFramePr>
            <p:xfrm>
              <a:off x="952500" y="2190749"/>
              <a:ext cx="7239000" cy="196694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7DFCF32D-7E7A-D733-3441-72ED50BCC98A}"/>
                  </a:ext>
                </a:extLst>
              </p:cNvPr>
              <p:cNvGraphicFramePr/>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9) Determine the principal value: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64</m:t>
                                  </m:r>
                                </m:e>
                              </m:rad>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7DFCF32D-7E7A-D733-3441-72ED50BCC98A}"/>
                  </a:ext>
                </a:extLst>
              </p:cNvPr>
              <p:cNvGraphicFramePr/>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064" r="-139" b="-106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AEE50FD7-BCCC-8CD8-F04B-935539BF6EE3}"/>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97328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10) Evaluate: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ctrlPr>
                                    <a:rPr lang="ar-AE" sz="2300" b="0" i="1" smtClean="0">
                                      <a:solidFill>
                                        <a:schemeClr val="dk1"/>
                                      </a:solidFill>
                                      <a:latin typeface="Cambria Math" panose="02040503050406030204" pitchFamily="18" charset="0"/>
                                      <a:cs typeface="Times New Roman"/>
                                      <a:sym typeface="Times New Roman"/>
                                    </a:rPr>
                                  </m:ctrlPr>
                                </m:radPr>
                                <m:deg>
                                  <m:r>
                                    <m:rPr>
                                      <m:brk m:alnAt="7"/>
                                    </m:rPr>
                                    <a:rPr lang="en-GB" sz="2300" b="0" i="1" smtClean="0">
                                      <a:solidFill>
                                        <a:schemeClr val="dk1"/>
                                      </a:solidFill>
                                      <a:latin typeface="Cambria Math" panose="02040503050406030204" pitchFamily="18" charset="0"/>
                                      <a:cs typeface="Times New Roman"/>
                                      <a:sym typeface="Times New Roman"/>
                                    </a:rPr>
                                    <m:t>3</m:t>
                                  </m:r>
                                </m:deg>
                                <m:e>
                                  <m:r>
                                    <a:rPr lang="en-GB" sz="2300" b="0" i="1" smtClean="0">
                                      <a:solidFill>
                                        <a:schemeClr val="dk1"/>
                                      </a:solidFill>
                                      <a:latin typeface="Cambria Math" panose="02040503050406030204" pitchFamily="18" charset="0"/>
                                      <a:cs typeface="Times New Roman"/>
                                      <a:sym typeface="Times New Roman"/>
                                    </a:rPr>
                                    <m:t>125</m:t>
                                  </m:r>
                                </m:e>
                              </m:rad>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404374596"/>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282">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41</m:t>
                              </m:r>
                              <m:f>
                                <m:f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dirty="0" smtClean="0">
                                      <a:solidFill>
                                        <a:schemeClr val="tx1"/>
                                      </a:solidFill>
                                      <a:latin typeface="Cambria Math" panose="02040503050406030204" pitchFamily="18" charset="0"/>
                                      <a:ea typeface="Nunito Sans"/>
                                      <a:cs typeface="Nunito Sans"/>
                                      <a:sym typeface="Nunito Sans"/>
                                    </a:rPr>
                                    <m:t>2</m:t>
                                  </m:r>
                                </m:num>
                                <m:den>
                                  <m:r>
                                    <a:rPr lang="ar-AE" sz="1600" b="0" i="1" u="none" strike="noStrike" cap="none" dirty="0" smtClean="0">
                                      <a:solidFill>
                                        <a:schemeClr val="tx1"/>
                                      </a:solidFill>
                                      <a:latin typeface="Cambria Math" panose="02040503050406030204" pitchFamily="18" charset="0"/>
                                      <a:ea typeface="Nunito Sans"/>
                                      <a:cs typeface="Nunito Sans"/>
                                      <a:sym typeface="Nunito Sans"/>
                                    </a:rPr>
                                    <m:t>3</m:t>
                                  </m:r>
                                </m:den>
                              </m:f>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ar-AE"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66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375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404374596"/>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282">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66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36147B16-0A60-FDD1-EB3E-7612700B375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0923851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52723274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−8</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f>
                                <m:f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ar-AE" sz="1600" b="0" i="1" u="none" strike="noStrike" cap="none" dirty="0" smtClean="0">
                                      <a:solidFill>
                                        <a:schemeClr val="tx1"/>
                                      </a:solidFill>
                                      <a:latin typeface="Cambria Math" panose="02040503050406030204" pitchFamily="18" charset="0"/>
                                      <a:ea typeface="Nunito Sans"/>
                                      <a:cs typeface="Nunito Sans"/>
                                      <a:sym typeface="Nunito Sans"/>
                                    </a:rPr>
                                    <m:t>4</m:t>
                                  </m:r>
                                </m:den>
                              </m:f>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ar-AE"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oMath>
                          </a14:m>
                          <a:endParaRPr lang="en-US"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52723274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EE80A8A9-C2A6-BF08-AD49-77A341EE056E}"/>
                  </a:ext>
                </a:extLst>
              </p:cNvPr>
              <p:cNvGraphicFramePr/>
              <p:nvPr/>
            </p:nvGraphicFramePr>
            <p:xfrm>
              <a:off x="108044" y="862525"/>
              <a:ext cx="8750206" cy="111253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11) Evaluate: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ctrlPr>
                                    <a:rPr lang="en-GB" sz="2300" b="0" i="1" smtClean="0">
                                      <a:solidFill>
                                        <a:schemeClr val="dk1"/>
                                      </a:solidFill>
                                      <a:latin typeface="Cambria Math" panose="02040503050406030204" pitchFamily="18" charset="0"/>
                                      <a:cs typeface="Times New Roman"/>
                                      <a:sym typeface="Times New Roman"/>
                                    </a:rPr>
                                  </m:ctrlPr>
                                </m:radPr>
                                <m:deg>
                                  <m:r>
                                    <m:rPr>
                                      <m:brk m:alnAt="7"/>
                                    </m:rPr>
                                    <a:rPr lang="en-GB" sz="2300" b="0" i="1" smtClean="0">
                                      <a:solidFill>
                                        <a:schemeClr val="dk1"/>
                                      </a:solidFill>
                                      <a:latin typeface="Cambria Math" panose="02040503050406030204" pitchFamily="18" charset="0"/>
                                      <a:cs typeface="Times New Roman"/>
                                      <a:sym typeface="Times New Roman"/>
                                    </a:rPr>
                                    <m:t>3</m:t>
                                  </m:r>
                                </m:deg>
                                <m:e>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64</m:t>
                                  </m:r>
                                </m:e>
                              </m:rad>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EE80A8A9-C2A6-BF08-AD49-77A341EE056E}"/>
                  </a:ext>
                </a:extLst>
              </p:cNvPr>
              <p:cNvGraphicFramePr/>
              <p:nvPr/>
            </p:nvGraphicFramePr>
            <p:xfrm>
              <a:off x="108044" y="862525"/>
              <a:ext cx="8750206" cy="111253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1253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093" r="-139" b="-1639"/>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E5F24A8D-A7FA-CEB9-35F5-C3DC739D8FD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1978688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a:t>
            </a:r>
            <a:endParaRPr b="1"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87165094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36</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144</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48</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87165094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DEB63519-DE49-0BC4-D73E-07F69D6B4A59}"/>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12) Evaluate: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ea typeface="Times New Roman"/>
                                  <a:cs typeface="Times New Roman"/>
                                  <a:sym typeface="Times New Roman"/>
                                </a:rPr>
                                <m:t>4</m:t>
                              </m:r>
                              <m:sSup>
                                <m:sSupPr>
                                  <m:ctrlPr>
                                    <a:rPr lang="en-GB" sz="2300" b="0" i="1" smtClean="0">
                                      <a:solidFill>
                                        <a:schemeClr val="dk1"/>
                                      </a:solidFill>
                                      <a:latin typeface="Cambria Math" panose="02040503050406030204" pitchFamily="18" charset="0"/>
                                      <a:ea typeface="Times New Roman"/>
                                      <a:cs typeface="Times New Roman"/>
                                      <a:sym typeface="Times New Roman"/>
                                    </a:rPr>
                                  </m:ctrlPr>
                                </m:sSupPr>
                                <m:e>
                                  <m:d>
                                    <m:dPr>
                                      <m:ctrlPr>
                                        <a:rPr lang="en-GB" sz="2300" b="0" i="1" smtClean="0">
                                          <a:solidFill>
                                            <a:schemeClr val="dk1"/>
                                          </a:solidFill>
                                          <a:latin typeface="Cambria Math" panose="02040503050406030204" pitchFamily="18" charset="0"/>
                                          <a:ea typeface="Times New Roman"/>
                                          <a:cs typeface="Times New Roman"/>
                                          <a:sym typeface="Times New Roman"/>
                                        </a:rPr>
                                      </m:ctrlPr>
                                    </m:dPr>
                                    <m:e>
                                      <m:r>
                                        <a:rPr lang="en-GB" sz="2300" b="0" i="1" smtClean="0">
                                          <a:solidFill>
                                            <a:schemeClr val="dk1"/>
                                          </a:solidFill>
                                          <a:latin typeface="Cambria Math" panose="02040503050406030204" pitchFamily="18" charset="0"/>
                                          <a:ea typeface="Times New Roman"/>
                                          <a:cs typeface="Times New Roman"/>
                                          <a:sym typeface="Times New Roman"/>
                                        </a:rPr>
                                        <m:t>3</m:t>
                                      </m:r>
                                    </m:e>
                                  </m:d>
                                </m:e>
                                <m:sup>
                                  <m:r>
                                    <a:rPr lang="en-GB" sz="2300" b="0" i="1" smtClean="0">
                                      <a:solidFill>
                                        <a:schemeClr val="dk1"/>
                                      </a:solidFill>
                                      <a:latin typeface="Cambria Math" panose="02040503050406030204" pitchFamily="18" charset="0"/>
                                      <a:ea typeface="Times New Roman"/>
                                      <a:cs typeface="Times New Roman"/>
                                      <a:sym typeface="Times New Roman"/>
                                    </a:rPr>
                                    <m:t>2</m:t>
                                  </m:r>
                                </m:sup>
                              </m:sSup>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DEB63519-DE49-0BC4-D73E-07F69D6B4A59}"/>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5909127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342105725"/>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9</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den>
                              </m:f>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f>
                                <m:f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dk1"/>
                                      </a:solidFill>
                                      <a:latin typeface="Cambria Math" panose="02040503050406030204" pitchFamily="18" charset="0"/>
                                      <a:ea typeface="Nunito Sans"/>
                                      <a:cs typeface="Nunito Sans"/>
                                      <a:sym typeface="Nunito Sans"/>
                                    </a:rPr>
                                    <m:t>6</m:t>
                                  </m:r>
                                </m:num>
                                <m:den>
                                  <m:r>
                                    <a:rPr lang="en-GB" sz="1600" b="0" i="1" u="none" strike="noStrike" cap="none" dirty="0" smtClean="0">
                                      <a:solidFill>
                                        <a:schemeClr val="dk1"/>
                                      </a:solidFill>
                                      <a:latin typeface="Cambria Math" panose="02040503050406030204" pitchFamily="18" charset="0"/>
                                      <a:ea typeface="Nunito Sans"/>
                                      <a:cs typeface="Nunito Sans"/>
                                      <a:sym typeface="Nunito Sans"/>
                                    </a:rPr>
                                    <m:t>4</m:t>
                                  </m:r>
                                </m:den>
                              </m:f>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9</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16</m:t>
                                  </m:r>
                                </m:den>
                              </m:f>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f>
                                <m:fPr>
                                  <m:ctrlPr>
                                    <a:rPr lang="en-GB" sz="1600" b="0" i="1" u="none" strike="noStrike" cap="none" dirty="0" smtClean="0">
                                      <a:solidFill>
                                        <a:srgbClr val="1C1C1C"/>
                                      </a:solidFill>
                                      <a:latin typeface="Cambria Math" panose="02040503050406030204" pitchFamily="18" charset="0"/>
                                      <a:ea typeface="Nunito Sans"/>
                                      <a:cs typeface="Nunito Sans"/>
                                      <a:sym typeface="Nunito Sans"/>
                                    </a:rPr>
                                  </m:ctrlPr>
                                </m:fPr>
                                <m:num>
                                  <m:r>
                                    <a:rPr lang="en-GB" sz="1600" b="0" i="1" u="none" strike="noStrike" cap="none" dirty="0" smtClean="0">
                                      <a:solidFill>
                                        <a:srgbClr val="1C1C1C"/>
                                      </a:solidFill>
                                      <a:latin typeface="Cambria Math" panose="02040503050406030204" pitchFamily="18" charset="0"/>
                                      <a:ea typeface="Nunito Sans"/>
                                      <a:cs typeface="Nunito Sans"/>
                                      <a:sym typeface="Nunito Sans"/>
                                    </a:rPr>
                                    <m:t>3</m:t>
                                  </m:r>
                                </m:num>
                                <m:den>
                                  <m:r>
                                    <a:rPr lang="en-GB" sz="1600" b="0" i="1" u="none" strike="noStrike" cap="none" dirty="0" smtClean="0">
                                      <a:solidFill>
                                        <a:srgbClr val="1C1C1C"/>
                                      </a:solidFill>
                                      <a:latin typeface="Cambria Math" panose="02040503050406030204" pitchFamily="18" charset="0"/>
                                      <a:ea typeface="Nunito Sans"/>
                                      <a:cs typeface="Nunito Sans"/>
                                      <a:sym typeface="Nunito Sans"/>
                                    </a:rPr>
                                    <m:t>16</m:t>
                                  </m:r>
                                </m:den>
                              </m:f>
                            </m:oMath>
                          </a14:m>
                          <a:r>
                            <a:rPr lang="en-US" sz="1600" u="none" strike="noStrike" cap="none" dirty="0">
                              <a:solidFill>
                                <a:srgbClr val="1C1C1C"/>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342105725"/>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B3D1BE38-D92C-56EE-ADA7-2A4825FA3946}"/>
                  </a:ext>
                </a:extLst>
              </p:cNvPr>
              <p:cNvGraphicFramePr/>
              <p:nvPr/>
            </p:nvGraphicFramePr>
            <p:xfrm>
              <a:off x="108044" y="862525"/>
              <a:ext cx="8750206" cy="1089099"/>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13) Evaluate: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d>
                                    <m:dPr>
                                      <m:ctrlPr>
                                        <a:rPr lang="en-GB" sz="2300" b="0" i="1" smtClean="0">
                                          <a:solidFill>
                                            <a:schemeClr val="dk1"/>
                                          </a:solidFill>
                                          <a:latin typeface="Cambria Math" panose="02040503050406030204" pitchFamily="18" charset="0"/>
                                          <a:cs typeface="Times New Roman"/>
                                          <a:sym typeface="Times New Roman"/>
                                        </a:rPr>
                                      </m:ctrlPr>
                                    </m:dPr>
                                    <m:e>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3</m:t>
                                          </m:r>
                                        </m:num>
                                        <m:den>
                                          <m:r>
                                            <a:rPr lang="en-GB" sz="2300" b="0" i="1" smtClean="0">
                                              <a:solidFill>
                                                <a:schemeClr val="dk1"/>
                                              </a:solidFill>
                                              <a:latin typeface="Cambria Math" panose="02040503050406030204" pitchFamily="18" charset="0"/>
                                              <a:cs typeface="Times New Roman"/>
                                              <a:sym typeface="Times New Roman"/>
                                            </a:rPr>
                                            <m:t>4</m:t>
                                          </m:r>
                                        </m:den>
                                      </m:f>
                                    </m:e>
                                  </m:d>
                                </m:e>
                                <m:sup>
                                  <m:r>
                                    <a:rPr lang="en-GB" sz="2300" b="0" i="1" smtClean="0">
                                      <a:solidFill>
                                        <a:schemeClr val="dk1"/>
                                      </a:solidFill>
                                      <a:latin typeface="Cambria Math" panose="02040503050406030204" pitchFamily="18" charset="0"/>
                                      <a:cs typeface="Times New Roman"/>
                                      <a:sym typeface="Times New Roman"/>
                                    </a:rPr>
                                    <m:t>2</m:t>
                                  </m:r>
                                </m:sup>
                              </m:sSup>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B3D1BE38-D92C-56EE-ADA7-2A4825FA3946}"/>
                  </a:ext>
                </a:extLst>
              </p:cNvPr>
              <p:cNvGraphicFramePr/>
              <p:nvPr/>
            </p:nvGraphicFramePr>
            <p:xfrm>
              <a:off x="108044" y="862525"/>
              <a:ext cx="8750206" cy="1089099"/>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89099">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11" r="-139" b="-1111"/>
                          </a:stretch>
                        </a:blipFill>
                      </a:tcPr>
                    </a:tc>
                    <a:extLst>
                      <a:ext uri="{0D108BD9-81ED-4DB2-BD59-A6C34878D82A}">
                        <a16:rowId xmlns:a16="http://schemas.microsoft.com/office/drawing/2014/main" val="10000"/>
                      </a:ext>
                    </a:extLst>
                  </a:tr>
                </a:tbl>
              </a:graphicData>
            </a:graphic>
          </p:graphicFrame>
        </mc:Fallback>
      </mc:AlternateContent>
      <p:sp>
        <p:nvSpPr>
          <p:cNvPr id="5" name="Google Shape;104;p20">
            <a:extLst>
              <a:ext uri="{FF2B5EF4-FFF2-40B4-BE49-F238E27FC236}">
                <a16:creationId xmlns:a16="http://schemas.microsoft.com/office/drawing/2014/main" id="{C2BE37E0-3C03-7657-BD91-3CE108792F5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7003582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10531730"/>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f>
                                <m:f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dirty="0" smtClean="0">
                                      <a:solidFill>
                                        <a:schemeClr val="tx1"/>
                                      </a:solidFill>
                                      <a:latin typeface="Cambria Math" panose="02040503050406030204" pitchFamily="18" charset="0"/>
                                      <a:ea typeface="Nunito Sans"/>
                                      <a:cs typeface="Nunito Sans"/>
                                      <a:sym typeface="Nunito Sans"/>
                                    </a:rPr>
                                    <m:t>8</m:t>
                                  </m:r>
                                </m:num>
                                <m:den>
                                  <m:r>
                                    <a:rPr lang="ar-AE" sz="1600" b="0" i="1" u="none" strike="noStrike" cap="none" dirty="0" smtClean="0">
                                      <a:solidFill>
                                        <a:schemeClr val="tx1"/>
                                      </a:solidFill>
                                      <a:latin typeface="Cambria Math" panose="02040503050406030204" pitchFamily="18" charset="0"/>
                                      <a:ea typeface="Nunito Sans"/>
                                      <a:cs typeface="Nunito Sans"/>
                                      <a:sym typeface="Nunito Sans"/>
                                    </a:rPr>
                                    <m:t>9</m:t>
                                  </m:r>
                                </m:den>
                              </m:f>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ar-AE"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f>
                                <m:f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dirty="0" smtClean="0">
                                      <a:solidFill>
                                        <a:schemeClr val="tx1"/>
                                      </a:solidFill>
                                      <a:latin typeface="Cambria Math" panose="02040503050406030204" pitchFamily="18" charset="0"/>
                                      <a:ea typeface="Nunito Sans"/>
                                      <a:cs typeface="Nunito Sans"/>
                                      <a:sym typeface="Nunito Sans"/>
                                    </a:rPr>
                                    <m:t>8</m:t>
                                  </m:r>
                                </m:num>
                                <m:den>
                                  <m:r>
                                    <a:rPr lang="ar-AE" sz="1600" b="0" i="1" u="none" strike="noStrike" cap="none" dirty="0" smtClean="0">
                                      <a:solidFill>
                                        <a:schemeClr val="tx1"/>
                                      </a:solidFill>
                                      <a:latin typeface="Cambria Math" panose="02040503050406030204" pitchFamily="18" charset="0"/>
                                      <a:ea typeface="Nunito Sans"/>
                                      <a:cs typeface="Nunito Sans"/>
                                      <a:sym typeface="Nunito Sans"/>
                                    </a:rPr>
                                    <m:t>81</m:t>
                                  </m:r>
                                </m:den>
                              </m:f>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ar-AE"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f>
                                <m:f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dirty="0" smtClean="0">
                                      <a:solidFill>
                                        <a:schemeClr val="tx1"/>
                                      </a:solidFill>
                                      <a:latin typeface="Cambria Math" panose="02040503050406030204" pitchFamily="18" charset="0"/>
                                      <a:ea typeface="Nunito Sans"/>
                                      <a:cs typeface="Nunito Sans"/>
                                      <a:sym typeface="Nunito Sans"/>
                                    </a:rPr>
                                    <m:t>2</m:t>
                                  </m:r>
                                </m:num>
                                <m:den>
                                  <m:r>
                                    <a:rPr lang="ar-AE" sz="1600" b="0" i="1" u="none" strike="noStrike" cap="none" dirty="0" smtClean="0">
                                      <a:solidFill>
                                        <a:schemeClr val="tx1"/>
                                      </a:solidFill>
                                      <a:latin typeface="Cambria Math" panose="02040503050406030204" pitchFamily="18" charset="0"/>
                                      <a:ea typeface="Nunito Sans"/>
                                      <a:cs typeface="Nunito Sans"/>
                                      <a:sym typeface="Nunito Sans"/>
                                    </a:rPr>
                                    <m:t>27</m:t>
                                  </m:r>
                                </m:den>
                              </m:f>
                            </m:oMath>
                          </a14:m>
                          <a:endParaRPr lang="ar-AE"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ar-AE"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f>
                                <m:f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dirty="0" smtClean="0">
                                      <a:solidFill>
                                        <a:schemeClr val="tx1"/>
                                      </a:solidFill>
                                      <a:latin typeface="Cambria Math" panose="02040503050406030204" pitchFamily="18" charset="0"/>
                                      <a:ea typeface="Nunito Sans"/>
                                      <a:cs typeface="Nunito Sans"/>
                                      <a:sym typeface="Nunito Sans"/>
                                    </a:rPr>
                                    <m:t>2</m:t>
                                  </m:r>
                                </m:num>
                                <m:den>
                                  <m:r>
                                    <a:rPr lang="ar-AE" sz="1600" b="0" i="1" u="none" strike="noStrike" cap="none" dirty="0" smtClean="0">
                                      <a:solidFill>
                                        <a:schemeClr val="tx1"/>
                                      </a:solidFill>
                                      <a:latin typeface="Cambria Math" panose="02040503050406030204" pitchFamily="18" charset="0"/>
                                      <a:ea typeface="Nunito Sans"/>
                                      <a:cs typeface="Nunito Sans"/>
                                      <a:sym typeface="Nunito Sans"/>
                                    </a:rPr>
                                    <m:t>3</m:t>
                                  </m:r>
                                </m:den>
                              </m:f>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ar-AE"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10531730"/>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Google Shape;105;p20">
                <a:extLst>
                  <a:ext uri="{FF2B5EF4-FFF2-40B4-BE49-F238E27FC236}">
                    <a16:creationId xmlns:a16="http://schemas.microsoft.com/office/drawing/2014/main" id="{CCBD7E53-BE94-43F3-9A3D-C484DDBF7527}"/>
                  </a:ext>
                </a:extLst>
              </p:cNvPr>
              <p:cNvGraphicFramePr/>
              <p:nvPr/>
            </p:nvGraphicFramePr>
            <p:xfrm>
              <a:off x="108044" y="861962"/>
              <a:ext cx="8750206" cy="120860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14) Evaluate: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ctrlPr>
                                    <a:rPr lang="en-GB" sz="2300" b="0" i="1" smtClean="0">
                                      <a:solidFill>
                                        <a:schemeClr val="dk1"/>
                                      </a:solidFill>
                                      <a:latin typeface="Cambria Math" panose="02040503050406030204" pitchFamily="18" charset="0"/>
                                      <a:cs typeface="Times New Roman"/>
                                      <a:sym typeface="Times New Roman"/>
                                    </a:rPr>
                                  </m:ctrlPr>
                                </m:radPr>
                                <m:deg>
                                  <m:r>
                                    <m:rPr>
                                      <m:brk m:alnAt="7"/>
                                    </m:rPr>
                                    <a:rPr lang="en-GB" sz="2300" b="0" i="1" smtClean="0">
                                      <a:solidFill>
                                        <a:schemeClr val="dk1"/>
                                      </a:solidFill>
                                      <a:latin typeface="Cambria Math" panose="02040503050406030204" pitchFamily="18" charset="0"/>
                                      <a:cs typeface="Times New Roman"/>
                                      <a:sym typeface="Times New Roman"/>
                                    </a:rPr>
                                    <m:t>3</m:t>
                                  </m:r>
                                </m:deg>
                                <m:e>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8</m:t>
                                      </m:r>
                                    </m:num>
                                    <m:den>
                                      <m:r>
                                        <a:rPr lang="en-GB" sz="2300" b="0" i="1" smtClean="0">
                                          <a:solidFill>
                                            <a:schemeClr val="dk1"/>
                                          </a:solidFill>
                                          <a:latin typeface="Cambria Math" panose="02040503050406030204" pitchFamily="18" charset="0"/>
                                          <a:cs typeface="Times New Roman"/>
                                          <a:sym typeface="Times New Roman"/>
                                        </a:rPr>
                                        <m:t>27</m:t>
                                      </m:r>
                                    </m:den>
                                  </m:f>
                                </m:e>
                              </m:rad>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3" name="Google Shape;105;p20">
                <a:extLst>
                  <a:ext uri="{FF2B5EF4-FFF2-40B4-BE49-F238E27FC236}">
                    <a16:creationId xmlns:a16="http://schemas.microsoft.com/office/drawing/2014/main" id="{CCBD7E53-BE94-43F3-9A3D-C484DDBF7527}"/>
                  </a:ext>
                </a:extLst>
              </p:cNvPr>
              <p:cNvGraphicFramePr/>
              <p:nvPr/>
            </p:nvGraphicFramePr>
            <p:xfrm>
              <a:off x="108044" y="861962"/>
              <a:ext cx="8750206" cy="120860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0860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005" r="-139" b="-1005"/>
                          </a:stretch>
                        </a:blipFill>
                      </a:tcPr>
                    </a:tc>
                    <a:extLst>
                      <a:ext uri="{0D108BD9-81ED-4DB2-BD59-A6C34878D82A}">
                        <a16:rowId xmlns:a16="http://schemas.microsoft.com/office/drawing/2014/main" val="10000"/>
                      </a:ext>
                    </a:extLst>
                  </a:tr>
                </a:tbl>
              </a:graphicData>
            </a:graphic>
          </p:graphicFrame>
        </mc:Fallback>
      </mc:AlternateContent>
      <p:sp>
        <p:nvSpPr>
          <p:cNvPr id="5" name="Google Shape;104;p20">
            <a:extLst>
              <a:ext uri="{FF2B5EF4-FFF2-40B4-BE49-F238E27FC236}">
                <a16:creationId xmlns:a16="http://schemas.microsoft.com/office/drawing/2014/main" id="{DE756E2D-4F58-61B4-1790-2B8AA2DC9902}"/>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6675744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853855657"/>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f>
                                <m:f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ar-AE" sz="1600" b="0" i="1" u="none" strike="noStrike" cap="none" dirty="0" smtClean="0">
                                      <a:solidFill>
                                        <a:schemeClr val="tx1"/>
                                      </a:solidFill>
                                      <a:latin typeface="Cambria Math" panose="02040503050406030204" pitchFamily="18" charset="0"/>
                                      <a:ea typeface="Nunito Sans"/>
                                      <a:cs typeface="Nunito Sans"/>
                                      <a:sym typeface="Nunito Sans"/>
                                    </a:rPr>
                                    <m:t>3</m:t>
                                  </m:r>
                                </m:den>
                              </m:f>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ar-AE"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18</m:t>
                                  </m:r>
                                </m:den>
                              </m:f>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5</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853855657"/>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8E0CB4CF-819B-B4B4-BF15-6E7422C04EA4}"/>
                  </a:ext>
                </a:extLst>
              </p:cNvPr>
              <p:cNvGraphicFramePr/>
              <p:nvPr/>
            </p:nvGraphicFramePr>
            <p:xfrm>
              <a:off x="108044" y="862525"/>
              <a:ext cx="8750206" cy="1184095"/>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15) Evaluate: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d>
                                    <m:dPr>
                                      <m:ctrlPr>
                                        <a:rPr lang="en-GB" sz="2300" b="0" i="1" smtClean="0">
                                          <a:solidFill>
                                            <a:schemeClr val="dk1"/>
                                          </a:solidFill>
                                          <a:latin typeface="Cambria Math" panose="02040503050406030204" pitchFamily="18" charset="0"/>
                                          <a:cs typeface="Times New Roman"/>
                                          <a:sym typeface="Times New Roman"/>
                                        </a:rPr>
                                      </m:ctrlPr>
                                    </m:dPr>
                                    <m:e>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1</m:t>
                                          </m:r>
                                        </m:num>
                                        <m:den>
                                          <m:r>
                                            <a:rPr lang="en-GB" sz="2300" b="0" i="1" smtClean="0">
                                              <a:solidFill>
                                                <a:schemeClr val="dk1"/>
                                              </a:solidFill>
                                              <a:latin typeface="Cambria Math" panose="02040503050406030204" pitchFamily="18" charset="0"/>
                                              <a:cs typeface="Times New Roman"/>
                                              <a:sym typeface="Times New Roman"/>
                                            </a:rPr>
                                            <m:t>9</m:t>
                                          </m:r>
                                        </m:den>
                                      </m:f>
                                    </m:e>
                                  </m:d>
                                </m:e>
                                <m:sup>
                                  <m:r>
                                    <a:rPr lang="en-GB" sz="2300" b="0" i="1" smtClean="0">
                                      <a:solidFill>
                                        <a:schemeClr val="dk1"/>
                                      </a:solidFill>
                                      <a:latin typeface="Cambria Math" panose="02040503050406030204" pitchFamily="18" charset="0"/>
                                      <a:cs typeface="Times New Roman"/>
                                      <a:sym typeface="Times New Roman"/>
                                    </a:rPr>
                                    <m:t>−</m:t>
                                  </m:r>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1</m:t>
                                      </m:r>
                                    </m:num>
                                    <m:den>
                                      <m:r>
                                        <a:rPr lang="en-GB" sz="2300" b="0" i="1" smtClean="0">
                                          <a:solidFill>
                                            <a:schemeClr val="dk1"/>
                                          </a:solidFill>
                                          <a:latin typeface="Cambria Math" panose="02040503050406030204" pitchFamily="18" charset="0"/>
                                          <a:cs typeface="Times New Roman"/>
                                          <a:sym typeface="Times New Roman"/>
                                        </a:rPr>
                                        <m:t>2</m:t>
                                      </m:r>
                                    </m:den>
                                  </m:f>
                                </m:sup>
                              </m:sSup>
                              <m:r>
                                <a:rPr lang="en-GB" sz="2300" b="0" i="1" smtClean="0">
                                  <a:solidFill>
                                    <a:schemeClr val="dk1"/>
                                  </a:solidFill>
                                  <a:latin typeface="Cambria Math" panose="02040503050406030204" pitchFamily="18" charset="0"/>
                                  <a:cs typeface="Times New Roman"/>
                                  <a:sym typeface="Times New Roman"/>
                                </a:rPr>
                                <m:t> </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8E0CB4CF-819B-B4B4-BF15-6E7422C04EA4}"/>
                  </a:ext>
                </a:extLst>
              </p:cNvPr>
              <p:cNvGraphicFramePr/>
              <p:nvPr/>
            </p:nvGraphicFramePr>
            <p:xfrm>
              <a:off x="108044" y="862525"/>
              <a:ext cx="8750206" cy="1184095"/>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840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026" r="-139" b="-3077"/>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72C08307-68ED-6195-3A9D-853ED9892FD6}"/>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3194787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114296468"/>
                  </p:ext>
                </p:extLst>
              </p:nvPr>
            </p:nvGraphicFramePr>
            <p:xfrm>
              <a:off x="952500" y="2190751"/>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71477">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smtClean="0">
                                  <a:solidFill>
                                    <a:schemeClr val="tx1"/>
                                  </a:solidFill>
                                  <a:latin typeface="Cambria Math" panose="02040503050406030204" pitchFamily="18" charset="0"/>
                                  <a:ea typeface="Nunito Sans"/>
                                  <a:cs typeface="Nunito Sans"/>
                                  <a:sym typeface="Nunito Sans"/>
                                </a:rPr>
                                <m:t>4</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f>
                                <m:f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ar-AE" sz="1600" b="0" i="1" u="none" strike="noStrike" cap="none" dirty="0" smtClean="0">
                                      <a:solidFill>
                                        <a:schemeClr val="tx1"/>
                                      </a:solidFill>
                                      <a:latin typeface="Cambria Math" panose="02040503050406030204" pitchFamily="18" charset="0"/>
                                      <a:ea typeface="Nunito Sans"/>
                                      <a:cs typeface="Nunito Sans"/>
                                      <a:sym typeface="Nunito Sans"/>
                                    </a:rPr>
                                    <m:t>12</m:t>
                                  </m:r>
                                </m:den>
                              </m:f>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4123">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f>
                                <m:f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ar-AE" sz="1600" b="0" i="1" u="none" strike="noStrike" cap="none" dirty="0" smtClean="0">
                                      <a:solidFill>
                                        <a:schemeClr val="tx1"/>
                                      </a:solidFill>
                                      <a:latin typeface="Cambria Math" panose="02040503050406030204" pitchFamily="18" charset="0"/>
                                      <a:ea typeface="Nunito Sans"/>
                                      <a:cs typeface="Nunito Sans"/>
                                      <a:sym typeface="Nunito Sans"/>
                                    </a:rPr>
                                    <m:t>4</m:t>
                                  </m:r>
                                </m:den>
                              </m:f>
                            </m:oMath>
                          </a14:m>
                          <a:endParaRPr lang="ar-AE"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114296468"/>
                  </p:ext>
                </p:extLst>
              </p:nvPr>
            </p:nvGraphicFramePr>
            <p:xfrm>
              <a:off x="952500" y="2190751"/>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71477">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25" r="-100337" b="-10312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25" r="-337" b="-103125"/>
                          </a:stretch>
                        </a:blipFill>
                      </a:tcPr>
                    </a:tc>
                    <a:extLst>
                      <a:ext uri="{0D108BD9-81ED-4DB2-BD59-A6C34878D82A}">
                        <a16:rowId xmlns:a16="http://schemas.microsoft.com/office/drawing/2014/main" val="10000"/>
                      </a:ext>
                    </a:extLst>
                  </a:tr>
                  <a:tr h="99412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98773" r="-100337" b="-122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98773" r="-337" b="-122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5271FD19-D91B-C4F8-196B-C8C85E6E2BBC}"/>
                  </a:ext>
                </a:extLst>
              </p:cNvPr>
              <p:cNvGraphicFramePr/>
              <p:nvPr>
                <p:extLst>
                  <p:ext uri="{D42A27DB-BD31-4B8C-83A1-F6EECF244321}">
                    <p14:modId xmlns:p14="http://schemas.microsoft.com/office/powerpoint/2010/main" val="1724380633"/>
                  </p:ext>
                </p:extLst>
              </p:nvPr>
            </p:nvGraphicFramePr>
            <p:xfrm>
              <a:off x="108044" y="862525"/>
              <a:ext cx="8750206" cy="1184857"/>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16)</a:t>
                          </a:r>
                          <a:r>
                            <a:rPr lang="en-GB" sz="1600" b="0" baseline="0" dirty="0">
                              <a:solidFill>
                                <a:schemeClr val="dk1"/>
                              </a:solidFill>
                              <a:latin typeface="Nunito Sans"/>
                              <a:ea typeface="Nunito Sans"/>
                              <a:cs typeface="Nunito Sans"/>
                              <a:sym typeface="Nunito Sans"/>
                            </a:rPr>
                            <a:t> </a:t>
                          </a:r>
                          <a:r>
                            <a:rPr lang="en-GB" sz="1600" b="0" dirty="0">
                              <a:solidFill>
                                <a:schemeClr val="dk1"/>
                              </a:solidFill>
                              <a:latin typeface="Nunito Sans"/>
                              <a:ea typeface="Nunito Sans"/>
                              <a:cs typeface="Nunito Sans"/>
                              <a:sym typeface="Nunito Sans"/>
                            </a:rPr>
                            <a:t>Evaluate: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d>
                                    <m:dPr>
                                      <m:ctrlPr>
                                        <a:rPr lang="en-GB" sz="2300" b="0" i="1" smtClean="0">
                                          <a:solidFill>
                                            <a:schemeClr val="dk1"/>
                                          </a:solidFill>
                                          <a:latin typeface="Cambria Math" panose="02040503050406030204" pitchFamily="18" charset="0"/>
                                          <a:cs typeface="Times New Roman"/>
                                          <a:sym typeface="Times New Roman"/>
                                        </a:rPr>
                                      </m:ctrlPr>
                                    </m:dPr>
                                    <m:e>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1</m:t>
                                          </m:r>
                                        </m:num>
                                        <m:den>
                                          <m:r>
                                            <a:rPr lang="en-GB" sz="2300" b="0" i="1" smtClean="0">
                                              <a:solidFill>
                                                <a:schemeClr val="dk1"/>
                                              </a:solidFill>
                                              <a:latin typeface="Cambria Math" panose="02040503050406030204" pitchFamily="18" charset="0"/>
                                              <a:cs typeface="Times New Roman"/>
                                              <a:sym typeface="Times New Roman"/>
                                            </a:rPr>
                                            <m:t>8</m:t>
                                          </m:r>
                                        </m:den>
                                      </m:f>
                                    </m:e>
                                  </m:d>
                                </m:e>
                                <m:sup>
                                  <m:r>
                                    <a:rPr lang="en-GB" sz="2300" b="0" i="1" smtClean="0">
                                      <a:solidFill>
                                        <a:schemeClr val="dk1"/>
                                      </a:solidFill>
                                      <a:latin typeface="Cambria Math" panose="02040503050406030204" pitchFamily="18" charset="0"/>
                                      <a:cs typeface="Times New Roman"/>
                                      <a:sym typeface="Times New Roman"/>
                                    </a:rPr>
                                    <m:t>−</m:t>
                                  </m:r>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2</m:t>
                                      </m:r>
                                    </m:num>
                                    <m:den>
                                      <m:r>
                                        <a:rPr lang="en-GB" sz="2300" b="0" i="1" smtClean="0">
                                          <a:solidFill>
                                            <a:schemeClr val="dk1"/>
                                          </a:solidFill>
                                          <a:latin typeface="Cambria Math" panose="02040503050406030204" pitchFamily="18" charset="0"/>
                                          <a:cs typeface="Times New Roman"/>
                                          <a:sym typeface="Times New Roman"/>
                                        </a:rPr>
                                        <m:t>3</m:t>
                                      </m:r>
                                    </m:den>
                                  </m:f>
                                </m:sup>
                              </m:sSup>
                              <m:r>
                                <a:rPr lang="en-GB" sz="2300" b="0" i="1" smtClean="0">
                                  <a:solidFill>
                                    <a:schemeClr val="dk1"/>
                                  </a:solidFill>
                                  <a:latin typeface="Cambria Math" panose="02040503050406030204" pitchFamily="18" charset="0"/>
                                  <a:cs typeface="Times New Roman"/>
                                  <a:sym typeface="Times New Roman"/>
                                </a:rPr>
                                <m:t> </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5271FD19-D91B-C4F8-196B-C8C85E6E2BBC}"/>
                  </a:ext>
                </a:extLst>
              </p:cNvPr>
              <p:cNvGraphicFramePr/>
              <p:nvPr>
                <p:extLst>
                  <p:ext uri="{D42A27DB-BD31-4B8C-83A1-F6EECF244321}">
                    <p14:modId xmlns:p14="http://schemas.microsoft.com/office/powerpoint/2010/main" val="1724380633"/>
                  </p:ext>
                </p:extLst>
              </p:nvPr>
            </p:nvGraphicFramePr>
            <p:xfrm>
              <a:off x="108044" y="862525"/>
              <a:ext cx="8750206" cy="1184857"/>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84857">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026" r="-139" b="-359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B9309686-AF94-B420-196E-997F5B03DD2D}"/>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871335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pic>
        <p:nvPicPr>
          <p:cNvPr id="4" name="Picture 3" descr="Graphical user interface, text, application, chat or text message&#10;&#10;Description automatically generated">
            <a:extLst>
              <a:ext uri="{FF2B5EF4-FFF2-40B4-BE49-F238E27FC236}">
                <a16:creationId xmlns:a16="http://schemas.microsoft.com/office/drawing/2014/main" id="{F82B9CB6-FEF4-00F5-CB0F-74041830E849}"/>
              </a:ext>
            </a:extLst>
          </p:cNvPr>
          <p:cNvPicPr>
            <a:picLocks noChangeAspect="1"/>
          </p:cNvPicPr>
          <p:nvPr/>
        </p:nvPicPr>
        <p:blipFill>
          <a:blip r:embed="rId3"/>
          <a:stretch>
            <a:fillRect/>
          </a:stretch>
        </p:blipFill>
        <p:spPr>
          <a:xfrm>
            <a:off x="5163560" y="963038"/>
            <a:ext cx="3738869" cy="2986392"/>
          </a:xfrm>
          <a:prstGeom prst="rect">
            <a:avLst/>
          </a:prstGeom>
        </p:spPr>
      </p:pic>
      <p:sp>
        <p:nvSpPr>
          <p:cNvPr id="92" name="Google Shape;92;p18"/>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This resource in a nutshell</a:t>
            </a:r>
          </a:p>
        </p:txBody>
      </p:sp>
      <p:sp>
        <p:nvSpPr>
          <p:cNvPr id="93" name="Google Shape;93;p18"/>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Diagnostic questions are a quick and easy way of assessing your students’ knowledge and understanding of a particular topic. </a:t>
            </a:r>
            <a:endParaRPr lang="en-US" sz="1200" b="0" dirty="0">
              <a:effectLst/>
              <a:latin typeface="Nunito Sans" pitchFamily="2" charset="0"/>
            </a:endParaRPr>
          </a:p>
          <a:p>
            <a:br>
              <a:rPr lang="en-US" sz="1200" b="0" dirty="0">
                <a:effectLst/>
                <a:latin typeface="Nunito Sans" pitchFamily="2" charset="0"/>
              </a:rPr>
            </a:br>
            <a:r>
              <a:rPr lang="en-US" sz="1200" b="0" i="0" u="none" strike="noStrike" dirty="0">
                <a:solidFill>
                  <a:srgbClr val="1C1C1C"/>
                </a:solidFill>
                <a:effectLst/>
                <a:latin typeface="Nunito Sans" pitchFamily="2" charset="0"/>
              </a:rPr>
              <a:t>Students may be struggling with </a:t>
            </a:r>
            <a:r>
              <a:rPr lang="en-US" sz="1200" b="1" i="0" u="none" strike="noStrike" dirty="0">
                <a:solidFill>
                  <a:srgbClr val="1C1C1C"/>
                </a:solidFill>
                <a:effectLst/>
                <a:latin typeface="Nunito Sans" pitchFamily="2" charset="0"/>
              </a:rPr>
              <a:t>powers and roots </a:t>
            </a:r>
            <a:r>
              <a:rPr lang="en-US" sz="1200" b="0" i="0" u="none" strike="noStrike" dirty="0">
                <a:solidFill>
                  <a:srgbClr val="1C1C1C"/>
                </a:solidFill>
                <a:effectLst/>
                <a:latin typeface="Nunito Sans" pitchFamily="2" charset="0"/>
              </a:rPr>
              <a:t>for a number of different reasons. Diagnostic questions can help to identify the particular misconception that the student has and help to determine the specific support they will need in order to improve. They are low stakes and support students developing metacognition around how their learning is progressing and what they need to do to improve further.</a:t>
            </a:r>
          </a:p>
          <a:p>
            <a:endParaRPr lang="en-GB" sz="1200" dirty="0">
              <a:solidFill>
                <a:srgbClr val="1C1C1C"/>
              </a:solidFill>
              <a:latin typeface="Nunito Sans" pitchFamily="2" charset="0"/>
            </a:endParaRPr>
          </a:p>
          <a:p>
            <a:pPr>
              <a:lnSpc>
                <a:spcPct val="115000"/>
              </a:lnSpc>
            </a:pPr>
            <a:r>
              <a:rPr lang="en-GB" sz="1200" b="1" dirty="0">
                <a:solidFill>
                  <a:srgbClr val="1C1C1C"/>
                </a:solidFill>
                <a:latin typeface="Nunito Sans" pitchFamily="2" charset="77"/>
              </a:rPr>
              <a:t>At Third Space Learning, we use diagnostic questions before and after online tutoring sessions to identify gaps and track progress, an example of this is shown on the right.</a:t>
            </a:r>
          </a:p>
          <a:p>
            <a:pPr marL="0" lvl="0" indent="0" algn="l" rtl="0">
              <a:lnSpc>
                <a:spcPct val="115000"/>
              </a:lnSpc>
              <a:spcBef>
                <a:spcPts val="0"/>
              </a:spcBef>
              <a:spcAft>
                <a:spcPts val="0"/>
              </a:spcAft>
              <a:buNone/>
            </a:pPr>
            <a:endParaRPr sz="1200" dirty="0">
              <a:solidFill>
                <a:srgbClr val="1C1C1C"/>
              </a:solidFill>
              <a:latin typeface="Nunito Sans" pitchFamily="2" charset="77"/>
            </a:endParaRP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p:txBody>
      </p:sp>
      <p:pic>
        <p:nvPicPr>
          <p:cNvPr id="11" name="Picture 10" descr="A child wearing headphones&#10;&#10;Description automatically generated with low confidence">
            <a:extLst>
              <a:ext uri="{FF2B5EF4-FFF2-40B4-BE49-F238E27FC236}">
                <a16:creationId xmlns:a16="http://schemas.microsoft.com/office/drawing/2014/main" id="{C92FCA2E-C30F-BEAA-E143-B7239F586F30}"/>
              </a:ext>
            </a:extLst>
          </p:cNvPr>
          <p:cNvPicPr>
            <a:picLocks noChangeAspect="1"/>
          </p:cNvPicPr>
          <p:nvPr/>
        </p:nvPicPr>
        <p:blipFill>
          <a:blip r:embed="rId4"/>
          <a:stretch>
            <a:fillRect/>
          </a:stretch>
        </p:blipFill>
        <p:spPr>
          <a:xfrm>
            <a:off x="4742099" y="3224610"/>
            <a:ext cx="1565300" cy="1570992"/>
          </a:xfrm>
          <a:prstGeom prst="rect">
            <a:avLst/>
          </a:prstGeom>
        </p:spPr>
      </p:pic>
    </p:spTree>
    <p:extLst>
      <p:ext uri="{BB962C8B-B14F-4D97-AF65-F5344CB8AC3E}">
        <p14:creationId xmlns:p14="http://schemas.microsoft.com/office/powerpoint/2010/main" val="15921506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622672104"/>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19682</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59049</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218">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2187</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6561</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622672104"/>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218">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B98CAA20-52A9-A52C-26C8-67C103848B52}"/>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17) Given that </a:t>
                          </a:r>
                          <a14:m>
                            <m:oMath xmlns:m="http://schemas.openxmlformats.org/officeDocument/2006/math">
                              <m:sSup>
                                <m:sSupPr>
                                  <m:ctrlPr>
                                    <a:rPr lang="en-GB" sz="1600" b="0" i="1" smtClean="0">
                                      <a:solidFill>
                                        <a:schemeClr val="dk1"/>
                                      </a:solidFill>
                                      <a:latin typeface="Cambria Math" panose="02040503050406030204" pitchFamily="18" charset="0"/>
                                      <a:ea typeface="Nunito Sans"/>
                                      <a:cs typeface="Nunito Sans"/>
                                      <a:sym typeface="Nunito Sans"/>
                                    </a:rPr>
                                  </m:ctrlPr>
                                </m:sSupPr>
                                <m:e>
                                  <m:r>
                                    <a:rPr lang="en-GB" sz="1600" b="0" i="1" smtClean="0">
                                      <a:solidFill>
                                        <a:schemeClr val="dk1"/>
                                      </a:solidFill>
                                      <a:latin typeface="Cambria Math" panose="02040503050406030204" pitchFamily="18" charset="0"/>
                                      <a:ea typeface="Nunito Sans"/>
                                      <a:cs typeface="Nunito Sans"/>
                                      <a:sym typeface="Nunito Sans"/>
                                    </a:rPr>
                                    <m:t>3</m:t>
                                  </m:r>
                                </m:e>
                                <m:sup>
                                  <m:r>
                                    <a:rPr lang="en-GB" sz="1600" b="0" i="1" smtClean="0">
                                      <a:solidFill>
                                        <a:schemeClr val="dk1"/>
                                      </a:solidFill>
                                      <a:latin typeface="Cambria Math" panose="02040503050406030204" pitchFamily="18" charset="0"/>
                                      <a:ea typeface="Nunito Sans"/>
                                      <a:cs typeface="Nunito Sans"/>
                                      <a:sym typeface="Nunito Sans"/>
                                    </a:rPr>
                                    <m:t>9</m:t>
                                  </m:r>
                                </m:sup>
                              </m:sSup>
                              <m:r>
                                <a:rPr lang="en-GB" sz="1600" b="0" i="1" smtClean="0">
                                  <a:solidFill>
                                    <a:schemeClr val="dk1"/>
                                  </a:solidFill>
                                  <a:latin typeface="Cambria Math" panose="02040503050406030204" pitchFamily="18" charset="0"/>
                                  <a:ea typeface="Nunito Sans"/>
                                  <a:cs typeface="Nunito Sans"/>
                                  <a:sym typeface="Nunito Sans"/>
                                </a:rPr>
                                <m:t>=19683</m:t>
                              </m:r>
                            </m:oMath>
                          </a14:m>
                          <a:r>
                            <a:rPr lang="en-GB" sz="1600" b="0" dirty="0">
                              <a:solidFill>
                                <a:schemeClr val="dk1"/>
                              </a:solidFill>
                              <a:latin typeface="Nunito Sans"/>
                              <a:ea typeface="Nunito Sans"/>
                              <a:cs typeface="Nunito Sans"/>
                              <a:sym typeface="Nunito Sans"/>
                            </a:rPr>
                            <a:t>, find: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3</m:t>
                                  </m:r>
                                </m:e>
                                <m:sup>
                                  <m:r>
                                    <a:rPr lang="en-GB" sz="2300" b="0" i="1" smtClean="0">
                                      <a:solidFill>
                                        <a:schemeClr val="dk1"/>
                                      </a:solidFill>
                                      <a:latin typeface="Cambria Math" panose="02040503050406030204" pitchFamily="18" charset="0"/>
                                      <a:cs typeface="Times New Roman"/>
                                      <a:sym typeface="Times New Roman"/>
                                    </a:rPr>
                                    <m:t>8</m:t>
                                  </m:r>
                                </m:sup>
                              </m:sSup>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B98CAA20-52A9-A52C-26C8-67C103848B52}"/>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9CDF8586-4CD8-08AC-5F82-788EE70E53EB}"/>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1228183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4181097455"/>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f>
                                <m:f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dirty="0" smtClean="0">
                                      <a:solidFill>
                                        <a:schemeClr val="tx1"/>
                                      </a:solidFill>
                                      <a:latin typeface="Cambria Math" panose="02040503050406030204" pitchFamily="18" charset="0"/>
                                      <a:ea typeface="Nunito Sans"/>
                                      <a:cs typeface="Nunito Sans"/>
                                      <a:sym typeface="Nunito Sans"/>
                                    </a:rPr>
                                    <m:t>8</m:t>
                                  </m:r>
                                </m:num>
                                <m:den>
                                  <m:r>
                                    <a:rPr lang="ar-AE" sz="1600" b="0" i="1" u="none" strike="noStrike" cap="none" dirty="0" smtClean="0">
                                      <a:solidFill>
                                        <a:schemeClr val="tx1"/>
                                      </a:solidFill>
                                      <a:latin typeface="Cambria Math" panose="02040503050406030204" pitchFamily="18" charset="0"/>
                                      <a:ea typeface="Nunito Sans"/>
                                      <a:cs typeface="Nunito Sans"/>
                                      <a:sym typeface="Nunito Sans"/>
                                    </a:rPr>
                                    <m:t>27</m:t>
                                  </m:r>
                                </m:den>
                              </m:f>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ar-AE" sz="1400" u="none" strike="noStrike" cap="none" dirty="0">
                              <a:solidFill>
                                <a:schemeClr val="tx1"/>
                              </a:solidFill>
                              <a:latin typeface="Nunito Sans"/>
                              <a:ea typeface="Nunito Sans"/>
                              <a:cs typeface="Nunito Sans"/>
                              <a:sym typeface="Nunito Sans"/>
                            </a:rPr>
                            <a:t> </a:t>
                          </a:r>
                          <a:endParaRPr lang="ar-AE" sz="1400" i="1"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f>
                                <m:f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dirty="0" smtClean="0">
                                      <a:solidFill>
                                        <a:schemeClr val="tx1"/>
                                      </a:solidFill>
                                      <a:latin typeface="Cambria Math" panose="02040503050406030204" pitchFamily="18" charset="0"/>
                                      <a:ea typeface="Nunito Sans"/>
                                      <a:cs typeface="Nunito Sans"/>
                                      <a:sym typeface="Nunito Sans"/>
                                    </a:rPr>
                                    <m:t>8</m:t>
                                  </m:r>
                                </m:num>
                                <m:den>
                                  <m:r>
                                    <a:rPr lang="ar-AE" sz="1600" b="0" i="1" u="none" strike="noStrike" cap="none" dirty="0" smtClean="0">
                                      <a:solidFill>
                                        <a:schemeClr val="tx1"/>
                                      </a:solidFill>
                                      <a:latin typeface="Cambria Math" panose="02040503050406030204" pitchFamily="18" charset="0"/>
                                      <a:ea typeface="Nunito Sans"/>
                                      <a:cs typeface="Nunito Sans"/>
                                      <a:sym typeface="Nunito Sans"/>
                                    </a:rPr>
                                    <m:t>81</m:t>
                                  </m:r>
                                </m:den>
                              </m:f>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ar-AE"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f>
                                <m:f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dirty="0" smtClean="0">
                                      <a:solidFill>
                                        <a:schemeClr val="tx1"/>
                                      </a:solidFill>
                                      <a:latin typeface="Cambria Math" panose="02040503050406030204" pitchFamily="18" charset="0"/>
                                      <a:ea typeface="Nunito Sans"/>
                                      <a:cs typeface="Nunito Sans"/>
                                      <a:sym typeface="Nunito Sans"/>
                                    </a:rPr>
                                    <m:t>2</m:t>
                                  </m:r>
                                </m:num>
                                <m:den>
                                  <m:r>
                                    <a:rPr lang="ar-AE" sz="1600" b="0" i="1" u="none" strike="noStrike" cap="none" dirty="0" smtClean="0">
                                      <a:solidFill>
                                        <a:schemeClr val="tx1"/>
                                      </a:solidFill>
                                      <a:latin typeface="Cambria Math" panose="02040503050406030204" pitchFamily="18" charset="0"/>
                                      <a:ea typeface="Nunito Sans"/>
                                      <a:cs typeface="Nunito Sans"/>
                                      <a:sym typeface="Nunito Sans"/>
                                    </a:rPr>
                                    <m:t>3</m:t>
                                  </m:r>
                                </m:den>
                              </m:f>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ar-AE"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8</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9</m:t>
                                  </m:r>
                                </m:den>
                              </m:f>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4181097455"/>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0E08C5B9-8E7F-6858-4978-77379FA941C2}"/>
                  </a:ext>
                </a:extLst>
              </p:cNvPr>
              <p:cNvGraphicFramePr/>
              <p:nvPr/>
            </p:nvGraphicFramePr>
            <p:xfrm>
              <a:off x="108044" y="862525"/>
              <a:ext cx="8750206" cy="1244181"/>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4418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18) Express as a fraction in its simplest form:</a:t>
                          </a:r>
                        </a:p>
                        <a:p>
                          <a:pPr marL="457200" lvl="0" indent="0" algn="l" rtl="0">
                            <a:spcBef>
                              <a:spcPts val="0"/>
                            </a:spcBef>
                            <a:spcAft>
                              <a:spcPts val="0"/>
                            </a:spcAft>
                            <a:buNone/>
                          </a:pPr>
                          <a:endParaRPr lang="ar-AE"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ctrlPr>
                                    <a:rPr lang="ar-AE" sz="2300" b="0" i="1" smtClean="0">
                                      <a:solidFill>
                                        <a:schemeClr val="dk1"/>
                                      </a:solidFill>
                                      <a:latin typeface="Cambria Math" panose="02040503050406030204" pitchFamily="18" charset="0"/>
                                      <a:cs typeface="Times New Roman"/>
                                      <a:sym typeface="Times New Roman"/>
                                    </a:rPr>
                                  </m:ctrlPr>
                                </m:radPr>
                                <m:deg>
                                  <m:r>
                                    <m:rPr>
                                      <m:brk m:alnAt="7"/>
                                    </m:rPr>
                                    <a:rPr lang="en-GB" sz="2300" b="0" i="1" smtClean="0">
                                      <a:solidFill>
                                        <a:schemeClr val="dk1"/>
                                      </a:solidFill>
                                      <a:latin typeface="Cambria Math" panose="02040503050406030204" pitchFamily="18" charset="0"/>
                                      <a:cs typeface="Times New Roman"/>
                                      <a:sym typeface="Times New Roman"/>
                                    </a:rPr>
                                    <m:t>3</m:t>
                                  </m:r>
                                </m:deg>
                                <m:e>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64</m:t>
                                      </m:r>
                                    </m:num>
                                    <m:den>
                                      <m:r>
                                        <a:rPr lang="en-GB" sz="2300" b="0" i="1" smtClean="0">
                                          <a:solidFill>
                                            <a:schemeClr val="dk1"/>
                                          </a:solidFill>
                                          <a:latin typeface="Cambria Math" panose="02040503050406030204" pitchFamily="18" charset="0"/>
                                          <a:cs typeface="Times New Roman"/>
                                          <a:sym typeface="Times New Roman"/>
                                        </a:rPr>
                                        <m:t>216</m:t>
                                      </m:r>
                                    </m:den>
                                  </m:f>
                                </m:e>
                              </m:rad>
                            </m:oMath>
                          </a14:m>
                          <a:r>
                            <a:rPr lang="en-GB" sz="2300" baseline="30000" dirty="0">
                              <a:solidFill>
                                <a:schemeClr val="dk1"/>
                              </a:solidFill>
                              <a:latin typeface="Times New Roman"/>
                              <a:ea typeface="Times New Roman"/>
                              <a:cs typeface="Times New Roman"/>
                              <a:sym typeface="Times New Roman"/>
                            </a:rPr>
                            <a:t> </a:t>
                          </a:r>
                          <a:endParaRPr lang="ar-AE"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0E08C5B9-8E7F-6858-4978-77379FA941C2}"/>
                  </a:ext>
                </a:extLst>
              </p:cNvPr>
              <p:cNvGraphicFramePr/>
              <p:nvPr/>
            </p:nvGraphicFramePr>
            <p:xfrm>
              <a:off x="108044" y="862525"/>
              <a:ext cx="8750206" cy="1244181"/>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4418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976" r="-139" b="-976"/>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8DA8880E-65FC-3D1E-471D-F855545DB378}"/>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9807508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078288354"/>
                  </p:ext>
                </p:extLst>
              </p:nvPr>
            </p:nvGraphicFramePr>
            <p:xfrm>
              <a:off x="952500" y="2188749"/>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36</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72</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736</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7776</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078288354"/>
                  </p:ext>
                </p:extLst>
              </p:nvPr>
            </p:nvGraphicFramePr>
            <p:xfrm>
              <a:off x="952500" y="2188749"/>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D14E4DD3-2E71-A844-D6D2-CECCE198F053}"/>
                  </a:ext>
                </a:extLst>
              </p:cNvPr>
              <p:cNvGraphicFramePr/>
              <p:nvPr/>
            </p:nvGraphicFramePr>
            <p:xfrm>
              <a:off x="108044" y="862525"/>
              <a:ext cx="8811838" cy="1074683"/>
            </p:xfrm>
            <a:graphic>
              <a:graphicData uri="http://schemas.openxmlformats.org/drawingml/2006/table">
                <a:tbl>
                  <a:tblPr firstRow="1" bandRow="1">
                    <a:noFill/>
                    <a:tableStyleId>{F0405E19-DBF8-4350-A6E9-593C9D7815B3}</a:tableStyleId>
                  </a:tblPr>
                  <a:tblGrid>
                    <a:gridCol w="8811838">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19) Which composite number has a prime factor decomposition given by:</a:t>
                          </a:r>
                        </a:p>
                        <a:p>
                          <a:pPr marL="457200" lvl="0" indent="0" algn="l" rtl="0">
                            <a:spcBef>
                              <a:spcPts val="0"/>
                            </a:spcBef>
                            <a:spcAft>
                              <a:spcPts val="0"/>
                            </a:spcAft>
                            <a:buNone/>
                          </a:pPr>
                          <a:endParaRPr lang="ar-AE"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2</m:t>
                                  </m:r>
                                </m:e>
                                <m:sup>
                                  <m:r>
                                    <a:rPr lang="en-GB" sz="2300" b="0" i="1" smtClean="0">
                                      <a:solidFill>
                                        <a:schemeClr val="dk1"/>
                                      </a:solidFill>
                                      <a:latin typeface="Cambria Math" panose="02040503050406030204" pitchFamily="18" charset="0"/>
                                      <a:cs typeface="Times New Roman"/>
                                      <a:sym typeface="Times New Roman"/>
                                    </a:rPr>
                                    <m:t>3</m:t>
                                  </m:r>
                                </m:sup>
                              </m:sSup>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3</m:t>
                                  </m:r>
                                </m:e>
                                <m:sup>
                                  <m:r>
                                    <a:rPr lang="en-GB" sz="2300" b="0" i="1" smtClean="0">
                                      <a:solidFill>
                                        <a:schemeClr val="dk1"/>
                                      </a:solidFill>
                                      <a:latin typeface="Cambria Math" panose="02040503050406030204" pitchFamily="18" charset="0"/>
                                      <a:cs typeface="Times New Roman"/>
                                      <a:sym typeface="Times New Roman"/>
                                    </a:rPr>
                                    <m:t>2</m:t>
                                  </m:r>
                                </m:sup>
                              </m:sSup>
                              <m:r>
                                <m:rPr>
                                  <m:nor/>
                                </m:rPr>
                                <a:rPr lang="en-GB" sz="2300" baseline="30000" dirty="0">
                                  <a:solidFill>
                                    <a:schemeClr val="dk1"/>
                                  </a:solidFill>
                                  <a:latin typeface="Times New Roman"/>
                                  <a:ea typeface="Times New Roman"/>
                                  <a:cs typeface="Times New Roman"/>
                                  <a:sym typeface="Times New Roman"/>
                                </a:rPr>
                                <m:t> </m:t>
                              </m:r>
                            </m:oMath>
                          </a14:m>
                          <a:r>
                            <a:rPr lang="en-GB" sz="2300" baseline="30000" dirty="0">
                              <a:solidFill>
                                <a:schemeClr val="dk1"/>
                              </a:solidFill>
                              <a:latin typeface="Times New Roman"/>
                              <a:ea typeface="Times New Roman"/>
                              <a:cs typeface="Times New Roman"/>
                              <a:sym typeface="Times New Roman"/>
                            </a:rPr>
                            <a:t> </a:t>
                          </a:r>
                          <a:endParaRPr lang="ar-AE"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D14E4DD3-2E71-A844-D6D2-CECCE198F053}"/>
                  </a:ext>
                </a:extLst>
              </p:cNvPr>
              <p:cNvGraphicFramePr/>
              <p:nvPr/>
            </p:nvGraphicFramePr>
            <p:xfrm>
              <a:off x="108044" y="862525"/>
              <a:ext cx="8811838" cy="1074683"/>
            </p:xfrm>
            <a:graphic>
              <a:graphicData uri="http://schemas.openxmlformats.org/drawingml/2006/table">
                <a:tbl>
                  <a:tblPr firstRow="1" bandRow="1">
                    <a:noFill/>
                    <a:tableStyleId>{F0405E19-DBF8-4350-A6E9-593C9D7815B3}</a:tableStyleId>
                  </a:tblPr>
                  <a:tblGrid>
                    <a:gridCol w="8811838">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130" r="-138"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500422CC-04AD-9F63-D2C5-D4D1B5365D7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454803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851629240"/>
                  </p:ext>
                </p:extLst>
              </p:nvPr>
            </p:nvGraphicFramePr>
            <p:xfrm>
              <a:off x="952500" y="2190749"/>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110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330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440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1265</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851629240"/>
                  </p:ext>
                </p:extLst>
              </p:nvPr>
            </p:nvGraphicFramePr>
            <p:xfrm>
              <a:off x="952500" y="2190749"/>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46965652-F41F-C980-1F07-613BFF445AB6}"/>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20) Which composite number has a prime factor decomposition given by:</a:t>
                          </a:r>
                        </a:p>
                        <a:p>
                          <a:pPr marL="457200" lvl="0" indent="0" algn="l" rtl="0">
                            <a:spcBef>
                              <a:spcPts val="0"/>
                            </a:spcBef>
                            <a:spcAft>
                              <a:spcPts val="0"/>
                            </a:spcAft>
                            <a:buNone/>
                          </a:pPr>
                          <a:endParaRPr lang="ar-AE"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2</m:t>
                                  </m:r>
                                </m:e>
                                <m:sup>
                                  <m:r>
                                    <a:rPr lang="en-GB" sz="2300" b="0" i="1" smtClean="0">
                                      <a:solidFill>
                                        <a:schemeClr val="dk1"/>
                                      </a:solidFill>
                                      <a:latin typeface="Cambria Math" panose="02040503050406030204" pitchFamily="18" charset="0"/>
                                      <a:cs typeface="Times New Roman"/>
                                      <a:sym typeface="Times New Roman"/>
                                    </a:rPr>
                                    <m:t>3</m:t>
                                  </m:r>
                                </m:sup>
                              </m:sSup>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5×11</m:t>
                              </m:r>
                              <m:r>
                                <m:rPr>
                                  <m:nor/>
                                </m:rPr>
                                <a:rPr lang="en-GB" sz="2300" baseline="30000" dirty="0">
                                  <a:solidFill>
                                    <a:schemeClr val="dk1"/>
                                  </a:solidFill>
                                  <a:latin typeface="Times New Roman"/>
                                  <a:ea typeface="Times New Roman"/>
                                  <a:cs typeface="Times New Roman"/>
                                  <a:sym typeface="Times New Roman"/>
                                </a:rPr>
                                <m:t> </m:t>
                              </m:r>
                            </m:oMath>
                          </a14:m>
                          <a:r>
                            <a:rPr lang="en-GB" sz="2300" baseline="30000" dirty="0">
                              <a:solidFill>
                                <a:schemeClr val="dk1"/>
                              </a:solidFill>
                              <a:latin typeface="Times New Roman"/>
                              <a:ea typeface="Times New Roman"/>
                              <a:cs typeface="Times New Roman"/>
                              <a:sym typeface="Times New Roman"/>
                            </a:rPr>
                            <a:t> </a:t>
                          </a:r>
                          <a:endParaRPr lang="ar-AE"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46965652-F41F-C980-1F07-613BFF445AB6}"/>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6" name="Google Shape;104;p20">
            <a:extLst>
              <a:ext uri="{FF2B5EF4-FFF2-40B4-BE49-F238E27FC236}">
                <a16:creationId xmlns:a16="http://schemas.microsoft.com/office/drawing/2014/main" id="{20C63AEA-BE44-20E0-34A3-2A03FFAA0796}"/>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9857650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87568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105" name="Google Shape;105;p20"/>
              <p:cNvGraphicFramePr/>
              <p:nvPr>
                <p:extLst>
                  <p:ext uri="{D42A27DB-BD31-4B8C-83A1-F6EECF244321}">
                    <p14:modId xmlns:p14="http://schemas.microsoft.com/office/powerpoint/2010/main" val="2531979207"/>
                  </p:ext>
                </p:extLst>
              </p:nvPr>
            </p:nvGraphicFramePr>
            <p:xfrm>
              <a:off x="108044" y="862525"/>
              <a:ext cx="5881738" cy="1423150"/>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 Evaluate: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dirty="0" smtClean="0">
                                      <a:solidFill>
                                        <a:schemeClr val="dk1"/>
                                      </a:solidFill>
                                      <a:latin typeface="Cambria Math" panose="02040503050406030204" pitchFamily="18" charset="0"/>
                                      <a:cs typeface="Times New Roman"/>
                                      <a:sym typeface="Times New Roman"/>
                                    </a:rPr>
                                  </m:ctrlPr>
                                </m:sSupPr>
                                <m:e>
                                  <m:r>
                                    <a:rPr lang="en-GB" sz="2300" b="0" i="1" dirty="0" smtClean="0">
                                      <a:solidFill>
                                        <a:schemeClr val="dk1"/>
                                      </a:solidFill>
                                      <a:latin typeface="Cambria Math" panose="02040503050406030204" pitchFamily="18" charset="0"/>
                                      <a:cs typeface="Times New Roman"/>
                                      <a:sym typeface="Times New Roman"/>
                                    </a:rPr>
                                    <m:t>7</m:t>
                                  </m:r>
                                </m:e>
                                <m:sup>
                                  <m:r>
                                    <a:rPr lang="en-GB" sz="2300" b="0" i="1" dirty="0" smtClean="0">
                                      <a:solidFill>
                                        <a:schemeClr val="dk1"/>
                                      </a:solidFill>
                                      <a:latin typeface="Cambria Math" panose="02040503050406030204" pitchFamily="18" charset="0"/>
                                      <a:cs typeface="Times New Roman"/>
                                      <a:sym typeface="Times New Roman"/>
                                    </a:rPr>
                                    <m:t>2</m:t>
                                  </m:r>
                                </m:sup>
                              </m:sSup>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extLst>
                  <p:ext uri="{D42A27DB-BD31-4B8C-83A1-F6EECF244321}">
                    <p14:modId xmlns:p14="http://schemas.microsoft.com/office/powerpoint/2010/main" val="2531979207"/>
                  </p:ext>
                </p:extLst>
              </p:nvPr>
            </p:nvGraphicFramePr>
            <p:xfrm>
              <a:off x="108044" y="862525"/>
              <a:ext cx="5881738" cy="1423150"/>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4" t="-855" r="-207"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869841311"/>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14</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doubled instead of squared</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US" sz="1600" b="0" i="0" u="none" strike="noStrike" cap="none" dirty="0" smtClean="0">
                                  <a:solidFill>
                                    <a:srgbClr val="00BC89"/>
                                  </a:solidFill>
                                  <a:latin typeface="Cambria Math" panose="02040503050406030204" pitchFamily="18" charset="0"/>
                                  <a:ea typeface="Nunito Sans"/>
                                  <a:cs typeface="Nunito Sans"/>
                                  <a:sym typeface="Nunito Sans"/>
                                </a:rPr>
                                <m:t>4</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9</m:t>
                              </m:r>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9</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added </a:t>
                          </a:r>
                          <a14:m>
                            <m:oMath xmlns:m="http://schemas.openxmlformats.org/officeDocument/2006/math">
                              <m:r>
                                <a:rPr lang="en-US" sz="1400" b="0" i="1" u="none" strike="noStrike" cap="none" smtClean="0">
                                  <a:solidFill>
                                    <a:schemeClr val="tx1"/>
                                  </a:solidFill>
                                  <a:latin typeface="Cambria Math" panose="02040503050406030204" pitchFamily="18" charset="0"/>
                                  <a:ea typeface="Nunito Sans"/>
                                  <a:cs typeface="Nunito Sans"/>
                                  <a:sym typeface="Nunito Sans"/>
                                </a:rPr>
                                <m:t>2</m:t>
                              </m:r>
                            </m:oMath>
                          </a14:m>
                          <a:r>
                            <a:rPr lang="en-US" sz="1400" u="none" strike="noStrike" cap="none" dirty="0">
                              <a:solidFill>
                                <a:schemeClr val="tx1"/>
                              </a:solidFill>
                              <a:latin typeface="Nunito Sans"/>
                              <a:ea typeface="Nunito Sans"/>
                              <a:cs typeface="Nunito Sans"/>
                              <a:sym typeface="Nunito Sans"/>
                            </a:rPr>
                            <a:t> to</a:t>
                          </a:r>
                          <a:r>
                            <a:rPr lang="en-US" sz="1400" u="none" strike="noStrike" cap="none" baseline="0" dirty="0">
                              <a:solidFill>
                                <a:schemeClr val="tx1"/>
                              </a:solidFill>
                              <a:latin typeface="Nunito Sans"/>
                              <a:ea typeface="Nunito Sans"/>
                              <a:cs typeface="Nunito Sans"/>
                              <a:sym typeface="Nunito Sans"/>
                            </a:rPr>
                            <a:t> 7</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rgbClr val="1C1C1C"/>
                                  </a:solidFill>
                                  <a:latin typeface="Cambria Math" panose="02040503050406030204" pitchFamily="18" charset="0"/>
                                  <a:ea typeface="Nunito Sans"/>
                                  <a:cs typeface="Nunito Sans"/>
                                  <a:sym typeface="Nunito Sans"/>
                                </a:rPr>
                                <m:t>4</m:t>
                              </m:r>
                              <m:r>
                                <a:rPr lang="en-GB" sz="1600" b="0" i="1" u="none" strike="noStrike" cap="none" dirty="0" smtClean="0">
                                  <a:solidFill>
                                    <a:srgbClr val="1C1C1C"/>
                                  </a:solidFill>
                                  <a:latin typeface="Cambria Math" panose="02040503050406030204" pitchFamily="18" charset="0"/>
                                  <a:ea typeface="Nunito Sans"/>
                                  <a:cs typeface="Nunito Sans"/>
                                  <a:sym typeface="Nunito Sans"/>
                                </a:rPr>
                                <m:t>7</m:t>
                              </m:r>
                            </m:oMath>
                          </a14:m>
                          <a:endParaRPr lang="en-US" sz="160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1C1C1C"/>
                              </a:solidFill>
                              <a:latin typeface="Nunito Sans"/>
                              <a:ea typeface="Nunito Sans"/>
                              <a:cs typeface="Nunito Sans"/>
                              <a:sym typeface="Nunito Sans"/>
                            </a:rPr>
                            <a:t>Student multiplied incorrectly</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869841311"/>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185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1852"/>
                          </a:stretch>
                        </a:blipFill>
                      </a:tcPr>
                    </a:tc>
                    <a:extLst>
                      <a:ext uri="{0D108BD9-81ED-4DB2-BD59-A6C34878D82A}">
                        <a16:rowId xmlns:a16="http://schemas.microsoft.com/office/drawing/2014/main" val="10000"/>
                      </a:ext>
                    </a:extLst>
                  </a:tr>
                  <a:tr h="9972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99390" r="-100337" b="-61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99390" r="-337" b="-610"/>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6940833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extLst>
                  <p:ext uri="{D42A27DB-BD31-4B8C-83A1-F6EECF244321}">
                    <p14:modId xmlns:p14="http://schemas.microsoft.com/office/powerpoint/2010/main" val="3521978244"/>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 Evaluate: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dirty="0" smtClean="0">
                                      <a:solidFill>
                                        <a:schemeClr val="dk1"/>
                                      </a:solidFill>
                                      <a:latin typeface="Cambria Math" panose="02040503050406030204" pitchFamily="18" charset="0"/>
                                      <a:cs typeface="Times New Roman"/>
                                      <a:sym typeface="Times New Roman"/>
                                    </a:rPr>
                                  </m:ctrlPr>
                                </m:sSupPr>
                                <m:e>
                                  <m:r>
                                    <a:rPr lang="en-GB" sz="2300" b="0" i="1" dirty="0" smtClean="0">
                                      <a:solidFill>
                                        <a:schemeClr val="dk1"/>
                                      </a:solidFill>
                                      <a:latin typeface="Cambria Math" panose="02040503050406030204" pitchFamily="18" charset="0"/>
                                      <a:cs typeface="Times New Roman"/>
                                      <a:sym typeface="Times New Roman"/>
                                    </a:rPr>
                                    <m:t>2</m:t>
                                  </m:r>
                                </m:e>
                                <m:sup>
                                  <m:r>
                                    <a:rPr lang="en-GB" sz="2300" b="0" i="1" dirty="0" smtClean="0">
                                      <a:solidFill>
                                        <a:schemeClr val="dk1"/>
                                      </a:solidFill>
                                      <a:latin typeface="Cambria Math" panose="02040503050406030204" pitchFamily="18" charset="0"/>
                                      <a:cs typeface="Times New Roman"/>
                                      <a:sym typeface="Times New Roman"/>
                                    </a:rPr>
                                    <m:t>5</m:t>
                                  </m:r>
                                </m:sup>
                              </m:sSup>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extLst>
                  <p:ext uri="{D42A27DB-BD31-4B8C-83A1-F6EECF244321}">
                    <p14:modId xmlns:p14="http://schemas.microsoft.com/office/powerpoint/2010/main" val="3521978244"/>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606222372"/>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10</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multiplied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2</m:t>
                              </m:r>
                            </m:oMath>
                          </a14:m>
                          <a:r>
                            <a:rPr lang="en-GB" sz="1400" u="none" strike="noStrike" cap="none" dirty="0">
                              <a:solidFill>
                                <a:schemeClr val="dk1"/>
                              </a:solidFill>
                              <a:latin typeface="Nunito Sans"/>
                              <a:ea typeface="Nunito Sans"/>
                              <a:cs typeface="Nunito Sans"/>
                              <a:sym typeface="Nunito Sans"/>
                            </a:rPr>
                            <a:t> by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5</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32</m:t>
                              </m:r>
                            </m:oMath>
                          </a14:m>
                          <a:endParaRPr lang="en-GB"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p>
                        <a:p>
                          <a:pPr marL="0" marR="0" lvl="0" indent="0" algn="l" rtl="0">
                            <a:lnSpc>
                              <a:spcPct val="115000"/>
                            </a:lnSpc>
                            <a:spcBef>
                              <a:spcPts val="0"/>
                            </a:spcBef>
                            <a:spcAft>
                              <a:spcPts val="0"/>
                            </a:spcAft>
                            <a:buClr>
                              <a:srgbClr val="000000"/>
                            </a:buClr>
                            <a:buSzPts val="1600"/>
                            <a:buFont typeface="Arial"/>
                            <a:buNone/>
                          </a:pP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16</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found </a:t>
                          </a:r>
                          <a14:m>
                            <m:oMath xmlns:m="http://schemas.openxmlformats.org/officeDocument/2006/math">
                              <m:sSup>
                                <m:sSupPr>
                                  <m:ctrlPr>
                                    <a:rPr lang="en-GB" sz="1400" b="0" i="1" u="none" strike="noStrike" cap="none" smtClean="0">
                                      <a:solidFill>
                                        <a:schemeClr val="dk1"/>
                                      </a:solidFill>
                                      <a:latin typeface="Cambria Math" panose="02040503050406030204" pitchFamily="18" charset="0"/>
                                      <a:ea typeface="Nunito Sans"/>
                                      <a:cs typeface="Nunito Sans"/>
                                      <a:sym typeface="Nunito Sans"/>
                                    </a:rPr>
                                  </m:ctrlPr>
                                </m:sSupPr>
                                <m:e>
                                  <m:r>
                                    <a:rPr lang="en-GB" sz="1400" b="0" i="1" u="none" strike="noStrike" cap="none" smtClean="0">
                                      <a:solidFill>
                                        <a:schemeClr val="dk1"/>
                                      </a:solidFill>
                                      <a:latin typeface="Cambria Math" panose="02040503050406030204" pitchFamily="18" charset="0"/>
                                      <a:ea typeface="Nunito Sans"/>
                                      <a:cs typeface="Nunito Sans"/>
                                      <a:sym typeface="Nunito Sans"/>
                                    </a:rPr>
                                    <m:t>2</m:t>
                                  </m:r>
                                </m:e>
                                <m:sup>
                                  <m:r>
                                    <a:rPr lang="en-GB" sz="1400" b="0" i="1" u="none" strike="noStrike" cap="none" smtClean="0">
                                      <a:solidFill>
                                        <a:schemeClr val="dk1"/>
                                      </a:solidFill>
                                      <a:latin typeface="Cambria Math" panose="02040503050406030204" pitchFamily="18" charset="0"/>
                                      <a:ea typeface="Nunito Sans"/>
                                      <a:cs typeface="Nunito Sans"/>
                                      <a:sym typeface="Nunito Sans"/>
                                    </a:rPr>
                                    <m:t>4</m:t>
                                  </m:r>
                                </m:sup>
                              </m:sSup>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800" b="0" i="1" u="none" strike="noStrike" cap="none" dirty="0" smtClean="0">
                                  <a:solidFill>
                                    <a:schemeClr val="tx1"/>
                                  </a:solidFill>
                                  <a:latin typeface="Cambria Math" panose="02040503050406030204" pitchFamily="18" charset="0"/>
                                  <a:ea typeface="Nunito Sans"/>
                                  <a:cs typeface="Nunito Sans"/>
                                  <a:sym typeface="Nunito Sans"/>
                                </a:rPr>
                                <m:t>25</m:t>
                              </m:r>
                            </m:oMath>
                          </a14:m>
                          <a:r>
                            <a:rPr lang="en-US" sz="18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raised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5</m:t>
                              </m:r>
                            </m:oMath>
                          </a14:m>
                          <a:r>
                            <a:rPr lang="en-GB" sz="1400" u="none" strike="noStrike" cap="none" dirty="0">
                              <a:latin typeface="Nunito Sans"/>
                              <a:ea typeface="Nunito Sans"/>
                              <a:cs typeface="Nunito Sans"/>
                              <a:sym typeface="Nunito Sans"/>
                            </a:rPr>
                            <a:t> to the power of </a:t>
                          </a:r>
                          <a14:m>
                            <m:oMath xmlns:m="http://schemas.openxmlformats.org/officeDocument/2006/math">
                              <m:r>
                                <a:rPr lang="en-GB" sz="1400" b="0" i="1" u="none" strike="noStrike" cap="none" smtClean="0">
                                  <a:latin typeface="Cambria Math" panose="02040503050406030204" pitchFamily="18" charset="0"/>
                                  <a:ea typeface="Nunito Sans"/>
                                  <a:cs typeface="Nunito Sans"/>
                                  <a:sym typeface="Nunito Sans"/>
                                </a:rPr>
                                <m:t>2</m:t>
                              </m:r>
                            </m:oMath>
                          </a14:m>
                          <a:endParaRPr lang="en-GB"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606222372"/>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5" name="Google Shape;104;p20">
            <a:extLst>
              <a:ext uri="{FF2B5EF4-FFF2-40B4-BE49-F238E27FC236}">
                <a16:creationId xmlns:a16="http://schemas.microsoft.com/office/drawing/2014/main" id="{F2642B83-EC1C-41A3-A75E-E7BFFD44009F}"/>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0558053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extLst>
                  <p:ext uri="{D42A27DB-BD31-4B8C-83A1-F6EECF244321}">
                    <p14:modId xmlns:p14="http://schemas.microsoft.com/office/powerpoint/2010/main" val="672225884"/>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3) Express as a single integer raised to a power: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3×3×3×3×3×3×3</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extLst>
                  <p:ext uri="{D42A27DB-BD31-4B8C-83A1-F6EECF244321}">
                    <p14:modId xmlns:p14="http://schemas.microsoft.com/office/powerpoint/2010/main" val="672225884"/>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625290185"/>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sSup>
                                <m:sSup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e>
                                <m:sup>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sup>
                              </m:sSup>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mixed up base number and index number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sSup>
                                <m:sSupPr>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sSupPr>
                                <m:e>
                                  <m:r>
                                    <a:rPr lang="en-GB" sz="1600" b="0" i="1" u="none" strike="noStrike" cap="none" dirty="0" smtClean="0">
                                      <a:solidFill>
                                        <a:srgbClr val="00BC89"/>
                                      </a:solidFill>
                                      <a:latin typeface="Cambria Math" panose="02040503050406030204" pitchFamily="18" charset="0"/>
                                      <a:ea typeface="Nunito Sans"/>
                                      <a:cs typeface="Nunito Sans"/>
                                      <a:sym typeface="Nunito Sans"/>
                                    </a:rPr>
                                    <m:t>3</m:t>
                                  </m:r>
                                </m:e>
                                <m:sup>
                                  <m:r>
                                    <a:rPr lang="en-GB" sz="1600" b="0" i="1" u="none" strike="noStrike" cap="none" dirty="0" smtClean="0">
                                      <a:solidFill>
                                        <a:srgbClr val="00BC89"/>
                                      </a:solidFill>
                                      <a:latin typeface="Cambria Math" panose="02040503050406030204" pitchFamily="18" charset="0"/>
                                      <a:ea typeface="Nunito Sans"/>
                                      <a:cs typeface="Nunito Sans"/>
                                      <a:sym typeface="Nunito Sans"/>
                                    </a:rPr>
                                    <m:t>7</m:t>
                                  </m:r>
                                </m:sup>
                              </m:sSup>
                            </m:oMath>
                          </a14:m>
                          <a:r>
                            <a:rPr lang="en-GB"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21</m:t>
                              </m:r>
                            </m:oMath>
                          </a14:m>
                          <a:endParaRPr lang="en-GB" sz="14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multiplied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3</m:t>
                              </m:r>
                            </m:oMath>
                          </a14:m>
                          <a:r>
                            <a:rPr lang="en-GB" sz="1400" u="none" strike="noStrike" cap="none" dirty="0">
                              <a:solidFill>
                                <a:schemeClr val="dk1"/>
                              </a:solidFill>
                              <a:latin typeface="Nunito Sans"/>
                              <a:ea typeface="Nunito Sans"/>
                              <a:cs typeface="Nunito Sans"/>
                              <a:sym typeface="Nunito Sans"/>
                            </a:rPr>
                            <a:t> by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7</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sSup>
                                <m:sSup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dk1"/>
                                      </a:solidFill>
                                      <a:latin typeface="Cambria Math" panose="02040503050406030204" pitchFamily="18" charset="0"/>
                                      <a:ea typeface="Nunito Sans"/>
                                      <a:cs typeface="Nunito Sans"/>
                                      <a:sym typeface="Nunito Sans"/>
                                    </a:rPr>
                                    <m:t>3</m:t>
                                  </m:r>
                                </m:e>
                                <m:sup>
                                  <m:r>
                                    <a:rPr lang="en-GB" sz="1600" b="0" i="1" u="none" strike="noStrike" cap="none" dirty="0" smtClean="0">
                                      <a:solidFill>
                                        <a:schemeClr val="dk1"/>
                                      </a:solidFill>
                                      <a:latin typeface="Cambria Math" panose="02040503050406030204" pitchFamily="18" charset="0"/>
                                      <a:ea typeface="Nunito Sans"/>
                                      <a:cs typeface="Nunito Sans"/>
                                      <a:sym typeface="Nunito Sans"/>
                                    </a:rPr>
                                    <m:t>6</m:t>
                                  </m:r>
                                </m:sup>
                              </m:sSup>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did not accurately find the index number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625290185"/>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6E3C1FA2-2FD1-2052-730E-EA2CE4523E24}"/>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143695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extLst>
                  <p:ext uri="{D42A27DB-BD31-4B8C-83A1-F6EECF244321}">
                    <p14:modId xmlns:p14="http://schemas.microsoft.com/office/powerpoint/2010/main" val="1379228370"/>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4) Express in the form </a:t>
                          </a:r>
                          <a14:m>
                            <m:oMath xmlns:m="http://schemas.openxmlformats.org/officeDocument/2006/math">
                              <m:sSup>
                                <m:sSupPr>
                                  <m:ctrlPr>
                                    <a:rPr lang="en-GB" sz="1600" b="0" i="1" smtClean="0">
                                      <a:solidFill>
                                        <a:schemeClr val="dk1"/>
                                      </a:solidFill>
                                      <a:latin typeface="Cambria Math" panose="02040503050406030204" pitchFamily="18" charset="0"/>
                                      <a:ea typeface="Nunito Sans"/>
                                      <a:cs typeface="Nunito Sans"/>
                                      <a:sym typeface="Nunito Sans"/>
                                    </a:rPr>
                                  </m:ctrlPr>
                                </m:sSupPr>
                                <m:e>
                                  <m:r>
                                    <a:rPr lang="en-GB" sz="1600" b="0" i="1" smtClean="0">
                                      <a:solidFill>
                                        <a:schemeClr val="dk1"/>
                                      </a:solidFill>
                                      <a:latin typeface="Cambria Math" panose="02040503050406030204" pitchFamily="18" charset="0"/>
                                      <a:ea typeface="Nunito Sans"/>
                                      <a:cs typeface="Nunito Sans"/>
                                      <a:sym typeface="Nunito Sans"/>
                                    </a:rPr>
                                    <m:t>𝑛</m:t>
                                  </m:r>
                                </m:e>
                                <m:sup>
                                  <m:r>
                                    <a:rPr lang="en-GB" sz="1600" b="0" i="1" smtClean="0">
                                      <a:solidFill>
                                        <a:schemeClr val="dk1"/>
                                      </a:solidFill>
                                      <a:latin typeface="Cambria Math" panose="02040503050406030204" pitchFamily="18" charset="0"/>
                                      <a:ea typeface="Nunito Sans"/>
                                      <a:cs typeface="Nunito Sans"/>
                                      <a:sym typeface="Nunito Sans"/>
                                    </a:rPr>
                                    <m:t>𝑘</m:t>
                                  </m:r>
                                </m:sup>
                              </m:sSup>
                            </m:oMath>
                          </a14:m>
                          <a:r>
                            <a:rPr lang="en-GB" sz="1600" b="0" dirty="0">
                              <a:solidFill>
                                <a:schemeClr val="dk1"/>
                              </a:solidFill>
                              <a:latin typeface="Nunito Sans"/>
                              <a:ea typeface="Nunito Sans"/>
                              <a:cs typeface="Nunito Sans"/>
                              <a:sym typeface="Nunito Sans"/>
                            </a:rPr>
                            <a:t>, where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𝑛</m:t>
                              </m:r>
                            </m:oMath>
                          </a14:m>
                          <a:r>
                            <a:rPr lang="en-GB" sz="1600" b="0" dirty="0">
                              <a:solidFill>
                                <a:schemeClr val="dk1"/>
                              </a:solidFill>
                              <a:latin typeface="Nunito Sans"/>
                              <a:ea typeface="Nunito Sans"/>
                              <a:cs typeface="Nunito Sans"/>
                              <a:sym typeface="Nunito Sans"/>
                            </a:rPr>
                            <a:t> and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𝑘</m:t>
                              </m:r>
                            </m:oMath>
                          </a14:m>
                          <a:r>
                            <a:rPr lang="en-GB" sz="1600" b="0" dirty="0">
                              <a:solidFill>
                                <a:schemeClr val="dk1"/>
                              </a:solidFill>
                              <a:latin typeface="Nunito Sans"/>
                              <a:ea typeface="Nunito Sans"/>
                              <a:cs typeface="Nunito Sans"/>
                              <a:sym typeface="Nunito Sans"/>
                            </a:rPr>
                            <a:t> are integers with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𝑘</m:t>
                              </m:r>
                              <m:r>
                                <a:rPr lang="en-GB" sz="1600" b="0" i="1" smtClean="0">
                                  <a:solidFill>
                                    <a:schemeClr val="dk1"/>
                                  </a:solidFill>
                                  <a:latin typeface="Cambria Math" panose="02040503050406030204" pitchFamily="18" charset="0"/>
                                  <a:ea typeface="Nunito Sans"/>
                                  <a:cs typeface="Nunito Sans"/>
                                  <a:sym typeface="Nunito Sans"/>
                                </a:rPr>
                                <m:t>≠1</m:t>
                              </m:r>
                            </m:oMath>
                          </a14:m>
                          <a:r>
                            <a:rPr lang="en-GB" sz="1600" b="0" dirty="0">
                              <a:solidFill>
                                <a:schemeClr val="dk1"/>
                              </a:solidFill>
                              <a:latin typeface="Nunito Sans"/>
                              <a:ea typeface="Nunito Sans"/>
                              <a:cs typeface="Nunito Sans"/>
                              <a:sym typeface="Nunito Sans"/>
                            </a:rPr>
                            <a:t>: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Para xmlns:m="http://schemas.openxmlformats.org/officeDocument/2006/math">
                              <m:oMathParaPr>
                                <m:jc m:val="left"/>
                              </m:oMathParaPr>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4×2×16</m:t>
                                </m:r>
                              </m:oMath>
                            </m:oMathPara>
                          </a14:m>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extLst>
                  <p:ext uri="{D42A27DB-BD31-4B8C-83A1-F6EECF244321}">
                    <p14:modId xmlns:p14="http://schemas.microsoft.com/office/powerpoint/2010/main" val="1379228370"/>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427"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26686811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sSup>
                                <m:sSup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e>
                                <m:sup>
                                  <m:r>
                                    <a:rPr lang="en-GB" sz="1600" b="0" i="1" u="none" strike="noStrike" cap="none" dirty="0" smtClean="0">
                                      <a:solidFill>
                                        <a:schemeClr val="tx1"/>
                                      </a:solidFill>
                                      <a:latin typeface="Cambria Math" panose="02040503050406030204" pitchFamily="18" charset="0"/>
                                      <a:ea typeface="Nunito Sans"/>
                                      <a:cs typeface="Nunito Sans"/>
                                      <a:sym typeface="Nunito Sans"/>
                                    </a:rPr>
                                    <m:t>8</m:t>
                                  </m:r>
                                </m:sup>
                              </m:sSup>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determined the index number incorrectly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sSup>
                                <m:sSup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en-US" sz="1600" b="0" i="1" u="none" strike="noStrike" cap="none" dirty="0" smtClean="0">
                                      <a:solidFill>
                                        <a:schemeClr val="tx1"/>
                                      </a:solidFill>
                                      <a:latin typeface="Cambria Math" panose="02040503050406030204" pitchFamily="18" charset="0"/>
                                      <a:ea typeface="Nunito Sans"/>
                                      <a:cs typeface="Nunito Sans"/>
                                      <a:sym typeface="Nunito Sans"/>
                                    </a:rPr>
                                    <m:t>1</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28</m:t>
                                  </m:r>
                                </m:e>
                                <m:sup>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sup>
                              </m:sSup>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added </a:t>
                          </a:r>
                          <a14:m>
                            <m:oMath xmlns:m="http://schemas.openxmlformats.org/officeDocument/2006/math">
                              <m:r>
                                <a:rPr lang="en-US" sz="1400" b="0" i="1" u="none" strike="noStrike" cap="none" smtClean="0">
                                  <a:solidFill>
                                    <a:schemeClr val="tx1"/>
                                  </a:solidFill>
                                  <a:latin typeface="Cambria Math" panose="02040503050406030204" pitchFamily="18" charset="0"/>
                                  <a:ea typeface="Nunito Sans"/>
                                  <a:cs typeface="Nunito Sans"/>
                                  <a:sym typeface="Nunito Sans"/>
                                </a:rPr>
                                <m:t>7</m:t>
                              </m:r>
                            </m:oMath>
                          </a14:m>
                          <a:r>
                            <a:rPr lang="en-US" sz="1400" u="none" strike="noStrike" cap="none" dirty="0">
                              <a:solidFill>
                                <a:schemeClr val="tx1"/>
                              </a:solidFill>
                              <a:latin typeface="Nunito Sans"/>
                              <a:ea typeface="Nunito Sans"/>
                              <a:cs typeface="Nunito Sans"/>
                              <a:sym typeface="Nunito Sans"/>
                            </a:rPr>
                            <a:t>, rather than </a:t>
                          </a:r>
                          <a14:m>
                            <m:oMath xmlns:m="http://schemas.openxmlformats.org/officeDocument/2006/math">
                              <m:r>
                                <a:rPr lang="en-US" sz="1400" b="0" i="1" u="none" strike="noStrike" cap="none" smtClean="0">
                                  <a:solidFill>
                                    <a:schemeClr val="tx1"/>
                                  </a:solidFill>
                                  <a:latin typeface="Cambria Math" panose="02040503050406030204" pitchFamily="18" charset="0"/>
                                  <a:ea typeface="Nunito Sans"/>
                                  <a:cs typeface="Nunito Sans"/>
                                  <a:sym typeface="Nunito Sans"/>
                                </a:rPr>
                                <m:t>−7</m:t>
                              </m:r>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sSup>
                                <m:sSup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dk1"/>
                                      </a:solidFill>
                                      <a:latin typeface="Cambria Math" panose="02040503050406030204" pitchFamily="18" charset="0"/>
                                      <a:ea typeface="Nunito Sans"/>
                                      <a:cs typeface="Nunito Sans"/>
                                      <a:sym typeface="Nunito Sans"/>
                                    </a:rPr>
                                    <m:t>64</m:t>
                                  </m:r>
                                </m:e>
                                <m:sup>
                                  <m:r>
                                    <a:rPr lang="en-GB" sz="1600" b="0" i="1" u="none" strike="noStrike" cap="none" dirty="0" smtClean="0">
                                      <a:solidFill>
                                        <a:schemeClr val="dk1"/>
                                      </a:solidFill>
                                      <a:latin typeface="Cambria Math" panose="02040503050406030204" pitchFamily="18" charset="0"/>
                                      <a:ea typeface="Nunito Sans"/>
                                      <a:cs typeface="Nunito Sans"/>
                                      <a:sym typeface="Nunito Sans"/>
                                    </a:rPr>
                                    <m:t>2</m:t>
                                  </m:r>
                                </m:sup>
                              </m:sSup>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wrote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64×2</m:t>
                              </m:r>
                            </m:oMath>
                          </a14:m>
                          <a:r>
                            <a:rPr lang="en-GB" sz="1400" u="none" strike="noStrike" cap="none" dirty="0">
                              <a:solidFill>
                                <a:schemeClr val="dk1"/>
                              </a:solidFill>
                              <a:latin typeface="Nunito Sans"/>
                              <a:ea typeface="Nunito Sans"/>
                              <a:cs typeface="Nunito Sans"/>
                              <a:sym typeface="Nunito Sans"/>
                            </a:rPr>
                            <a:t> incorrectly, without considering the size of their answer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D) </a:t>
                          </a:r>
                          <a14:m>
                            <m:oMath xmlns:m="http://schemas.openxmlformats.org/officeDocument/2006/math">
                              <m:sSup>
                                <m:sSupPr>
                                  <m:ctrlPr>
                                    <a:rPr lang="ar-AE" sz="1600" b="0" i="1" u="none" strike="noStrike" cap="none" dirty="0" smtClean="0">
                                      <a:solidFill>
                                        <a:srgbClr val="00BC89"/>
                                      </a:solidFill>
                                      <a:latin typeface="Cambria Math" panose="02040503050406030204" pitchFamily="18" charset="0"/>
                                      <a:ea typeface="Nunito Sans"/>
                                      <a:cs typeface="Nunito Sans"/>
                                      <a:sym typeface="Nunito Sans"/>
                                    </a:rPr>
                                  </m:ctrlPr>
                                </m:sSupPr>
                                <m:e>
                                  <m:r>
                                    <a:rPr lang="ar-AE" sz="1600" b="0" i="1" u="none" strike="noStrike" cap="none" dirty="0" smtClean="0">
                                      <a:solidFill>
                                        <a:srgbClr val="00BC89"/>
                                      </a:solidFill>
                                      <a:latin typeface="Cambria Math" panose="02040503050406030204" pitchFamily="18" charset="0"/>
                                      <a:ea typeface="Nunito Sans"/>
                                      <a:cs typeface="Nunito Sans"/>
                                      <a:sym typeface="Nunito Sans"/>
                                    </a:rPr>
                                    <m:t>2</m:t>
                                  </m:r>
                                </m:e>
                                <m:sup>
                                  <m:r>
                                    <a:rPr lang="ar-AE" sz="1600" b="0" i="1" u="none" strike="noStrike" cap="none" dirty="0" smtClean="0">
                                      <a:solidFill>
                                        <a:srgbClr val="00BC89"/>
                                      </a:solidFill>
                                      <a:latin typeface="Cambria Math" panose="02040503050406030204" pitchFamily="18" charset="0"/>
                                      <a:ea typeface="Nunito Sans"/>
                                      <a:cs typeface="Nunito Sans"/>
                                      <a:sym typeface="Nunito Sans"/>
                                    </a:rPr>
                                    <m:t>7</m:t>
                                  </m:r>
                                </m:sup>
                              </m:sSup>
                            </m:oMath>
                          </a14:m>
                          <a:r>
                            <a:rPr lang="ar-AE"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26686811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F319BA10-083B-A9DA-5A70-CB8EA4971AC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5416276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extLst>
                  <p:ext uri="{D42A27DB-BD31-4B8C-83A1-F6EECF244321}">
                    <p14:modId xmlns:p14="http://schemas.microsoft.com/office/powerpoint/2010/main" val="1138007534"/>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5) Write as a product of primes without using indices: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5</m:t>
                                  </m:r>
                                </m:e>
                                <m:sup>
                                  <m:r>
                                    <a:rPr lang="en-GB" sz="2300" b="0" i="1" smtClean="0">
                                      <a:solidFill>
                                        <a:schemeClr val="dk1"/>
                                      </a:solidFill>
                                      <a:latin typeface="Cambria Math" panose="02040503050406030204" pitchFamily="18" charset="0"/>
                                      <a:cs typeface="Times New Roman"/>
                                      <a:sym typeface="Times New Roman"/>
                                    </a:rPr>
                                    <m:t>3</m:t>
                                  </m:r>
                                </m:sup>
                              </m:sSup>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extLst>
                  <p:ext uri="{D42A27DB-BD31-4B8C-83A1-F6EECF244321}">
                    <p14:modId xmlns:p14="http://schemas.microsoft.com/office/powerpoint/2010/main" val="1138007534"/>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691926097"/>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5+5+5</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confused product with sum</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5×3</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lacks understanding of how to use an exponent to write a product</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3×3×3×3×3</m:t>
                              </m:r>
                            </m:oMath>
                          </a14:m>
                          <a:endParaRPr lang="en-US" sz="14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confused the roles of base number and index number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5×5×5</m:t>
                              </m:r>
                            </m:oMath>
                          </a14:m>
                          <a:endParaRPr lang="en-GB" sz="1600" b="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691926097"/>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2E1281DC-2FF3-D042-09AF-72EE92F9EFB8}"/>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968740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8"/>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How to use the questions in this resource</a:t>
            </a:r>
          </a:p>
        </p:txBody>
      </p:sp>
      <p:sp>
        <p:nvSpPr>
          <p:cNvPr id="93" name="Google Shape;93;p18"/>
          <p:cNvSpPr txBox="1"/>
          <p:nvPr/>
        </p:nvSpPr>
        <p:spPr>
          <a:xfrm>
            <a:off x="80049" y="1004047"/>
            <a:ext cx="8468691" cy="3231827"/>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GB" sz="1200" dirty="0">
                <a:solidFill>
                  <a:srgbClr val="1C1C1C"/>
                </a:solidFill>
                <a:latin typeface="Nunito Sans" pitchFamily="2" charset="77"/>
              </a:rPr>
              <a:t>There are 20 multiple choice questions, each designed to assess each of the key skills required to master </a:t>
            </a:r>
            <a:r>
              <a:rPr lang="en-GB" sz="1200" b="1" dirty="0">
                <a:solidFill>
                  <a:srgbClr val="1C1C1C"/>
                </a:solidFill>
                <a:latin typeface="Nunito Sans" pitchFamily="2" charset="77"/>
              </a:rPr>
              <a:t>powers and roots</a:t>
            </a:r>
            <a:r>
              <a:rPr lang="en-GB" sz="1200" dirty="0">
                <a:solidFill>
                  <a:srgbClr val="1C1C1C"/>
                </a:solidFill>
                <a:latin typeface="Nunito Sans" pitchFamily="2" charset="77"/>
              </a:rPr>
              <a:t>.</a:t>
            </a:r>
          </a:p>
          <a:p>
            <a:pPr marL="0" lvl="0" indent="0" algn="l" rtl="0">
              <a:lnSpc>
                <a:spcPct val="115000"/>
              </a:lnSpc>
              <a:spcBef>
                <a:spcPts val="0"/>
              </a:spcBef>
              <a:spcAft>
                <a:spcPts val="0"/>
              </a:spcAft>
              <a:buNone/>
            </a:pPr>
            <a:endParaRPr lang="en-GB" sz="1200" dirty="0">
              <a:solidFill>
                <a:srgbClr val="1C1C1C"/>
              </a:solidFill>
              <a:latin typeface="Nunito Sans" pitchFamily="2" charset="77"/>
            </a:endParaRPr>
          </a:p>
          <a:p>
            <a:pPr rtl="0">
              <a:spcBef>
                <a:spcPts val="0"/>
              </a:spcBef>
              <a:spcAft>
                <a:spcPts val="0"/>
              </a:spcAft>
            </a:pPr>
            <a:r>
              <a:rPr lang="en-GB" sz="1200" dirty="0">
                <a:solidFill>
                  <a:srgbClr val="1C1C1C"/>
                </a:solidFill>
                <a:latin typeface="Nunito Sans" pitchFamily="2" charset="77"/>
              </a:rPr>
              <a:t>Each question has </a:t>
            </a:r>
            <a:r>
              <a:rPr lang="en-GB" sz="1200" b="1" dirty="0">
                <a:solidFill>
                  <a:srgbClr val="1C1C1C"/>
                </a:solidFill>
                <a:latin typeface="Nunito Sans" pitchFamily="2" charset="77"/>
              </a:rPr>
              <a:t>one correct answer </a:t>
            </a:r>
            <a:r>
              <a:rPr lang="en-GB" sz="1200" dirty="0">
                <a:solidFill>
                  <a:srgbClr val="1C1C1C"/>
                </a:solidFill>
                <a:latin typeface="Nunito Sans" pitchFamily="2" charset="77"/>
              </a:rPr>
              <a:t>and </a:t>
            </a:r>
            <a:r>
              <a:rPr lang="en-GB" sz="1200" b="1" dirty="0">
                <a:solidFill>
                  <a:srgbClr val="1C1C1C"/>
                </a:solidFill>
                <a:latin typeface="Nunito Sans" pitchFamily="2" charset="77"/>
              </a:rPr>
              <a:t>three carefully chosen incorrect answers </a:t>
            </a:r>
            <a:r>
              <a:rPr lang="en-GB" sz="1200" dirty="0">
                <a:solidFill>
                  <a:srgbClr val="1C1C1C"/>
                </a:solidFill>
                <a:latin typeface="Nunito Sans" pitchFamily="2" charset="77"/>
              </a:rPr>
              <a:t>that are designed to identify and highlight fundamental misconceptions, including: </a:t>
            </a:r>
            <a:r>
              <a:rPr lang="en-GB" sz="1200" b="1" dirty="0">
                <a:solidFill>
                  <a:srgbClr val="1C1C1C"/>
                </a:solidFill>
                <a:latin typeface="Nunito Sans" pitchFamily="2" charset="77"/>
              </a:rPr>
              <a:t>Laws of indices</a:t>
            </a:r>
            <a:r>
              <a:rPr lang="en-GB" sz="1200" dirty="0">
                <a:solidFill>
                  <a:srgbClr val="1C1C1C"/>
                </a:solidFill>
                <a:latin typeface="Nunito Sans" pitchFamily="2" charset="77"/>
              </a:rPr>
              <a:t>, </a:t>
            </a:r>
            <a:r>
              <a:rPr lang="en-GB" sz="1200" b="1" dirty="0">
                <a:solidFill>
                  <a:srgbClr val="1C1C1C"/>
                </a:solidFill>
                <a:latin typeface="Nunito Sans" pitchFamily="2" charset="77"/>
              </a:rPr>
              <a:t>Changing the base</a:t>
            </a:r>
            <a:r>
              <a:rPr lang="en-GB" sz="1200" dirty="0">
                <a:solidFill>
                  <a:srgbClr val="1C1C1C"/>
                </a:solidFill>
                <a:latin typeface="Nunito Sans" pitchFamily="2" charset="77"/>
              </a:rPr>
              <a:t>, </a:t>
            </a:r>
            <a:r>
              <a:rPr lang="en-GB" sz="1200" b="1" dirty="0">
                <a:solidFill>
                  <a:srgbClr val="1C1C1C"/>
                </a:solidFill>
                <a:latin typeface="Nunito Sans" pitchFamily="2" charset="77"/>
              </a:rPr>
              <a:t>Fractional indices</a:t>
            </a:r>
            <a:r>
              <a:rPr lang="en-GB" sz="1200" dirty="0">
                <a:solidFill>
                  <a:srgbClr val="1C1C1C"/>
                </a:solidFill>
                <a:latin typeface="Nunito Sans" pitchFamily="2" charset="77"/>
              </a:rPr>
              <a:t>, and </a:t>
            </a:r>
            <a:r>
              <a:rPr lang="en-GB" sz="1200" b="1" dirty="0">
                <a:solidFill>
                  <a:srgbClr val="1C1C1C"/>
                </a:solidFill>
                <a:latin typeface="Nunito Sans" pitchFamily="2" charset="77"/>
              </a:rPr>
              <a:t>Reciprocals</a:t>
            </a:r>
            <a:r>
              <a:rPr lang="en-GB" sz="1200" dirty="0">
                <a:solidFill>
                  <a:srgbClr val="1C1C1C"/>
                </a:solidFill>
                <a:latin typeface="Nunito Sans" pitchFamily="2" charset="77"/>
              </a:rPr>
              <a:t>.</a:t>
            </a:r>
          </a:p>
          <a:p>
            <a:pPr rtl="0">
              <a:spcBef>
                <a:spcPts val="0"/>
              </a:spcBef>
              <a:spcAft>
                <a:spcPts val="0"/>
              </a:spcAft>
            </a:pPr>
            <a:endParaRPr lang="en-GB" sz="1200" dirty="0">
              <a:solidFill>
                <a:srgbClr val="1C1C1C"/>
              </a:solidFill>
              <a:latin typeface="Nunito Sans" pitchFamily="2" charset="77"/>
            </a:endParaRPr>
          </a:p>
          <a:p>
            <a:pPr marL="0" lvl="0" indent="0" algn="l" rtl="0">
              <a:lnSpc>
                <a:spcPct val="115000"/>
              </a:lnSpc>
              <a:spcBef>
                <a:spcPts val="0"/>
              </a:spcBef>
              <a:spcAft>
                <a:spcPts val="0"/>
              </a:spcAft>
              <a:buNone/>
            </a:pPr>
            <a:r>
              <a:rPr lang="en-GB" sz="1200" dirty="0">
                <a:solidFill>
                  <a:srgbClr val="1C1C1C"/>
                </a:solidFill>
                <a:latin typeface="Nunito Sans" pitchFamily="2" charset="77"/>
              </a:rPr>
              <a:t>When answering these questions, students should be </a:t>
            </a:r>
            <a:r>
              <a:rPr lang="en-GB" sz="1200" b="1" dirty="0">
                <a:solidFill>
                  <a:srgbClr val="1C1C1C"/>
                </a:solidFill>
                <a:latin typeface="Nunito Sans" pitchFamily="2" charset="77"/>
              </a:rPr>
              <a:t>encouraged to explain why they have chosen a particular answer</a:t>
            </a:r>
            <a:r>
              <a:rPr lang="en-GB" sz="1200" dirty="0">
                <a:solidFill>
                  <a:srgbClr val="1C1C1C"/>
                </a:solidFill>
                <a:latin typeface="Nunito Sans" pitchFamily="2" charset="77"/>
              </a:rPr>
              <a:t>, and why the other three answers are incorrect. This can be done verbally in small groups, or written down on the worksheet or in their books.</a:t>
            </a:r>
          </a:p>
          <a:p>
            <a:pPr marL="0" lvl="0" indent="0" algn="l" rtl="0">
              <a:lnSpc>
                <a:spcPct val="115000"/>
              </a:lnSpc>
              <a:spcBef>
                <a:spcPts val="0"/>
              </a:spcBef>
              <a:spcAft>
                <a:spcPts val="0"/>
              </a:spcAft>
              <a:buNone/>
            </a:pPr>
            <a:endParaRPr lang="en-GB" sz="1200" dirty="0">
              <a:solidFill>
                <a:srgbClr val="1C1C1C"/>
              </a:solidFill>
              <a:latin typeface="Nunito Sans" pitchFamily="2" charset="77"/>
            </a:endParaRPr>
          </a:p>
          <a:p>
            <a:pPr marL="0" lvl="0" indent="0" algn="l" rtl="0">
              <a:lnSpc>
                <a:spcPct val="115000"/>
              </a:lnSpc>
              <a:spcBef>
                <a:spcPts val="0"/>
              </a:spcBef>
              <a:spcAft>
                <a:spcPts val="0"/>
              </a:spcAft>
              <a:buNone/>
            </a:pPr>
            <a:r>
              <a:rPr lang="en-GB" sz="1200" dirty="0">
                <a:solidFill>
                  <a:srgbClr val="1C1C1C"/>
                </a:solidFill>
                <a:latin typeface="Nunito Sans" pitchFamily="2" charset="77"/>
              </a:rPr>
              <a:t>This resource has been designed to be as </a:t>
            </a:r>
            <a:r>
              <a:rPr lang="en-GB" sz="1200" b="1" dirty="0">
                <a:solidFill>
                  <a:srgbClr val="1C1C1C"/>
                </a:solidFill>
                <a:latin typeface="Nunito Sans" pitchFamily="2" charset="77"/>
              </a:rPr>
              <a:t>flexible</a:t>
            </a:r>
            <a:r>
              <a:rPr lang="en-GB" sz="1200" dirty="0">
                <a:solidFill>
                  <a:srgbClr val="1C1C1C"/>
                </a:solidFill>
                <a:latin typeface="Nunito Sans" pitchFamily="2" charset="77"/>
              </a:rPr>
              <a:t> as possible with questions that can be easily chopped up and reordered, and come with a separate answer sheet that details all of the misconceptions highlighted in the answers.</a:t>
            </a: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p:txBody>
      </p:sp>
    </p:spTree>
    <p:extLst>
      <p:ext uri="{BB962C8B-B14F-4D97-AF65-F5344CB8AC3E}">
        <p14:creationId xmlns:p14="http://schemas.microsoft.com/office/powerpoint/2010/main" val="4850499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extLst>
                  <p:ext uri="{D42A27DB-BD31-4B8C-83A1-F6EECF244321}">
                    <p14:modId xmlns:p14="http://schemas.microsoft.com/office/powerpoint/2010/main" val="1104286583"/>
                  </p:ext>
                </p:extLst>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6) Evaluate: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16</m:t>
                                  </m:r>
                                </m:e>
                                <m:sup>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1</m:t>
                                      </m:r>
                                    </m:num>
                                    <m:den>
                                      <m:r>
                                        <a:rPr lang="en-GB" sz="2300" b="0" i="1" smtClean="0">
                                          <a:solidFill>
                                            <a:schemeClr val="dk1"/>
                                          </a:solidFill>
                                          <a:latin typeface="Cambria Math" panose="02040503050406030204" pitchFamily="18" charset="0"/>
                                          <a:cs typeface="Times New Roman"/>
                                          <a:sym typeface="Times New Roman"/>
                                        </a:rPr>
                                        <m:t>2</m:t>
                                      </m:r>
                                    </m:den>
                                  </m:f>
                                </m:sup>
                              </m:sSup>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extLst>
                  <p:ext uri="{D42A27DB-BD31-4B8C-83A1-F6EECF244321}">
                    <p14:modId xmlns:p14="http://schemas.microsoft.com/office/powerpoint/2010/main" val="1104286583"/>
                  </p:ext>
                </p:extLst>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40"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387194266"/>
                  </p:ext>
                </p:extLst>
              </p:nvPr>
            </p:nvGraphicFramePr>
            <p:xfrm>
              <a:off x="952500" y="2190750"/>
              <a:ext cx="7239000" cy="20443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8</m:t>
                              </m:r>
                            </m:oMath>
                          </a14:m>
                          <a:r>
                            <a:rPr lang="en-GB"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found half of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16</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den>
                              </m:f>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confused rules for fractional indices and negative indices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4</m:t>
                              </m:r>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0" u="none" strike="noStrike" cap="none" dirty="0" smtClean="0">
                                  <a:solidFill>
                                    <a:schemeClr val="dk1"/>
                                  </a:solidFill>
                                  <a:latin typeface="Cambria Math" panose="02040503050406030204" pitchFamily="18" charset="0"/>
                                  <a:ea typeface="Nunito Sans"/>
                                  <a:cs typeface="Nunito Sans"/>
                                  <a:sym typeface="Nunito Sans"/>
                                </a:rPr>
                                <m:t>25</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6</m:t>
                              </m:r>
                            </m:oMath>
                          </a14:m>
                          <a:endParaRPr lang="en-GB" sz="1600" b="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raised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16</m:t>
                              </m:r>
                            </m:oMath>
                          </a14:m>
                          <a:r>
                            <a:rPr lang="en-GB" sz="1400" u="none" strike="noStrike" cap="none" dirty="0">
                              <a:latin typeface="Nunito Sans"/>
                              <a:ea typeface="Nunito Sans"/>
                              <a:cs typeface="Nunito Sans"/>
                              <a:sym typeface="Nunito Sans"/>
                            </a:rPr>
                            <a:t> to the power </a:t>
                          </a:r>
                          <a14:m>
                            <m:oMath xmlns:m="http://schemas.openxmlformats.org/officeDocument/2006/math">
                              <m:r>
                                <a:rPr lang="en-GB" sz="1400" b="0" i="1" u="none" strike="noStrike" cap="none" smtClean="0">
                                  <a:latin typeface="Cambria Math" panose="02040503050406030204" pitchFamily="18" charset="0"/>
                                  <a:ea typeface="Nunito Sans"/>
                                  <a:cs typeface="Nunito Sans"/>
                                  <a:sym typeface="Nunito Sans"/>
                                </a:rPr>
                                <m:t>2</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387194266"/>
                  </p:ext>
                </p:extLst>
              </p:nvPr>
            </p:nvGraphicFramePr>
            <p:xfrm>
              <a:off x="952500" y="2190750"/>
              <a:ext cx="7239000" cy="20443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0615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75" r="-100337" b="-9425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575" r="-337" b="-94253"/>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8025" r="-100337" b="-123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8025" r="-337" b="-1235"/>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528B716C-F3BD-CEBC-63FC-60C2D1584433}"/>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2628534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extLst>
                  <p:ext uri="{D42A27DB-BD31-4B8C-83A1-F6EECF244321}">
                    <p14:modId xmlns:p14="http://schemas.microsoft.com/office/powerpoint/2010/main" val="402356989"/>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7) Evaluate: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27</m:t>
                                  </m:r>
                                </m:e>
                                <m:sup>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2</m:t>
                                      </m:r>
                                    </m:num>
                                    <m:den>
                                      <m:r>
                                        <a:rPr lang="en-GB" sz="2300" b="0" i="1" smtClean="0">
                                          <a:solidFill>
                                            <a:schemeClr val="dk1"/>
                                          </a:solidFill>
                                          <a:latin typeface="Cambria Math" panose="02040503050406030204" pitchFamily="18" charset="0"/>
                                          <a:cs typeface="Times New Roman"/>
                                          <a:sym typeface="Times New Roman"/>
                                        </a:rPr>
                                        <m:t>3</m:t>
                                      </m:r>
                                    </m:den>
                                  </m:f>
                                </m:sup>
                              </m:sSup>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extLst>
                  <p:ext uri="{D42A27DB-BD31-4B8C-83A1-F6EECF244321}">
                    <p14:modId xmlns:p14="http://schemas.microsoft.com/office/powerpoint/2010/main" val="402356989"/>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265250869"/>
                  </p:ext>
                </p:extLst>
              </p:nvPr>
            </p:nvGraphicFramePr>
            <p:xfrm>
              <a:off x="952500" y="2188998"/>
              <a:ext cx="7239000" cy="2045824"/>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9</m:t>
                              </m:r>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18</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found two thirds of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27</m:t>
                              </m:r>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found the cube root, but did not square</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f>
                                <m:fPr>
                                  <m:ctrlPr>
                                    <a:rPr lang="en-GB" sz="1600" b="0" i="1" u="none" strike="noStrike" cap="none" dirty="0" smtClean="0">
                                      <a:solidFill>
                                        <a:srgbClr val="1C1C1C"/>
                                      </a:solidFill>
                                      <a:latin typeface="Cambria Math" panose="02040503050406030204" pitchFamily="18" charset="0"/>
                                      <a:ea typeface="Nunito Sans"/>
                                      <a:cs typeface="Nunito Sans"/>
                                      <a:sym typeface="Nunito Sans"/>
                                    </a:rPr>
                                  </m:ctrlPr>
                                </m:fPr>
                                <m:num>
                                  <m:r>
                                    <a:rPr lang="en-US" sz="1600" b="0" i="1" u="none" strike="noStrike" cap="none" dirty="0" smtClean="0">
                                      <a:solidFill>
                                        <a:srgbClr val="1C1C1C"/>
                                      </a:solidFill>
                                      <a:latin typeface="Cambria Math" panose="02040503050406030204" pitchFamily="18" charset="0"/>
                                      <a:ea typeface="Nunito Sans"/>
                                      <a:cs typeface="Nunito Sans"/>
                                      <a:sym typeface="Nunito Sans"/>
                                    </a:rPr>
                                    <m:t>1</m:t>
                                  </m:r>
                                </m:num>
                                <m:den>
                                  <m:r>
                                    <a:rPr lang="en-GB" sz="1600" b="0" i="1" u="none" strike="noStrike" cap="none" dirty="0" smtClean="0">
                                      <a:solidFill>
                                        <a:srgbClr val="1C1C1C"/>
                                      </a:solidFill>
                                      <a:latin typeface="Cambria Math" panose="02040503050406030204" pitchFamily="18" charset="0"/>
                                      <a:ea typeface="Nunito Sans"/>
                                      <a:cs typeface="Nunito Sans"/>
                                      <a:sym typeface="Nunito Sans"/>
                                    </a:rPr>
                                    <m:t>9</m:t>
                                  </m:r>
                                </m:den>
                              </m:f>
                            </m:oMath>
                          </a14:m>
                          <a:r>
                            <a:rPr lang="en-US" sz="1600" u="none" strike="noStrike" cap="none" dirty="0">
                              <a:solidFill>
                                <a:srgbClr val="1C1C1C"/>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1C1C1C"/>
                              </a:solidFill>
                              <a:latin typeface="Nunito Sans"/>
                              <a:ea typeface="Nunito Sans"/>
                              <a:cs typeface="Nunito Sans"/>
                              <a:sym typeface="Nunito Sans"/>
                            </a:rPr>
                            <a:t>Student </a:t>
                          </a:r>
                          <a:r>
                            <a:rPr lang="en-GB" sz="1400" u="none" strike="noStrike" cap="none" dirty="0">
                              <a:solidFill>
                                <a:srgbClr val="1C1C1C"/>
                              </a:solidFill>
                              <a:latin typeface="Nunito Sans"/>
                              <a:ea typeface="Nunito Sans"/>
                              <a:cs typeface="Nunito Sans"/>
                              <a:sym typeface="Nunito Sans"/>
                            </a:rPr>
                            <a:t>found the reciprocal of the correct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265250869"/>
                  </p:ext>
                </p:extLst>
              </p:nvPr>
            </p:nvGraphicFramePr>
            <p:xfrm>
              <a:off x="952500" y="2188998"/>
              <a:ext cx="7239000" cy="2045824"/>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21" r="-100337" b="-10993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21" r="-337" b="-109938"/>
                          </a:stretch>
                        </a:blipFill>
                      </a:tcPr>
                    </a:tc>
                    <a:extLst>
                      <a:ext uri="{0D108BD9-81ED-4DB2-BD59-A6C34878D82A}">
                        <a16:rowId xmlns:a16="http://schemas.microsoft.com/office/drawing/2014/main" val="10000"/>
                      </a:ext>
                    </a:extLst>
                  </a:tr>
                  <a:tr h="106302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92571" r="-100337" b="-114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92571" r="-337" b="-1143"/>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04ADB7BD-145A-7C20-90DE-DB4417A45FC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8169049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extLst>
                  <p:ext uri="{D42A27DB-BD31-4B8C-83A1-F6EECF244321}">
                    <p14:modId xmlns:p14="http://schemas.microsoft.com/office/powerpoint/2010/main" val="1331485433"/>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8) Evaluate: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−8</m:t>
                                      </m:r>
                                    </m:e>
                                  </m:d>
                                </m:e>
                                <m:sup>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4</m:t>
                                      </m:r>
                                    </m:num>
                                    <m:den>
                                      <m:r>
                                        <a:rPr lang="en-GB" sz="2300" b="0" i="1" smtClean="0">
                                          <a:solidFill>
                                            <a:schemeClr val="dk1"/>
                                          </a:solidFill>
                                          <a:latin typeface="Cambria Math" panose="02040503050406030204" pitchFamily="18" charset="0"/>
                                          <a:cs typeface="Times New Roman"/>
                                          <a:sym typeface="Times New Roman"/>
                                        </a:rPr>
                                        <m:t>3</m:t>
                                      </m:r>
                                    </m:den>
                                  </m:f>
                                </m:sup>
                              </m:sSup>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extLst>
                  <p:ext uri="{D42A27DB-BD31-4B8C-83A1-F6EECF244321}">
                    <p14:modId xmlns:p14="http://schemas.microsoft.com/office/powerpoint/2010/main" val="1331485433"/>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302890488"/>
                  </p:ext>
                </p:extLst>
              </p:nvPr>
            </p:nvGraphicFramePr>
            <p:xfrm>
              <a:off x="952500" y="2190750"/>
              <a:ext cx="7239000" cy="2046752"/>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−2</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forgot to raise cube root to the power of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4</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f>
                                <m:f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dk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dk1"/>
                                      </a:solidFill>
                                      <a:latin typeface="Cambria Math" panose="02040503050406030204" pitchFamily="18" charset="0"/>
                                      <a:ea typeface="Nunito Sans"/>
                                      <a:cs typeface="Nunito Sans"/>
                                      <a:sym typeface="Nunito Sans"/>
                                    </a:rPr>
                                    <m:t>16</m:t>
                                  </m:r>
                                </m:den>
                              </m:f>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found the reciprocal of the correct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16</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did not apply rules for negative numbers consistently</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16</m:t>
                              </m:r>
                            </m:oMath>
                          </a14:m>
                          <a:endParaRPr lang="en-GB"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302890488"/>
                  </p:ext>
                </p:extLst>
              </p:nvPr>
            </p:nvGraphicFramePr>
            <p:xfrm>
              <a:off x="952500" y="2190750"/>
              <a:ext cx="7239000" cy="2046752"/>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063278">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71" r="-100337" b="-9314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571" r="-337" b="-93143"/>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8642"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8642" r="-337" b="-61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E6597F13-FE49-A575-2C7A-BEE6AE1F3BF9}"/>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9278423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724661804"/>
                  </p:ext>
                </p:extLst>
              </p:nvPr>
            </p:nvGraphicFramePr>
            <p:xfrm>
              <a:off x="952500" y="2190749"/>
              <a:ext cx="7239000" cy="196694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32</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found half of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64</m:t>
                              </m:r>
                            </m:oMath>
                          </a14:m>
                          <a:r>
                            <a:rPr lang="en-US" sz="1400" u="none" strike="noStrike" cap="none" dirty="0">
                              <a:solidFill>
                                <a:schemeClr val="tx1"/>
                              </a:solidFill>
                              <a:latin typeface="Nunito Sans"/>
                              <a:ea typeface="Nunito Sans"/>
                              <a:cs typeface="Nunito Sans"/>
                              <a:sym typeface="Nunito Sans"/>
                            </a:rPr>
                            <a:t>, instead of the square root</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8</m:t>
                              </m:r>
                            </m:oMath>
                          </a14:m>
                          <a:endParaRPr lang="en-US"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3">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found the cube root of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64</m:t>
                              </m:r>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9</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made arithmetic errors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724661804"/>
                  </p:ext>
                </p:extLst>
              </p:nvPr>
            </p:nvGraphicFramePr>
            <p:xfrm>
              <a:off x="952500" y="2190749"/>
              <a:ext cx="7239000" cy="196694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7DFCF32D-7E7A-D733-3441-72ED50BCC98A}"/>
                  </a:ext>
                </a:extLst>
              </p:cNvPr>
              <p:cNvGraphicFramePr/>
              <p:nvPr>
                <p:extLst>
                  <p:ext uri="{D42A27DB-BD31-4B8C-83A1-F6EECF244321}">
                    <p14:modId xmlns:p14="http://schemas.microsoft.com/office/powerpoint/2010/main" val="1143667793"/>
                  </p:ext>
                </p:extLst>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9) Determine the principal value: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64</m:t>
                                  </m:r>
                                </m:e>
                              </m:rad>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7DFCF32D-7E7A-D733-3441-72ED50BCC98A}"/>
                  </a:ext>
                </a:extLst>
              </p:cNvPr>
              <p:cNvGraphicFramePr/>
              <p:nvPr>
                <p:extLst>
                  <p:ext uri="{D42A27DB-BD31-4B8C-83A1-F6EECF244321}">
                    <p14:modId xmlns:p14="http://schemas.microsoft.com/office/powerpoint/2010/main" val="1143667793"/>
                  </p:ext>
                </p:extLst>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064" r="-139" b="-106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AEE50FD7-BCCC-8CD8-F04B-935539BF6EE3}"/>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3117820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extLst>
                  <p:ext uri="{D42A27DB-BD31-4B8C-83A1-F6EECF244321}">
                    <p14:modId xmlns:p14="http://schemas.microsoft.com/office/powerpoint/2010/main" val="543887287"/>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10) Evaluate: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ctrlPr>
                                    <a:rPr lang="ar-AE" sz="2300" b="0" i="1" smtClean="0">
                                      <a:solidFill>
                                        <a:schemeClr val="dk1"/>
                                      </a:solidFill>
                                      <a:latin typeface="Cambria Math" panose="02040503050406030204" pitchFamily="18" charset="0"/>
                                      <a:cs typeface="Times New Roman"/>
                                      <a:sym typeface="Times New Roman"/>
                                    </a:rPr>
                                  </m:ctrlPr>
                                </m:radPr>
                                <m:deg>
                                  <m:r>
                                    <m:rPr>
                                      <m:brk m:alnAt="7"/>
                                    </m:rPr>
                                    <a:rPr lang="en-GB" sz="2300" b="0" i="1" smtClean="0">
                                      <a:solidFill>
                                        <a:schemeClr val="dk1"/>
                                      </a:solidFill>
                                      <a:latin typeface="Cambria Math" panose="02040503050406030204" pitchFamily="18" charset="0"/>
                                      <a:cs typeface="Times New Roman"/>
                                      <a:sym typeface="Times New Roman"/>
                                    </a:rPr>
                                    <m:t>3</m:t>
                                  </m:r>
                                </m:deg>
                                <m:e>
                                  <m:r>
                                    <a:rPr lang="en-GB" sz="2300" b="0" i="1" smtClean="0">
                                      <a:solidFill>
                                        <a:schemeClr val="dk1"/>
                                      </a:solidFill>
                                      <a:latin typeface="Cambria Math" panose="02040503050406030204" pitchFamily="18" charset="0"/>
                                      <a:cs typeface="Times New Roman"/>
                                      <a:sym typeface="Times New Roman"/>
                                    </a:rPr>
                                    <m:t>125</m:t>
                                  </m:r>
                                </m:e>
                              </m:rad>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extLst>
                  <p:ext uri="{D42A27DB-BD31-4B8C-83A1-F6EECF244321}">
                    <p14:modId xmlns:p14="http://schemas.microsoft.com/office/powerpoint/2010/main" val="543887287"/>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357445920"/>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282">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found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125</m:t>
                              </m:r>
                              <m:r>
                                <a:rPr lang="en-GB" sz="1400" b="0" i="1" u="none" strike="noStrike" cap="none" smtClean="0">
                                  <a:solidFill>
                                    <a:schemeClr val="tx1"/>
                                  </a:solidFill>
                                  <a:latin typeface="Cambria Math" panose="02040503050406030204" pitchFamily="18" charset="0"/>
                                  <a:ea typeface="Nunito Sans"/>
                                  <a:cs typeface="Nunito Sans"/>
                                  <a:sym typeface="Nunito Sans"/>
                                </a:rPr>
                                <m:t>=</m:t>
                              </m:r>
                              <m:r>
                                <a:rPr lang="en-GB" sz="1400" b="0" i="1" u="none" strike="noStrike" cap="none" smtClean="0">
                                  <a:solidFill>
                                    <a:schemeClr val="tx1"/>
                                  </a:solidFill>
                                  <a:latin typeface="Cambria Math" panose="02040503050406030204" pitchFamily="18" charset="0"/>
                                  <a:ea typeface="Nunito Sans"/>
                                  <a:cs typeface="Nunito Sans"/>
                                  <a:sym typeface="Nunito Sans"/>
                                </a:rPr>
                                <m:t>5</m:t>
                              </m:r>
                              <m:r>
                                <a:rPr lang="en-GB" sz="1400" b="0" i="1" u="none" strike="noStrike" cap="none" smtClean="0">
                                  <a:solidFill>
                                    <a:schemeClr val="tx1"/>
                                  </a:solidFill>
                                  <a:latin typeface="Cambria Math" panose="02040503050406030204" pitchFamily="18" charset="0"/>
                                  <a:ea typeface="Nunito Sans"/>
                                  <a:cs typeface="Nunito Sans"/>
                                  <a:sym typeface="Nunito Sans"/>
                                </a:rPr>
                                <m:t>×</m:t>
                              </m:r>
                              <m:r>
                                <a:rPr lang="en-GB" sz="1400" b="0" i="1" u="none" strike="noStrike" cap="none" smtClean="0">
                                  <a:solidFill>
                                    <a:schemeClr val="tx1"/>
                                  </a:solidFill>
                                  <a:latin typeface="Cambria Math" panose="02040503050406030204" pitchFamily="18" charset="0"/>
                                  <a:ea typeface="Nunito Sans"/>
                                  <a:cs typeface="Nunito Sans"/>
                                  <a:sym typeface="Nunito Sans"/>
                                </a:rPr>
                                <m:t>25</m:t>
                              </m:r>
                            </m:oMath>
                          </a14:m>
                          <a:r>
                            <a:rPr lang="en-US" sz="1400" u="none" strike="noStrike" cap="none" dirty="0">
                              <a:solidFill>
                                <a:schemeClr val="tx1"/>
                              </a:solidFill>
                              <a:latin typeface="Nunito Sans"/>
                              <a:ea typeface="Nunito Sans"/>
                              <a:cs typeface="Nunito Sans"/>
                              <a:sym typeface="Nunito Sans"/>
                            </a:rPr>
                            <a:t>, but did not extend to a complete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41</m:t>
                              </m:r>
                              <m:f>
                                <m:f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dk1"/>
                                      </a:solidFill>
                                      <a:latin typeface="Cambria Math" panose="02040503050406030204" pitchFamily="18" charset="0"/>
                                      <a:ea typeface="Nunito Sans"/>
                                      <a:cs typeface="Nunito Sans"/>
                                      <a:sym typeface="Nunito Sans"/>
                                    </a:rPr>
                                    <m:t>2</m:t>
                                  </m:r>
                                </m:num>
                                <m:den>
                                  <m:r>
                                    <a:rPr lang="en-GB" sz="1600" b="0" i="1" u="none" strike="noStrike" cap="none" dirty="0" smtClean="0">
                                      <a:solidFill>
                                        <a:schemeClr val="dk1"/>
                                      </a:solidFill>
                                      <a:latin typeface="Cambria Math" panose="02040503050406030204" pitchFamily="18" charset="0"/>
                                      <a:ea typeface="Nunito Sans"/>
                                      <a:cs typeface="Nunito Sans"/>
                                      <a:sym typeface="Nunito Sans"/>
                                    </a:rPr>
                                    <m:t>3</m:t>
                                  </m:r>
                                </m:den>
                              </m:f>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found one third of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125</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66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5</m:t>
                              </m:r>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rgbClr val="1C1C1C"/>
                                  </a:solidFill>
                                  <a:latin typeface="Cambria Math" panose="02040503050406030204" pitchFamily="18" charset="0"/>
                                  <a:ea typeface="Nunito Sans"/>
                                  <a:cs typeface="Nunito Sans"/>
                                  <a:sym typeface="Nunito Sans"/>
                                </a:rPr>
                                <m:t>375</m:t>
                              </m:r>
                            </m:oMath>
                          </a14:m>
                          <a:r>
                            <a:rPr lang="en-US" sz="1600" u="none" strike="noStrike" cap="none" dirty="0">
                              <a:solidFill>
                                <a:srgbClr val="1C1C1C"/>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1C1C1C"/>
                              </a:solidFill>
                              <a:latin typeface="Nunito Sans"/>
                              <a:ea typeface="Nunito Sans"/>
                              <a:cs typeface="Nunito Sans"/>
                              <a:sym typeface="Nunito Sans"/>
                            </a:rPr>
                            <a:t>Student found the product of </a:t>
                          </a:r>
                          <a14:m>
                            <m:oMath xmlns:m="http://schemas.openxmlformats.org/officeDocument/2006/math">
                              <m:r>
                                <a:rPr lang="en-GB" sz="1400" b="0" i="1" u="none" strike="noStrike" cap="none" smtClean="0">
                                  <a:solidFill>
                                    <a:srgbClr val="1C1C1C"/>
                                  </a:solidFill>
                                  <a:latin typeface="Cambria Math" panose="02040503050406030204" pitchFamily="18" charset="0"/>
                                  <a:ea typeface="Nunito Sans"/>
                                  <a:cs typeface="Nunito Sans"/>
                                  <a:sym typeface="Nunito Sans"/>
                                </a:rPr>
                                <m:t>3</m:t>
                              </m:r>
                            </m:oMath>
                          </a14:m>
                          <a:r>
                            <a:rPr lang="en-GB" sz="1400" u="none" strike="noStrike" cap="none" dirty="0">
                              <a:latin typeface="Nunito Sans"/>
                              <a:ea typeface="Nunito Sans"/>
                              <a:cs typeface="Nunito Sans"/>
                              <a:sym typeface="Nunito Sans"/>
                            </a:rPr>
                            <a:t> and </a:t>
                          </a:r>
                          <a14:m>
                            <m:oMath xmlns:m="http://schemas.openxmlformats.org/officeDocument/2006/math">
                              <m:r>
                                <a:rPr lang="en-GB" sz="1400" b="0" i="1" u="none" strike="noStrike" cap="none" smtClean="0">
                                  <a:latin typeface="Cambria Math" panose="02040503050406030204" pitchFamily="18" charset="0"/>
                                  <a:ea typeface="Nunito Sans"/>
                                  <a:cs typeface="Nunito Sans"/>
                                  <a:sym typeface="Nunito Sans"/>
                                </a:rPr>
                                <m:t>125</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357445920"/>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282">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66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36147B16-0A60-FDD1-EB3E-7612700B375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865882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647598891"/>
                  </p:ext>
                </p:extLst>
              </p:nvPr>
            </p:nvGraphicFramePr>
            <p:xfrm>
              <a:off x="952500" y="2190750"/>
              <a:ext cx="7239000" cy="229033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4</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a:t>
                          </a:r>
                          <a:r>
                            <a:rPr lang="en-GB" sz="1400" u="none" strike="noStrike" cap="none" dirty="0">
                              <a:solidFill>
                                <a:schemeClr val="dk1"/>
                              </a:solidFill>
                              <a:latin typeface="Nunito Sans"/>
                              <a:ea typeface="Nunito Sans"/>
                              <a:cs typeface="Nunito Sans"/>
                              <a:sym typeface="Nunito Sans"/>
                            </a:rPr>
                            <a:t> found the cube root of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64</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−8</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confused finding square root and cube root</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f>
                                <m:f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dk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dk1"/>
                                      </a:solidFill>
                                      <a:latin typeface="Cambria Math" panose="02040503050406030204" pitchFamily="18" charset="0"/>
                                      <a:ea typeface="Nunito Sans"/>
                                      <a:cs typeface="Nunito Sans"/>
                                      <a:sym typeface="Nunito Sans"/>
                                    </a:rPr>
                                    <m:t>4</m:t>
                                  </m:r>
                                </m:den>
                              </m:f>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attempted to use rules for negative indices when dealing with a negative base number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4</m:t>
                              </m:r>
                            </m:oMath>
                          </a14:m>
                          <a:endParaRPr lang="en-US" sz="1600" b="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647598891"/>
                  </p:ext>
                </p:extLst>
              </p:nvPr>
            </p:nvGraphicFramePr>
            <p:xfrm>
              <a:off x="952500" y="2190750"/>
              <a:ext cx="7239000" cy="229033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3395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33951"/>
                          </a:stretch>
                        </a:blipFill>
                      </a:tcPr>
                    </a:tc>
                    <a:extLst>
                      <a:ext uri="{0D108BD9-81ED-4DB2-BD59-A6C34878D82A}">
                        <a16:rowId xmlns:a16="http://schemas.microsoft.com/office/drawing/2014/main" val="10000"/>
                      </a:ext>
                    </a:extLst>
                  </a:tr>
                  <a:tr h="130686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75814" r="-100337" b="-9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75814" r="-337" b="-930"/>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EE80A8A9-C2A6-BF08-AD49-77A341EE056E}"/>
                  </a:ext>
                </a:extLst>
              </p:cNvPr>
              <p:cNvGraphicFramePr/>
              <p:nvPr>
                <p:extLst>
                  <p:ext uri="{D42A27DB-BD31-4B8C-83A1-F6EECF244321}">
                    <p14:modId xmlns:p14="http://schemas.microsoft.com/office/powerpoint/2010/main" val="1423778778"/>
                  </p:ext>
                </p:extLst>
              </p:nvPr>
            </p:nvGraphicFramePr>
            <p:xfrm>
              <a:off x="108044" y="862525"/>
              <a:ext cx="8750206" cy="111253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11) Evaluate: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ctrlPr>
                                    <a:rPr lang="en-GB" sz="2300" b="0" i="1" smtClean="0">
                                      <a:solidFill>
                                        <a:schemeClr val="dk1"/>
                                      </a:solidFill>
                                      <a:latin typeface="Cambria Math" panose="02040503050406030204" pitchFamily="18" charset="0"/>
                                      <a:cs typeface="Times New Roman"/>
                                      <a:sym typeface="Times New Roman"/>
                                    </a:rPr>
                                  </m:ctrlPr>
                                </m:radPr>
                                <m:deg>
                                  <m:r>
                                    <m:rPr>
                                      <m:brk m:alnAt="7"/>
                                    </m:rPr>
                                    <a:rPr lang="en-GB" sz="2300" b="0" i="1" smtClean="0">
                                      <a:solidFill>
                                        <a:schemeClr val="dk1"/>
                                      </a:solidFill>
                                      <a:latin typeface="Cambria Math" panose="02040503050406030204" pitchFamily="18" charset="0"/>
                                      <a:cs typeface="Times New Roman"/>
                                      <a:sym typeface="Times New Roman"/>
                                    </a:rPr>
                                    <m:t>3</m:t>
                                  </m:r>
                                </m:deg>
                                <m:e>
                                  <m:r>
                                    <a:rPr lang="en-GB" sz="2300" b="0" i="1" smtClean="0">
                                      <a:solidFill>
                                        <a:schemeClr val="dk1"/>
                                      </a:solidFill>
                                      <a:latin typeface="Cambria Math" panose="02040503050406030204" pitchFamily="18" charset="0"/>
                                      <a:cs typeface="Times New Roman"/>
                                      <a:sym typeface="Times New Roman"/>
                                    </a:rPr>
                                    <m:t>−64</m:t>
                                  </m:r>
                                </m:e>
                              </m:rad>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EE80A8A9-C2A6-BF08-AD49-77A341EE056E}"/>
                  </a:ext>
                </a:extLst>
              </p:cNvPr>
              <p:cNvGraphicFramePr/>
              <p:nvPr>
                <p:extLst>
                  <p:ext uri="{D42A27DB-BD31-4B8C-83A1-F6EECF244321}">
                    <p14:modId xmlns:p14="http://schemas.microsoft.com/office/powerpoint/2010/main" val="1423778778"/>
                  </p:ext>
                </p:extLst>
              </p:nvPr>
            </p:nvGraphicFramePr>
            <p:xfrm>
              <a:off x="108044" y="862525"/>
              <a:ext cx="8750206" cy="111253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1253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093" r="-139" b="-1639"/>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E5F24A8D-A7FA-CEB9-35F5-C3DC739D8FD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036258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723834727"/>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36</m:t>
                              </m:r>
                            </m:oMath>
                          </a14:m>
                          <a:endParaRPr lang="en-US"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144</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found the product of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4</m:t>
                              </m:r>
                            </m:oMath>
                          </a14:m>
                          <a:r>
                            <a:rPr lang="en-US" sz="1400" u="none" strike="noStrike" cap="none" dirty="0">
                              <a:solidFill>
                                <a:schemeClr val="tx1"/>
                              </a:solidFill>
                              <a:latin typeface="Nunito Sans"/>
                              <a:ea typeface="Nunito Sans"/>
                              <a:cs typeface="Nunito Sans"/>
                              <a:sym typeface="Nunito Sans"/>
                            </a:rPr>
                            <a:t> and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3</m:t>
                              </m:r>
                            </m:oMath>
                          </a14:m>
                          <a:r>
                            <a:rPr lang="en-US" sz="1400" u="none" strike="noStrike" cap="none" dirty="0">
                              <a:solidFill>
                                <a:schemeClr val="tx1"/>
                              </a:solidFill>
                              <a:latin typeface="Nunito Sans"/>
                              <a:ea typeface="Nunito Sans"/>
                              <a:cs typeface="Nunito Sans"/>
                              <a:sym typeface="Nunito Sans"/>
                            </a:rPr>
                            <a:t>, then squared</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found product of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4, 3</m:t>
                              </m:r>
                            </m:oMath>
                          </a14:m>
                          <a:r>
                            <a:rPr lang="en-GB" sz="1400" u="none" strike="noStrike" cap="none" dirty="0">
                              <a:solidFill>
                                <a:schemeClr val="tx1"/>
                              </a:solidFill>
                              <a:latin typeface="Nunito Sans"/>
                              <a:ea typeface="Nunito Sans"/>
                              <a:cs typeface="Nunito Sans"/>
                              <a:sym typeface="Nunito Sans"/>
                            </a:rPr>
                            <a:t> and</a:t>
                          </a:r>
                          <a:r>
                            <a:rPr lang="en-GB" sz="1400" u="none" strike="noStrike" cap="none" baseline="0" dirty="0">
                              <a:solidFill>
                                <a:schemeClr val="tx1"/>
                              </a:solidFill>
                              <a:latin typeface="Nunito Sans"/>
                              <a:ea typeface="Nunito Sans"/>
                              <a:cs typeface="Nunito Sans"/>
                              <a:sym typeface="Nunito Sans"/>
                            </a:rPr>
                            <a:t> </a:t>
                          </a:r>
                          <a14:m>
                            <m:oMath xmlns:m="http://schemas.openxmlformats.org/officeDocument/2006/math">
                              <m:r>
                                <a:rPr lang="en-GB" sz="1400" b="0" i="1" u="none" strike="noStrike" cap="none" baseline="0" smtClean="0">
                                  <a:solidFill>
                                    <a:schemeClr val="tx1"/>
                                  </a:solidFill>
                                  <a:latin typeface="Cambria Math" panose="02040503050406030204" pitchFamily="18" charset="0"/>
                                  <a:ea typeface="Nunito Sans"/>
                                  <a:cs typeface="Nunito Sans"/>
                                  <a:sym typeface="Nunito Sans"/>
                                </a:rPr>
                                <m:t>2</m:t>
                              </m:r>
                            </m:oMath>
                          </a14:m>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48</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squared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4</m:t>
                              </m:r>
                            </m:oMath>
                          </a14:m>
                          <a:r>
                            <a:rPr lang="en-GB" sz="1400" u="none" strike="noStrike" cap="none" dirty="0">
                              <a:latin typeface="Nunito Sans"/>
                              <a:ea typeface="Nunito Sans"/>
                              <a:cs typeface="Nunito Sans"/>
                              <a:sym typeface="Nunito Sans"/>
                            </a:rPr>
                            <a:t> then multiplied by </a:t>
                          </a:r>
                          <a14:m>
                            <m:oMath xmlns:m="http://schemas.openxmlformats.org/officeDocument/2006/math">
                              <m:r>
                                <a:rPr lang="en-GB" sz="1400" b="0" i="1" u="none" strike="noStrike" cap="none" smtClean="0">
                                  <a:latin typeface="Cambria Math" panose="02040503050406030204" pitchFamily="18" charset="0"/>
                                  <a:ea typeface="Nunito Sans"/>
                                  <a:cs typeface="Nunito Sans"/>
                                  <a:sym typeface="Nunito Sans"/>
                                </a:rPr>
                                <m:t>3</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723834727"/>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DEB63519-DE49-0BC4-D73E-07F69D6B4A59}"/>
                  </a:ext>
                </a:extLst>
              </p:cNvPr>
              <p:cNvGraphicFramePr/>
              <p:nvPr>
                <p:extLst>
                  <p:ext uri="{D42A27DB-BD31-4B8C-83A1-F6EECF244321}">
                    <p14:modId xmlns:p14="http://schemas.microsoft.com/office/powerpoint/2010/main" val="3107792848"/>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12) Evaluate: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ea typeface="Times New Roman"/>
                                  <a:cs typeface="Times New Roman"/>
                                  <a:sym typeface="Times New Roman"/>
                                </a:rPr>
                                <m:t>4</m:t>
                              </m:r>
                              <m:sSup>
                                <m:sSupPr>
                                  <m:ctrlPr>
                                    <a:rPr lang="en-GB" sz="2300" b="0" i="1" smtClean="0">
                                      <a:solidFill>
                                        <a:schemeClr val="dk1"/>
                                      </a:solidFill>
                                      <a:latin typeface="Cambria Math" panose="02040503050406030204" pitchFamily="18" charset="0"/>
                                      <a:ea typeface="Times New Roman"/>
                                      <a:cs typeface="Times New Roman"/>
                                      <a:sym typeface="Times New Roman"/>
                                    </a:rPr>
                                  </m:ctrlPr>
                                </m:sSupPr>
                                <m:e>
                                  <m:d>
                                    <m:dPr>
                                      <m:ctrlPr>
                                        <a:rPr lang="en-GB" sz="2300" b="0" i="1" smtClean="0">
                                          <a:solidFill>
                                            <a:schemeClr val="dk1"/>
                                          </a:solidFill>
                                          <a:latin typeface="Cambria Math" panose="02040503050406030204" pitchFamily="18" charset="0"/>
                                          <a:ea typeface="Times New Roman"/>
                                          <a:cs typeface="Times New Roman"/>
                                          <a:sym typeface="Times New Roman"/>
                                        </a:rPr>
                                      </m:ctrlPr>
                                    </m:dPr>
                                    <m:e>
                                      <m:r>
                                        <a:rPr lang="en-GB" sz="2300" b="0" i="1" smtClean="0">
                                          <a:solidFill>
                                            <a:schemeClr val="dk1"/>
                                          </a:solidFill>
                                          <a:latin typeface="Cambria Math" panose="02040503050406030204" pitchFamily="18" charset="0"/>
                                          <a:ea typeface="Times New Roman"/>
                                          <a:cs typeface="Times New Roman"/>
                                          <a:sym typeface="Times New Roman"/>
                                        </a:rPr>
                                        <m:t>3</m:t>
                                      </m:r>
                                    </m:e>
                                  </m:d>
                                </m:e>
                                <m:sup>
                                  <m:r>
                                    <a:rPr lang="en-GB" sz="2300" b="0" i="1" smtClean="0">
                                      <a:solidFill>
                                        <a:schemeClr val="dk1"/>
                                      </a:solidFill>
                                      <a:latin typeface="Cambria Math" panose="02040503050406030204" pitchFamily="18" charset="0"/>
                                      <a:ea typeface="Times New Roman"/>
                                      <a:cs typeface="Times New Roman"/>
                                      <a:sym typeface="Times New Roman"/>
                                    </a:rPr>
                                    <m:t>2</m:t>
                                  </m:r>
                                </m:sup>
                              </m:sSup>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DEB63519-DE49-0BC4-D73E-07F69D6B4A59}"/>
                  </a:ext>
                </a:extLst>
              </p:cNvPr>
              <p:cNvGraphicFramePr/>
              <p:nvPr>
                <p:extLst>
                  <p:ext uri="{D42A27DB-BD31-4B8C-83A1-F6EECF244321}">
                    <p14:modId xmlns:p14="http://schemas.microsoft.com/office/powerpoint/2010/main" val="3107792848"/>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9857189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461287200"/>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9</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den>
                              </m:f>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forgot to square the denominator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f>
                                <m:f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dk1"/>
                                      </a:solidFill>
                                      <a:latin typeface="Cambria Math" panose="02040503050406030204" pitchFamily="18" charset="0"/>
                                      <a:ea typeface="Nunito Sans"/>
                                      <a:cs typeface="Nunito Sans"/>
                                      <a:sym typeface="Nunito Sans"/>
                                    </a:rPr>
                                    <m:t>6</m:t>
                                  </m:r>
                                </m:num>
                                <m:den>
                                  <m:r>
                                    <a:rPr lang="en-GB" sz="1600" b="0" i="1" u="none" strike="noStrike" cap="none" dirty="0" smtClean="0">
                                      <a:solidFill>
                                        <a:schemeClr val="dk1"/>
                                      </a:solidFill>
                                      <a:latin typeface="Cambria Math" panose="02040503050406030204" pitchFamily="18" charset="0"/>
                                      <a:ea typeface="Nunito Sans"/>
                                      <a:cs typeface="Nunito Sans"/>
                                      <a:sym typeface="Nunito Sans"/>
                                    </a:rPr>
                                    <m:t>4</m:t>
                                  </m:r>
                                </m:den>
                              </m:f>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doubled the numerator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C) </a:t>
                          </a:r>
                          <a14:m>
                            <m:oMath xmlns:m="http://schemas.openxmlformats.org/officeDocument/2006/math">
                              <m:f>
                                <m:fPr>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fPr>
                                <m:num>
                                  <m:r>
                                    <a:rPr lang="en-GB" sz="1600" b="0" i="1" u="none" strike="noStrike" cap="none" dirty="0" smtClean="0">
                                      <a:solidFill>
                                        <a:srgbClr val="00BC89"/>
                                      </a:solidFill>
                                      <a:latin typeface="Cambria Math" panose="02040503050406030204" pitchFamily="18" charset="0"/>
                                      <a:ea typeface="Nunito Sans"/>
                                      <a:cs typeface="Nunito Sans"/>
                                      <a:sym typeface="Nunito Sans"/>
                                    </a:rPr>
                                    <m:t>9</m:t>
                                  </m:r>
                                </m:num>
                                <m:den>
                                  <m:r>
                                    <a:rPr lang="en-GB" sz="1600" b="0" i="1" u="none" strike="noStrike" cap="none" dirty="0" smtClean="0">
                                      <a:solidFill>
                                        <a:srgbClr val="00BC89"/>
                                      </a:solidFill>
                                      <a:latin typeface="Cambria Math" panose="02040503050406030204" pitchFamily="18" charset="0"/>
                                      <a:ea typeface="Nunito Sans"/>
                                      <a:cs typeface="Nunito Sans"/>
                                      <a:sym typeface="Nunito Sans"/>
                                    </a:rPr>
                                    <m:t>16</m:t>
                                  </m:r>
                                </m:den>
                              </m:f>
                            </m:oMath>
                          </a14:m>
                          <a:endParaRPr lang="en-US" sz="14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f>
                                <m:fPr>
                                  <m:ctrlPr>
                                    <a:rPr lang="en-GB" sz="1600" b="0" i="1" u="none" strike="noStrike" cap="none" dirty="0" smtClean="0">
                                      <a:solidFill>
                                        <a:srgbClr val="1C1C1C"/>
                                      </a:solidFill>
                                      <a:latin typeface="Cambria Math" panose="02040503050406030204" pitchFamily="18" charset="0"/>
                                      <a:ea typeface="Nunito Sans"/>
                                      <a:cs typeface="Nunito Sans"/>
                                      <a:sym typeface="Nunito Sans"/>
                                    </a:rPr>
                                  </m:ctrlPr>
                                </m:fPr>
                                <m:num>
                                  <m:r>
                                    <a:rPr lang="en-GB" sz="1600" b="0" i="1" u="none" strike="noStrike" cap="none" dirty="0" smtClean="0">
                                      <a:solidFill>
                                        <a:srgbClr val="1C1C1C"/>
                                      </a:solidFill>
                                      <a:latin typeface="Cambria Math" panose="02040503050406030204" pitchFamily="18" charset="0"/>
                                      <a:ea typeface="Nunito Sans"/>
                                      <a:cs typeface="Nunito Sans"/>
                                      <a:sym typeface="Nunito Sans"/>
                                    </a:rPr>
                                    <m:t>3</m:t>
                                  </m:r>
                                </m:num>
                                <m:den>
                                  <m:r>
                                    <a:rPr lang="en-GB" sz="1600" b="0" i="1" u="none" strike="noStrike" cap="none" dirty="0" smtClean="0">
                                      <a:solidFill>
                                        <a:srgbClr val="1C1C1C"/>
                                      </a:solidFill>
                                      <a:latin typeface="Cambria Math" panose="02040503050406030204" pitchFamily="18" charset="0"/>
                                      <a:ea typeface="Nunito Sans"/>
                                      <a:cs typeface="Nunito Sans"/>
                                      <a:sym typeface="Nunito Sans"/>
                                    </a:rPr>
                                    <m:t>16</m:t>
                                  </m:r>
                                </m:den>
                              </m:f>
                            </m:oMath>
                          </a14:m>
                          <a:r>
                            <a:rPr lang="en-US" sz="1600" u="none" strike="noStrike" cap="none" dirty="0">
                              <a:solidFill>
                                <a:srgbClr val="1C1C1C"/>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forgot to square the numerator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461287200"/>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B3D1BE38-D92C-56EE-ADA7-2A4825FA3946}"/>
                  </a:ext>
                </a:extLst>
              </p:cNvPr>
              <p:cNvGraphicFramePr/>
              <p:nvPr>
                <p:extLst>
                  <p:ext uri="{D42A27DB-BD31-4B8C-83A1-F6EECF244321}">
                    <p14:modId xmlns:p14="http://schemas.microsoft.com/office/powerpoint/2010/main" val="2309088405"/>
                  </p:ext>
                </p:extLst>
              </p:nvPr>
            </p:nvGraphicFramePr>
            <p:xfrm>
              <a:off x="108044" y="862525"/>
              <a:ext cx="8750206" cy="1089099"/>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13) Evaluate: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d>
                                    <m:dPr>
                                      <m:ctrlPr>
                                        <a:rPr lang="en-GB" sz="2300" b="0" i="1" smtClean="0">
                                          <a:solidFill>
                                            <a:schemeClr val="dk1"/>
                                          </a:solidFill>
                                          <a:latin typeface="Cambria Math" panose="02040503050406030204" pitchFamily="18" charset="0"/>
                                          <a:cs typeface="Times New Roman"/>
                                          <a:sym typeface="Times New Roman"/>
                                        </a:rPr>
                                      </m:ctrlPr>
                                    </m:dPr>
                                    <m:e>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3</m:t>
                                          </m:r>
                                        </m:num>
                                        <m:den>
                                          <m:r>
                                            <a:rPr lang="en-GB" sz="2300" b="0" i="1" smtClean="0">
                                              <a:solidFill>
                                                <a:schemeClr val="dk1"/>
                                              </a:solidFill>
                                              <a:latin typeface="Cambria Math" panose="02040503050406030204" pitchFamily="18" charset="0"/>
                                              <a:cs typeface="Times New Roman"/>
                                              <a:sym typeface="Times New Roman"/>
                                            </a:rPr>
                                            <m:t>4</m:t>
                                          </m:r>
                                        </m:den>
                                      </m:f>
                                    </m:e>
                                  </m:d>
                                </m:e>
                                <m:sup>
                                  <m:r>
                                    <a:rPr lang="en-GB" sz="2300" b="0" i="1" smtClean="0">
                                      <a:solidFill>
                                        <a:schemeClr val="dk1"/>
                                      </a:solidFill>
                                      <a:latin typeface="Cambria Math" panose="02040503050406030204" pitchFamily="18" charset="0"/>
                                      <a:cs typeface="Times New Roman"/>
                                      <a:sym typeface="Times New Roman"/>
                                    </a:rPr>
                                    <m:t>2</m:t>
                                  </m:r>
                                </m:sup>
                              </m:sSup>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B3D1BE38-D92C-56EE-ADA7-2A4825FA3946}"/>
                  </a:ext>
                </a:extLst>
              </p:cNvPr>
              <p:cNvGraphicFramePr/>
              <p:nvPr>
                <p:extLst>
                  <p:ext uri="{D42A27DB-BD31-4B8C-83A1-F6EECF244321}">
                    <p14:modId xmlns:p14="http://schemas.microsoft.com/office/powerpoint/2010/main" val="2309088405"/>
                  </p:ext>
                </p:extLst>
              </p:nvPr>
            </p:nvGraphicFramePr>
            <p:xfrm>
              <a:off x="108044" y="862525"/>
              <a:ext cx="8750206" cy="1089099"/>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89099">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11" r="-139" b="-1111"/>
                          </a:stretch>
                        </a:blipFill>
                      </a:tcPr>
                    </a:tc>
                    <a:extLst>
                      <a:ext uri="{0D108BD9-81ED-4DB2-BD59-A6C34878D82A}">
                        <a16:rowId xmlns:a16="http://schemas.microsoft.com/office/drawing/2014/main" val="10000"/>
                      </a:ext>
                    </a:extLst>
                  </a:tr>
                </a:tbl>
              </a:graphicData>
            </a:graphic>
          </p:graphicFrame>
        </mc:Fallback>
      </mc:AlternateContent>
      <p:sp>
        <p:nvSpPr>
          <p:cNvPr id="5" name="Google Shape;104;p20">
            <a:extLst>
              <a:ext uri="{FF2B5EF4-FFF2-40B4-BE49-F238E27FC236}">
                <a16:creationId xmlns:a16="http://schemas.microsoft.com/office/drawing/2014/main" id="{C2BE37E0-3C03-7657-BD91-3CE108792F5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3477567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266805233"/>
                  </p:ext>
                </p:extLst>
              </p:nvPr>
            </p:nvGraphicFramePr>
            <p:xfrm>
              <a:off x="952500" y="2190750"/>
              <a:ext cx="7239000" cy="2126492"/>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f>
                                <m:f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dk1"/>
                                      </a:solidFill>
                                      <a:latin typeface="Cambria Math" panose="02040503050406030204" pitchFamily="18" charset="0"/>
                                      <a:ea typeface="Nunito Sans"/>
                                      <a:cs typeface="Nunito Sans"/>
                                      <a:sym typeface="Nunito Sans"/>
                                    </a:rPr>
                                    <m:t>8</m:t>
                                  </m:r>
                                </m:num>
                                <m:den>
                                  <m:r>
                                    <a:rPr lang="en-GB" sz="1600" b="0" i="1" u="none" strike="noStrike" cap="none" dirty="0" smtClean="0">
                                      <a:solidFill>
                                        <a:schemeClr val="dk1"/>
                                      </a:solidFill>
                                      <a:latin typeface="Cambria Math" panose="02040503050406030204" pitchFamily="18" charset="0"/>
                                      <a:ea typeface="Nunito Sans"/>
                                      <a:cs typeface="Nunito Sans"/>
                                      <a:sym typeface="Nunito Sans"/>
                                    </a:rPr>
                                    <m:t>9</m:t>
                                  </m:r>
                                </m:den>
                              </m:f>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multiplied fraction by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3</m:t>
                              </m:r>
                            </m:oMath>
                          </a14:m>
                          <a:r>
                            <a:rPr lang="en-GB" sz="1400" u="none" strike="noStrike" cap="none" dirty="0">
                              <a:solidFill>
                                <a:schemeClr val="dk1"/>
                              </a:solidFill>
                              <a:latin typeface="Nunito Sans"/>
                              <a:ea typeface="Nunito Sans"/>
                              <a:cs typeface="Nunito Sans"/>
                              <a:sym typeface="Nunito Sans"/>
                            </a:rPr>
                            <a:t> instead of finding cube root</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f>
                                <m:f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dk1"/>
                                      </a:solidFill>
                                      <a:latin typeface="Cambria Math" panose="02040503050406030204" pitchFamily="18" charset="0"/>
                                      <a:ea typeface="Nunito Sans"/>
                                      <a:cs typeface="Nunito Sans"/>
                                      <a:sym typeface="Nunito Sans"/>
                                    </a:rPr>
                                    <m:t>8</m:t>
                                  </m:r>
                                </m:num>
                                <m:den>
                                  <m:r>
                                    <a:rPr lang="en-GB" sz="1600" b="0" i="1" u="none" strike="noStrike" cap="none" dirty="0" smtClean="0">
                                      <a:solidFill>
                                        <a:schemeClr val="dk1"/>
                                      </a:solidFill>
                                      <a:latin typeface="Cambria Math" panose="02040503050406030204" pitchFamily="18" charset="0"/>
                                      <a:ea typeface="Nunito Sans"/>
                                      <a:cs typeface="Nunito Sans"/>
                                      <a:sym typeface="Nunito Sans"/>
                                    </a:rPr>
                                    <m:t>81</m:t>
                                  </m:r>
                                </m:den>
                              </m:f>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found a third of the fraction instead of the cube root</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f>
                                <m:f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dk1"/>
                                      </a:solidFill>
                                      <a:latin typeface="Cambria Math" panose="02040503050406030204" pitchFamily="18" charset="0"/>
                                      <a:ea typeface="Nunito Sans"/>
                                      <a:cs typeface="Nunito Sans"/>
                                      <a:sym typeface="Nunito Sans"/>
                                    </a:rPr>
                                    <m:t>2</m:t>
                                  </m:r>
                                </m:num>
                                <m:den>
                                  <m:r>
                                    <a:rPr lang="en-GB" sz="1600" b="0" i="1" u="none" strike="noStrike" cap="none" dirty="0" smtClean="0">
                                      <a:solidFill>
                                        <a:schemeClr val="dk1"/>
                                      </a:solidFill>
                                      <a:latin typeface="Cambria Math" panose="02040503050406030204" pitchFamily="18" charset="0"/>
                                      <a:ea typeface="Nunito Sans"/>
                                      <a:cs typeface="Nunito Sans"/>
                                      <a:sym typeface="Nunito Sans"/>
                                    </a:rPr>
                                    <m:t>27</m:t>
                                  </m:r>
                                </m:den>
                              </m:f>
                            </m:oMath>
                          </a14:m>
                          <a:endParaRPr lang="en-GB" sz="1600" b="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forgot to cube root the denominator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f>
                                <m:fPr>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fPr>
                                <m:num>
                                  <m:r>
                                    <a:rPr lang="en-GB" sz="1600" b="0" i="1" u="none" strike="noStrike" cap="none" dirty="0" smtClean="0">
                                      <a:solidFill>
                                        <a:srgbClr val="00BC89"/>
                                      </a:solidFill>
                                      <a:latin typeface="Cambria Math" panose="02040503050406030204" pitchFamily="18" charset="0"/>
                                      <a:ea typeface="Nunito Sans"/>
                                      <a:cs typeface="Nunito Sans"/>
                                      <a:sym typeface="Nunito Sans"/>
                                    </a:rPr>
                                    <m:t>2</m:t>
                                  </m:r>
                                </m:num>
                                <m:den>
                                  <m:r>
                                    <a:rPr lang="en-GB" sz="1600" b="0" i="1" u="none" strike="noStrike" cap="none" dirty="0" smtClean="0">
                                      <a:solidFill>
                                        <a:srgbClr val="00BC89"/>
                                      </a:solidFill>
                                      <a:latin typeface="Cambria Math" panose="02040503050406030204" pitchFamily="18" charset="0"/>
                                      <a:ea typeface="Nunito Sans"/>
                                      <a:cs typeface="Nunito Sans"/>
                                      <a:sym typeface="Nunito Sans"/>
                                    </a:rPr>
                                    <m:t>3</m:t>
                                  </m:r>
                                </m:den>
                              </m:f>
                            </m:oMath>
                          </a14:m>
                          <a:r>
                            <a:rPr lang="en-GB"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266805233"/>
                  </p:ext>
                </p:extLst>
              </p:nvPr>
            </p:nvGraphicFramePr>
            <p:xfrm>
              <a:off x="952500" y="2190750"/>
              <a:ext cx="7239000" cy="2126492"/>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06397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571" r="-100337" b="-10114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571" r="-337" b="-101143"/>
                          </a:stretch>
                        </a:blipFill>
                      </a:tcPr>
                    </a:tc>
                    <a:extLst>
                      <a:ext uri="{0D108BD9-81ED-4DB2-BD59-A6C34878D82A}">
                        <a16:rowId xmlns:a16="http://schemas.microsoft.com/office/drawing/2014/main" val="10000"/>
                      </a:ext>
                    </a:extLst>
                  </a:tr>
                  <a:tr h="106251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571" r="-100337" b="-114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571" r="-337" b="-1143"/>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Google Shape;105;p20">
                <a:extLst>
                  <a:ext uri="{FF2B5EF4-FFF2-40B4-BE49-F238E27FC236}">
                    <a16:creationId xmlns:a16="http://schemas.microsoft.com/office/drawing/2014/main" id="{CCBD7E53-BE94-43F3-9A3D-C484DDBF7527}"/>
                  </a:ext>
                </a:extLst>
              </p:cNvPr>
              <p:cNvGraphicFramePr/>
              <p:nvPr>
                <p:extLst>
                  <p:ext uri="{D42A27DB-BD31-4B8C-83A1-F6EECF244321}">
                    <p14:modId xmlns:p14="http://schemas.microsoft.com/office/powerpoint/2010/main" val="1907361822"/>
                  </p:ext>
                </p:extLst>
              </p:nvPr>
            </p:nvGraphicFramePr>
            <p:xfrm>
              <a:off x="108044" y="861962"/>
              <a:ext cx="8750206" cy="120860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14) Evaluate: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ctrlPr>
                                    <a:rPr lang="en-GB" sz="2300" b="0" i="1" smtClean="0">
                                      <a:solidFill>
                                        <a:schemeClr val="dk1"/>
                                      </a:solidFill>
                                      <a:latin typeface="Cambria Math" panose="02040503050406030204" pitchFamily="18" charset="0"/>
                                      <a:cs typeface="Times New Roman"/>
                                      <a:sym typeface="Times New Roman"/>
                                    </a:rPr>
                                  </m:ctrlPr>
                                </m:radPr>
                                <m:deg>
                                  <m:r>
                                    <m:rPr>
                                      <m:brk m:alnAt="7"/>
                                    </m:rPr>
                                    <a:rPr lang="en-GB" sz="2300" b="0" i="1" smtClean="0">
                                      <a:solidFill>
                                        <a:schemeClr val="dk1"/>
                                      </a:solidFill>
                                      <a:latin typeface="Cambria Math" panose="02040503050406030204" pitchFamily="18" charset="0"/>
                                      <a:cs typeface="Times New Roman"/>
                                      <a:sym typeface="Times New Roman"/>
                                    </a:rPr>
                                    <m:t>3</m:t>
                                  </m:r>
                                </m:deg>
                                <m:e>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8</m:t>
                                      </m:r>
                                    </m:num>
                                    <m:den>
                                      <m:r>
                                        <a:rPr lang="en-GB" sz="2300" b="0" i="1" smtClean="0">
                                          <a:solidFill>
                                            <a:schemeClr val="dk1"/>
                                          </a:solidFill>
                                          <a:latin typeface="Cambria Math" panose="02040503050406030204" pitchFamily="18" charset="0"/>
                                          <a:cs typeface="Times New Roman"/>
                                          <a:sym typeface="Times New Roman"/>
                                        </a:rPr>
                                        <m:t>27</m:t>
                                      </m:r>
                                    </m:den>
                                  </m:f>
                                </m:e>
                              </m:rad>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3" name="Google Shape;105;p20">
                <a:extLst>
                  <a:ext uri="{FF2B5EF4-FFF2-40B4-BE49-F238E27FC236}">
                    <a16:creationId xmlns:a16="http://schemas.microsoft.com/office/drawing/2014/main" id="{CCBD7E53-BE94-43F3-9A3D-C484DDBF7527}"/>
                  </a:ext>
                </a:extLst>
              </p:cNvPr>
              <p:cNvGraphicFramePr/>
              <p:nvPr>
                <p:extLst>
                  <p:ext uri="{D42A27DB-BD31-4B8C-83A1-F6EECF244321}">
                    <p14:modId xmlns:p14="http://schemas.microsoft.com/office/powerpoint/2010/main" val="1907361822"/>
                  </p:ext>
                </p:extLst>
              </p:nvPr>
            </p:nvGraphicFramePr>
            <p:xfrm>
              <a:off x="108044" y="861962"/>
              <a:ext cx="8750206" cy="120860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0860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005" r="-139" b="-1005"/>
                          </a:stretch>
                        </a:blipFill>
                      </a:tcPr>
                    </a:tc>
                    <a:extLst>
                      <a:ext uri="{0D108BD9-81ED-4DB2-BD59-A6C34878D82A}">
                        <a16:rowId xmlns:a16="http://schemas.microsoft.com/office/drawing/2014/main" val="10000"/>
                      </a:ext>
                    </a:extLst>
                  </a:tr>
                </a:tbl>
              </a:graphicData>
            </a:graphic>
          </p:graphicFrame>
        </mc:Fallback>
      </mc:AlternateContent>
      <p:sp>
        <p:nvSpPr>
          <p:cNvPr id="5" name="Google Shape;104;p20">
            <a:extLst>
              <a:ext uri="{FF2B5EF4-FFF2-40B4-BE49-F238E27FC236}">
                <a16:creationId xmlns:a16="http://schemas.microsoft.com/office/drawing/2014/main" id="{DE756E2D-4F58-61B4-1790-2B8AA2DC9902}"/>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3879469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4207631948"/>
                  </p:ext>
                </p:extLst>
              </p:nvPr>
            </p:nvGraphicFramePr>
            <p:xfrm>
              <a:off x="952500" y="2190750"/>
              <a:ext cx="7239000" cy="2126365"/>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f>
                                <m:f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dk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dk1"/>
                                      </a:solidFill>
                                      <a:latin typeface="Cambria Math" panose="02040503050406030204" pitchFamily="18" charset="0"/>
                                      <a:ea typeface="Nunito Sans"/>
                                      <a:cs typeface="Nunito Sans"/>
                                      <a:sym typeface="Nunito Sans"/>
                                    </a:rPr>
                                    <m:t>3</m:t>
                                  </m:r>
                                </m:den>
                              </m:f>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forgot to use negative index to find the reciprocal</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3</m:t>
                              </m:r>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18</m:t>
                                  </m:r>
                                </m:den>
                              </m:f>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found product of base number and index number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4.5</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found </a:t>
                          </a:r>
                          <a:r>
                            <a:rPr lang="en-GB" sz="1400" u="none" strike="noStrike" cap="none" dirty="0">
                              <a:solidFill>
                                <a:schemeClr val="dk1"/>
                              </a:solidFill>
                              <a:latin typeface="Nunito Sans"/>
                              <a:ea typeface="Nunito Sans"/>
                              <a:cs typeface="Nunito Sans"/>
                              <a:sym typeface="Nunito Sans"/>
                            </a:rPr>
                            <a:t>reciprocal of base number then halved</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4207631948"/>
                  </p:ext>
                </p:extLst>
              </p:nvPr>
            </p:nvGraphicFramePr>
            <p:xfrm>
              <a:off x="952500" y="2190750"/>
              <a:ext cx="7239000" cy="2126365"/>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06296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571" r="-100337" b="-10114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571" r="-337" b="-101143"/>
                          </a:stretch>
                        </a:blipFill>
                      </a:tcPr>
                    </a:tc>
                    <a:extLst>
                      <a:ext uri="{0D108BD9-81ED-4DB2-BD59-A6C34878D82A}">
                        <a16:rowId xmlns:a16="http://schemas.microsoft.com/office/drawing/2014/main" val="10000"/>
                      </a:ext>
                    </a:extLst>
                  </a:tr>
                  <a:tr h="1063405">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571" r="-100337" b="-114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571" r="-337" b="-1143"/>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8E0CB4CF-819B-B4B4-BF15-6E7422C04EA4}"/>
                  </a:ext>
                </a:extLst>
              </p:cNvPr>
              <p:cNvGraphicFramePr/>
              <p:nvPr>
                <p:extLst>
                  <p:ext uri="{D42A27DB-BD31-4B8C-83A1-F6EECF244321}">
                    <p14:modId xmlns:p14="http://schemas.microsoft.com/office/powerpoint/2010/main" val="1154827914"/>
                  </p:ext>
                </p:extLst>
              </p:nvPr>
            </p:nvGraphicFramePr>
            <p:xfrm>
              <a:off x="108044" y="862525"/>
              <a:ext cx="8750206" cy="1184095"/>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15) Evaluate: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d>
                                    <m:dPr>
                                      <m:ctrlPr>
                                        <a:rPr lang="en-GB" sz="2300" b="0" i="1" smtClean="0">
                                          <a:solidFill>
                                            <a:schemeClr val="dk1"/>
                                          </a:solidFill>
                                          <a:latin typeface="Cambria Math" panose="02040503050406030204" pitchFamily="18" charset="0"/>
                                          <a:cs typeface="Times New Roman"/>
                                          <a:sym typeface="Times New Roman"/>
                                        </a:rPr>
                                      </m:ctrlPr>
                                    </m:dPr>
                                    <m:e>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1</m:t>
                                          </m:r>
                                        </m:num>
                                        <m:den>
                                          <m:r>
                                            <a:rPr lang="en-GB" sz="2300" b="0" i="1" smtClean="0">
                                              <a:solidFill>
                                                <a:schemeClr val="dk1"/>
                                              </a:solidFill>
                                              <a:latin typeface="Cambria Math" panose="02040503050406030204" pitchFamily="18" charset="0"/>
                                              <a:cs typeface="Times New Roman"/>
                                              <a:sym typeface="Times New Roman"/>
                                            </a:rPr>
                                            <m:t>9</m:t>
                                          </m:r>
                                        </m:den>
                                      </m:f>
                                    </m:e>
                                  </m:d>
                                </m:e>
                                <m:sup>
                                  <m:r>
                                    <a:rPr lang="en-GB" sz="2300" b="0" i="1" smtClean="0">
                                      <a:solidFill>
                                        <a:schemeClr val="dk1"/>
                                      </a:solidFill>
                                      <a:latin typeface="Cambria Math" panose="02040503050406030204" pitchFamily="18" charset="0"/>
                                      <a:cs typeface="Times New Roman"/>
                                      <a:sym typeface="Times New Roman"/>
                                    </a:rPr>
                                    <m:t>−</m:t>
                                  </m:r>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1</m:t>
                                      </m:r>
                                    </m:num>
                                    <m:den>
                                      <m:r>
                                        <a:rPr lang="en-GB" sz="2300" b="0" i="1" smtClean="0">
                                          <a:solidFill>
                                            <a:schemeClr val="dk1"/>
                                          </a:solidFill>
                                          <a:latin typeface="Cambria Math" panose="02040503050406030204" pitchFamily="18" charset="0"/>
                                          <a:cs typeface="Times New Roman"/>
                                          <a:sym typeface="Times New Roman"/>
                                        </a:rPr>
                                        <m:t>2</m:t>
                                      </m:r>
                                    </m:den>
                                  </m:f>
                                </m:sup>
                              </m:sSup>
                              <m:r>
                                <a:rPr lang="en-GB" sz="2300" b="0" i="1" smtClean="0">
                                  <a:solidFill>
                                    <a:schemeClr val="dk1"/>
                                  </a:solidFill>
                                  <a:latin typeface="Cambria Math" panose="02040503050406030204" pitchFamily="18" charset="0"/>
                                  <a:cs typeface="Times New Roman"/>
                                  <a:sym typeface="Times New Roman"/>
                                </a:rPr>
                                <m:t> </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8E0CB4CF-819B-B4B4-BF15-6E7422C04EA4}"/>
                  </a:ext>
                </a:extLst>
              </p:cNvPr>
              <p:cNvGraphicFramePr/>
              <p:nvPr>
                <p:extLst>
                  <p:ext uri="{D42A27DB-BD31-4B8C-83A1-F6EECF244321}">
                    <p14:modId xmlns:p14="http://schemas.microsoft.com/office/powerpoint/2010/main" val="1154827914"/>
                  </p:ext>
                </p:extLst>
              </p:nvPr>
            </p:nvGraphicFramePr>
            <p:xfrm>
              <a:off x="108044" y="862525"/>
              <a:ext cx="8750206" cy="1184095"/>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840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026" r="-139" b="-3077"/>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72C08307-68ED-6195-3A9D-853ED9892FD6}"/>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915680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a:t>
            </a:r>
            <a:endParaRPr b="1"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105" name="Google Shape;105;p20"/>
              <p:cNvGraphicFramePr/>
              <p:nvPr/>
            </p:nvGraphicFramePr>
            <p:xfrm>
              <a:off x="108044" y="862525"/>
              <a:ext cx="5881738" cy="1423150"/>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 Evaluate: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dirty="0" smtClean="0">
                                      <a:solidFill>
                                        <a:schemeClr val="dk1"/>
                                      </a:solidFill>
                                      <a:latin typeface="Cambria Math" panose="02040503050406030204" pitchFamily="18" charset="0"/>
                                      <a:cs typeface="Times New Roman"/>
                                      <a:sym typeface="Times New Roman"/>
                                    </a:rPr>
                                  </m:ctrlPr>
                                </m:sSupPr>
                                <m:e>
                                  <m:r>
                                    <a:rPr lang="en-GB" sz="2300" b="0" i="1" dirty="0" smtClean="0">
                                      <a:solidFill>
                                        <a:schemeClr val="dk1"/>
                                      </a:solidFill>
                                      <a:latin typeface="Cambria Math" panose="02040503050406030204" pitchFamily="18" charset="0"/>
                                      <a:cs typeface="Times New Roman"/>
                                      <a:sym typeface="Times New Roman"/>
                                    </a:rPr>
                                    <m:t>7</m:t>
                                  </m:r>
                                </m:e>
                                <m:sup>
                                  <m:r>
                                    <a:rPr lang="en-GB" sz="2300" b="0" i="1" dirty="0" smtClean="0">
                                      <a:solidFill>
                                        <a:schemeClr val="dk1"/>
                                      </a:solidFill>
                                      <a:latin typeface="Cambria Math" panose="02040503050406030204" pitchFamily="18" charset="0"/>
                                      <a:cs typeface="Times New Roman"/>
                                      <a:sym typeface="Times New Roman"/>
                                    </a:rPr>
                                    <m:t>2</m:t>
                                  </m:r>
                                </m:sup>
                              </m:sSup>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nvGraphicFramePr>
            <p:xfrm>
              <a:off x="108044" y="862525"/>
              <a:ext cx="5881738" cy="1423150"/>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4" t="-855" r="-207"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136255241"/>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14</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0" u="none" strike="noStrike" cap="none" dirty="0" smtClean="0">
                                  <a:solidFill>
                                    <a:schemeClr val="tx1"/>
                                  </a:solidFill>
                                  <a:latin typeface="Cambria Math" panose="02040503050406030204" pitchFamily="18" charset="0"/>
                                  <a:ea typeface="Nunito Sans"/>
                                  <a:cs typeface="Nunito Sans"/>
                                  <a:sym typeface="Nunito Sans"/>
                                </a:rPr>
                                <m:t>4</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9</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9</m:t>
                              </m:r>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7</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136255241"/>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185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1852"/>
                          </a:stretch>
                        </a:blipFill>
                      </a:tcPr>
                    </a:tc>
                    <a:extLst>
                      <a:ext uri="{0D108BD9-81ED-4DB2-BD59-A6C34878D82A}">
                        <a16:rowId xmlns:a16="http://schemas.microsoft.com/office/drawing/2014/main" val="10000"/>
                      </a:ext>
                    </a:extLst>
                  </a:tr>
                  <a:tr h="9972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99390" r="-100337" b="-61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99390" r="-337" b="-610"/>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412831980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597454798"/>
                  </p:ext>
                </p:extLst>
              </p:nvPr>
            </p:nvGraphicFramePr>
            <p:xfrm>
              <a:off x="952500" y="2190751"/>
              <a:ext cx="7239000" cy="2123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71477">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US" sz="1600" b="0" i="1" u="none" strike="noStrike" cap="none" smtClean="0">
                                  <a:solidFill>
                                    <a:srgbClr val="00BC89"/>
                                  </a:solidFill>
                                  <a:latin typeface="Cambria Math" panose="02040503050406030204" pitchFamily="18" charset="0"/>
                                  <a:ea typeface="Nunito Sans"/>
                                  <a:cs typeface="Nunito Sans"/>
                                  <a:sym typeface="Nunito Sans"/>
                                </a:rPr>
                                <m:t>4</m:t>
                              </m:r>
                            </m:oMath>
                          </a14:m>
                          <a:endParaRPr lang="en-US"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f>
                                <m:f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ar-AE" sz="1600" b="0" i="1" u="none" strike="noStrike" cap="none" dirty="0" smtClean="0">
                                      <a:solidFill>
                                        <a:schemeClr val="tx1"/>
                                      </a:solidFill>
                                      <a:latin typeface="Cambria Math" panose="02040503050406030204" pitchFamily="18" charset="0"/>
                                      <a:ea typeface="Nunito Sans"/>
                                      <a:cs typeface="Nunito Sans"/>
                                      <a:sym typeface="Nunito Sans"/>
                                    </a:rPr>
                                    <m:t>12</m:t>
                                  </m:r>
                                </m:den>
                              </m:f>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found product of base number and index number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4123">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f>
                                <m:f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ar-AE" sz="1600" b="0" i="1" u="none" strike="noStrike" cap="none" dirty="0" smtClean="0">
                                      <a:solidFill>
                                        <a:schemeClr val="tx1"/>
                                      </a:solidFill>
                                      <a:latin typeface="Cambria Math" panose="02040503050406030204" pitchFamily="18" charset="0"/>
                                      <a:ea typeface="Nunito Sans"/>
                                      <a:cs typeface="Nunito Sans"/>
                                      <a:sym typeface="Nunito Sans"/>
                                    </a:rPr>
                                    <m:t>4</m:t>
                                  </m:r>
                                </m:den>
                              </m:f>
                            </m:oMath>
                          </a14:m>
                          <a:endParaRPr lang="ar-AE"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did not use the sign of the index to find the reciprocal</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correctly cube rooted and inverted the fraction, but forgot to square</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597454798"/>
                  </p:ext>
                </p:extLst>
              </p:nvPr>
            </p:nvGraphicFramePr>
            <p:xfrm>
              <a:off x="952500" y="2190751"/>
              <a:ext cx="7239000" cy="2123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0615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571" r="-100337" b="-10114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571" r="-337" b="-101143"/>
                          </a:stretch>
                        </a:blipFill>
                      </a:tcPr>
                    </a:tc>
                    <a:extLst>
                      <a:ext uri="{0D108BD9-81ED-4DB2-BD59-A6C34878D82A}">
                        <a16:rowId xmlns:a16="http://schemas.microsoft.com/office/drawing/2014/main" val="10000"/>
                      </a:ext>
                    </a:extLst>
                  </a:tr>
                  <a:tr h="10615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149" r="-100337" b="-1724"/>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149" r="-337" b="-1724"/>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5271FD19-D91B-C4F8-196B-C8C85E6E2BBC}"/>
                  </a:ext>
                </a:extLst>
              </p:cNvPr>
              <p:cNvGraphicFramePr/>
              <p:nvPr>
                <p:extLst>
                  <p:ext uri="{D42A27DB-BD31-4B8C-83A1-F6EECF244321}">
                    <p14:modId xmlns:p14="http://schemas.microsoft.com/office/powerpoint/2010/main" val="2944045291"/>
                  </p:ext>
                </p:extLst>
              </p:nvPr>
            </p:nvGraphicFramePr>
            <p:xfrm>
              <a:off x="108044" y="862525"/>
              <a:ext cx="8750206" cy="1184857"/>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16)</a:t>
                          </a:r>
                          <a:r>
                            <a:rPr lang="en-GB" sz="1600" b="0" baseline="0" dirty="0">
                              <a:solidFill>
                                <a:schemeClr val="dk1"/>
                              </a:solidFill>
                              <a:latin typeface="Nunito Sans"/>
                              <a:ea typeface="Nunito Sans"/>
                              <a:cs typeface="Nunito Sans"/>
                              <a:sym typeface="Nunito Sans"/>
                            </a:rPr>
                            <a:t> </a:t>
                          </a:r>
                          <a:r>
                            <a:rPr lang="en-GB" sz="1600" b="0" dirty="0">
                              <a:solidFill>
                                <a:schemeClr val="dk1"/>
                              </a:solidFill>
                              <a:latin typeface="Nunito Sans"/>
                              <a:ea typeface="Nunito Sans"/>
                              <a:cs typeface="Nunito Sans"/>
                              <a:sym typeface="Nunito Sans"/>
                            </a:rPr>
                            <a:t>Evaluate: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d>
                                    <m:dPr>
                                      <m:ctrlPr>
                                        <a:rPr lang="en-GB" sz="2300" b="0" i="1" smtClean="0">
                                          <a:solidFill>
                                            <a:schemeClr val="dk1"/>
                                          </a:solidFill>
                                          <a:latin typeface="Cambria Math" panose="02040503050406030204" pitchFamily="18" charset="0"/>
                                          <a:cs typeface="Times New Roman"/>
                                          <a:sym typeface="Times New Roman"/>
                                        </a:rPr>
                                      </m:ctrlPr>
                                    </m:dPr>
                                    <m:e>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1</m:t>
                                          </m:r>
                                        </m:num>
                                        <m:den>
                                          <m:r>
                                            <a:rPr lang="en-GB" sz="2300" b="0" i="1" smtClean="0">
                                              <a:solidFill>
                                                <a:schemeClr val="dk1"/>
                                              </a:solidFill>
                                              <a:latin typeface="Cambria Math" panose="02040503050406030204" pitchFamily="18" charset="0"/>
                                              <a:cs typeface="Times New Roman"/>
                                              <a:sym typeface="Times New Roman"/>
                                            </a:rPr>
                                            <m:t>8</m:t>
                                          </m:r>
                                        </m:den>
                                      </m:f>
                                    </m:e>
                                  </m:d>
                                </m:e>
                                <m:sup>
                                  <m:r>
                                    <a:rPr lang="en-GB" sz="2300" b="0" i="1" smtClean="0">
                                      <a:solidFill>
                                        <a:schemeClr val="dk1"/>
                                      </a:solidFill>
                                      <a:latin typeface="Cambria Math" panose="02040503050406030204" pitchFamily="18" charset="0"/>
                                      <a:cs typeface="Times New Roman"/>
                                      <a:sym typeface="Times New Roman"/>
                                    </a:rPr>
                                    <m:t>−</m:t>
                                  </m:r>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2</m:t>
                                      </m:r>
                                    </m:num>
                                    <m:den>
                                      <m:r>
                                        <a:rPr lang="en-GB" sz="2300" b="0" i="1" smtClean="0">
                                          <a:solidFill>
                                            <a:schemeClr val="dk1"/>
                                          </a:solidFill>
                                          <a:latin typeface="Cambria Math" panose="02040503050406030204" pitchFamily="18" charset="0"/>
                                          <a:cs typeface="Times New Roman"/>
                                          <a:sym typeface="Times New Roman"/>
                                        </a:rPr>
                                        <m:t>3</m:t>
                                      </m:r>
                                    </m:den>
                                  </m:f>
                                </m:sup>
                              </m:sSup>
                              <m:r>
                                <a:rPr lang="en-GB" sz="2300" b="0" i="1" smtClean="0">
                                  <a:solidFill>
                                    <a:schemeClr val="dk1"/>
                                  </a:solidFill>
                                  <a:latin typeface="Cambria Math" panose="02040503050406030204" pitchFamily="18" charset="0"/>
                                  <a:cs typeface="Times New Roman"/>
                                  <a:sym typeface="Times New Roman"/>
                                </a:rPr>
                                <m:t> </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5271FD19-D91B-C4F8-196B-C8C85E6E2BBC}"/>
                  </a:ext>
                </a:extLst>
              </p:cNvPr>
              <p:cNvGraphicFramePr/>
              <p:nvPr>
                <p:extLst>
                  <p:ext uri="{D42A27DB-BD31-4B8C-83A1-F6EECF244321}">
                    <p14:modId xmlns:p14="http://schemas.microsoft.com/office/powerpoint/2010/main" val="2944045291"/>
                  </p:ext>
                </p:extLst>
              </p:nvPr>
            </p:nvGraphicFramePr>
            <p:xfrm>
              <a:off x="108044" y="862525"/>
              <a:ext cx="8750206" cy="1184857"/>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84857">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026" r="-139" b="-359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B9309686-AF94-B420-196E-997F5B03DD2D}"/>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635647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864732817"/>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19682</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subtracted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1</m:t>
                              </m:r>
                            </m:oMath>
                          </a14:m>
                          <a:r>
                            <a:rPr lang="en-US" sz="1400" u="none" strike="noStrike" cap="none" dirty="0">
                              <a:solidFill>
                                <a:schemeClr val="tx1"/>
                              </a:solidFill>
                              <a:latin typeface="Nunito Sans"/>
                              <a:ea typeface="Nunito Sans"/>
                              <a:cs typeface="Nunito Sans"/>
                              <a:sym typeface="Nunito Sans"/>
                            </a:rPr>
                            <a:t> from the given</a:t>
                          </a:r>
                          <a:r>
                            <a:rPr lang="en-US" sz="1400" u="none" strike="noStrike" cap="none" baseline="0" dirty="0">
                              <a:solidFill>
                                <a:schemeClr val="tx1"/>
                              </a:solidFill>
                              <a:latin typeface="Nunito Sans"/>
                              <a:ea typeface="Nunito Sans"/>
                              <a:cs typeface="Nunito Sans"/>
                              <a:sym typeface="Nunito Sans"/>
                            </a:rPr>
                            <a:t> result</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59049</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multiplied by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3</m:t>
                              </m:r>
                            </m:oMath>
                          </a14:m>
                          <a:r>
                            <a:rPr lang="en-GB" sz="1400" u="none" strike="noStrike" cap="none" dirty="0">
                              <a:latin typeface="Nunito Sans"/>
                              <a:ea typeface="Nunito Sans"/>
                              <a:cs typeface="Nunito Sans"/>
                              <a:sym typeface="Nunito Sans"/>
                            </a:rPr>
                            <a:t> instead of dividing</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218">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2187</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divided by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9</m:t>
                              </m:r>
                            </m:oMath>
                          </a14:m>
                          <a:r>
                            <a:rPr lang="en-GB" sz="1400" u="none" strike="noStrike" cap="none" dirty="0">
                              <a:solidFill>
                                <a:schemeClr val="dk1"/>
                              </a:solidFill>
                              <a:latin typeface="Nunito Sans"/>
                              <a:ea typeface="Nunito Sans"/>
                              <a:cs typeface="Nunito Sans"/>
                              <a:sym typeface="Nunito Sans"/>
                            </a:rPr>
                            <a:t> instead of dividing by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3</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6561</m:t>
                              </m:r>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864732817"/>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218">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B98CAA20-52A9-A52C-26C8-67C103848B52}"/>
                  </a:ext>
                </a:extLst>
              </p:cNvPr>
              <p:cNvGraphicFramePr/>
              <p:nvPr>
                <p:extLst>
                  <p:ext uri="{D42A27DB-BD31-4B8C-83A1-F6EECF244321}">
                    <p14:modId xmlns:p14="http://schemas.microsoft.com/office/powerpoint/2010/main" val="3594883322"/>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17) Given that </a:t>
                          </a:r>
                          <a14:m>
                            <m:oMath xmlns:m="http://schemas.openxmlformats.org/officeDocument/2006/math">
                              <m:sSup>
                                <m:sSupPr>
                                  <m:ctrlPr>
                                    <a:rPr lang="en-GB" sz="1600" b="0" i="1" smtClean="0">
                                      <a:solidFill>
                                        <a:schemeClr val="dk1"/>
                                      </a:solidFill>
                                      <a:latin typeface="Cambria Math" panose="02040503050406030204" pitchFamily="18" charset="0"/>
                                      <a:ea typeface="Nunito Sans"/>
                                      <a:cs typeface="Nunito Sans"/>
                                      <a:sym typeface="Nunito Sans"/>
                                    </a:rPr>
                                  </m:ctrlPr>
                                </m:sSupPr>
                                <m:e>
                                  <m:r>
                                    <a:rPr lang="en-GB" sz="1600" b="0" i="1" smtClean="0">
                                      <a:solidFill>
                                        <a:schemeClr val="dk1"/>
                                      </a:solidFill>
                                      <a:latin typeface="Cambria Math" panose="02040503050406030204" pitchFamily="18" charset="0"/>
                                      <a:ea typeface="Nunito Sans"/>
                                      <a:cs typeface="Nunito Sans"/>
                                      <a:sym typeface="Nunito Sans"/>
                                    </a:rPr>
                                    <m:t>3</m:t>
                                  </m:r>
                                </m:e>
                                <m:sup>
                                  <m:r>
                                    <a:rPr lang="en-GB" sz="1600" b="0" i="1" smtClean="0">
                                      <a:solidFill>
                                        <a:schemeClr val="dk1"/>
                                      </a:solidFill>
                                      <a:latin typeface="Cambria Math" panose="02040503050406030204" pitchFamily="18" charset="0"/>
                                      <a:ea typeface="Nunito Sans"/>
                                      <a:cs typeface="Nunito Sans"/>
                                      <a:sym typeface="Nunito Sans"/>
                                    </a:rPr>
                                    <m:t>9</m:t>
                                  </m:r>
                                </m:sup>
                              </m:sSup>
                              <m:r>
                                <a:rPr lang="en-GB" sz="1600" b="0" i="1" smtClean="0">
                                  <a:solidFill>
                                    <a:schemeClr val="dk1"/>
                                  </a:solidFill>
                                  <a:latin typeface="Cambria Math" panose="02040503050406030204" pitchFamily="18" charset="0"/>
                                  <a:ea typeface="Nunito Sans"/>
                                  <a:cs typeface="Nunito Sans"/>
                                  <a:sym typeface="Nunito Sans"/>
                                </a:rPr>
                                <m:t>=19683</m:t>
                              </m:r>
                            </m:oMath>
                          </a14:m>
                          <a:r>
                            <a:rPr lang="en-GB" sz="1600" b="0" dirty="0">
                              <a:solidFill>
                                <a:schemeClr val="dk1"/>
                              </a:solidFill>
                              <a:latin typeface="Nunito Sans"/>
                              <a:ea typeface="Nunito Sans"/>
                              <a:cs typeface="Nunito Sans"/>
                              <a:sym typeface="Nunito Sans"/>
                            </a:rPr>
                            <a:t>, find: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3</m:t>
                                  </m:r>
                                </m:e>
                                <m:sup>
                                  <m:r>
                                    <a:rPr lang="en-GB" sz="2300" b="0" i="1" smtClean="0">
                                      <a:solidFill>
                                        <a:schemeClr val="dk1"/>
                                      </a:solidFill>
                                      <a:latin typeface="Cambria Math" panose="02040503050406030204" pitchFamily="18" charset="0"/>
                                      <a:cs typeface="Times New Roman"/>
                                      <a:sym typeface="Times New Roman"/>
                                    </a:rPr>
                                    <m:t>8</m:t>
                                  </m:r>
                                </m:sup>
                              </m:sSup>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B98CAA20-52A9-A52C-26C8-67C103848B52}"/>
                  </a:ext>
                </a:extLst>
              </p:cNvPr>
              <p:cNvGraphicFramePr/>
              <p:nvPr>
                <p:extLst>
                  <p:ext uri="{D42A27DB-BD31-4B8C-83A1-F6EECF244321}">
                    <p14:modId xmlns:p14="http://schemas.microsoft.com/office/powerpoint/2010/main" val="3594883322"/>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9CDF8586-4CD8-08AC-5F82-788EE70E53EB}"/>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7155142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249944921"/>
                  </p:ext>
                </p:extLst>
              </p:nvPr>
            </p:nvGraphicFramePr>
            <p:xfrm>
              <a:off x="952500" y="2190750"/>
              <a:ext cx="7239000" cy="2127635"/>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f>
                                <m:f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dk1"/>
                                      </a:solidFill>
                                      <a:latin typeface="Cambria Math" panose="02040503050406030204" pitchFamily="18" charset="0"/>
                                      <a:ea typeface="Nunito Sans"/>
                                      <a:cs typeface="Nunito Sans"/>
                                      <a:sym typeface="Nunito Sans"/>
                                    </a:rPr>
                                    <m:t>8</m:t>
                                  </m:r>
                                </m:num>
                                <m:den>
                                  <m:r>
                                    <a:rPr lang="en-GB" sz="1600" b="0" i="1" u="none" strike="noStrike" cap="none" dirty="0" smtClean="0">
                                      <a:solidFill>
                                        <a:schemeClr val="dk1"/>
                                      </a:solidFill>
                                      <a:latin typeface="Cambria Math" panose="02040503050406030204" pitchFamily="18" charset="0"/>
                                      <a:ea typeface="Nunito Sans"/>
                                      <a:cs typeface="Nunito Sans"/>
                                      <a:sym typeface="Nunito Sans"/>
                                    </a:rPr>
                                    <m:t>27</m:t>
                                  </m:r>
                                </m:den>
                              </m:f>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simplified the fraction but did not cube root</a:t>
                          </a:r>
                          <a:endParaRPr sz="1400" i="1"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f>
                                <m:f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dk1"/>
                                      </a:solidFill>
                                      <a:latin typeface="Cambria Math" panose="02040503050406030204" pitchFamily="18" charset="0"/>
                                      <a:ea typeface="Nunito Sans"/>
                                      <a:cs typeface="Nunito Sans"/>
                                      <a:sym typeface="Nunito Sans"/>
                                    </a:rPr>
                                    <m:t>8</m:t>
                                  </m:r>
                                </m:num>
                                <m:den>
                                  <m:r>
                                    <a:rPr lang="en-GB" sz="1600" b="0" i="1" u="none" strike="noStrike" cap="none" dirty="0" smtClean="0">
                                      <a:solidFill>
                                        <a:schemeClr val="dk1"/>
                                      </a:solidFill>
                                      <a:latin typeface="Cambria Math" panose="02040503050406030204" pitchFamily="18" charset="0"/>
                                      <a:ea typeface="Nunito Sans"/>
                                      <a:cs typeface="Nunito Sans"/>
                                      <a:sym typeface="Nunito Sans"/>
                                    </a:rPr>
                                    <m:t>81</m:t>
                                  </m:r>
                                </m:den>
                              </m:f>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found a third instead of cube rooting</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f>
                                <m:fPr>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fPr>
                                <m:num>
                                  <m:r>
                                    <a:rPr lang="en-GB" sz="1600" b="0" i="1" u="none" strike="noStrike" cap="none" dirty="0" smtClean="0">
                                      <a:solidFill>
                                        <a:srgbClr val="00BC89"/>
                                      </a:solidFill>
                                      <a:latin typeface="Cambria Math" panose="02040503050406030204" pitchFamily="18" charset="0"/>
                                      <a:ea typeface="Nunito Sans"/>
                                      <a:cs typeface="Nunito Sans"/>
                                      <a:sym typeface="Nunito Sans"/>
                                    </a:rPr>
                                    <m:t>2</m:t>
                                  </m:r>
                                </m:num>
                                <m:den>
                                  <m:r>
                                    <a:rPr lang="en-GB" sz="1600" b="0" i="1" u="none" strike="noStrike" cap="none" dirty="0" smtClean="0">
                                      <a:solidFill>
                                        <a:srgbClr val="00BC89"/>
                                      </a:solidFill>
                                      <a:latin typeface="Cambria Math" panose="02040503050406030204" pitchFamily="18" charset="0"/>
                                      <a:ea typeface="Nunito Sans"/>
                                      <a:cs typeface="Nunito Sans"/>
                                      <a:sym typeface="Nunito Sans"/>
                                    </a:rPr>
                                    <m:t>3</m:t>
                                  </m:r>
                                </m:den>
                              </m:f>
                            </m:oMath>
                          </a14:m>
                          <a:r>
                            <a:rPr lang="en-GB"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f>
                                <m:f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dk1"/>
                                      </a:solidFill>
                                      <a:latin typeface="Cambria Math" panose="02040503050406030204" pitchFamily="18" charset="0"/>
                                      <a:ea typeface="Nunito Sans"/>
                                      <a:cs typeface="Nunito Sans"/>
                                      <a:sym typeface="Nunito Sans"/>
                                    </a:rPr>
                                    <m:t>8</m:t>
                                  </m:r>
                                </m:num>
                                <m:den>
                                  <m:r>
                                    <a:rPr lang="en-GB" sz="1600" b="0" i="1" u="none" strike="noStrike" cap="none" dirty="0" smtClean="0">
                                      <a:solidFill>
                                        <a:schemeClr val="dk1"/>
                                      </a:solidFill>
                                      <a:latin typeface="Cambria Math" panose="02040503050406030204" pitchFamily="18" charset="0"/>
                                      <a:ea typeface="Nunito Sans"/>
                                      <a:cs typeface="Nunito Sans"/>
                                      <a:sym typeface="Nunito Sans"/>
                                    </a:rPr>
                                    <m:t>9</m:t>
                                  </m:r>
                                </m:den>
                              </m:f>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multiplied by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3</m:t>
                              </m:r>
                            </m:oMath>
                          </a14:m>
                          <a:r>
                            <a:rPr lang="en-US" sz="1400" u="none" strike="noStrike" cap="none" dirty="0">
                              <a:solidFill>
                                <a:schemeClr val="dk1"/>
                              </a:solidFill>
                              <a:latin typeface="Nunito Sans"/>
                              <a:ea typeface="Nunito Sans"/>
                              <a:cs typeface="Nunito Sans"/>
                              <a:sym typeface="Nunito Sans"/>
                            </a:rPr>
                            <a:t> instead of cube rooting</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249944921"/>
                  </p:ext>
                </p:extLst>
              </p:nvPr>
            </p:nvGraphicFramePr>
            <p:xfrm>
              <a:off x="952500" y="2190750"/>
              <a:ext cx="7239000" cy="2127635"/>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06397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571" r="-100337" b="-10114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571" r="-337" b="-101143"/>
                          </a:stretch>
                        </a:blipFill>
                      </a:tcPr>
                    </a:tc>
                    <a:extLst>
                      <a:ext uri="{0D108BD9-81ED-4DB2-BD59-A6C34878D82A}">
                        <a16:rowId xmlns:a16="http://schemas.microsoft.com/office/drawing/2014/main" val="10000"/>
                      </a:ext>
                    </a:extLst>
                  </a:tr>
                  <a:tr h="106365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571" r="-100337" b="-114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571" r="-337" b="-1143"/>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0E08C5B9-8E7F-6858-4978-77379FA941C2}"/>
                  </a:ext>
                </a:extLst>
              </p:cNvPr>
              <p:cNvGraphicFramePr/>
              <p:nvPr>
                <p:extLst>
                  <p:ext uri="{D42A27DB-BD31-4B8C-83A1-F6EECF244321}">
                    <p14:modId xmlns:p14="http://schemas.microsoft.com/office/powerpoint/2010/main" val="1448963796"/>
                  </p:ext>
                </p:extLst>
              </p:nvPr>
            </p:nvGraphicFramePr>
            <p:xfrm>
              <a:off x="108044" y="862525"/>
              <a:ext cx="8750206" cy="1244181"/>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4418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18) Express as a fraction in its simplest form:</a:t>
                          </a:r>
                        </a:p>
                        <a:p>
                          <a:pPr marL="457200" lvl="0" indent="0" algn="l" rtl="0">
                            <a:spcBef>
                              <a:spcPts val="0"/>
                            </a:spcBef>
                            <a:spcAft>
                              <a:spcPts val="0"/>
                            </a:spcAft>
                            <a:buNone/>
                          </a:pPr>
                          <a:endParaRPr lang="ar-AE"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ctrlPr>
                                    <a:rPr lang="ar-AE" sz="2300" b="0" i="1" smtClean="0">
                                      <a:solidFill>
                                        <a:schemeClr val="dk1"/>
                                      </a:solidFill>
                                      <a:latin typeface="Cambria Math" panose="02040503050406030204" pitchFamily="18" charset="0"/>
                                      <a:cs typeface="Times New Roman"/>
                                      <a:sym typeface="Times New Roman"/>
                                    </a:rPr>
                                  </m:ctrlPr>
                                </m:radPr>
                                <m:deg>
                                  <m:r>
                                    <m:rPr>
                                      <m:brk m:alnAt="7"/>
                                    </m:rPr>
                                    <a:rPr lang="en-GB" sz="2300" b="0" i="1" smtClean="0">
                                      <a:solidFill>
                                        <a:schemeClr val="dk1"/>
                                      </a:solidFill>
                                      <a:latin typeface="Cambria Math" panose="02040503050406030204" pitchFamily="18" charset="0"/>
                                      <a:cs typeface="Times New Roman"/>
                                      <a:sym typeface="Times New Roman"/>
                                    </a:rPr>
                                    <m:t>3</m:t>
                                  </m:r>
                                </m:deg>
                                <m:e>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64</m:t>
                                      </m:r>
                                    </m:num>
                                    <m:den>
                                      <m:r>
                                        <a:rPr lang="en-GB" sz="2300" b="0" i="1" smtClean="0">
                                          <a:solidFill>
                                            <a:schemeClr val="dk1"/>
                                          </a:solidFill>
                                          <a:latin typeface="Cambria Math" panose="02040503050406030204" pitchFamily="18" charset="0"/>
                                          <a:cs typeface="Times New Roman"/>
                                          <a:sym typeface="Times New Roman"/>
                                        </a:rPr>
                                        <m:t>216</m:t>
                                      </m:r>
                                    </m:den>
                                  </m:f>
                                </m:e>
                              </m:rad>
                            </m:oMath>
                          </a14:m>
                          <a:r>
                            <a:rPr lang="en-GB" sz="2300" baseline="30000" dirty="0">
                              <a:solidFill>
                                <a:schemeClr val="dk1"/>
                              </a:solidFill>
                              <a:latin typeface="Times New Roman"/>
                              <a:ea typeface="Times New Roman"/>
                              <a:cs typeface="Times New Roman"/>
                              <a:sym typeface="Times New Roman"/>
                            </a:rPr>
                            <a:t> </a:t>
                          </a:r>
                          <a:endParaRPr lang="ar-AE"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0E08C5B9-8E7F-6858-4978-77379FA941C2}"/>
                  </a:ext>
                </a:extLst>
              </p:cNvPr>
              <p:cNvGraphicFramePr/>
              <p:nvPr>
                <p:extLst>
                  <p:ext uri="{D42A27DB-BD31-4B8C-83A1-F6EECF244321}">
                    <p14:modId xmlns:p14="http://schemas.microsoft.com/office/powerpoint/2010/main" val="1448963796"/>
                  </p:ext>
                </p:extLst>
              </p:nvPr>
            </p:nvGraphicFramePr>
            <p:xfrm>
              <a:off x="108044" y="862525"/>
              <a:ext cx="8750206" cy="1244181"/>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4418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976" r="-139" b="-976"/>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8DA8880E-65FC-3D1E-471D-F855545DB378}"/>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9144453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897648421"/>
                  </p:ext>
                </p:extLst>
              </p:nvPr>
            </p:nvGraphicFramePr>
            <p:xfrm>
              <a:off x="952500" y="2188749"/>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36</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calculated as </a:t>
                          </a:r>
                          <a14:m>
                            <m:oMath xmlns:m="http://schemas.openxmlformats.org/officeDocument/2006/math">
                              <m:d>
                                <m:dPr>
                                  <m:ctrlPr>
                                    <a:rPr lang="en-GB" sz="1400" b="0" i="1" u="none" strike="noStrike" cap="none" smtClean="0">
                                      <a:solidFill>
                                        <a:schemeClr val="dk1"/>
                                      </a:solidFill>
                                      <a:latin typeface="Cambria Math" panose="02040503050406030204" pitchFamily="18" charset="0"/>
                                      <a:ea typeface="Nunito Sans"/>
                                      <a:cs typeface="Nunito Sans"/>
                                      <a:sym typeface="Nunito Sans"/>
                                    </a:rPr>
                                  </m:ctrlPr>
                                </m:dPr>
                                <m:e>
                                  <m:r>
                                    <a:rPr lang="en-GB" sz="1400" b="0" i="1" u="none" strike="noStrike" cap="none" smtClean="0">
                                      <a:solidFill>
                                        <a:schemeClr val="dk1"/>
                                      </a:solidFill>
                                      <a:latin typeface="Cambria Math" panose="02040503050406030204" pitchFamily="18" charset="0"/>
                                      <a:ea typeface="Nunito Sans"/>
                                      <a:cs typeface="Nunito Sans"/>
                                      <a:sym typeface="Nunito Sans"/>
                                    </a:rPr>
                                    <m:t>2×3</m:t>
                                  </m:r>
                                </m:e>
                              </m:d>
                              <m:r>
                                <a:rPr lang="en-GB" sz="1400" b="0" i="1" u="none" strike="noStrike" cap="none" smtClean="0">
                                  <a:solidFill>
                                    <a:schemeClr val="dk1"/>
                                  </a:solidFill>
                                  <a:latin typeface="Cambria Math" panose="02040503050406030204" pitchFamily="18" charset="0"/>
                                  <a:ea typeface="Nunito Sans"/>
                                  <a:cs typeface="Nunito Sans"/>
                                  <a:sym typeface="Nunito Sans"/>
                                </a:rPr>
                                <m:t>×(3×2)</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72</m:t>
                              </m:r>
                            </m:oMath>
                          </a14:m>
                          <a:endParaRPr lang="en-GB"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736</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found the product of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23</m:t>
                              </m:r>
                            </m:oMath>
                          </a14:m>
                          <a:r>
                            <a:rPr lang="en-GB" sz="1400" u="none" strike="noStrike" cap="none" dirty="0">
                              <a:solidFill>
                                <a:schemeClr val="dk1"/>
                              </a:solidFill>
                              <a:latin typeface="Nunito Sans"/>
                              <a:ea typeface="Nunito Sans"/>
                              <a:cs typeface="Nunito Sans"/>
                              <a:sym typeface="Nunito Sans"/>
                            </a:rPr>
                            <a:t> and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32</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7776</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misused index rules and calculated </a:t>
                          </a:r>
                          <a14:m>
                            <m:oMath xmlns:m="http://schemas.openxmlformats.org/officeDocument/2006/math">
                              <m:sSup>
                                <m:sSupPr>
                                  <m:ctrlPr>
                                    <a:rPr lang="en-GB" sz="1400" b="0" i="1" u="none" strike="noStrike" cap="none" smtClean="0">
                                      <a:solidFill>
                                        <a:schemeClr val="dk1"/>
                                      </a:solidFill>
                                      <a:latin typeface="Cambria Math" panose="02040503050406030204" pitchFamily="18" charset="0"/>
                                      <a:ea typeface="Nunito Sans"/>
                                      <a:cs typeface="Nunito Sans"/>
                                      <a:sym typeface="Nunito Sans"/>
                                    </a:rPr>
                                  </m:ctrlPr>
                                </m:sSupPr>
                                <m:e>
                                  <m:r>
                                    <a:rPr lang="en-GB" sz="1400" b="0" i="1" u="none" strike="noStrike" cap="none" smtClean="0">
                                      <a:solidFill>
                                        <a:schemeClr val="dk1"/>
                                      </a:solidFill>
                                      <a:latin typeface="Cambria Math" panose="02040503050406030204" pitchFamily="18" charset="0"/>
                                      <a:ea typeface="Nunito Sans"/>
                                      <a:cs typeface="Nunito Sans"/>
                                      <a:sym typeface="Nunito Sans"/>
                                    </a:rPr>
                                    <m:t>6</m:t>
                                  </m:r>
                                </m:e>
                                <m:sup>
                                  <m:r>
                                    <a:rPr lang="en-GB" sz="1400" b="0" i="1" u="none" strike="noStrike" cap="none" smtClean="0">
                                      <a:solidFill>
                                        <a:schemeClr val="dk1"/>
                                      </a:solidFill>
                                      <a:latin typeface="Cambria Math" panose="02040503050406030204" pitchFamily="18" charset="0"/>
                                      <a:ea typeface="Nunito Sans"/>
                                      <a:cs typeface="Nunito Sans"/>
                                      <a:sym typeface="Nunito Sans"/>
                                    </a:rPr>
                                    <m:t>5</m:t>
                                  </m:r>
                                </m:sup>
                              </m:sSup>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897648421"/>
                  </p:ext>
                </p:extLst>
              </p:nvPr>
            </p:nvGraphicFramePr>
            <p:xfrm>
              <a:off x="952500" y="2188749"/>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D14E4DD3-2E71-A844-D6D2-CECCE198F053}"/>
                  </a:ext>
                </a:extLst>
              </p:cNvPr>
              <p:cNvGraphicFramePr/>
              <p:nvPr>
                <p:extLst>
                  <p:ext uri="{D42A27DB-BD31-4B8C-83A1-F6EECF244321}">
                    <p14:modId xmlns:p14="http://schemas.microsoft.com/office/powerpoint/2010/main" val="2705765403"/>
                  </p:ext>
                </p:extLst>
              </p:nvPr>
            </p:nvGraphicFramePr>
            <p:xfrm>
              <a:off x="108044" y="862525"/>
              <a:ext cx="8811838" cy="1074683"/>
            </p:xfrm>
            <a:graphic>
              <a:graphicData uri="http://schemas.openxmlformats.org/drawingml/2006/table">
                <a:tbl>
                  <a:tblPr firstRow="1" bandRow="1">
                    <a:noFill/>
                    <a:tableStyleId>{F0405E19-DBF8-4350-A6E9-593C9D7815B3}</a:tableStyleId>
                  </a:tblPr>
                  <a:tblGrid>
                    <a:gridCol w="8811838">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19) Which composite number has a prime factor decomposition given by:</a:t>
                          </a:r>
                        </a:p>
                        <a:p>
                          <a:pPr marL="457200" lvl="0" indent="0" algn="l" rtl="0">
                            <a:spcBef>
                              <a:spcPts val="0"/>
                            </a:spcBef>
                            <a:spcAft>
                              <a:spcPts val="0"/>
                            </a:spcAft>
                            <a:buNone/>
                          </a:pPr>
                          <a:endParaRPr lang="ar-AE"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2</m:t>
                                  </m:r>
                                </m:e>
                                <m:sup>
                                  <m:r>
                                    <a:rPr lang="en-GB" sz="2300" b="0" i="1" smtClean="0">
                                      <a:solidFill>
                                        <a:schemeClr val="dk1"/>
                                      </a:solidFill>
                                      <a:latin typeface="Cambria Math" panose="02040503050406030204" pitchFamily="18" charset="0"/>
                                      <a:cs typeface="Times New Roman"/>
                                      <a:sym typeface="Times New Roman"/>
                                    </a:rPr>
                                    <m:t>3</m:t>
                                  </m:r>
                                </m:sup>
                              </m:sSup>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3</m:t>
                                  </m:r>
                                </m:e>
                                <m:sup>
                                  <m:r>
                                    <a:rPr lang="en-GB" sz="2300" b="0" i="1" smtClean="0">
                                      <a:solidFill>
                                        <a:schemeClr val="dk1"/>
                                      </a:solidFill>
                                      <a:latin typeface="Cambria Math" panose="02040503050406030204" pitchFamily="18" charset="0"/>
                                      <a:cs typeface="Times New Roman"/>
                                      <a:sym typeface="Times New Roman"/>
                                    </a:rPr>
                                    <m:t>2</m:t>
                                  </m:r>
                                </m:sup>
                              </m:sSup>
                              <m:r>
                                <m:rPr>
                                  <m:nor/>
                                </m:rPr>
                                <a:rPr lang="en-GB" sz="2300" baseline="30000" dirty="0">
                                  <a:solidFill>
                                    <a:schemeClr val="dk1"/>
                                  </a:solidFill>
                                  <a:latin typeface="Times New Roman"/>
                                  <a:ea typeface="Times New Roman"/>
                                  <a:cs typeface="Times New Roman"/>
                                  <a:sym typeface="Times New Roman"/>
                                </a:rPr>
                                <m:t> </m:t>
                              </m:r>
                            </m:oMath>
                          </a14:m>
                          <a:r>
                            <a:rPr lang="en-GB" sz="2300" baseline="30000" dirty="0">
                              <a:solidFill>
                                <a:schemeClr val="dk1"/>
                              </a:solidFill>
                              <a:latin typeface="Times New Roman"/>
                              <a:ea typeface="Times New Roman"/>
                              <a:cs typeface="Times New Roman"/>
                              <a:sym typeface="Times New Roman"/>
                            </a:rPr>
                            <a:t> </a:t>
                          </a:r>
                          <a:endParaRPr lang="ar-AE"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D14E4DD3-2E71-A844-D6D2-CECCE198F053}"/>
                  </a:ext>
                </a:extLst>
              </p:cNvPr>
              <p:cNvGraphicFramePr/>
              <p:nvPr>
                <p:extLst>
                  <p:ext uri="{D42A27DB-BD31-4B8C-83A1-F6EECF244321}">
                    <p14:modId xmlns:p14="http://schemas.microsoft.com/office/powerpoint/2010/main" val="2705765403"/>
                  </p:ext>
                </p:extLst>
              </p:nvPr>
            </p:nvGraphicFramePr>
            <p:xfrm>
              <a:off x="108044" y="862525"/>
              <a:ext cx="8811838" cy="1074683"/>
            </p:xfrm>
            <a:graphic>
              <a:graphicData uri="http://schemas.openxmlformats.org/drawingml/2006/table">
                <a:tbl>
                  <a:tblPr firstRow="1" bandRow="1">
                    <a:noFill/>
                    <a:tableStyleId>{F0405E19-DBF8-4350-A6E9-593C9D7815B3}</a:tableStyleId>
                  </a:tblPr>
                  <a:tblGrid>
                    <a:gridCol w="8811838">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130" r="-138"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500422CC-04AD-9F63-D2C5-D4D1B5365D7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4407262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081381459"/>
                  </p:ext>
                </p:extLst>
              </p:nvPr>
            </p:nvGraphicFramePr>
            <p:xfrm>
              <a:off x="952500" y="2190749"/>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110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forgot to cube the </a:t>
                          </a:r>
                          <a14:m>
                            <m:oMath xmlns:m="http://schemas.openxmlformats.org/officeDocument/2006/math">
                              <m:r>
                                <a:rPr lang="en-US" sz="1400" b="0" i="1" u="none" strike="noStrike" cap="none" smtClean="0">
                                  <a:solidFill>
                                    <a:schemeClr val="tx1"/>
                                  </a:solidFill>
                                  <a:latin typeface="Cambria Math" panose="02040503050406030204" pitchFamily="18" charset="0"/>
                                  <a:ea typeface="Nunito Sans"/>
                                  <a:cs typeface="Nunito Sans"/>
                                  <a:sym typeface="Nunito Sans"/>
                                </a:rPr>
                                <m:t>2</m:t>
                              </m:r>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330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multiplied </a:t>
                          </a:r>
                          <a14:m>
                            <m:oMath xmlns:m="http://schemas.openxmlformats.org/officeDocument/2006/math">
                              <m:r>
                                <a:rPr lang="en-US" sz="1400" b="0" i="1" u="none" strike="noStrike" cap="none" smtClean="0">
                                  <a:solidFill>
                                    <a:schemeClr val="tx1"/>
                                  </a:solidFill>
                                  <a:latin typeface="Cambria Math" panose="02040503050406030204" pitchFamily="18" charset="0"/>
                                  <a:ea typeface="Nunito Sans"/>
                                  <a:cs typeface="Nunito Sans"/>
                                  <a:sym typeface="Nunito Sans"/>
                                </a:rPr>
                                <m:t>2</m:t>
                              </m:r>
                            </m:oMath>
                          </a14:m>
                          <a:r>
                            <a:rPr lang="en-US" sz="1400" u="none" strike="noStrike" cap="none" dirty="0">
                              <a:solidFill>
                                <a:schemeClr val="tx1"/>
                              </a:solidFill>
                              <a:latin typeface="Nunito Sans"/>
                              <a:ea typeface="Nunito Sans"/>
                              <a:cs typeface="Nunito Sans"/>
                              <a:sym typeface="Nunito Sans"/>
                            </a:rPr>
                            <a:t> by</a:t>
                          </a:r>
                          <a:r>
                            <a:rPr lang="en-US" sz="1400" u="none" strike="noStrike" cap="none" baseline="0" dirty="0">
                              <a:solidFill>
                                <a:schemeClr val="tx1"/>
                              </a:solidFill>
                              <a:latin typeface="Nunito Sans"/>
                              <a:ea typeface="Nunito Sans"/>
                              <a:cs typeface="Nunito Sans"/>
                              <a:sym typeface="Nunito Sans"/>
                            </a:rPr>
                            <a:t> </a:t>
                          </a:r>
                          <a14:m>
                            <m:oMath xmlns:m="http://schemas.openxmlformats.org/officeDocument/2006/math">
                              <m:r>
                                <a:rPr lang="en-US" sz="1400" b="0" i="1" u="none" strike="noStrike" cap="none" baseline="0" smtClean="0">
                                  <a:solidFill>
                                    <a:schemeClr val="tx1"/>
                                  </a:solidFill>
                                  <a:latin typeface="Cambria Math" panose="02040503050406030204" pitchFamily="18" charset="0"/>
                                  <a:ea typeface="Nunito Sans"/>
                                  <a:cs typeface="Nunito Sans"/>
                                  <a:sym typeface="Nunito Sans"/>
                                </a:rPr>
                                <m:t>3</m:t>
                              </m:r>
                            </m:oMath>
                          </a14:m>
                          <a:r>
                            <a:rPr lang="en-US" sz="1400" u="none" strike="noStrike" cap="none" dirty="0">
                              <a:solidFill>
                                <a:schemeClr val="tx1"/>
                              </a:solidFill>
                              <a:latin typeface="Nunito Sans"/>
                              <a:ea typeface="Nunito Sans"/>
                              <a:cs typeface="Nunito Sans"/>
                              <a:sym typeface="Nunito Sans"/>
                            </a:rPr>
                            <a:t>, instead off cubing</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440</m:t>
                              </m:r>
                            </m:oMath>
                          </a14:m>
                          <a:endParaRPr lang="en-US"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1265</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found the product of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23, 5</m:t>
                              </m:r>
                            </m:oMath>
                          </a14:m>
                          <a:r>
                            <a:rPr lang="en-US" sz="1400" u="none" strike="noStrike" cap="none" dirty="0">
                              <a:solidFill>
                                <a:schemeClr val="tx1"/>
                              </a:solidFill>
                              <a:latin typeface="Nunito Sans"/>
                              <a:ea typeface="Nunito Sans"/>
                              <a:cs typeface="Nunito Sans"/>
                              <a:sym typeface="Nunito Sans"/>
                            </a:rPr>
                            <a:t> and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11</m:t>
                              </m:r>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081381459"/>
                  </p:ext>
                </p:extLst>
              </p:nvPr>
            </p:nvGraphicFramePr>
            <p:xfrm>
              <a:off x="952500" y="2190749"/>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46965652-F41F-C980-1F07-613BFF445AB6}"/>
                  </a:ext>
                </a:extLst>
              </p:cNvPr>
              <p:cNvGraphicFramePr/>
              <p:nvPr>
                <p:extLst>
                  <p:ext uri="{D42A27DB-BD31-4B8C-83A1-F6EECF244321}">
                    <p14:modId xmlns:p14="http://schemas.microsoft.com/office/powerpoint/2010/main" val="3744370057"/>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20) Which composite number has a prime factor decomposition given by:</a:t>
                          </a:r>
                        </a:p>
                        <a:p>
                          <a:pPr marL="457200" lvl="0" indent="0" algn="l" rtl="0">
                            <a:spcBef>
                              <a:spcPts val="0"/>
                            </a:spcBef>
                            <a:spcAft>
                              <a:spcPts val="0"/>
                            </a:spcAft>
                            <a:buNone/>
                          </a:pPr>
                          <a:endParaRPr lang="ar-AE"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2</m:t>
                                  </m:r>
                                </m:e>
                                <m:sup>
                                  <m:r>
                                    <a:rPr lang="en-GB" sz="2300" b="0" i="1" smtClean="0">
                                      <a:solidFill>
                                        <a:schemeClr val="dk1"/>
                                      </a:solidFill>
                                      <a:latin typeface="Cambria Math" panose="02040503050406030204" pitchFamily="18" charset="0"/>
                                      <a:cs typeface="Times New Roman"/>
                                      <a:sym typeface="Times New Roman"/>
                                    </a:rPr>
                                    <m:t>3</m:t>
                                  </m:r>
                                </m:sup>
                              </m:sSup>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5×11</m:t>
                              </m:r>
                              <m:r>
                                <m:rPr>
                                  <m:nor/>
                                </m:rPr>
                                <a:rPr lang="en-GB" sz="2300" baseline="30000" dirty="0">
                                  <a:solidFill>
                                    <a:schemeClr val="dk1"/>
                                  </a:solidFill>
                                  <a:latin typeface="Times New Roman"/>
                                  <a:ea typeface="Times New Roman"/>
                                  <a:cs typeface="Times New Roman"/>
                                  <a:sym typeface="Times New Roman"/>
                                </a:rPr>
                                <m:t> </m:t>
                              </m:r>
                            </m:oMath>
                          </a14:m>
                          <a:r>
                            <a:rPr lang="en-GB" sz="2300" baseline="30000" dirty="0">
                              <a:solidFill>
                                <a:schemeClr val="dk1"/>
                              </a:solidFill>
                              <a:latin typeface="Times New Roman"/>
                              <a:ea typeface="Times New Roman"/>
                              <a:cs typeface="Times New Roman"/>
                              <a:sym typeface="Times New Roman"/>
                            </a:rPr>
                            <a:t> </a:t>
                          </a:r>
                          <a:endParaRPr lang="ar-AE"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46965652-F41F-C980-1F07-613BFF445AB6}"/>
                  </a:ext>
                </a:extLst>
              </p:cNvPr>
              <p:cNvGraphicFramePr/>
              <p:nvPr>
                <p:extLst>
                  <p:ext uri="{D42A27DB-BD31-4B8C-83A1-F6EECF244321}">
                    <p14:modId xmlns:p14="http://schemas.microsoft.com/office/powerpoint/2010/main" val="3744370057"/>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6" name="Google Shape;104;p20">
            <a:extLst>
              <a:ext uri="{FF2B5EF4-FFF2-40B4-BE49-F238E27FC236}">
                <a16:creationId xmlns:a16="http://schemas.microsoft.com/office/drawing/2014/main" id="{20C63AEA-BE44-20E0-34A3-2A03FFAA0796}"/>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8664592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05461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 Evaluate: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dirty="0" smtClean="0">
                                      <a:solidFill>
                                        <a:schemeClr val="dk1"/>
                                      </a:solidFill>
                                      <a:latin typeface="Cambria Math" panose="02040503050406030204" pitchFamily="18" charset="0"/>
                                      <a:cs typeface="Times New Roman"/>
                                      <a:sym typeface="Times New Roman"/>
                                    </a:rPr>
                                  </m:ctrlPr>
                                </m:sSupPr>
                                <m:e>
                                  <m:r>
                                    <a:rPr lang="en-GB" sz="2300" b="0" i="1" dirty="0" smtClean="0">
                                      <a:solidFill>
                                        <a:schemeClr val="dk1"/>
                                      </a:solidFill>
                                      <a:latin typeface="Cambria Math" panose="02040503050406030204" pitchFamily="18" charset="0"/>
                                      <a:cs typeface="Times New Roman"/>
                                      <a:sym typeface="Times New Roman"/>
                                    </a:rPr>
                                    <m:t>2</m:t>
                                  </m:r>
                                </m:e>
                                <m:sup>
                                  <m:r>
                                    <a:rPr lang="en-GB" sz="2300" b="0" i="1" dirty="0" smtClean="0">
                                      <a:solidFill>
                                        <a:schemeClr val="dk1"/>
                                      </a:solidFill>
                                      <a:latin typeface="Cambria Math" panose="02040503050406030204" pitchFamily="18" charset="0"/>
                                      <a:cs typeface="Times New Roman"/>
                                      <a:sym typeface="Times New Roman"/>
                                    </a:rPr>
                                    <m:t>5</m:t>
                                  </m:r>
                                </m:sup>
                              </m:sSup>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108407180"/>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32</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16</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25</m:t>
                              </m:r>
                            </m:oMath>
                          </a14:m>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108407180"/>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5" name="Google Shape;104;p20">
            <a:extLst>
              <a:ext uri="{FF2B5EF4-FFF2-40B4-BE49-F238E27FC236}">
                <a16:creationId xmlns:a16="http://schemas.microsoft.com/office/drawing/2014/main" id="{F2642B83-EC1C-41A3-A75E-E7BFFD44009F}"/>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6086232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3) Express as a single integer raised to a power: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3×3×3×3×3×3×3</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315794193"/>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sSup>
                                <m:sSup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e>
                                <m:sup>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sup>
                              </m:sSup>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sSup>
                                <m:sSup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e>
                                <m:sup>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sup>
                              </m:sSup>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21</m:t>
                              </m:r>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3</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6</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ar-AE"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315794193"/>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6E3C1FA2-2FD1-2052-730E-EA2CE4523E24}"/>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959288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4) Express in the form </a:t>
                          </a:r>
                          <a14:m>
                            <m:oMath xmlns:m="http://schemas.openxmlformats.org/officeDocument/2006/math">
                              <m:sSup>
                                <m:sSupPr>
                                  <m:ctrlPr>
                                    <a:rPr lang="en-GB" sz="1600" b="0" i="1" smtClean="0">
                                      <a:solidFill>
                                        <a:schemeClr val="dk1"/>
                                      </a:solidFill>
                                      <a:latin typeface="Cambria Math" panose="02040503050406030204" pitchFamily="18" charset="0"/>
                                      <a:ea typeface="Nunito Sans"/>
                                      <a:cs typeface="Nunito Sans"/>
                                      <a:sym typeface="Nunito Sans"/>
                                    </a:rPr>
                                  </m:ctrlPr>
                                </m:sSupPr>
                                <m:e>
                                  <m:r>
                                    <a:rPr lang="en-GB" sz="1600" b="0" i="1" smtClean="0">
                                      <a:solidFill>
                                        <a:schemeClr val="dk1"/>
                                      </a:solidFill>
                                      <a:latin typeface="Cambria Math" panose="02040503050406030204" pitchFamily="18" charset="0"/>
                                      <a:ea typeface="Nunito Sans"/>
                                      <a:cs typeface="Nunito Sans"/>
                                      <a:sym typeface="Nunito Sans"/>
                                    </a:rPr>
                                    <m:t>𝑛</m:t>
                                  </m:r>
                                </m:e>
                                <m:sup>
                                  <m:r>
                                    <a:rPr lang="en-GB" sz="1600" b="0" i="1" smtClean="0">
                                      <a:solidFill>
                                        <a:schemeClr val="dk1"/>
                                      </a:solidFill>
                                      <a:latin typeface="Cambria Math" panose="02040503050406030204" pitchFamily="18" charset="0"/>
                                      <a:ea typeface="Nunito Sans"/>
                                      <a:cs typeface="Nunito Sans"/>
                                      <a:sym typeface="Nunito Sans"/>
                                    </a:rPr>
                                    <m:t>𝑘</m:t>
                                  </m:r>
                                </m:sup>
                              </m:sSup>
                            </m:oMath>
                          </a14:m>
                          <a:r>
                            <a:rPr lang="en-GB" sz="1600" b="0" dirty="0">
                              <a:solidFill>
                                <a:schemeClr val="dk1"/>
                              </a:solidFill>
                              <a:latin typeface="Nunito Sans"/>
                              <a:ea typeface="Nunito Sans"/>
                              <a:cs typeface="Nunito Sans"/>
                              <a:sym typeface="Nunito Sans"/>
                            </a:rPr>
                            <a:t>, where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𝑛</m:t>
                              </m:r>
                            </m:oMath>
                          </a14:m>
                          <a:r>
                            <a:rPr lang="en-GB" sz="1600" b="0" dirty="0">
                              <a:solidFill>
                                <a:schemeClr val="dk1"/>
                              </a:solidFill>
                              <a:latin typeface="Nunito Sans"/>
                              <a:ea typeface="Nunito Sans"/>
                              <a:cs typeface="Nunito Sans"/>
                              <a:sym typeface="Nunito Sans"/>
                            </a:rPr>
                            <a:t> and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𝑘</m:t>
                              </m:r>
                            </m:oMath>
                          </a14:m>
                          <a:r>
                            <a:rPr lang="en-GB" sz="1600" b="0" dirty="0">
                              <a:solidFill>
                                <a:schemeClr val="dk1"/>
                              </a:solidFill>
                              <a:latin typeface="Nunito Sans"/>
                              <a:ea typeface="Nunito Sans"/>
                              <a:cs typeface="Nunito Sans"/>
                              <a:sym typeface="Nunito Sans"/>
                            </a:rPr>
                            <a:t> are integers with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𝑘</m:t>
                              </m:r>
                              <m:r>
                                <a:rPr lang="en-GB" sz="1600" b="0" i="1" smtClean="0">
                                  <a:solidFill>
                                    <a:schemeClr val="dk1"/>
                                  </a:solidFill>
                                  <a:latin typeface="Cambria Math" panose="02040503050406030204" pitchFamily="18" charset="0"/>
                                  <a:ea typeface="Nunito Sans"/>
                                  <a:cs typeface="Nunito Sans"/>
                                  <a:sym typeface="Nunito Sans"/>
                                </a:rPr>
                                <m:t>≠1</m:t>
                              </m:r>
                            </m:oMath>
                          </a14:m>
                          <a:r>
                            <a:rPr lang="en-GB" sz="1600" b="0" dirty="0">
                              <a:solidFill>
                                <a:schemeClr val="dk1"/>
                              </a:solidFill>
                              <a:latin typeface="Nunito Sans"/>
                              <a:ea typeface="Nunito Sans"/>
                              <a:cs typeface="Nunito Sans"/>
                              <a:sym typeface="Nunito Sans"/>
                            </a:rPr>
                            <a:t>: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Para xmlns:m="http://schemas.openxmlformats.org/officeDocument/2006/math">
                              <m:oMathParaPr>
                                <m:jc m:val="left"/>
                              </m:oMathParaPr>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4×2×16</m:t>
                                </m:r>
                              </m:oMath>
                            </m:oMathPara>
                          </a14:m>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427"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762020962"/>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sSup>
                                <m:sSup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e>
                                <m:sup>
                                  <m:r>
                                    <a:rPr lang="en-GB" sz="1600" b="0" i="1" u="none" strike="noStrike" cap="none" dirty="0" smtClean="0">
                                      <a:solidFill>
                                        <a:schemeClr val="tx1"/>
                                      </a:solidFill>
                                      <a:latin typeface="Cambria Math" panose="02040503050406030204" pitchFamily="18" charset="0"/>
                                      <a:ea typeface="Nunito Sans"/>
                                      <a:cs typeface="Nunito Sans"/>
                                      <a:sym typeface="Nunito Sans"/>
                                    </a:rPr>
                                    <m:t>8</m:t>
                                  </m:r>
                                </m:sup>
                              </m:sSup>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sSup>
                                <m:sSup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en-US" sz="1600" b="0" i="1" u="none" strike="noStrike" cap="none" dirty="0" smtClean="0">
                                      <a:solidFill>
                                        <a:schemeClr val="tx1"/>
                                      </a:solidFill>
                                      <a:latin typeface="Cambria Math" panose="02040503050406030204" pitchFamily="18" charset="0"/>
                                      <a:ea typeface="Nunito Sans"/>
                                      <a:cs typeface="Nunito Sans"/>
                                      <a:sym typeface="Nunito Sans"/>
                                    </a:rPr>
                                    <m:t>1</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28</m:t>
                                  </m:r>
                                </m:e>
                                <m:sup>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sup>
                              </m:sSup>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64</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2</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ar-AE"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2</m:t>
                                  </m:r>
                                </m:e>
                                <m:sup>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ar-AE"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762020962"/>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F319BA10-083B-A9DA-5A70-CB8EA4971AC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8271473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5) Write as a product of primes without using indices: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5</m:t>
                                  </m:r>
                                </m:e>
                                <m:sup>
                                  <m:r>
                                    <a:rPr lang="en-GB" sz="2300" b="0" i="1" smtClean="0">
                                      <a:solidFill>
                                        <a:schemeClr val="dk1"/>
                                      </a:solidFill>
                                      <a:latin typeface="Cambria Math" panose="02040503050406030204" pitchFamily="18" charset="0"/>
                                      <a:cs typeface="Times New Roman"/>
                                      <a:sym typeface="Times New Roman"/>
                                    </a:rPr>
                                    <m:t>3</m:t>
                                  </m:r>
                                </m:sup>
                              </m:sSup>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707725094"/>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5+5+5</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5×3</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3×3×3×3×3</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5×5×5</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707725094"/>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2E1281DC-2FF3-D042-09AF-72EE92F9EFB8}"/>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445557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6) Evaluate: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16</m:t>
                                  </m:r>
                                </m:e>
                                <m:sup>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1</m:t>
                                      </m:r>
                                    </m:num>
                                    <m:den>
                                      <m:r>
                                        <a:rPr lang="en-GB" sz="2300" b="0" i="1" smtClean="0">
                                          <a:solidFill>
                                            <a:schemeClr val="dk1"/>
                                          </a:solidFill>
                                          <a:latin typeface="Cambria Math" panose="02040503050406030204" pitchFamily="18" charset="0"/>
                                          <a:cs typeface="Times New Roman"/>
                                          <a:sym typeface="Times New Roman"/>
                                        </a:rPr>
                                        <m:t>2</m:t>
                                      </m:r>
                                    </m:den>
                                  </m:f>
                                </m:sup>
                              </m:sSup>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40"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573522909"/>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8</m:t>
                              </m:r>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f>
                                <m:f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den>
                              </m:f>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0" u="none" strike="noStrike" cap="none" dirty="0" smtClean="0">
                                  <a:solidFill>
                                    <a:schemeClr val="tx1"/>
                                  </a:solidFill>
                                  <a:latin typeface="Cambria Math" panose="02040503050406030204" pitchFamily="18" charset="0"/>
                                  <a:ea typeface="Nunito Sans"/>
                                  <a:cs typeface="Nunito Sans"/>
                                  <a:sym typeface="Nunito Sans"/>
                                </a:rPr>
                                <m:t>25</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6</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573522909"/>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528B716C-F3BD-CEBC-63FC-60C2D1584433}"/>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Powers &amp; Roots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4089719971"/>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612</TotalTime>
  <Words>1983</Words>
  <Application>Microsoft Office PowerPoint</Application>
  <PresentationFormat>On-screen Show (16:9)</PresentationFormat>
  <Paragraphs>495</Paragraphs>
  <Slides>45</Slides>
  <Notes>42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45</vt:i4>
      </vt:variant>
    </vt:vector>
  </HeadingPairs>
  <TitlesOfParts>
    <vt:vector size="51" baseType="lpstr">
      <vt:lpstr>Calibri</vt:lpstr>
      <vt:lpstr>Times New Roman</vt:lpstr>
      <vt:lpstr>Nunito Sans</vt:lpstr>
      <vt:lpstr>Arial</vt:lpstr>
      <vt:lpstr>Cambria Math</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Janette Warburton</dc:creator>
  <cp:lastModifiedBy>Janette Warburton</cp:lastModifiedBy>
  <cp:revision>36</cp:revision>
  <dcterms:modified xsi:type="dcterms:W3CDTF">2023-06-23T12:55:11Z</dcterms:modified>
</cp:coreProperties>
</file>