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31" r:id="rId20"/>
    <p:sldId id="332" r:id="rId21"/>
    <p:sldId id="333" r:id="rId22"/>
    <p:sldId id="334" r:id="rId23"/>
    <p:sldId id="335" r:id="rId24"/>
    <p:sldId id="272"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B7F09C-43F4-491A-92C2-25BCDCC087C0}" v="1680" dt="2023-06-23T08:59:03.148"/>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notesViewPr>
    <p:cSldViewPr snapToGrid="0">
      <p:cViewPr varScale="1">
        <p:scale>
          <a:sx n="83" d="100"/>
          <a:sy n="83" d="100"/>
        </p:scale>
        <p:origin x="716"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7208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43666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6026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84319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5529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357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1158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22073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5022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81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9626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113663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6986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32327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19352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5023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16408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9049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9112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726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Directed Numbers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5"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Directed Numbers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Directed Numbers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Directed Numbers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2.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13</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70543132"/>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0"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70543132"/>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40585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87000997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87000997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91857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32012252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32012252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73911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e>
                                  </m:d>
                                </m:e>
                                <m:sup>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5262090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5262090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208289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392890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392890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37370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68898545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28</m:t>
                                  </m:r>
                                </m:den>
                              </m:f>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68898545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230132"/>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m:t>
                                  </m:r>
                                </m:num>
                                <m:den>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230132"/>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3013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85" r="-139" b="-985"/>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94895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01042625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75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01042625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73734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58381338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58381338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38882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93274565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60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93274565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54830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lnSpc>
                              <a:spcPct val="10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The temperature in Calgary is recorded as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7</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en-GB" sz="1600" b="0" i="1"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GB" sz="1600" b="0" dirty="0">
                              <a:solidFill>
                                <a:schemeClr val="dk1"/>
                              </a:solidFill>
                              <a:latin typeface="Nunito Sans"/>
                              <a:ea typeface="Nunito Sans"/>
                              <a:cs typeface="Nunito Sans"/>
                              <a:sym typeface="Nunito Sans"/>
                            </a:rPr>
                            <a:t>, and the temperature in Doha is</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recorded as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28</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GB" sz="1600" b="0" dirty="0">
                              <a:solidFill>
                                <a:schemeClr val="dk1"/>
                              </a:solidFill>
                              <a:latin typeface="Nunito Sans"/>
                              <a:ea typeface="Nunito Sans"/>
                              <a:cs typeface="Nunito Sans"/>
                              <a:sym typeface="Nunito Sans"/>
                            </a:rPr>
                            <a:t>. The difference between the temperatures in Doha and Calgary is: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5" name="Google Shape;106;p20">
                <a:extLst>
                  <a:ext uri="{FF2B5EF4-FFF2-40B4-BE49-F238E27FC236}">
                    <a16:creationId xmlns:a16="http://schemas.microsoft.com/office/drawing/2014/main" id="{7C8E3AF4-8944-BCE1-D93C-C16F4BDA311E}"/>
                  </a:ext>
                </a:extLst>
              </p:cNvPr>
              <p:cNvGraphicFramePr/>
              <p:nvPr>
                <p:extLst>
                  <p:ext uri="{D42A27DB-BD31-4B8C-83A1-F6EECF244321}">
                    <p14:modId xmlns:p14="http://schemas.microsoft.com/office/powerpoint/2010/main" val="384202617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Cambria Math" panose="02040503050406030204" pitchFamily="18" charset="0"/>
                                  <a:cs typeface="Nunito Sans"/>
                                  <a:sym typeface="Nunito Sans"/>
                                </a:rPr>
                                <m:t>℃</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r>
                                <a:rPr lang="en-GB" sz="1600" b="0" i="1" u="none" strike="noStrike" cap="none" dirty="0" smtClean="0">
                                  <a:solidFill>
                                    <a:schemeClr val="tx1"/>
                                  </a:solidFill>
                                  <a:latin typeface="Cambria Math" panose="02040503050406030204" pitchFamily="18" charset="0"/>
                                  <a:ea typeface="Cambria Math" panose="02040503050406030204" pitchFamily="18" charset="0"/>
                                  <a:cs typeface="Nunito Sans"/>
                                  <a:sym typeface="Nunito Sans"/>
                                </a:rPr>
                                <m:t>℃</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Cambria Math" panose="02040503050406030204" pitchFamily="18" charset="0"/>
                                  <a:cs typeface="Nunito Sans"/>
                                  <a:sym typeface="Nunito Sans"/>
                                </a:rPr>
                                <m:t>℃</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Cambria Math" panose="02040503050406030204" pitchFamily="18" charset="0"/>
                                  <a:cs typeface="Nunito Sans"/>
                                  <a:sym typeface="Nunito Sans"/>
                                </a:rPr>
                                <m:t>℃</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5" name="Google Shape;106;p20">
                <a:extLst>
                  <a:ext uri="{FF2B5EF4-FFF2-40B4-BE49-F238E27FC236}">
                    <a16:creationId xmlns:a16="http://schemas.microsoft.com/office/drawing/2014/main" id="{7C8E3AF4-8944-BCE1-D93C-C16F4BDA311E}"/>
                  </a:ext>
                </a:extLst>
              </p:cNvPr>
              <p:cNvGraphicFramePr/>
              <p:nvPr>
                <p:extLst>
                  <p:ext uri="{D42A27DB-BD31-4B8C-83A1-F6EECF244321}">
                    <p14:modId xmlns:p14="http://schemas.microsoft.com/office/powerpoint/2010/main" val="384202617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980767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directed numbers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83565567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83565567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If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𝑦</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𝑧</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0</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oMath>
                          </a14:m>
                          <a:r>
                            <a:rPr lang="en-GB" sz="1600" b="0" dirty="0">
                              <a:solidFill>
                                <a:schemeClr val="dk1"/>
                              </a:solidFill>
                              <a:latin typeface="Nunito Sans"/>
                              <a:ea typeface="Nunito Sans"/>
                              <a:cs typeface="Nunito Sans"/>
                              <a:sym typeface="Nunito Sans"/>
                            </a:rPr>
                            <a:t>, find the value of: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𝑥</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𝑦𝑧</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16315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13402173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13402173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If </a:t>
                          </a:r>
                          <a14:m>
                            <m:oMath xmlns:m="http://schemas.openxmlformats.org/officeDocument/2006/math">
                              <m:d>
                                <m:dPr>
                                  <m:ctrlPr>
                                    <a:rPr lang="en-GB" sz="1600" b="0" i="1" smtClean="0">
                                      <a:solidFill>
                                        <a:schemeClr val="dk1"/>
                                      </a:solidFill>
                                      <a:latin typeface="Cambria Math" panose="02040503050406030204" pitchFamily="18" charset="0"/>
                                      <a:ea typeface="Nunito Sans"/>
                                      <a:cs typeface="Nunito Sans"/>
                                      <a:sym typeface="Nunito Sans"/>
                                    </a:rPr>
                                  </m:ctrlPr>
                                </m:dPr>
                                <m:e>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𝑥</m:t>
                                      </m:r>
                                    </m:e>
                                    <m:sub>
                                      <m:r>
                                        <a:rPr lang="en-GB" sz="1600" b="0" i="1" smtClean="0">
                                          <a:solidFill>
                                            <a:schemeClr val="dk1"/>
                                          </a:solidFill>
                                          <a:latin typeface="Cambria Math" panose="02040503050406030204" pitchFamily="18" charset="0"/>
                                          <a:ea typeface="Nunito Sans"/>
                                          <a:cs typeface="Nunito Sans"/>
                                          <a:sym typeface="Nunito Sans"/>
                                        </a:rPr>
                                        <m:t>1</m:t>
                                      </m:r>
                                    </m:sub>
                                  </m:sSub>
                                  <m:r>
                                    <a:rPr lang="en-GB" sz="1600" b="0" i="1" smtClean="0">
                                      <a:solidFill>
                                        <a:schemeClr val="dk1"/>
                                      </a:solidFill>
                                      <a:latin typeface="Cambria Math" panose="02040503050406030204" pitchFamily="18" charset="0"/>
                                      <a:ea typeface="Nunito Sans"/>
                                      <a:cs typeface="Nunito Sans"/>
                                      <a:sym typeface="Nunito Sans"/>
                                    </a:rPr>
                                    <m:t>,</m:t>
                                  </m:r>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𝑦</m:t>
                                      </m:r>
                                    </m:e>
                                    <m:sub>
                                      <m:r>
                                        <a:rPr lang="en-GB" sz="1600" b="0" i="1" smtClean="0">
                                          <a:solidFill>
                                            <a:schemeClr val="dk1"/>
                                          </a:solidFill>
                                          <a:latin typeface="Cambria Math" panose="02040503050406030204" pitchFamily="18" charset="0"/>
                                          <a:ea typeface="Nunito Sans"/>
                                          <a:cs typeface="Nunito Sans"/>
                                          <a:sym typeface="Nunito Sans"/>
                                        </a:rPr>
                                        <m:t>1</m:t>
                                      </m:r>
                                    </m:sub>
                                  </m:sSub>
                                </m:e>
                              </m:d>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d>
                                <m:dPr>
                                  <m:ctrlPr>
                                    <a:rPr lang="en-GB" sz="1600" b="0" i="1" smtClean="0">
                                      <a:solidFill>
                                        <a:schemeClr val="dk1"/>
                                      </a:solidFill>
                                      <a:latin typeface="Cambria Math" panose="02040503050406030204" pitchFamily="18" charset="0"/>
                                      <a:ea typeface="Nunito Sans"/>
                                      <a:cs typeface="Nunito Sans"/>
                                      <a:sym typeface="Nunito Sans"/>
                                    </a:rPr>
                                  </m:ctrlPr>
                                </m:dPr>
                                <m:e>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𝑥</m:t>
                                      </m:r>
                                    </m:e>
                                    <m:sub>
                                      <m:r>
                                        <a:rPr lang="en-GB" sz="1600" b="0" i="1" smtClean="0">
                                          <a:solidFill>
                                            <a:schemeClr val="dk1"/>
                                          </a:solidFill>
                                          <a:latin typeface="Cambria Math" panose="02040503050406030204" pitchFamily="18" charset="0"/>
                                          <a:ea typeface="Nunito Sans"/>
                                          <a:cs typeface="Nunito Sans"/>
                                          <a:sym typeface="Nunito Sans"/>
                                        </a:rPr>
                                        <m:t>2</m:t>
                                      </m:r>
                                    </m:sub>
                                  </m:sSub>
                                  <m:r>
                                    <a:rPr lang="en-GB" sz="1600" b="0" i="1" smtClean="0">
                                      <a:solidFill>
                                        <a:schemeClr val="dk1"/>
                                      </a:solidFill>
                                      <a:latin typeface="Cambria Math" panose="02040503050406030204" pitchFamily="18" charset="0"/>
                                      <a:ea typeface="Nunito Sans"/>
                                      <a:cs typeface="Nunito Sans"/>
                                      <a:sym typeface="Nunito Sans"/>
                                    </a:rPr>
                                    <m:t>,</m:t>
                                  </m:r>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𝑦</m:t>
                                      </m:r>
                                    </m:e>
                                    <m:sub>
                                      <m:r>
                                        <a:rPr lang="en-GB" sz="1600" b="0" i="1" smtClean="0">
                                          <a:solidFill>
                                            <a:schemeClr val="dk1"/>
                                          </a:solidFill>
                                          <a:latin typeface="Cambria Math" panose="02040503050406030204" pitchFamily="18" charset="0"/>
                                          <a:ea typeface="Nunito Sans"/>
                                          <a:cs typeface="Nunito Sans"/>
                                          <a:sym typeface="Nunito Sans"/>
                                        </a:rPr>
                                        <m:t>2</m:t>
                                      </m:r>
                                    </m:sub>
                                  </m:sSub>
                                </m:e>
                              </m:d>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6</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find the distance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𝑑</m:t>
                              </m:r>
                            </m:oMath>
                          </a14:m>
                          <a:r>
                            <a:rPr lang="en-GB" sz="1600" b="0" dirty="0">
                              <a:solidFill>
                                <a:schemeClr val="dk1"/>
                              </a:solidFill>
                              <a:latin typeface="Nunito Sans"/>
                              <a:ea typeface="Nunito Sans"/>
                              <a:cs typeface="Nunito Sans"/>
                              <a:sym typeface="Nunito Sans"/>
                            </a:rPr>
                            <a:t> between these points using</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the formula: </a:t>
                          </a:r>
                        </a:p>
                        <a:p>
                          <a:pPr marL="45720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𝑑</m:t>
                                </m:r>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1</m:t>
                                                </m:r>
                                              </m:sub>
                                            </m:sSub>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1</m:t>
                                                </m:r>
                                              </m:sub>
                                            </m:sSub>
                                          </m:e>
                                        </m:d>
                                      </m:e>
                                      <m:sup>
                                        <m:r>
                                          <a:rPr lang="en-GB" sz="2300" b="0" i="1" smtClean="0">
                                            <a:solidFill>
                                              <a:schemeClr val="dk1"/>
                                            </a:solidFill>
                                            <a:latin typeface="Cambria Math" panose="02040503050406030204" pitchFamily="18" charset="0"/>
                                            <a:cs typeface="Times New Roman"/>
                                            <a:sym typeface="Times New Roman"/>
                                          </a:rPr>
                                          <m:t>2</m:t>
                                        </m:r>
                                      </m:sup>
                                    </m:sSup>
                                  </m:e>
                                </m:rad>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588606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18312388"/>
                  </p:ext>
                </p:extLst>
              </p:nvPr>
            </p:nvGraphicFramePr>
            <p:xfrm>
              <a:off x="952500" y="24216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18312388"/>
                  </p:ext>
                </p:extLst>
              </p:nvPr>
            </p:nvGraphicFramePr>
            <p:xfrm>
              <a:off x="952500" y="24216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358529"/>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If </a:t>
                          </a:r>
                          <a14:m>
                            <m:oMath xmlns:m="http://schemas.openxmlformats.org/officeDocument/2006/math">
                              <m:d>
                                <m:dPr>
                                  <m:ctrlPr>
                                    <a:rPr lang="ar-AE" sz="1600" b="0" i="1" smtClean="0">
                                      <a:solidFill>
                                        <a:schemeClr val="dk1"/>
                                      </a:solidFill>
                                      <a:latin typeface="Cambria Math" panose="02040503050406030204" pitchFamily="18" charset="0"/>
                                      <a:ea typeface="Nunito Sans"/>
                                      <a:cs typeface="Nunito Sans"/>
                                      <a:sym typeface="Nunito Sans"/>
                                    </a:rPr>
                                  </m:ctrlPr>
                                </m:dPr>
                                <m:e>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𝑥</m:t>
                                      </m:r>
                                    </m:e>
                                    <m:sub>
                                      <m:r>
                                        <a:rPr lang="ar-AE" sz="1600" b="0" i="1" smtClean="0">
                                          <a:solidFill>
                                            <a:schemeClr val="dk1"/>
                                          </a:solidFill>
                                          <a:latin typeface="Cambria Math" panose="02040503050406030204" pitchFamily="18" charset="0"/>
                                          <a:ea typeface="Nunito Sans"/>
                                          <a:cs typeface="Nunito Sans"/>
                                          <a:sym typeface="Nunito Sans"/>
                                        </a:rPr>
                                        <m:t>1</m:t>
                                      </m:r>
                                    </m:sub>
                                  </m:sSub>
                                  <m:r>
                                    <a:rPr lang="ar-AE" sz="1600" b="0" i="1" smtClean="0">
                                      <a:solidFill>
                                        <a:schemeClr val="dk1"/>
                                      </a:solidFill>
                                      <a:latin typeface="Cambria Math" panose="02040503050406030204" pitchFamily="18" charset="0"/>
                                      <a:ea typeface="Nunito Sans"/>
                                      <a:cs typeface="Nunito Sans"/>
                                      <a:sym typeface="Nunito Sans"/>
                                    </a:rPr>
                                    <m:t>,</m:t>
                                  </m:r>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𝑦</m:t>
                                      </m:r>
                                    </m:e>
                                    <m:sub>
                                      <m:r>
                                        <a:rPr lang="ar-AE" sz="1600" b="0" i="1" smtClean="0">
                                          <a:solidFill>
                                            <a:schemeClr val="dk1"/>
                                          </a:solidFill>
                                          <a:latin typeface="Cambria Math" panose="02040503050406030204" pitchFamily="18" charset="0"/>
                                          <a:ea typeface="Nunito Sans"/>
                                          <a:cs typeface="Nunito Sans"/>
                                          <a:sym typeface="Nunito Sans"/>
                                        </a:rPr>
                                        <m:t>1</m:t>
                                      </m:r>
                                    </m:sub>
                                  </m:sSub>
                                </m:e>
                              </m:d>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ar-AE" sz="1600" b="0" i="1" smtClean="0">
                                  <a:solidFill>
                                    <a:schemeClr val="dk1"/>
                                  </a:solidFill>
                                  <a:latin typeface="Cambria Math" panose="02040503050406030204" pitchFamily="18" charset="0"/>
                                  <a:ea typeface="Nunito Sans"/>
                                  <a:cs typeface="Nunito Sans"/>
                                  <a:sym typeface="Nunito Sans"/>
                                </a:rPr>
                                <m:t>,</m:t>
                              </m:r>
                              <m:r>
                                <a:rPr lang="ar-AE" sz="1600" b="0" i="1" smtClean="0">
                                  <a:solidFill>
                                    <a:schemeClr val="dk1"/>
                                  </a:solidFill>
                                  <a:latin typeface="Cambria Math" panose="02040503050406030204" pitchFamily="18" charset="0"/>
                                  <a:ea typeface="Nunito Sans"/>
                                  <a:cs typeface="Nunito Sans"/>
                                  <a:sym typeface="Nunito Sans"/>
                                </a:rPr>
                                <m:t>3</m:t>
                              </m:r>
                              <m:r>
                                <a:rPr lang="ar-AE" sz="1600" b="0" i="1" smtClean="0">
                                  <a:solidFill>
                                    <a:schemeClr val="dk1"/>
                                  </a:solidFill>
                                  <a:latin typeface="Cambria Math" panose="02040503050406030204" pitchFamily="18" charset="0"/>
                                  <a:ea typeface="Nunito Sans"/>
                                  <a:cs typeface="Nunito Sans"/>
                                  <a:sym typeface="Nunito Sans"/>
                                </a:rPr>
                                <m:t>)</m:t>
                              </m:r>
                            </m:oMath>
                          </a14:m>
                          <a:r>
                            <a:rPr lang="ar-AE" sz="1600" b="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and </a:t>
                          </a:r>
                          <a14:m>
                            <m:oMath xmlns:m="http://schemas.openxmlformats.org/officeDocument/2006/math">
                              <m:d>
                                <m:dPr>
                                  <m:ctrlPr>
                                    <a:rPr lang="ar-AE" sz="1600" b="0" i="1" smtClean="0">
                                      <a:solidFill>
                                        <a:schemeClr val="dk1"/>
                                      </a:solidFill>
                                      <a:latin typeface="Cambria Math" panose="02040503050406030204" pitchFamily="18" charset="0"/>
                                      <a:ea typeface="Nunito Sans"/>
                                      <a:cs typeface="Nunito Sans"/>
                                      <a:sym typeface="Nunito Sans"/>
                                    </a:rPr>
                                  </m:ctrlPr>
                                </m:dPr>
                                <m:e>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𝑥</m:t>
                                      </m:r>
                                    </m:e>
                                    <m:sub>
                                      <m:r>
                                        <a:rPr lang="ar-AE" sz="1600" b="0" i="1" smtClean="0">
                                          <a:solidFill>
                                            <a:schemeClr val="dk1"/>
                                          </a:solidFill>
                                          <a:latin typeface="Cambria Math" panose="02040503050406030204" pitchFamily="18" charset="0"/>
                                          <a:ea typeface="Nunito Sans"/>
                                          <a:cs typeface="Nunito Sans"/>
                                          <a:sym typeface="Nunito Sans"/>
                                        </a:rPr>
                                        <m:t>2</m:t>
                                      </m:r>
                                    </m:sub>
                                  </m:sSub>
                                  <m:r>
                                    <a:rPr lang="ar-AE" sz="1600" b="0" i="1" smtClean="0">
                                      <a:solidFill>
                                        <a:schemeClr val="dk1"/>
                                      </a:solidFill>
                                      <a:latin typeface="Cambria Math" panose="02040503050406030204" pitchFamily="18" charset="0"/>
                                      <a:ea typeface="Nunito Sans"/>
                                      <a:cs typeface="Nunito Sans"/>
                                      <a:sym typeface="Nunito Sans"/>
                                    </a:rPr>
                                    <m:t>,</m:t>
                                  </m:r>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𝑦</m:t>
                                      </m:r>
                                    </m:e>
                                    <m:sub>
                                      <m:r>
                                        <a:rPr lang="ar-AE" sz="1600" b="0" i="1" smtClean="0">
                                          <a:solidFill>
                                            <a:schemeClr val="dk1"/>
                                          </a:solidFill>
                                          <a:latin typeface="Cambria Math" panose="02040503050406030204" pitchFamily="18" charset="0"/>
                                          <a:ea typeface="Nunito Sans"/>
                                          <a:cs typeface="Nunito Sans"/>
                                          <a:sym typeface="Nunito Sans"/>
                                        </a:rPr>
                                        <m:t>2</m:t>
                                      </m:r>
                                    </m:sub>
                                  </m:sSub>
                                </m:e>
                              </m:d>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1</m:t>
                              </m:r>
                              <m:r>
                                <a:rPr lang="ar-AE" sz="1600" b="0" i="1" smtClean="0">
                                  <a:solidFill>
                                    <a:schemeClr val="dk1"/>
                                  </a:solidFill>
                                  <a:latin typeface="Cambria Math" panose="02040503050406030204" pitchFamily="18" charset="0"/>
                                  <a:ea typeface="Nunito Sans"/>
                                  <a:cs typeface="Nunito Sans"/>
                                  <a:sym typeface="Nunito Sans"/>
                                </a:rPr>
                                <m:t>)</m:t>
                              </m:r>
                            </m:oMath>
                          </a14:m>
                          <a:r>
                            <a:rPr lang="ar-AE" sz="1600" b="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find the gradient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𝑚</m:t>
                              </m:r>
                            </m:oMath>
                          </a14:m>
                          <a:r>
                            <a:rPr lang="en-GB" sz="1600" b="0" dirty="0">
                              <a:solidFill>
                                <a:schemeClr val="dk1"/>
                              </a:solidFill>
                              <a:latin typeface="Nunito Sans"/>
                              <a:ea typeface="Nunito Sans"/>
                              <a:cs typeface="Nunito Sans"/>
                              <a:sym typeface="Nunito Sans"/>
                            </a:rPr>
                            <a:t> of the slope joining these</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points using the formula: </a:t>
                          </a:r>
                        </a:p>
                        <a:p>
                          <a:pPr marL="45720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𝑚</m:t>
                                </m:r>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1</m:t>
                                        </m:r>
                                      </m:sub>
                                    </m:sSub>
                                  </m:num>
                                  <m:den>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1</m:t>
                                        </m:r>
                                      </m:sub>
                                    </m:sSub>
                                  </m:den>
                                </m:f>
                              </m:oMath>
                            </m:oMathPara>
                          </a14:m>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358529"/>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35852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893" r="-138" b="-893"/>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61784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344476415"/>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344476415"/>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Given the table of values for the graph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𝑦</m:t>
                              </m:r>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the value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𝐴</m:t>
                              </m:r>
                            </m:oMath>
                          </a14:m>
                          <a:r>
                            <a:rPr lang="en-GB" sz="1600" b="0" dirty="0">
                              <a:solidFill>
                                <a:schemeClr val="dk1"/>
                              </a:solidFill>
                              <a:latin typeface="Nunito Sans"/>
                              <a:ea typeface="Nunito Sans"/>
                              <a:cs typeface="Nunito Sans"/>
                              <a:sym typeface="Nunito Sans"/>
                            </a:rPr>
                            <a:t>:</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 name="Table 3">
                <a:extLst>
                  <a:ext uri="{FF2B5EF4-FFF2-40B4-BE49-F238E27FC236}">
                    <a16:creationId xmlns:a16="http://schemas.microsoft.com/office/drawing/2014/main" id="{C9020200-625A-9BD0-F432-A372DEA39AE9}"/>
                  </a:ext>
                </a:extLst>
              </p:cNvPr>
              <p:cNvGraphicFramePr>
                <a:graphicFrameLocks noGrp="1"/>
              </p:cNvGraphicFramePr>
              <p:nvPr/>
            </p:nvGraphicFramePr>
            <p:xfrm>
              <a:off x="1524000" y="1256930"/>
              <a:ext cx="6096000" cy="741680"/>
            </p:xfrm>
            <a:graphic>
              <a:graphicData uri="http://schemas.openxmlformats.org/drawingml/2006/table">
                <a:tbl>
                  <a:tblPr firstRow="1" bandRow="1">
                    <a:tableStyleId>{8D82B33B-3398-4198-991C-D4ED406399F8}</a:tableStyleId>
                  </a:tblPr>
                  <a:tblGrid>
                    <a:gridCol w="1016000">
                      <a:extLst>
                        <a:ext uri="{9D8B030D-6E8A-4147-A177-3AD203B41FA5}">
                          <a16:colId xmlns:a16="http://schemas.microsoft.com/office/drawing/2014/main" val="2370345433"/>
                        </a:ext>
                      </a:extLst>
                    </a:gridCol>
                    <a:gridCol w="1016000">
                      <a:extLst>
                        <a:ext uri="{9D8B030D-6E8A-4147-A177-3AD203B41FA5}">
                          <a16:colId xmlns:a16="http://schemas.microsoft.com/office/drawing/2014/main" val="393750105"/>
                        </a:ext>
                      </a:extLst>
                    </a:gridCol>
                    <a:gridCol w="1016000">
                      <a:extLst>
                        <a:ext uri="{9D8B030D-6E8A-4147-A177-3AD203B41FA5}">
                          <a16:colId xmlns:a16="http://schemas.microsoft.com/office/drawing/2014/main" val="2611444549"/>
                        </a:ext>
                      </a:extLst>
                    </a:gridCol>
                    <a:gridCol w="1016000">
                      <a:extLst>
                        <a:ext uri="{9D8B030D-6E8A-4147-A177-3AD203B41FA5}">
                          <a16:colId xmlns:a16="http://schemas.microsoft.com/office/drawing/2014/main" val="1297562567"/>
                        </a:ext>
                      </a:extLst>
                    </a:gridCol>
                    <a:gridCol w="1016000">
                      <a:extLst>
                        <a:ext uri="{9D8B030D-6E8A-4147-A177-3AD203B41FA5}">
                          <a16:colId xmlns:a16="http://schemas.microsoft.com/office/drawing/2014/main" val="4197556293"/>
                        </a:ext>
                      </a:extLst>
                    </a:gridCol>
                    <a:gridCol w="1016000">
                      <a:extLst>
                        <a:ext uri="{9D8B030D-6E8A-4147-A177-3AD203B41FA5}">
                          <a16:colId xmlns:a16="http://schemas.microsoft.com/office/drawing/2014/main" val="3557314562"/>
                        </a:ext>
                      </a:extLst>
                    </a:gridCol>
                  </a:tblGrid>
                  <a:tr h="370840">
                    <a:tc>
                      <a:txBody>
                        <a:bodyPr/>
                        <a:lstStyle/>
                        <a:p>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𝑥</m:t>
                                </m:r>
                              </m:oMath>
                            </m:oMathPara>
                          </a14:m>
                          <a:endParaRPr lang="en-GB" sz="18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−5</m:t>
                                </m:r>
                              </m:oMath>
                            </m:oMathPara>
                          </a14:m>
                          <a:endParaRPr lang="en-GB" sz="1800" dirty="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−3</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0</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3</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5</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1634524"/>
                      </a:ext>
                    </a:extLst>
                  </a:tr>
                  <a:tr h="370840">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𝑦</m:t>
                                </m:r>
                              </m:oMath>
                            </m:oMathPara>
                          </a14:m>
                          <a:endParaRPr lang="en-GB" sz="18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𝐴</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−4</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−18</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7889888"/>
                      </a:ext>
                    </a:extLst>
                  </a:tr>
                </a:tbl>
              </a:graphicData>
            </a:graphic>
          </p:graphicFrame>
        </mc:Choice>
        <mc:Fallback>
          <p:graphicFrame>
            <p:nvGraphicFramePr>
              <p:cNvPr id="3" name="Table 3">
                <a:extLst>
                  <a:ext uri="{FF2B5EF4-FFF2-40B4-BE49-F238E27FC236}">
                    <a16:creationId xmlns:a16="http://schemas.microsoft.com/office/drawing/2014/main" id="{C9020200-625A-9BD0-F432-A372DEA39AE9}"/>
                  </a:ext>
                </a:extLst>
              </p:cNvPr>
              <p:cNvGraphicFramePr>
                <a:graphicFrameLocks noGrp="1"/>
              </p:cNvGraphicFramePr>
              <p:nvPr/>
            </p:nvGraphicFramePr>
            <p:xfrm>
              <a:off x="1524000" y="1256930"/>
              <a:ext cx="6096000" cy="741680"/>
            </p:xfrm>
            <a:graphic>
              <a:graphicData uri="http://schemas.openxmlformats.org/drawingml/2006/table">
                <a:tbl>
                  <a:tblPr firstRow="1" bandRow="1">
                    <a:tableStyleId>{8D82B33B-3398-4198-991C-D4ED406399F8}</a:tableStyleId>
                  </a:tblPr>
                  <a:tblGrid>
                    <a:gridCol w="1016000">
                      <a:extLst>
                        <a:ext uri="{9D8B030D-6E8A-4147-A177-3AD203B41FA5}">
                          <a16:colId xmlns:a16="http://schemas.microsoft.com/office/drawing/2014/main" val="2370345433"/>
                        </a:ext>
                      </a:extLst>
                    </a:gridCol>
                    <a:gridCol w="1016000">
                      <a:extLst>
                        <a:ext uri="{9D8B030D-6E8A-4147-A177-3AD203B41FA5}">
                          <a16:colId xmlns:a16="http://schemas.microsoft.com/office/drawing/2014/main" val="393750105"/>
                        </a:ext>
                      </a:extLst>
                    </a:gridCol>
                    <a:gridCol w="1016000">
                      <a:extLst>
                        <a:ext uri="{9D8B030D-6E8A-4147-A177-3AD203B41FA5}">
                          <a16:colId xmlns:a16="http://schemas.microsoft.com/office/drawing/2014/main" val="2611444549"/>
                        </a:ext>
                      </a:extLst>
                    </a:gridCol>
                    <a:gridCol w="1016000">
                      <a:extLst>
                        <a:ext uri="{9D8B030D-6E8A-4147-A177-3AD203B41FA5}">
                          <a16:colId xmlns:a16="http://schemas.microsoft.com/office/drawing/2014/main" val="1297562567"/>
                        </a:ext>
                      </a:extLst>
                    </a:gridCol>
                    <a:gridCol w="1016000">
                      <a:extLst>
                        <a:ext uri="{9D8B030D-6E8A-4147-A177-3AD203B41FA5}">
                          <a16:colId xmlns:a16="http://schemas.microsoft.com/office/drawing/2014/main" val="4197556293"/>
                        </a:ext>
                      </a:extLst>
                    </a:gridCol>
                    <a:gridCol w="1016000">
                      <a:extLst>
                        <a:ext uri="{9D8B030D-6E8A-4147-A177-3AD203B41FA5}">
                          <a16:colId xmlns:a16="http://schemas.microsoft.com/office/drawing/2014/main" val="3557314562"/>
                        </a:ext>
                      </a:extLst>
                    </a:gridCol>
                  </a:tblGrid>
                  <a:tr h="370840">
                    <a:tc>
                      <a:txBody>
                        <a:bodyPr/>
                        <a:lstStyle/>
                        <a:p>
                          <a:endParaRPr lang="en-US"/>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98" t="-1639" r="-500599" b="-108197"/>
                          </a:stretch>
                        </a:blipFill>
                      </a:tcPr>
                    </a:tc>
                    <a:tc>
                      <a:txBody>
                        <a:bodyPr/>
                        <a:lstStyle/>
                        <a:p>
                          <a:endParaRPr lang="en-US"/>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01807" t="-1639" r="-403614"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00599" t="-1639" r="-301198"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00599" t="-1639" r="-201198"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403012" t="-1639" r="-102410"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500000" t="-1639" r="-1796" b="-108197"/>
                          </a:stretch>
                        </a:blipFill>
                      </a:tcPr>
                    </a:tc>
                    <a:extLst>
                      <a:ext uri="{0D108BD9-81ED-4DB2-BD59-A6C34878D82A}">
                        <a16:rowId xmlns:a16="http://schemas.microsoft.com/office/drawing/2014/main" val="257163452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98" t="-101639" r="-500599" b="-8197"/>
                          </a:stretch>
                        </a:blipFill>
                      </a:tcPr>
                    </a:tc>
                    <a:tc>
                      <a:txBody>
                        <a:bodyPr/>
                        <a:lstStyle/>
                        <a:p>
                          <a:endParaRPr lang="en-GB" sz="180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00599" t="-101639" r="-301198" b="-8197"/>
                          </a:stretch>
                        </a:blipFill>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403012" t="-101639" r="-102410" b="-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500000" t="-101639" r="-1796" b="-8197"/>
                          </a:stretch>
                        </a:blipFill>
                      </a:tcPr>
                    </a:tc>
                    <a:extLst>
                      <a:ext uri="{0D108BD9-81ED-4DB2-BD59-A6C34878D82A}">
                        <a16:rowId xmlns:a16="http://schemas.microsoft.com/office/drawing/2014/main" val="4147889888"/>
                      </a:ext>
                    </a:extLst>
                  </a:tr>
                </a:tbl>
              </a:graphicData>
            </a:graphic>
          </p:graphicFrame>
        </mc:Fallback>
      </mc:AlternateContent>
    </p:spTree>
    <p:extLst>
      <p:ext uri="{BB962C8B-B14F-4D97-AF65-F5344CB8AC3E}">
        <p14:creationId xmlns:p14="http://schemas.microsoft.com/office/powerpoint/2010/main" val="2490911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468884247"/>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468884247"/>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709716070"/>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m:t>
                              </m:r>
                              <m:r>
                                <a:rPr lang="en-US" sz="1600" i="1" u="none" strike="noStrike" cap="none" dirty="0" smtClean="0">
                                  <a:solidFill>
                                    <a:schemeClr val="dk1"/>
                                  </a:solidFill>
                                  <a:latin typeface="Cambria Math" panose="02040503050406030204" pitchFamily="18" charset="0"/>
                                  <a:ea typeface="Nunito Sans"/>
                                  <a:cs typeface="Nunito Sans"/>
                                  <a:sym typeface="Nunito Sans"/>
                                </a:rPr>
                                <m:t>11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US" sz="14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400" u="none" strike="noStrike" cap="none" dirty="0">
                              <a:solidFill>
                                <a:schemeClr val="dk1"/>
                              </a:solidFill>
                              <a:latin typeface="Nunito Sans"/>
                              <a:ea typeface="Nunito Sans"/>
                              <a:cs typeface="Nunito Sans"/>
                              <a:sym typeface="Nunito Sans"/>
                            </a:rPr>
                            <a:t> rather than adding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attributed the wrong sign to the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did not include zero when counting 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709716070"/>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41125426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9</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41125426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6972827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include the sign of the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difference between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9</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400" u="none" strike="noStrike" cap="none" dirty="0">
                              <a:solidFill>
                                <a:schemeClr val="dk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15</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6972827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27621953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27621953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81535517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9</m:t>
                              </m:r>
                            </m:oMath>
                          </a14:m>
                          <a:r>
                            <a:rPr lang="en-US" sz="1400" u="none" strike="noStrike" cap="none" dirty="0">
                              <a:solidFill>
                                <a:schemeClr val="tx1"/>
                              </a:solidFill>
                              <a:latin typeface="Nunito Sans"/>
                              <a:ea typeface="Nunito Sans"/>
                              <a:cs typeface="Nunito Sans"/>
                              <a:sym typeface="Nunito Sans"/>
                            </a:rPr>
                            <a:t>, rather than subtracting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m:t>
                              </m:r>
                              <m:r>
                                <a:rPr lang="en-US" sz="1400" b="0" i="1" u="none" strike="noStrike" cap="none" smtClean="0">
                                  <a:solidFill>
                                    <a:schemeClr val="tx1"/>
                                  </a:solidFill>
                                  <a:latin typeface="Cambria Math" panose="02040503050406030204" pitchFamily="18" charset="0"/>
                                  <a:ea typeface="Nunito Sans"/>
                                  <a:cs typeface="Nunito Sans"/>
                                  <a:sym typeface="Nunito Sans"/>
                                </a:rPr>
                                <m:t>9</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23</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126</m:t>
                              </m:r>
                            </m:oMath>
                          </a14:m>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interpreted brackets as multiplication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14</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9</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calculated in wrong order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81535517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38752707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38752707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33713879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r>
                            <a:rPr lang="en-US" sz="1400" u="none" strike="noStrike" cap="none" dirty="0">
                              <a:solidFill>
                                <a:schemeClr val="tx1"/>
                              </a:solidFill>
                              <a:latin typeface="Nunito Sans"/>
                              <a:ea typeface="Nunito Sans"/>
                              <a:cs typeface="Nunito Sans"/>
                              <a:sym typeface="Nunito Sans"/>
                            </a:rPr>
                            <a:t>, rather than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m:t>
                              </m:r>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attributed wrong sign to the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56</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interpreted brackets as multiplication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m:t>
                              </m:r>
                              <m:r>
                                <a:rPr lang="en-GB" sz="1400" b="0" i="1" u="none" strike="noStrike" cap="none" smtClean="0">
                                  <a:solidFill>
                                    <a:srgbClr val="1C1C1C"/>
                                  </a:solidFill>
                                  <a:latin typeface="Cambria Math" panose="02040503050406030204" pitchFamily="18" charset="0"/>
                                  <a:ea typeface="Nunito Sans"/>
                                  <a:cs typeface="Nunito Sans"/>
                                  <a:sym typeface="Nunito Sans"/>
                                </a:rPr>
                                <m:t>8</m:t>
                              </m:r>
                              <m:r>
                                <a:rPr lang="en-GB" sz="1400" b="0" i="1" u="none" strike="noStrike" cap="none" smtClean="0">
                                  <a:solidFill>
                                    <a:srgbClr val="1C1C1C"/>
                                  </a:solidFill>
                                  <a:latin typeface="Cambria Math" panose="02040503050406030204" pitchFamily="18" charset="0"/>
                                  <a:ea typeface="Nunito Sans"/>
                                  <a:cs typeface="Nunito Sans"/>
                                  <a:sym typeface="Nunito Sans"/>
                                </a:rPr>
                                <m:t>×−</m:t>
                              </m:r>
                              <m:r>
                                <a:rPr lang="en-GB" sz="1400" b="0" i="1" u="none" strike="noStrike" cap="none" smtClean="0">
                                  <a:solidFill>
                                    <a:srgbClr val="1C1C1C"/>
                                  </a:solidFill>
                                  <a:latin typeface="Cambria Math" panose="02040503050406030204" pitchFamily="18" charset="0"/>
                                  <a:ea typeface="Nunito Sans"/>
                                  <a:cs typeface="Nunito Sans"/>
                                  <a:sym typeface="Nunito Sans"/>
                                </a:rPr>
                                <m:t>7</m:t>
                              </m:r>
                              <m:r>
                                <a:rPr lang="en-GB" sz="1400" b="0" i="1" u="none" strike="noStrike" cap="none" smtClean="0">
                                  <a:solidFill>
                                    <a:srgbClr val="1C1C1C"/>
                                  </a:solidFill>
                                  <a:latin typeface="Cambria Math" panose="02040503050406030204" pitchFamily="18" charset="0"/>
                                  <a:ea typeface="Nunito Sans"/>
                                  <a:cs typeface="Nunito Sans"/>
                                  <a:sym typeface="Nunito Sans"/>
                                </a:rPr>
                                <m:t>)</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33713879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03483557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03483557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84302267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400" u="none" strike="noStrike" cap="none" dirty="0">
                              <a:solidFill>
                                <a:schemeClr val="dk1"/>
                              </a:solidFill>
                              <a:latin typeface="Nunito Sans"/>
                              <a:ea typeface="Nunito Sans"/>
                              <a:cs typeface="Nunito Sans"/>
                              <a:sym typeface="Nunito Sans"/>
                            </a:rPr>
                            <a:t>, rather than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8</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ignored the sign of the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400" u="none" strike="noStrike" cap="none" dirty="0">
                              <a:solidFill>
                                <a:schemeClr val="dk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r>
                            <a:rPr lang="en-GB" sz="1400" u="none" strike="noStrike" cap="none" dirty="0">
                              <a:solidFill>
                                <a:schemeClr val="dk1"/>
                              </a:solidFill>
                              <a:latin typeface="Nunito Sans"/>
                              <a:ea typeface="Nunito Sans"/>
                              <a:cs typeface="Nunito Sans"/>
                              <a:sym typeface="Nunito Sans"/>
                            </a:rPr>
                            <a:t>, missing some elements of the calculation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84302267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directed numbers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GB" sz="1200" b="1" dirty="0">
                <a:solidFill>
                  <a:srgbClr val="1C1C1C"/>
                </a:solidFill>
                <a:latin typeface="Nunito Sans" pitchFamily="2" charset="77"/>
              </a:rPr>
              <a:t>Calculating with negative numbers</a:t>
            </a:r>
            <a:r>
              <a:rPr lang="en-GB" sz="1200" dirty="0">
                <a:solidFill>
                  <a:srgbClr val="1C1C1C"/>
                </a:solidFill>
                <a:latin typeface="Nunito Sans" pitchFamily="2" charset="77"/>
              </a:rPr>
              <a:t>, </a:t>
            </a:r>
            <a:r>
              <a:rPr lang="en-GB" sz="1200" b="1" dirty="0">
                <a:solidFill>
                  <a:srgbClr val="1C1C1C"/>
                </a:solidFill>
                <a:latin typeface="Nunito Sans" pitchFamily="2" charset="77"/>
              </a:rPr>
              <a:t>Powers</a:t>
            </a:r>
            <a:r>
              <a:rPr lang="en-GB" sz="1200" dirty="0">
                <a:solidFill>
                  <a:srgbClr val="1C1C1C"/>
                </a:solidFill>
                <a:latin typeface="Nunito Sans" pitchFamily="2" charset="77"/>
              </a:rPr>
              <a:t>, </a:t>
            </a:r>
            <a:r>
              <a:rPr lang="en-GB" sz="1200" b="1" dirty="0">
                <a:solidFill>
                  <a:srgbClr val="1C1C1C"/>
                </a:solidFill>
                <a:latin typeface="Nunito Sans" pitchFamily="2" charset="77"/>
              </a:rPr>
              <a:t>Substitution</a:t>
            </a:r>
            <a:r>
              <a:rPr lang="en-GB" sz="1200" dirty="0">
                <a:solidFill>
                  <a:srgbClr val="1C1C1C"/>
                </a:solidFill>
                <a:latin typeface="Nunito Sans" pitchFamily="2" charset="77"/>
              </a:rPr>
              <a:t>, and </a:t>
            </a:r>
            <a:r>
              <a:rPr lang="en-GB" sz="1200" b="1" dirty="0">
                <a:solidFill>
                  <a:srgbClr val="1C1C1C"/>
                </a:solidFill>
                <a:latin typeface="Nunito Sans" pitchFamily="2" charset="77"/>
              </a:rPr>
              <a:t>Order of operations</a:t>
            </a:r>
            <a:r>
              <a:rPr lang="en-GB" sz="1200" dirty="0">
                <a:solidFill>
                  <a:srgbClr val="1C1C1C"/>
                </a:solidFill>
                <a:latin typeface="Nunito Sans" pitchFamily="2" charset="77"/>
              </a:rPr>
              <a:t> </a:t>
            </a:r>
            <a:r>
              <a:rPr lang="en-GB" sz="1200" b="1" dirty="0">
                <a:solidFill>
                  <a:srgbClr val="1C1C1C"/>
                </a:solidFill>
                <a:latin typeface="Nunito Sans" pitchFamily="2" charset="77"/>
              </a:rPr>
              <a:t>including fractions</a:t>
            </a:r>
            <a:r>
              <a:rPr lang="en-US" sz="1200" b="0" i="0" u="none" strike="noStrike" dirty="0">
                <a:solidFill>
                  <a:srgbClr val="000000"/>
                </a:solidFill>
                <a:effectLst/>
                <a:latin typeface="Nunito Sans" pitchFamily="2" charset="0"/>
              </a:rPr>
              <a:t>.</a:t>
            </a:r>
            <a:endParaRPr lang="en-US" sz="1200" b="0" dirty="0">
              <a:effectLst/>
            </a:endParaRPr>
          </a:p>
          <a:p>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2883031723"/>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2883031723"/>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03127018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oMath>
                          </a14:m>
                          <a:r>
                            <a:rPr lang="en-GB"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400" u="none" strike="noStrike" cap="none" dirty="0">
                              <a:solidFill>
                                <a:schemeClr val="dk1"/>
                              </a:solidFill>
                              <a:latin typeface="Nunito Sans"/>
                              <a:ea typeface="Nunito Sans"/>
                              <a:cs typeface="Nunito Sans"/>
                              <a:sym typeface="Nunito Sans"/>
                            </a:rPr>
                            <a:t>, rather than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7</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12</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performed first operation correctly but then added </a:t>
                          </a:r>
                          <a14:m>
                            <m:oMath xmlns:m="http://schemas.openxmlformats.org/officeDocument/2006/math">
                              <m:r>
                                <a:rPr lang="en-US" sz="140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from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7</m:t>
                              </m:r>
                            </m:oMath>
                          </a14:m>
                          <a:r>
                            <a:rPr lang="en-GB" sz="1400" u="none" strike="noStrike" cap="none" dirty="0">
                              <a:latin typeface="Nunito Sans"/>
                              <a:ea typeface="Nunito Sans"/>
                              <a:cs typeface="Nunito Sans"/>
                              <a:sym typeface="Nunito Sans"/>
                            </a:rPr>
                            <a:t>, then subtracted the result from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9</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03127018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92913234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13</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92913234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73661603"/>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0" u="none" strike="noStrike" cap="none" dirty="0" smtClean="0">
                                  <a:solidFill>
                                    <a:schemeClr val="dk1"/>
                                  </a:solidFill>
                                  <a:latin typeface="Cambria Math" panose="02040503050406030204" pitchFamily="18" charset="0"/>
                                  <a:ea typeface="Nunito Sans"/>
                                  <a:cs typeface="Nunito Sans"/>
                                  <a:sym typeface="Nunito Sans"/>
                                </a:rPr>
                                <m:t>−</m:t>
                              </m:r>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include the sign in front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13</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6</m:t>
                              </m:r>
                            </m:oMath>
                          </a14:m>
                          <a:r>
                            <a:rPr lang="en-US" sz="1400" u="none" strike="noStrike" cap="none" dirty="0">
                              <a:solidFill>
                                <a:schemeClr val="tx1"/>
                              </a:solidFill>
                              <a:latin typeface="Nunito Sans"/>
                              <a:ea typeface="Nunito Sans"/>
                              <a:cs typeface="Nunito Sans"/>
                              <a:sym typeface="Nunito Sans"/>
                            </a:rPr>
                            <a:t>, rather than subtracting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6</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27</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1</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added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6</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8</m:t>
                              </m:r>
                            </m:oMath>
                          </a14:m>
                          <a:r>
                            <a:rPr lang="en-GB" sz="1400" u="none" strike="noStrike" cap="none" dirty="0">
                              <a:latin typeface="Nunito Sans"/>
                              <a:ea typeface="Nunito Sans"/>
                              <a:cs typeface="Nunito Sans"/>
                              <a:sym typeface="Nunito Sans"/>
                            </a:rPr>
                            <a:t> to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13</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73661603"/>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424935427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424935427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64287640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didn’t recognise negative multiplied by positive as negative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added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400" u="none" strike="noStrike" cap="none" dirty="0">
                              <a:latin typeface="Nunito Sans"/>
                              <a:ea typeface="Nunito Sans"/>
                              <a:cs typeface="Nunito Sans"/>
                              <a:sym typeface="Nunito Sans"/>
                            </a:rPr>
                            <a:t> to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5</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400" u="none" strike="noStrike" cap="none" dirty="0">
                              <a:solidFill>
                                <a:schemeClr val="dk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15</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64287640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406016463"/>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24</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correctly apply the rule for multiplying negative numbers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attempted addition rather than multiplication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added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3</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2</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oMath>
                          </a14:m>
                          <a:r>
                            <a:rPr lang="en-GB" sz="1400" u="none" strike="noStrike" cap="none" dirty="0">
                              <a:latin typeface="Nunito Sans"/>
                              <a:ea typeface="Nunito Sans"/>
                              <a:cs typeface="Nunito Sans"/>
                              <a:sym typeface="Nunito Sans"/>
                            </a:rPr>
                            <a:t> to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4</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406016463"/>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255894909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255894909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83122494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e>
                                  </m:d>
                                </m:e>
                                <m:sup>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83122494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1963945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multiplied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m:t>
                              </m:r>
                              <m:r>
                                <a:rPr lang="en-US" sz="1400" b="0" i="1" u="none" strike="noStrike" cap="none" smtClean="0">
                                  <a:solidFill>
                                    <a:schemeClr val="tx1"/>
                                  </a:solidFill>
                                  <a:latin typeface="Cambria Math" panose="02040503050406030204" pitchFamily="18" charset="0"/>
                                  <a:ea typeface="Nunito Sans"/>
                                  <a:cs typeface="Nunito Sans"/>
                                  <a:sym typeface="Nunito Sans"/>
                                </a:rPr>
                                <m:t>2</m:t>
                              </m:r>
                            </m:oMath>
                          </a14:m>
                          <a:r>
                            <a:rPr lang="en-US" sz="1400" u="none" strike="noStrike" cap="none" dirty="0">
                              <a:solidFill>
                                <a:schemeClr val="tx1"/>
                              </a:solidFill>
                              <a:latin typeface="Nunito Sans"/>
                              <a:ea typeface="Nunito Sans"/>
                              <a:cs typeface="Nunito Sans"/>
                              <a:sym typeface="Nunito Sans"/>
                            </a:rPr>
                            <a:t> by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3</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that a product of three negative numbers is negative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8</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squared rather than cubed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1963945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96956625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divided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24</m:t>
                              </m:r>
                            </m:oMath>
                          </a14:m>
                          <a:r>
                            <a:rPr lang="en-GB" sz="1400" u="none" strike="noStrike" cap="none" dirty="0">
                              <a:solidFill>
                                <a:schemeClr val="dk1"/>
                              </a:solidFill>
                              <a:latin typeface="Nunito Sans"/>
                              <a:ea typeface="Nunito Sans"/>
                              <a:cs typeface="Nunito Sans"/>
                              <a:sym typeface="Nunito Sans"/>
                            </a:rPr>
                            <a:t>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400" u="none" strike="noStrike" cap="none" dirty="0">
                              <a:solidFill>
                                <a:schemeClr val="dk1"/>
                              </a:solidFill>
                              <a:latin typeface="Nunito Sans"/>
                              <a:ea typeface="Nunito Sans"/>
                              <a:cs typeface="Nunito Sans"/>
                              <a:sym typeface="Nunito Sans"/>
                            </a:rPr>
                            <a:t>, then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4</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apply rule when dividing numbers of opposite sign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arithmetic errors dividing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24</m:t>
                              </m:r>
                            </m:oMath>
                          </a14:m>
                          <a:r>
                            <a:rPr lang="en-US" sz="1400" u="none" strike="noStrike" cap="none" dirty="0">
                              <a:solidFill>
                                <a:schemeClr val="tx1"/>
                              </a:solidFill>
                              <a:latin typeface="Nunito Sans"/>
                              <a:ea typeface="Nunito Sans"/>
                              <a:cs typeface="Nunito Sans"/>
                              <a:sym typeface="Nunito Sans"/>
                            </a:rPr>
                            <a:t> by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6</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96956625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118141879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118141879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660537787"/>
                  </p:ext>
                </p:extLst>
              </p:nvPr>
            </p:nvGraphicFramePr>
            <p:xfrm>
              <a:off x="952500" y="2190750"/>
              <a:ext cx="7239000" cy="203456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28</m:t>
                                  </m:r>
                                </m:den>
                              </m:f>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calculated </a:t>
                          </a:r>
                          <a14:m>
                            <m:oMath xmlns:m="http://schemas.openxmlformats.org/officeDocument/2006/math">
                              <m:f>
                                <m:f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dk1"/>
                                      </a:solidFill>
                                      <a:latin typeface="Cambria Math" panose="02040503050406030204" pitchFamily="18" charset="0"/>
                                      <a:ea typeface="Nunito Sans"/>
                                      <a:cs typeface="Nunito Sans"/>
                                      <a:sym typeface="Nunito Sans"/>
                                    </a:rPr>
                                    <m:t>9</m:t>
                                  </m:r>
                                </m:num>
                                <m:den>
                                  <m:r>
                                    <a:rPr lang="en-GB" sz="1400" b="0" i="1" u="none" strike="noStrike" cap="none" smtClean="0">
                                      <a:solidFill>
                                        <a:schemeClr val="dk1"/>
                                      </a:solidFill>
                                      <a:latin typeface="Cambria Math" panose="02040503050406030204" pitchFamily="18" charset="0"/>
                                      <a:ea typeface="Nunito Sans"/>
                                      <a:cs typeface="Nunito Sans"/>
                                      <a:sym typeface="Nunito Sans"/>
                                    </a:rPr>
                                    <m:t>4</m:t>
                                  </m:r>
                                </m:den>
                              </m:f>
                              <m:r>
                                <a:rPr lang="en-GB" sz="14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400" b="0" i="1" u="none" strike="noStrike" cap="none" smtClean="0">
                                      <a:solidFill>
                                        <a:schemeClr val="dk1"/>
                                      </a:solidFill>
                                      <a:latin typeface="Cambria Math" panose="02040503050406030204" pitchFamily="18" charset="0"/>
                                      <a:ea typeface="Nunito Sans"/>
                                      <a:cs typeface="Nunito Sans"/>
                                      <a:sym typeface="Nunito Sans"/>
                                    </a:rPr>
                                    <m:t>15</m:t>
                                  </m:r>
                                </m:num>
                                <m:den>
                                  <m:r>
                                    <a:rPr lang="en-GB" sz="1400" b="0" i="1" u="none" strike="noStrike" cap="none" smtClean="0">
                                      <a:solidFill>
                                        <a:schemeClr val="dk1"/>
                                      </a:solidFill>
                                      <a:latin typeface="Cambria Math" panose="02040503050406030204" pitchFamily="18" charset="0"/>
                                      <a:ea typeface="Nunito Sans"/>
                                      <a:cs typeface="Nunito Sans"/>
                                      <a:sym typeface="Nunito Sans"/>
                                    </a:rPr>
                                    <m:t>7</m:t>
                                  </m:r>
                                </m:den>
                              </m:f>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didn’t apply rule when dividing numbers of the same sign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calculated </a:t>
                          </a:r>
                          <a14:m>
                            <m:oMath xmlns:m="http://schemas.openxmlformats.org/officeDocument/2006/math">
                              <m:f>
                                <m:fPr>
                                  <m:ctrlPr>
                                    <a:rPr lang="en-GB" sz="1400" b="0" i="1" u="none" strike="noStrike" cap="none" smtClean="0">
                                      <a:solidFill>
                                        <a:schemeClr val="dk1"/>
                                      </a:solidFill>
                                      <a:latin typeface="Cambria Math" panose="02040503050406030204" pitchFamily="18" charset="0"/>
                                      <a:sym typeface="Nunito Sans"/>
                                    </a:rPr>
                                  </m:ctrlPr>
                                </m:fPr>
                                <m:num>
                                  <m:r>
                                    <a:rPr lang="en-GB" sz="1400" b="0" i="1" u="none" strike="noStrike" cap="none" smtClean="0">
                                      <a:solidFill>
                                        <a:schemeClr val="dk1"/>
                                      </a:solidFill>
                                      <a:latin typeface="Cambria Math" panose="02040503050406030204" pitchFamily="18" charset="0"/>
                                      <a:sym typeface="Nunito Sans"/>
                                    </a:rPr>
                                    <m:t>9</m:t>
                                  </m:r>
                                  <m:r>
                                    <a:rPr lang="en-GB" sz="1400" b="0" i="1" u="none" strike="noStrike" cap="none" smtClean="0">
                                      <a:solidFill>
                                        <a:schemeClr val="dk1"/>
                                      </a:solidFill>
                                      <a:latin typeface="Cambria Math" panose="02040503050406030204" pitchFamily="18" charset="0"/>
                                      <a:sym typeface="Nunito Sans"/>
                                    </a:rPr>
                                    <m:t>−</m:t>
                                  </m:r>
                                  <m:r>
                                    <a:rPr lang="en-GB" sz="1400" b="0" i="1" u="none" strike="noStrike" cap="none" smtClean="0">
                                      <a:solidFill>
                                        <a:schemeClr val="dk1"/>
                                      </a:solidFill>
                                      <a:latin typeface="Cambria Math" panose="02040503050406030204" pitchFamily="18" charset="0"/>
                                      <a:sym typeface="Nunito Sans"/>
                                    </a:rPr>
                                    <m:t>15</m:t>
                                  </m:r>
                                </m:num>
                                <m:den>
                                  <m:r>
                                    <a:rPr lang="en-GB" sz="1400" b="0" i="1" u="none" strike="noStrike" cap="none" smtClean="0">
                                      <a:solidFill>
                                        <a:schemeClr val="dk1"/>
                                      </a:solidFill>
                                      <a:latin typeface="Cambria Math" panose="02040503050406030204" pitchFamily="18" charset="0"/>
                                      <a:sym typeface="Nunito Sans"/>
                                    </a:rPr>
                                    <m:t>4</m:t>
                                  </m:r>
                                </m:den>
                              </m:f>
                              <m:r>
                                <a:rPr lang="en-GB" sz="1400" b="0" i="1" u="none" strike="noStrike" cap="none" smtClean="0">
                                  <a:solidFill>
                                    <a:schemeClr val="dk1"/>
                                  </a:solidFill>
                                  <a:latin typeface="Cambria Math" panose="02040503050406030204" pitchFamily="18" charset="0"/>
                                  <a:sym typeface="Nunito Sans"/>
                                </a:rPr>
                                <m:t>−</m:t>
                              </m:r>
                              <m:r>
                                <a:rPr lang="en-GB" sz="1400" b="0" i="1" u="none" strike="noStrike" cap="none" smtClean="0">
                                  <a:solidFill>
                                    <a:schemeClr val="dk1"/>
                                  </a:solidFill>
                                  <a:latin typeface="Cambria Math" panose="02040503050406030204" pitchFamily="18" charset="0"/>
                                  <a:sym typeface="Nunito Sans"/>
                                </a:rPr>
                                <m:t>7</m:t>
                              </m:r>
                            </m:oMath>
                          </a14:m>
                          <a:r>
                            <a:rPr lang="en-GB" sz="1400" u="none" strike="noStrike" cap="none" dirty="0">
                              <a:latin typeface="Nunito Sans"/>
                              <a:ea typeface="Nunito Sans"/>
                              <a:cs typeface="Nunito Sans"/>
                              <a:sym typeface="Nunito Sans"/>
                            </a:rPr>
                            <a:t> by working sequentially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660537787"/>
                  </p:ext>
                </p:extLst>
              </p:nvPr>
            </p:nvGraphicFramePr>
            <p:xfrm>
              <a:off x="952500" y="2190750"/>
              <a:ext cx="7239000" cy="203456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80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8025"/>
                          </a:stretch>
                        </a:blipFill>
                      </a:tcPr>
                    </a:tc>
                    <a:extLst>
                      <a:ext uri="{0D108BD9-81ED-4DB2-BD59-A6C34878D82A}">
                        <a16:rowId xmlns:a16="http://schemas.microsoft.com/office/drawing/2014/main" val="10000"/>
                      </a:ext>
                    </a:extLst>
                  </a:tr>
                  <a:tr h="105108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4220" r="-100337" b="-115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4220" r="-337" b="-1156"/>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27702392"/>
                  </p:ext>
                </p:extLst>
              </p:nvPr>
            </p:nvGraphicFramePr>
            <p:xfrm>
              <a:off x="108044" y="862525"/>
              <a:ext cx="8750206" cy="1230132"/>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15</m:t>
                                  </m:r>
                                </m:num>
                                <m:den>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den>
                              </m:f>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27702392"/>
                  </p:ext>
                </p:extLst>
              </p:nvPr>
            </p:nvGraphicFramePr>
            <p:xfrm>
              <a:off x="108044" y="862525"/>
              <a:ext cx="8750206" cy="1230132"/>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3013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85" r="-139" b="-985"/>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76483320"/>
                  </p:ext>
                </p:extLst>
              </p:nvPr>
            </p:nvGraphicFramePr>
            <p:xfrm>
              <a:off x="952500" y="2190750"/>
              <a:ext cx="7239000" cy="21740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21</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product of </a:t>
                          </a:r>
                          <a14:m>
                            <m:oMath xmlns:m="http://schemas.openxmlformats.org/officeDocument/2006/math">
                              <m:d>
                                <m:d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400" b="0" i="1" u="none" strike="noStrike" cap="none" smtClean="0">
                                      <a:solidFill>
                                        <a:schemeClr val="dk1"/>
                                      </a:solidFill>
                                      <a:latin typeface="Cambria Math" panose="02040503050406030204" pitchFamily="18" charset="0"/>
                                      <a:ea typeface="Nunito Sans"/>
                                      <a:cs typeface="Nunito Sans"/>
                                      <a:sym typeface="Nunito Sans"/>
                                    </a:rPr>
                                    <m:t>15</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3</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e>
                              </m:d>
                              <m:r>
                                <a:rPr lang="en-GB" sz="1400" b="0" i="1" u="none" strike="noStrike" cap="none" smtClean="0">
                                  <a:solidFill>
                                    <a:schemeClr val="dk1"/>
                                  </a:solidFill>
                                  <a:latin typeface="Cambria Math" panose="02040503050406030204" pitchFamily="18" charset="0"/>
                                  <a:ea typeface="Nunito Sans"/>
                                  <a:cs typeface="Nunito Sans"/>
                                  <a:sym typeface="Nunito Sans"/>
                                </a:rPr>
                                <m:t> </m:t>
                              </m:r>
                              <m:r>
                                <a:rPr lang="en-GB" sz="1400" b="0" i="1" u="none" strike="noStrike" cap="none" smtClean="0">
                                  <a:solidFill>
                                    <a:schemeClr val="dk1"/>
                                  </a:solidFill>
                                  <a:latin typeface="Cambria Math" panose="02040503050406030204" pitchFamily="18" charset="0"/>
                                  <a:ea typeface="Nunito Sans"/>
                                  <a:cs typeface="Nunito Sans"/>
                                  <a:sym typeface="Nunito Sans"/>
                                </a:rPr>
                                <m:t>12</m:t>
                              </m:r>
                            </m:oMath>
                          </a14:m>
                          <a:r>
                            <a:rPr lang="en-GB" sz="1400" u="none" strike="noStrike" cap="none" dirty="0">
                              <a:latin typeface="Nunito Sans"/>
                              <a:ea typeface="Nunito Sans"/>
                              <a:cs typeface="Nunito Sans"/>
                              <a:sym typeface="Nunito Sans"/>
                            </a:rPr>
                            <a:t> and </a:t>
                          </a:r>
                          <a14:m>
                            <m:oMath xmlns:m="http://schemas.openxmlformats.org/officeDocument/2006/math">
                              <m:d>
                                <m:dPr>
                                  <m:ctrlPr>
                                    <a:rPr lang="en-GB" sz="1400" b="0" i="1" u="none" strike="noStrike" cap="none" smtClean="0">
                                      <a:latin typeface="Cambria Math" panose="02040503050406030204" pitchFamily="18" charset="0"/>
                                      <a:ea typeface="Nunito Sans"/>
                                      <a:cs typeface="Nunito Sans"/>
                                      <a:sym typeface="Nunito Sans"/>
                                    </a:rPr>
                                  </m:ctrlPr>
                                </m:dPr>
                                <m:e>
                                  <m:r>
                                    <a:rPr lang="en-GB" sz="1400" b="0" i="1" u="none" strike="noStrike" cap="none" smtClean="0">
                                      <a:latin typeface="Cambria Math" panose="02040503050406030204" pitchFamily="18" charset="0"/>
                                      <a:ea typeface="Nunito Sans"/>
                                      <a:cs typeface="Nunito Sans"/>
                                      <a:sym typeface="Nunito Sans"/>
                                    </a:rPr>
                                    <m:t>7</m:t>
                                  </m:r>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9</m:t>
                                  </m:r>
                                  <m:r>
                                    <a:rPr lang="en-GB" sz="1400" b="0" i="1" u="none" strike="noStrike" cap="none" smtClean="0">
                                      <a:latin typeface="Cambria Math" panose="02040503050406030204" pitchFamily="18" charset="0"/>
                                      <a:ea typeface="Nunito Sans"/>
                                      <a:cs typeface="Nunito Sans"/>
                                      <a:sym typeface="Nunito Sans"/>
                                    </a:rPr>
                                    <m:t>=</m:t>
                                  </m:r>
                                </m:e>
                              </m:d>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carried out calculation as </a:t>
                          </a:r>
                        </a:p>
                        <a:p>
                          <a:pPr marL="0" marR="0" lvl="0" indent="0" algn="l" rtl="0">
                            <a:lnSpc>
                              <a:spcPct val="115000"/>
                            </a:lnSpc>
                            <a:spcBef>
                              <a:spcPts val="0"/>
                            </a:spcBef>
                            <a:spcAft>
                              <a:spcPts val="0"/>
                            </a:spcAft>
                            <a:buClr>
                              <a:srgbClr val="000000"/>
                            </a:buClr>
                            <a:buSzPts val="1600"/>
                            <a:buFont typeface="Arial"/>
                            <a:buNone/>
                          </a:pP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15</m:t>
                              </m:r>
                              <m:r>
                                <a:rPr lang="en-US" sz="1400" b="0" i="1" u="none" strike="noStrike" cap="none" smtClean="0">
                                  <a:solidFill>
                                    <a:schemeClr val="tx1"/>
                                  </a:solidFill>
                                  <a:latin typeface="Cambria Math" panose="02040503050406030204" pitchFamily="18" charset="0"/>
                                  <a:ea typeface="Nunito Sans"/>
                                  <a:cs typeface="Nunito Sans"/>
                                  <a:sym typeface="Nunito Sans"/>
                                </a:rPr>
                                <m:t>−</m:t>
                              </m:r>
                              <m:r>
                                <a:rPr lang="en-US" sz="1400" b="0" i="1" u="none" strike="noStrike" cap="none" smtClean="0">
                                  <a:solidFill>
                                    <a:schemeClr val="tx1"/>
                                  </a:solidFill>
                                  <a:latin typeface="Cambria Math" panose="02040503050406030204" pitchFamily="18" charset="0"/>
                                  <a:ea typeface="Nunito Sans"/>
                                  <a:cs typeface="Nunito Sans"/>
                                  <a:sym typeface="Nunito Sans"/>
                                </a:rPr>
                                <m:t>21</m:t>
                              </m:r>
                              <m:r>
                                <a:rPr lang="en-US" sz="1400" b="0" i="1" u="none" strike="noStrike" cap="none" smtClean="0">
                                  <a:solidFill>
                                    <a:schemeClr val="tx1"/>
                                  </a:solidFill>
                                  <a:latin typeface="Cambria Math" panose="02040503050406030204" pitchFamily="18" charset="0"/>
                                  <a:ea typeface="Nunito Sans"/>
                                  <a:cs typeface="Nunito Sans"/>
                                  <a:sym typeface="Nunito Sans"/>
                                </a:rPr>
                                <m:t>−</m:t>
                              </m:r>
                              <m:r>
                                <a:rPr lang="en-US" sz="1400" b="0" i="1" u="none" strike="noStrike" cap="none" smtClean="0">
                                  <a:solidFill>
                                    <a:schemeClr val="tx1"/>
                                  </a:solidFill>
                                  <a:latin typeface="Cambria Math" panose="02040503050406030204" pitchFamily="18" charset="0"/>
                                  <a:ea typeface="Nunito Sans"/>
                                  <a:cs typeface="Nunito Sans"/>
                                  <a:sym typeface="Nunito Sans"/>
                                </a:rPr>
                                <m:t>9</m:t>
                              </m:r>
                            </m:oMath>
                          </a14:m>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7</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5</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carried out calculation as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15</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3</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12</m:t>
                              </m:r>
                            </m:oMath>
                          </a14:m>
                          <a:r>
                            <a:rPr lang="en-GB" sz="1400" u="none" strike="noStrike" cap="none" dirty="0">
                              <a:latin typeface="Nunito Sans"/>
                              <a:ea typeface="Nunito Sans"/>
                              <a:cs typeface="Nunito Sans"/>
                              <a:sym typeface="Nunito Sans"/>
                            </a:rPr>
                            <a:t>, then multiplied by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7</m:t>
                              </m:r>
                            </m:oMath>
                          </a14:m>
                          <a:r>
                            <a:rPr lang="en-GB" sz="1400" u="none" strike="noStrike" cap="none" dirty="0">
                              <a:latin typeface="Nunito Sans"/>
                              <a:ea typeface="Nunito Sans"/>
                              <a:cs typeface="Nunito Sans"/>
                              <a:sym typeface="Nunito Sans"/>
                            </a:rPr>
                            <a:t> then subtracted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9</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76483320"/>
                  </p:ext>
                </p:extLst>
              </p:nvPr>
            </p:nvGraphicFramePr>
            <p:xfrm>
              <a:off x="952500" y="2190750"/>
              <a:ext cx="7239000" cy="21740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2160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21605"/>
                          </a:stretch>
                        </a:blipFill>
                      </a:tcPr>
                    </a:tc>
                    <a:extLst>
                      <a:ext uri="{0D108BD9-81ED-4DB2-BD59-A6C34878D82A}">
                        <a16:rowId xmlns:a16="http://schemas.microsoft.com/office/drawing/2014/main" val="10000"/>
                      </a:ext>
                    </a:extLst>
                  </a:tr>
                  <a:tr h="119053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3163" r="-100337" b="-5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3163" r="-337" b="-51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331769547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331769547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675781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doubled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solidFill>
                                <a:schemeClr val="dk1"/>
                              </a:solidFill>
                              <a:latin typeface="Nunito Sans"/>
                              <a:ea typeface="Nunito Sans"/>
                              <a:cs typeface="Nunito Sans"/>
                              <a:sym typeface="Nunito Sans"/>
                            </a:rPr>
                            <a:t> instead</a:t>
                          </a:r>
                          <a:r>
                            <a:rPr lang="en-GB" sz="1400" u="none" strike="noStrike" cap="none" baseline="0" dirty="0">
                              <a:solidFill>
                                <a:schemeClr val="dk1"/>
                              </a:solidFill>
                              <a:latin typeface="Nunito Sans"/>
                              <a:ea typeface="Nunito Sans"/>
                              <a:cs typeface="Nunito Sans"/>
                              <a:sym typeface="Nunito Sans"/>
                            </a:rPr>
                            <a:t> of squaring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3</m:t>
                              </m:r>
                            </m:oMath>
                          </a14:m>
                          <a:r>
                            <a:rPr lang="en-GB" sz="1400" u="none" strike="noStrike" cap="none" dirty="0">
                              <a:latin typeface="Nunito Sans"/>
                              <a:ea typeface="Nunito Sans"/>
                              <a:cs typeface="Nunito Sans"/>
                              <a:sym typeface="Nunito Sans"/>
                            </a:rPr>
                            <a:t> the</a:t>
                          </a:r>
                          <a:r>
                            <a:rPr lang="en-GB" sz="1400" u="none" strike="noStrike" cap="none" baseline="0" dirty="0">
                              <a:latin typeface="Nunito Sans"/>
                              <a:ea typeface="Nunito Sans"/>
                              <a:cs typeface="Nunito Sans"/>
                              <a:sym typeface="Nunito Sans"/>
                            </a:rPr>
                            <a:t>n squared, before dividing by </a:t>
                          </a:r>
                          <a14:m>
                            <m:oMath xmlns:m="http://schemas.openxmlformats.org/officeDocument/2006/math">
                              <m:r>
                                <a:rPr lang="en-GB" sz="1400" b="0" i="1" u="none" strike="noStrike" cap="none" baseline="0" smtClean="0">
                                  <a:latin typeface="Cambria Math" panose="02040503050406030204" pitchFamily="18" charset="0"/>
                                  <a:ea typeface="Nunito Sans"/>
                                  <a:cs typeface="Nunito Sans"/>
                                  <a:sym typeface="Nunito Sans"/>
                                </a:rPr>
                                <m:t>−</m:t>
                              </m:r>
                              <m:r>
                                <a:rPr lang="en-GB" sz="1400" b="0" i="1" u="none" strike="noStrike" cap="none" baseline="0" smtClean="0">
                                  <a:latin typeface="Cambria Math" panose="02040503050406030204" pitchFamily="18" charset="0"/>
                                  <a:ea typeface="Nunito Sans"/>
                                  <a:cs typeface="Nunito Sans"/>
                                  <a:sym typeface="Nunito Sans"/>
                                </a:rPr>
                                <m:t>6</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incorrectly found </a:t>
                          </a:r>
                          <a14:m>
                            <m:oMath xmlns:m="http://schemas.openxmlformats.org/officeDocument/2006/math">
                              <m:sSup>
                                <m:sSup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sSupPr>
                                <m:e>
                                  <m:d>
                                    <m:d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4</m:t>
                                      </m:r>
                                    </m:e>
                                  </m:d>
                                </m:e>
                                <m:sup>
                                  <m:r>
                                    <a:rPr lang="en-GB" sz="1400" b="0" i="1" u="none" strike="noStrike" cap="none" smtClean="0">
                                      <a:solidFill>
                                        <a:schemeClr val="dk1"/>
                                      </a:solidFill>
                                      <a:latin typeface="Cambria Math" panose="02040503050406030204" pitchFamily="18" charset="0"/>
                                      <a:ea typeface="Nunito Sans"/>
                                      <a:cs typeface="Nunito Sans"/>
                                      <a:sym typeface="Nunito Sans"/>
                                    </a:rPr>
                                    <m:t>2</m:t>
                                  </m:r>
                                </m:sup>
                              </m:sSup>
                            </m:oMath>
                          </a14:m>
                          <a:r>
                            <a:rPr lang="en-GB" sz="1400" u="none" strike="noStrike" cap="none" dirty="0">
                              <a:solidFill>
                                <a:schemeClr val="dk1"/>
                              </a:solidFill>
                              <a:latin typeface="Nunito Sans"/>
                              <a:ea typeface="Nunito Sans"/>
                              <a:cs typeface="Nunito Sans"/>
                              <a:sym typeface="Nunito Sans"/>
                            </a:rPr>
                            <a:t> to be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16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8</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675781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362949438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362949438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69664544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solidFill>
                                <a:schemeClr val="dk1"/>
                              </a:solidFill>
                              <a:latin typeface="Nunito Sans"/>
                              <a:ea typeface="Nunito Sans"/>
                              <a:cs typeface="Nunito Sans"/>
                              <a:sym typeface="Nunito Sans"/>
                            </a:rPr>
                            <a:t> rather than adding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8</m:t>
                              </m:r>
                            </m:oMath>
                          </a14:m>
                          <a:r>
                            <a:rPr lang="en-US" sz="1400" u="none" strike="noStrike" cap="none" dirty="0">
                              <a:solidFill>
                                <a:schemeClr val="tx1"/>
                              </a:solidFill>
                              <a:latin typeface="Nunito Sans"/>
                              <a:ea typeface="Nunito Sans"/>
                              <a:cs typeface="Nunito Sans"/>
                              <a:sym typeface="Nunito Sans"/>
                            </a:rPr>
                            <a:t> instead of multiplying by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8</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52</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8</m:t>
                              </m:r>
                            </m:oMath>
                          </a14:m>
                          <a:r>
                            <a:rPr lang="en-GB" sz="1400" u="none" strike="noStrike" cap="none" dirty="0">
                              <a:latin typeface="Nunito Sans"/>
                              <a:ea typeface="Nunito Sans"/>
                              <a:cs typeface="Nunito Sans"/>
                              <a:sym typeface="Nunito Sans"/>
                            </a:rPr>
                            <a:t> to be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54</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69664544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481383190"/>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481383190"/>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002470363"/>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m:t>
                              </m:r>
                              <m:r>
                                <a:rPr lang="en-US" sz="1600" i="1" u="none" strike="noStrike" cap="none" dirty="0" smtClean="0">
                                  <a:solidFill>
                                    <a:schemeClr val="tx1"/>
                                  </a:solidFill>
                                  <a:latin typeface="Cambria Math" panose="02040503050406030204" pitchFamily="18" charset="0"/>
                                  <a:ea typeface="Nunito Sans"/>
                                  <a:cs typeface="Nunito Sans"/>
                                  <a:sym typeface="Nunito Sans"/>
                                </a:rPr>
                                <m:t>11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002470363"/>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5176562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85737404"/>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r>
                                <a:rPr lang="en-GB" sz="1600" b="0" i="1" u="none" strike="noStrike" cap="none" dirty="0"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made an error regrouping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r>
                                <a:rPr lang="en-GB" sz="1600" b="0" i="1" u="none" strike="noStrike" cap="none" dirty="0" smtClean="0">
                                  <a:solidFill>
                                    <a:schemeClr val="dk1"/>
                                  </a:solidFill>
                                  <a:latin typeface="Cambria Math" panose="02040503050406030204" pitchFamily="18" charset="0"/>
                                  <a:ea typeface="Cambria Math" panose="02040503050406030204" pitchFamily="18" charset="0"/>
                                  <a:cs typeface="Nunito Sans"/>
                                  <a:sym typeface="Nunito Sans"/>
                                </a:rPr>
                                <m:t>℃</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7</m:t>
                              </m:r>
                              <m:r>
                                <a:rPr lang="en-GB" sz="1400" b="0" i="1" u="none" strike="noStrike" cap="none" smtClean="0">
                                  <a:solidFill>
                                    <a:schemeClr val="dk1"/>
                                  </a:solidFill>
                                  <a:latin typeface="Cambria Math" panose="02040503050406030204" pitchFamily="18" charset="0"/>
                                  <a:ea typeface="Nunito Sans"/>
                                  <a:cs typeface="Nunito Sans"/>
                                  <a:sym typeface="Nunito Sans"/>
                                </a:rPr>
                                <m:t>.</m:t>
                              </m:r>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(instead of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7</m:t>
                              </m:r>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from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28</m:t>
                              </m:r>
                              <m:r>
                                <a:rPr lang="en-GB" sz="1400" b="0" i="1" u="none" strike="noStrike" cap="none" smtClean="0">
                                  <a:latin typeface="Cambria Math" panose="02040503050406030204" pitchFamily="18" charset="0"/>
                                  <a:ea typeface="Nunito Sans"/>
                                  <a:cs typeface="Nunito Sans"/>
                                  <a:sym typeface="Nunito Sans"/>
                                </a:rPr>
                                <m:t>.</m:t>
                              </m:r>
                              <m:r>
                                <a:rPr lang="en-GB" sz="1400" b="0" i="1" u="none" strike="noStrike" cap="none" smtClean="0">
                                  <a:latin typeface="Cambria Math" panose="02040503050406030204" pitchFamily="18" charset="0"/>
                                  <a:ea typeface="Nunito Sans"/>
                                  <a:cs typeface="Nunito Sans"/>
                                  <a:sym typeface="Nunito Sans"/>
                                </a:rPr>
                                <m:t>3</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r>
                                <a:rPr lang="en-GB" sz="1600" b="0" i="1" u="none" strike="noStrike" cap="none" dirty="0" smtClean="0">
                                  <a:solidFill>
                                    <a:schemeClr val="dk1"/>
                                  </a:solidFill>
                                  <a:latin typeface="Cambria Math" panose="02040503050406030204" pitchFamily="18" charset="0"/>
                                  <a:ea typeface="Cambria Math" panose="02040503050406030204" pitchFamily="18" charset="0"/>
                                  <a:cs typeface="Nunito Sans"/>
                                  <a:sym typeface="Nunito Sans"/>
                                </a:rPr>
                                <m:t>℃</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misaligned place value columns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35</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7</m:t>
                              </m:r>
                              <m:r>
                                <a:rPr lang="en-GB" sz="1600" b="0" i="1" u="none" strike="noStrike" cap="none" dirty="0" smtClean="0">
                                  <a:solidFill>
                                    <a:srgbClr val="00BC89"/>
                                  </a:solidFill>
                                  <a:latin typeface="Cambria Math" panose="02040503050406030204" pitchFamily="18" charset="0"/>
                                  <a:ea typeface="Cambria Math" panose="02040503050406030204" pitchFamily="18" charset="0"/>
                                  <a:cs typeface="Nunito Sans"/>
                                  <a:sym typeface="Nunito Sans"/>
                                </a:rPr>
                                <m:t>℃</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85737404"/>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384379655"/>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lnSpc>
                              <a:spcPct val="10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The temperature in Calgary is recorded as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7</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en-GB" sz="1600" b="0" i="1"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GB" sz="1600" b="0" dirty="0">
                              <a:solidFill>
                                <a:schemeClr val="dk1"/>
                              </a:solidFill>
                              <a:latin typeface="Nunito Sans"/>
                              <a:ea typeface="Nunito Sans"/>
                              <a:cs typeface="Nunito Sans"/>
                              <a:sym typeface="Nunito Sans"/>
                            </a:rPr>
                            <a:t>, and the temperature in Doha is</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recorded as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28</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Cambria Math" panose="02040503050406030204" pitchFamily="18" charset="0"/>
                                  <a:cs typeface="Nunito Sans"/>
                                  <a:sym typeface="Nunito Sans"/>
                                </a:rPr>
                                <m:t>℃</m:t>
                              </m:r>
                            </m:oMath>
                          </a14:m>
                          <a:r>
                            <a:rPr lang="en-GB" sz="1600" b="0" dirty="0">
                              <a:solidFill>
                                <a:schemeClr val="dk1"/>
                              </a:solidFill>
                              <a:latin typeface="Nunito Sans"/>
                              <a:ea typeface="Nunito Sans"/>
                              <a:cs typeface="Nunito Sans"/>
                              <a:sym typeface="Nunito Sans"/>
                            </a:rPr>
                            <a:t>. The difference between the temperatures in Doha and Calgary is: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384379655"/>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5152782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a sign error subtracting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𝑦𝑧</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include the sign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𝑥</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product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𝑥𝑦𝑧</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1</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5152782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18572741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If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𝑦</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𝑧</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0</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oMath>
                          </a14:m>
                          <a:r>
                            <a:rPr lang="en-GB" sz="1600" b="0" dirty="0">
                              <a:solidFill>
                                <a:schemeClr val="dk1"/>
                              </a:solidFill>
                              <a:latin typeface="Nunito Sans"/>
                              <a:ea typeface="Nunito Sans"/>
                              <a:cs typeface="Nunito Sans"/>
                              <a:sym typeface="Nunito Sans"/>
                            </a:rPr>
                            <a:t>, find the value of: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𝑥</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𝑦𝑧</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18572741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00868241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include negative signs from coordinates in calculation</a:t>
                          </a:r>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8</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calculated horizontal difference correctly, but vertical difference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forgot to square root</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00868241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3595705820"/>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If </a:t>
                          </a:r>
                          <a14:m>
                            <m:oMath xmlns:m="http://schemas.openxmlformats.org/officeDocument/2006/math">
                              <m:d>
                                <m:dPr>
                                  <m:ctrlPr>
                                    <a:rPr lang="en-GB" sz="1600" b="0" i="1" smtClean="0">
                                      <a:solidFill>
                                        <a:schemeClr val="dk1"/>
                                      </a:solidFill>
                                      <a:latin typeface="Cambria Math" panose="02040503050406030204" pitchFamily="18" charset="0"/>
                                      <a:ea typeface="Nunito Sans"/>
                                      <a:cs typeface="Nunito Sans"/>
                                      <a:sym typeface="Nunito Sans"/>
                                    </a:rPr>
                                  </m:ctrlPr>
                                </m:dPr>
                                <m:e>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𝑥</m:t>
                                      </m:r>
                                    </m:e>
                                    <m:sub>
                                      <m:r>
                                        <a:rPr lang="en-GB" sz="1600" b="0" i="1" smtClean="0">
                                          <a:solidFill>
                                            <a:schemeClr val="dk1"/>
                                          </a:solidFill>
                                          <a:latin typeface="Cambria Math" panose="02040503050406030204" pitchFamily="18" charset="0"/>
                                          <a:ea typeface="Nunito Sans"/>
                                          <a:cs typeface="Nunito Sans"/>
                                          <a:sym typeface="Nunito Sans"/>
                                        </a:rPr>
                                        <m:t>1</m:t>
                                      </m:r>
                                    </m:sub>
                                  </m:sSub>
                                  <m:r>
                                    <a:rPr lang="en-GB" sz="1600" b="0" i="1" smtClean="0">
                                      <a:solidFill>
                                        <a:schemeClr val="dk1"/>
                                      </a:solidFill>
                                      <a:latin typeface="Cambria Math" panose="02040503050406030204" pitchFamily="18" charset="0"/>
                                      <a:ea typeface="Nunito Sans"/>
                                      <a:cs typeface="Nunito Sans"/>
                                      <a:sym typeface="Nunito Sans"/>
                                    </a:rPr>
                                    <m:t>,</m:t>
                                  </m:r>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𝑦</m:t>
                                      </m:r>
                                    </m:e>
                                    <m:sub>
                                      <m:r>
                                        <a:rPr lang="en-GB" sz="1600" b="0" i="1" smtClean="0">
                                          <a:solidFill>
                                            <a:schemeClr val="dk1"/>
                                          </a:solidFill>
                                          <a:latin typeface="Cambria Math" panose="02040503050406030204" pitchFamily="18" charset="0"/>
                                          <a:ea typeface="Nunito Sans"/>
                                          <a:cs typeface="Nunito Sans"/>
                                          <a:sym typeface="Nunito Sans"/>
                                        </a:rPr>
                                        <m:t>1</m:t>
                                      </m:r>
                                    </m:sub>
                                  </m:sSub>
                                </m:e>
                              </m:d>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d>
                                <m:dPr>
                                  <m:ctrlPr>
                                    <a:rPr lang="en-GB" sz="1600" b="0" i="1" smtClean="0">
                                      <a:solidFill>
                                        <a:schemeClr val="dk1"/>
                                      </a:solidFill>
                                      <a:latin typeface="Cambria Math" panose="02040503050406030204" pitchFamily="18" charset="0"/>
                                      <a:ea typeface="Nunito Sans"/>
                                      <a:cs typeface="Nunito Sans"/>
                                      <a:sym typeface="Nunito Sans"/>
                                    </a:rPr>
                                  </m:ctrlPr>
                                </m:dPr>
                                <m:e>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𝑥</m:t>
                                      </m:r>
                                    </m:e>
                                    <m:sub>
                                      <m:r>
                                        <a:rPr lang="en-GB" sz="1600" b="0" i="1" smtClean="0">
                                          <a:solidFill>
                                            <a:schemeClr val="dk1"/>
                                          </a:solidFill>
                                          <a:latin typeface="Cambria Math" panose="02040503050406030204" pitchFamily="18" charset="0"/>
                                          <a:ea typeface="Nunito Sans"/>
                                          <a:cs typeface="Nunito Sans"/>
                                          <a:sym typeface="Nunito Sans"/>
                                        </a:rPr>
                                        <m:t>2</m:t>
                                      </m:r>
                                    </m:sub>
                                  </m:sSub>
                                  <m:r>
                                    <a:rPr lang="en-GB" sz="1600" b="0" i="1" smtClean="0">
                                      <a:solidFill>
                                        <a:schemeClr val="dk1"/>
                                      </a:solidFill>
                                      <a:latin typeface="Cambria Math" panose="02040503050406030204" pitchFamily="18" charset="0"/>
                                      <a:ea typeface="Nunito Sans"/>
                                      <a:cs typeface="Nunito Sans"/>
                                      <a:sym typeface="Nunito Sans"/>
                                    </a:rPr>
                                    <m:t>,</m:t>
                                  </m:r>
                                  <m:sSub>
                                    <m:sSubPr>
                                      <m:ctrlPr>
                                        <a:rPr lang="en-GB" sz="1600" b="0" i="1" smtClean="0">
                                          <a:solidFill>
                                            <a:schemeClr val="dk1"/>
                                          </a:solidFill>
                                          <a:latin typeface="Cambria Math" panose="02040503050406030204" pitchFamily="18" charset="0"/>
                                          <a:ea typeface="Nunito Sans"/>
                                          <a:cs typeface="Nunito Sans"/>
                                          <a:sym typeface="Nunito Sans"/>
                                        </a:rPr>
                                      </m:ctrlPr>
                                    </m:sSubPr>
                                    <m:e>
                                      <m:r>
                                        <a:rPr lang="en-GB" sz="1600" b="0" i="1" smtClean="0">
                                          <a:solidFill>
                                            <a:schemeClr val="dk1"/>
                                          </a:solidFill>
                                          <a:latin typeface="Cambria Math" panose="02040503050406030204" pitchFamily="18" charset="0"/>
                                          <a:ea typeface="Nunito Sans"/>
                                          <a:cs typeface="Nunito Sans"/>
                                          <a:sym typeface="Nunito Sans"/>
                                        </a:rPr>
                                        <m:t>𝑦</m:t>
                                      </m:r>
                                    </m:e>
                                    <m:sub>
                                      <m:r>
                                        <a:rPr lang="en-GB" sz="1600" b="0" i="1" smtClean="0">
                                          <a:solidFill>
                                            <a:schemeClr val="dk1"/>
                                          </a:solidFill>
                                          <a:latin typeface="Cambria Math" panose="02040503050406030204" pitchFamily="18" charset="0"/>
                                          <a:ea typeface="Nunito Sans"/>
                                          <a:cs typeface="Nunito Sans"/>
                                          <a:sym typeface="Nunito Sans"/>
                                        </a:rPr>
                                        <m:t>2</m:t>
                                      </m:r>
                                    </m:sub>
                                  </m:sSub>
                                </m:e>
                              </m:d>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6</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find the distance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𝑑</m:t>
                              </m:r>
                            </m:oMath>
                          </a14:m>
                          <a:r>
                            <a:rPr lang="en-GB" sz="1600" b="0" dirty="0">
                              <a:solidFill>
                                <a:schemeClr val="dk1"/>
                              </a:solidFill>
                              <a:latin typeface="Nunito Sans"/>
                              <a:ea typeface="Nunito Sans"/>
                              <a:cs typeface="Nunito Sans"/>
                              <a:sym typeface="Nunito Sans"/>
                            </a:rPr>
                            <a:t> between these points using</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the formula: </a:t>
                          </a:r>
                        </a:p>
                        <a:p>
                          <a:pPr marL="45720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𝑑</m:t>
                                </m:r>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1</m:t>
                                                </m:r>
                                              </m:sub>
                                            </m:sSub>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1</m:t>
                                                </m:r>
                                              </m:sub>
                                            </m:sSub>
                                          </m:e>
                                        </m:d>
                                      </m:e>
                                      <m:sup>
                                        <m:r>
                                          <a:rPr lang="en-GB" sz="2300" b="0" i="1" smtClean="0">
                                            <a:solidFill>
                                              <a:schemeClr val="dk1"/>
                                            </a:solidFill>
                                            <a:latin typeface="Cambria Math" panose="02040503050406030204" pitchFamily="18" charset="0"/>
                                            <a:cs typeface="Times New Roman"/>
                                            <a:sym typeface="Times New Roman"/>
                                          </a:rPr>
                                          <m:t>2</m:t>
                                        </m:r>
                                      </m:sup>
                                    </m:sSup>
                                  </m:e>
                                </m:rad>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3595705820"/>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178605587"/>
                  </p:ext>
                </p:extLst>
              </p:nvPr>
            </p:nvGraphicFramePr>
            <p:xfrm>
              <a:off x="952500" y="2421651"/>
              <a:ext cx="7239000" cy="20443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interchanged numerator and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f>
                                <m:f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num>
                                <m:den>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made an error finding the vertical change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include the sign in their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178605587"/>
                  </p:ext>
                </p:extLst>
              </p:nvPr>
            </p:nvGraphicFramePr>
            <p:xfrm>
              <a:off x="952500" y="2421651"/>
              <a:ext cx="7239000" cy="20443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86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8642"/>
                          </a:stretch>
                        </a:blipFill>
                      </a:tcPr>
                    </a:tc>
                    <a:extLst>
                      <a:ext uri="{0D108BD9-81ED-4DB2-BD59-A6C34878D82A}">
                        <a16:rowId xmlns:a16="http://schemas.microsoft.com/office/drawing/2014/main" val="10000"/>
                      </a:ext>
                    </a:extLst>
                  </a:tr>
                  <a:tr h="10615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3678" r="-100337" b="-114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3678" r="-337" b="-114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84289284"/>
                  </p:ext>
                </p:extLst>
              </p:nvPr>
            </p:nvGraphicFramePr>
            <p:xfrm>
              <a:off x="108044" y="862525"/>
              <a:ext cx="8811838" cy="1358529"/>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If </a:t>
                          </a:r>
                          <a14:m>
                            <m:oMath xmlns:m="http://schemas.openxmlformats.org/officeDocument/2006/math">
                              <m:d>
                                <m:dPr>
                                  <m:ctrlPr>
                                    <a:rPr lang="ar-AE" sz="1600" b="0" i="1" smtClean="0">
                                      <a:solidFill>
                                        <a:schemeClr val="dk1"/>
                                      </a:solidFill>
                                      <a:latin typeface="Cambria Math" panose="02040503050406030204" pitchFamily="18" charset="0"/>
                                      <a:ea typeface="Nunito Sans"/>
                                      <a:cs typeface="Nunito Sans"/>
                                      <a:sym typeface="Nunito Sans"/>
                                    </a:rPr>
                                  </m:ctrlPr>
                                </m:dPr>
                                <m:e>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𝑥</m:t>
                                      </m:r>
                                    </m:e>
                                    <m:sub>
                                      <m:r>
                                        <a:rPr lang="ar-AE" sz="1600" b="0" i="1" smtClean="0">
                                          <a:solidFill>
                                            <a:schemeClr val="dk1"/>
                                          </a:solidFill>
                                          <a:latin typeface="Cambria Math" panose="02040503050406030204" pitchFamily="18" charset="0"/>
                                          <a:ea typeface="Nunito Sans"/>
                                          <a:cs typeface="Nunito Sans"/>
                                          <a:sym typeface="Nunito Sans"/>
                                        </a:rPr>
                                        <m:t>1</m:t>
                                      </m:r>
                                    </m:sub>
                                  </m:sSub>
                                  <m:r>
                                    <a:rPr lang="ar-AE" sz="1600" b="0" i="1" smtClean="0">
                                      <a:solidFill>
                                        <a:schemeClr val="dk1"/>
                                      </a:solidFill>
                                      <a:latin typeface="Cambria Math" panose="02040503050406030204" pitchFamily="18" charset="0"/>
                                      <a:ea typeface="Nunito Sans"/>
                                      <a:cs typeface="Nunito Sans"/>
                                      <a:sym typeface="Nunito Sans"/>
                                    </a:rPr>
                                    <m:t>,</m:t>
                                  </m:r>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𝑦</m:t>
                                      </m:r>
                                    </m:e>
                                    <m:sub>
                                      <m:r>
                                        <a:rPr lang="ar-AE" sz="1600" b="0" i="1" smtClean="0">
                                          <a:solidFill>
                                            <a:schemeClr val="dk1"/>
                                          </a:solidFill>
                                          <a:latin typeface="Cambria Math" panose="02040503050406030204" pitchFamily="18" charset="0"/>
                                          <a:ea typeface="Nunito Sans"/>
                                          <a:cs typeface="Nunito Sans"/>
                                          <a:sym typeface="Nunito Sans"/>
                                        </a:rPr>
                                        <m:t>1</m:t>
                                      </m:r>
                                    </m:sub>
                                  </m:sSub>
                                </m:e>
                              </m:d>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ar-AE" sz="1600" b="0" i="1" smtClean="0">
                                  <a:solidFill>
                                    <a:schemeClr val="dk1"/>
                                  </a:solidFill>
                                  <a:latin typeface="Cambria Math" panose="02040503050406030204" pitchFamily="18" charset="0"/>
                                  <a:ea typeface="Nunito Sans"/>
                                  <a:cs typeface="Nunito Sans"/>
                                  <a:sym typeface="Nunito Sans"/>
                                </a:rPr>
                                <m:t>,</m:t>
                              </m:r>
                              <m:r>
                                <a:rPr lang="ar-AE" sz="1600" b="0" i="1" smtClean="0">
                                  <a:solidFill>
                                    <a:schemeClr val="dk1"/>
                                  </a:solidFill>
                                  <a:latin typeface="Cambria Math" panose="02040503050406030204" pitchFamily="18" charset="0"/>
                                  <a:ea typeface="Nunito Sans"/>
                                  <a:cs typeface="Nunito Sans"/>
                                  <a:sym typeface="Nunito Sans"/>
                                </a:rPr>
                                <m:t>3</m:t>
                              </m:r>
                              <m:r>
                                <a:rPr lang="ar-AE" sz="1600" b="0" i="1" smtClean="0">
                                  <a:solidFill>
                                    <a:schemeClr val="dk1"/>
                                  </a:solidFill>
                                  <a:latin typeface="Cambria Math" panose="02040503050406030204" pitchFamily="18" charset="0"/>
                                  <a:ea typeface="Nunito Sans"/>
                                  <a:cs typeface="Nunito Sans"/>
                                  <a:sym typeface="Nunito Sans"/>
                                </a:rPr>
                                <m:t>)</m:t>
                              </m:r>
                            </m:oMath>
                          </a14:m>
                          <a:r>
                            <a:rPr lang="ar-AE" sz="1600" b="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and </a:t>
                          </a:r>
                          <a14:m>
                            <m:oMath xmlns:m="http://schemas.openxmlformats.org/officeDocument/2006/math">
                              <m:d>
                                <m:dPr>
                                  <m:ctrlPr>
                                    <a:rPr lang="ar-AE" sz="1600" b="0" i="1" smtClean="0">
                                      <a:solidFill>
                                        <a:schemeClr val="dk1"/>
                                      </a:solidFill>
                                      <a:latin typeface="Cambria Math" panose="02040503050406030204" pitchFamily="18" charset="0"/>
                                      <a:ea typeface="Nunito Sans"/>
                                      <a:cs typeface="Nunito Sans"/>
                                      <a:sym typeface="Nunito Sans"/>
                                    </a:rPr>
                                  </m:ctrlPr>
                                </m:dPr>
                                <m:e>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𝑥</m:t>
                                      </m:r>
                                    </m:e>
                                    <m:sub>
                                      <m:r>
                                        <a:rPr lang="ar-AE" sz="1600" b="0" i="1" smtClean="0">
                                          <a:solidFill>
                                            <a:schemeClr val="dk1"/>
                                          </a:solidFill>
                                          <a:latin typeface="Cambria Math" panose="02040503050406030204" pitchFamily="18" charset="0"/>
                                          <a:ea typeface="Nunito Sans"/>
                                          <a:cs typeface="Nunito Sans"/>
                                          <a:sym typeface="Nunito Sans"/>
                                        </a:rPr>
                                        <m:t>2</m:t>
                                      </m:r>
                                    </m:sub>
                                  </m:sSub>
                                  <m:r>
                                    <a:rPr lang="ar-AE" sz="1600" b="0" i="1" smtClean="0">
                                      <a:solidFill>
                                        <a:schemeClr val="dk1"/>
                                      </a:solidFill>
                                      <a:latin typeface="Cambria Math" panose="02040503050406030204" pitchFamily="18" charset="0"/>
                                      <a:ea typeface="Nunito Sans"/>
                                      <a:cs typeface="Nunito Sans"/>
                                      <a:sym typeface="Nunito Sans"/>
                                    </a:rPr>
                                    <m:t>,</m:t>
                                  </m:r>
                                  <m:sSub>
                                    <m:sSubPr>
                                      <m:ctrlPr>
                                        <a:rPr lang="ar-AE" sz="1600" b="0" i="1" smtClean="0">
                                          <a:solidFill>
                                            <a:schemeClr val="dk1"/>
                                          </a:solidFill>
                                          <a:latin typeface="Cambria Math" panose="02040503050406030204" pitchFamily="18" charset="0"/>
                                          <a:ea typeface="Nunito Sans"/>
                                          <a:cs typeface="Nunito Sans"/>
                                          <a:sym typeface="Nunito Sans"/>
                                        </a:rPr>
                                      </m:ctrlPr>
                                    </m:sSubPr>
                                    <m:e>
                                      <m:r>
                                        <a:rPr lang="ar-AE" sz="1600" b="0" i="1" smtClean="0">
                                          <a:solidFill>
                                            <a:schemeClr val="dk1"/>
                                          </a:solidFill>
                                          <a:latin typeface="Cambria Math" panose="02040503050406030204" pitchFamily="18" charset="0"/>
                                          <a:ea typeface="Nunito Sans"/>
                                          <a:cs typeface="Nunito Sans"/>
                                          <a:sym typeface="Nunito Sans"/>
                                        </a:rPr>
                                        <m:t>𝑦</m:t>
                                      </m:r>
                                    </m:e>
                                    <m:sub>
                                      <m:r>
                                        <a:rPr lang="ar-AE" sz="1600" b="0" i="1" smtClean="0">
                                          <a:solidFill>
                                            <a:schemeClr val="dk1"/>
                                          </a:solidFill>
                                          <a:latin typeface="Cambria Math" panose="02040503050406030204" pitchFamily="18" charset="0"/>
                                          <a:ea typeface="Nunito Sans"/>
                                          <a:cs typeface="Nunito Sans"/>
                                          <a:sym typeface="Nunito Sans"/>
                                        </a:rPr>
                                        <m:t>2</m:t>
                                      </m:r>
                                    </m:sub>
                                  </m:sSub>
                                </m:e>
                              </m:d>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4</m:t>
                              </m:r>
                              <m:r>
                                <a:rPr lang="ar-AE"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1</m:t>
                              </m:r>
                              <m:r>
                                <a:rPr lang="ar-AE" sz="1600" b="0" i="1" smtClean="0">
                                  <a:solidFill>
                                    <a:schemeClr val="dk1"/>
                                  </a:solidFill>
                                  <a:latin typeface="Cambria Math" panose="02040503050406030204" pitchFamily="18" charset="0"/>
                                  <a:ea typeface="Nunito Sans"/>
                                  <a:cs typeface="Nunito Sans"/>
                                  <a:sym typeface="Nunito Sans"/>
                                </a:rPr>
                                <m:t>)</m:t>
                              </m:r>
                            </m:oMath>
                          </a14:m>
                          <a:r>
                            <a:rPr lang="ar-AE" sz="1600" b="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find the gradient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𝑚</m:t>
                              </m:r>
                            </m:oMath>
                          </a14:m>
                          <a:r>
                            <a:rPr lang="en-GB" sz="1600" b="0" dirty="0">
                              <a:solidFill>
                                <a:schemeClr val="dk1"/>
                              </a:solidFill>
                              <a:latin typeface="Nunito Sans"/>
                              <a:ea typeface="Nunito Sans"/>
                              <a:cs typeface="Nunito Sans"/>
                              <a:sym typeface="Nunito Sans"/>
                            </a:rPr>
                            <a:t> of the slope joining these</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points using the formula: </a:t>
                          </a:r>
                        </a:p>
                        <a:p>
                          <a:pPr marL="45720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𝑚</m:t>
                                </m:r>
                                <m:r>
                                  <a:rPr lang="en-GB" sz="2300" b="0" i="1" smtClean="0">
                                    <a:solidFill>
                                      <a:schemeClr val="dk1"/>
                                    </a:solidFill>
                                    <a:latin typeface="Cambria Math" panose="02040503050406030204" pitchFamily="18" charset="0"/>
                                    <a:cs typeface="Times New Roman"/>
                                    <a:sym typeface="Times New Roman"/>
                                  </a:rPr>
                                  <m:t>=</m:t>
                                </m:r>
                                <m:f>
                                  <m:fPr>
                                    <m:ctrlPr>
                                      <a:rPr lang="en-GB" sz="2300" b="0" i="1" smtClean="0">
                                        <a:solidFill>
                                          <a:schemeClr val="dk1"/>
                                        </a:solidFill>
                                        <a:latin typeface="Cambria Math" panose="02040503050406030204" pitchFamily="18" charset="0"/>
                                        <a:cs typeface="Times New Roman"/>
                                        <a:sym typeface="Times New Roman"/>
                                      </a:rPr>
                                    </m:ctrlPr>
                                  </m:fPr>
                                  <m:num>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𝑦</m:t>
                                        </m:r>
                                      </m:e>
                                      <m:sub>
                                        <m:r>
                                          <a:rPr lang="en-GB" sz="2300" b="0" i="1" smtClean="0">
                                            <a:solidFill>
                                              <a:schemeClr val="dk1"/>
                                            </a:solidFill>
                                            <a:latin typeface="Cambria Math" panose="02040503050406030204" pitchFamily="18" charset="0"/>
                                            <a:cs typeface="Times New Roman"/>
                                            <a:sym typeface="Times New Roman"/>
                                          </a:rPr>
                                          <m:t>1</m:t>
                                        </m:r>
                                      </m:sub>
                                    </m:sSub>
                                  </m:num>
                                  <m:den>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2</m:t>
                                        </m:r>
                                      </m:sub>
                                    </m:sSub>
                                    <m:r>
                                      <a:rPr lang="en-GB" sz="2300" b="0" i="1" smtClean="0">
                                        <a:solidFill>
                                          <a:schemeClr val="dk1"/>
                                        </a:solidFill>
                                        <a:latin typeface="Cambria Math" panose="02040503050406030204" pitchFamily="18" charset="0"/>
                                        <a:cs typeface="Times New Roman"/>
                                        <a:sym typeface="Times New Roman"/>
                                      </a:rPr>
                                      <m:t>−</m:t>
                                    </m:r>
                                    <m:sSub>
                                      <m:sSubPr>
                                        <m:ctrlPr>
                                          <a:rPr lang="en-GB" sz="2300" b="0" i="1" smtClean="0">
                                            <a:solidFill>
                                              <a:schemeClr val="dk1"/>
                                            </a:solidFill>
                                            <a:latin typeface="Cambria Math" panose="02040503050406030204" pitchFamily="18" charset="0"/>
                                            <a:cs typeface="Times New Roman"/>
                                            <a:sym typeface="Times New Roman"/>
                                          </a:rPr>
                                        </m:ctrlPr>
                                      </m:sSubPr>
                                      <m:e>
                                        <m:r>
                                          <a:rPr lang="en-GB" sz="2300" b="0" i="1" smtClean="0">
                                            <a:solidFill>
                                              <a:schemeClr val="dk1"/>
                                            </a:solidFill>
                                            <a:latin typeface="Cambria Math" panose="02040503050406030204" pitchFamily="18" charset="0"/>
                                            <a:cs typeface="Times New Roman"/>
                                            <a:sym typeface="Times New Roman"/>
                                          </a:rPr>
                                          <m:t>𝑥</m:t>
                                        </m:r>
                                      </m:e>
                                      <m:sub>
                                        <m:r>
                                          <a:rPr lang="en-GB" sz="2300" b="0" i="1" smtClean="0">
                                            <a:solidFill>
                                              <a:schemeClr val="dk1"/>
                                            </a:solidFill>
                                            <a:latin typeface="Cambria Math" panose="02040503050406030204" pitchFamily="18" charset="0"/>
                                            <a:cs typeface="Times New Roman"/>
                                            <a:sym typeface="Times New Roman"/>
                                          </a:rPr>
                                          <m:t>1</m:t>
                                        </m:r>
                                      </m:sub>
                                    </m:sSub>
                                  </m:den>
                                </m:f>
                              </m:oMath>
                            </m:oMathPara>
                          </a14:m>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84289284"/>
                  </p:ext>
                </p:extLst>
              </p:nvPr>
            </p:nvGraphicFramePr>
            <p:xfrm>
              <a:off x="108044" y="862525"/>
              <a:ext cx="8811838" cy="1358529"/>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35852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893" r="-138" b="-893"/>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204063094"/>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assumed symmetry across the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𝑦</m:t>
                              </m:r>
                            </m:oMath>
                          </a14:m>
                          <a:r>
                            <a:rPr lang="en-GB" sz="1400" u="none" strike="noStrike" cap="none" dirty="0">
                              <a:solidFill>
                                <a:schemeClr val="dk1"/>
                              </a:solidFill>
                              <a:latin typeface="Nunito Sans"/>
                              <a:ea typeface="Nunito Sans"/>
                              <a:cs typeface="Nunito Sans"/>
                              <a:sym typeface="Nunito Sans"/>
                            </a:rPr>
                            <a:t>-axis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8</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made an error subtracting the square of a negative number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treated each term in the sum as being positive and found the total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−10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204063094"/>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52013519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Given the table of values for the graph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𝑦</m:t>
                              </m:r>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the value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𝐴</m:t>
                              </m:r>
                            </m:oMath>
                          </a14:m>
                          <a:r>
                            <a:rPr lang="en-GB" sz="1600" b="0" dirty="0">
                              <a:solidFill>
                                <a:schemeClr val="dk1"/>
                              </a:solidFill>
                              <a:latin typeface="Nunito Sans"/>
                              <a:ea typeface="Nunito Sans"/>
                              <a:cs typeface="Nunito Sans"/>
                              <a:sym typeface="Nunito Sans"/>
                            </a:rPr>
                            <a:t>:</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52013519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 name="Table 3">
                <a:extLst>
                  <a:ext uri="{FF2B5EF4-FFF2-40B4-BE49-F238E27FC236}">
                    <a16:creationId xmlns:a16="http://schemas.microsoft.com/office/drawing/2014/main" id="{C9020200-625A-9BD0-F432-A372DEA39AE9}"/>
                  </a:ext>
                </a:extLst>
              </p:cNvPr>
              <p:cNvGraphicFramePr>
                <a:graphicFrameLocks noGrp="1"/>
              </p:cNvGraphicFramePr>
              <p:nvPr>
                <p:extLst>
                  <p:ext uri="{D42A27DB-BD31-4B8C-83A1-F6EECF244321}">
                    <p14:modId xmlns:p14="http://schemas.microsoft.com/office/powerpoint/2010/main" val="1890427296"/>
                  </p:ext>
                </p:extLst>
              </p:nvPr>
            </p:nvGraphicFramePr>
            <p:xfrm>
              <a:off x="1524000" y="1256930"/>
              <a:ext cx="6096000" cy="741680"/>
            </p:xfrm>
            <a:graphic>
              <a:graphicData uri="http://schemas.openxmlformats.org/drawingml/2006/table">
                <a:tbl>
                  <a:tblPr firstRow="1" bandRow="1">
                    <a:tableStyleId>{8D82B33B-3398-4198-991C-D4ED406399F8}</a:tableStyleId>
                  </a:tblPr>
                  <a:tblGrid>
                    <a:gridCol w="1016000">
                      <a:extLst>
                        <a:ext uri="{9D8B030D-6E8A-4147-A177-3AD203B41FA5}">
                          <a16:colId xmlns:a16="http://schemas.microsoft.com/office/drawing/2014/main" val="2370345433"/>
                        </a:ext>
                      </a:extLst>
                    </a:gridCol>
                    <a:gridCol w="1016000">
                      <a:extLst>
                        <a:ext uri="{9D8B030D-6E8A-4147-A177-3AD203B41FA5}">
                          <a16:colId xmlns:a16="http://schemas.microsoft.com/office/drawing/2014/main" val="393750105"/>
                        </a:ext>
                      </a:extLst>
                    </a:gridCol>
                    <a:gridCol w="1016000">
                      <a:extLst>
                        <a:ext uri="{9D8B030D-6E8A-4147-A177-3AD203B41FA5}">
                          <a16:colId xmlns:a16="http://schemas.microsoft.com/office/drawing/2014/main" val="2611444549"/>
                        </a:ext>
                      </a:extLst>
                    </a:gridCol>
                    <a:gridCol w="1016000">
                      <a:extLst>
                        <a:ext uri="{9D8B030D-6E8A-4147-A177-3AD203B41FA5}">
                          <a16:colId xmlns:a16="http://schemas.microsoft.com/office/drawing/2014/main" val="1297562567"/>
                        </a:ext>
                      </a:extLst>
                    </a:gridCol>
                    <a:gridCol w="1016000">
                      <a:extLst>
                        <a:ext uri="{9D8B030D-6E8A-4147-A177-3AD203B41FA5}">
                          <a16:colId xmlns:a16="http://schemas.microsoft.com/office/drawing/2014/main" val="4197556293"/>
                        </a:ext>
                      </a:extLst>
                    </a:gridCol>
                    <a:gridCol w="1016000">
                      <a:extLst>
                        <a:ext uri="{9D8B030D-6E8A-4147-A177-3AD203B41FA5}">
                          <a16:colId xmlns:a16="http://schemas.microsoft.com/office/drawing/2014/main" val="3557314562"/>
                        </a:ext>
                      </a:extLst>
                    </a:gridCol>
                  </a:tblGrid>
                  <a:tr h="370840">
                    <a:tc>
                      <a:txBody>
                        <a:bodyPr/>
                        <a:lstStyle/>
                        <a:p>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𝑥</m:t>
                                </m:r>
                              </m:oMath>
                            </m:oMathPara>
                          </a14:m>
                          <a:endParaRPr lang="en-GB" sz="18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−5</m:t>
                                </m:r>
                              </m:oMath>
                            </m:oMathPara>
                          </a14:m>
                          <a:endParaRPr lang="en-GB" sz="1800" dirty="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−3</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0</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3</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5</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1634524"/>
                      </a:ext>
                    </a:extLst>
                  </a:tr>
                  <a:tr h="370840">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𝑦</m:t>
                                </m:r>
                              </m:oMath>
                            </m:oMathPara>
                          </a14:m>
                          <a:endParaRPr lang="en-GB" sz="18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𝐴</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−4</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−18</m:t>
                                </m:r>
                              </m:oMath>
                            </m:oMathPara>
                          </a14:m>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7889888"/>
                      </a:ext>
                    </a:extLst>
                  </a:tr>
                </a:tbl>
              </a:graphicData>
            </a:graphic>
          </p:graphicFrame>
        </mc:Choice>
        <mc:Fallback>
          <p:graphicFrame>
            <p:nvGraphicFramePr>
              <p:cNvPr id="3" name="Table 3">
                <a:extLst>
                  <a:ext uri="{FF2B5EF4-FFF2-40B4-BE49-F238E27FC236}">
                    <a16:creationId xmlns:a16="http://schemas.microsoft.com/office/drawing/2014/main" id="{C9020200-625A-9BD0-F432-A372DEA39AE9}"/>
                  </a:ext>
                </a:extLst>
              </p:cNvPr>
              <p:cNvGraphicFramePr>
                <a:graphicFrameLocks noGrp="1"/>
              </p:cNvGraphicFramePr>
              <p:nvPr>
                <p:extLst>
                  <p:ext uri="{D42A27DB-BD31-4B8C-83A1-F6EECF244321}">
                    <p14:modId xmlns:p14="http://schemas.microsoft.com/office/powerpoint/2010/main" val="1890427296"/>
                  </p:ext>
                </p:extLst>
              </p:nvPr>
            </p:nvGraphicFramePr>
            <p:xfrm>
              <a:off x="1524000" y="1256930"/>
              <a:ext cx="6096000" cy="741680"/>
            </p:xfrm>
            <a:graphic>
              <a:graphicData uri="http://schemas.openxmlformats.org/drawingml/2006/table">
                <a:tbl>
                  <a:tblPr firstRow="1" bandRow="1">
                    <a:tableStyleId>{8D82B33B-3398-4198-991C-D4ED406399F8}</a:tableStyleId>
                  </a:tblPr>
                  <a:tblGrid>
                    <a:gridCol w="1016000">
                      <a:extLst>
                        <a:ext uri="{9D8B030D-6E8A-4147-A177-3AD203B41FA5}">
                          <a16:colId xmlns:a16="http://schemas.microsoft.com/office/drawing/2014/main" val="2370345433"/>
                        </a:ext>
                      </a:extLst>
                    </a:gridCol>
                    <a:gridCol w="1016000">
                      <a:extLst>
                        <a:ext uri="{9D8B030D-6E8A-4147-A177-3AD203B41FA5}">
                          <a16:colId xmlns:a16="http://schemas.microsoft.com/office/drawing/2014/main" val="393750105"/>
                        </a:ext>
                      </a:extLst>
                    </a:gridCol>
                    <a:gridCol w="1016000">
                      <a:extLst>
                        <a:ext uri="{9D8B030D-6E8A-4147-A177-3AD203B41FA5}">
                          <a16:colId xmlns:a16="http://schemas.microsoft.com/office/drawing/2014/main" val="2611444549"/>
                        </a:ext>
                      </a:extLst>
                    </a:gridCol>
                    <a:gridCol w="1016000">
                      <a:extLst>
                        <a:ext uri="{9D8B030D-6E8A-4147-A177-3AD203B41FA5}">
                          <a16:colId xmlns:a16="http://schemas.microsoft.com/office/drawing/2014/main" val="1297562567"/>
                        </a:ext>
                      </a:extLst>
                    </a:gridCol>
                    <a:gridCol w="1016000">
                      <a:extLst>
                        <a:ext uri="{9D8B030D-6E8A-4147-A177-3AD203B41FA5}">
                          <a16:colId xmlns:a16="http://schemas.microsoft.com/office/drawing/2014/main" val="4197556293"/>
                        </a:ext>
                      </a:extLst>
                    </a:gridCol>
                    <a:gridCol w="1016000">
                      <a:extLst>
                        <a:ext uri="{9D8B030D-6E8A-4147-A177-3AD203B41FA5}">
                          <a16:colId xmlns:a16="http://schemas.microsoft.com/office/drawing/2014/main" val="3557314562"/>
                        </a:ext>
                      </a:extLst>
                    </a:gridCol>
                  </a:tblGrid>
                  <a:tr h="370840">
                    <a:tc>
                      <a:txBody>
                        <a:bodyPr/>
                        <a:lstStyle/>
                        <a:p>
                          <a:endParaRPr lang="en-US"/>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98" t="-1639" r="-500599" b="-108197"/>
                          </a:stretch>
                        </a:blipFill>
                      </a:tcPr>
                    </a:tc>
                    <a:tc>
                      <a:txBody>
                        <a:bodyPr/>
                        <a:lstStyle/>
                        <a:p>
                          <a:endParaRPr lang="en-US"/>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01807" t="-1639" r="-403614"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00599" t="-1639" r="-301198"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00599" t="-1639" r="-201198"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403012" t="-1639" r="-102410" b="-10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500000" t="-1639" r="-1796" b="-108197"/>
                          </a:stretch>
                        </a:blipFill>
                      </a:tcPr>
                    </a:tc>
                    <a:extLst>
                      <a:ext uri="{0D108BD9-81ED-4DB2-BD59-A6C34878D82A}">
                        <a16:rowId xmlns:a16="http://schemas.microsoft.com/office/drawing/2014/main" val="2571634524"/>
                      </a:ext>
                    </a:extLst>
                  </a:tr>
                  <a:tr h="370840">
                    <a:tc>
                      <a:txBody>
                        <a:bodyPr/>
                        <a:lstStyle/>
                        <a:p>
                          <a:endParaRPr lang="en-US"/>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98" t="-101639" r="-500599" b="-8197"/>
                          </a:stretch>
                        </a:blipFill>
                      </a:tcPr>
                    </a:tc>
                    <a:tc>
                      <a:txBody>
                        <a:bodyPr/>
                        <a:lstStyle/>
                        <a:p>
                          <a:endParaRPr lang="en-GB" sz="180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00599" t="-101639" r="-301198" b="-8197"/>
                          </a:stretch>
                        </a:blipFill>
                      </a:tcPr>
                    </a:tc>
                    <a:tc>
                      <a:txBody>
                        <a:bodyPr/>
                        <a:lstStyle/>
                        <a:p>
                          <a:endParaRPr lang="en-GB"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403012" t="-101639" r="-102410" b="-8197"/>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500000" t="-101639" r="-1796" b="-8197"/>
                          </a:stretch>
                        </a:blipFill>
                      </a:tcPr>
                    </a:tc>
                    <a:extLst>
                      <a:ext uri="{0D108BD9-81ED-4DB2-BD59-A6C34878D82A}">
                        <a16:rowId xmlns:a16="http://schemas.microsoft.com/office/drawing/2014/main" val="4147889888"/>
                      </a:ext>
                    </a:extLst>
                  </a:tr>
                </a:tbl>
              </a:graphicData>
            </a:graphic>
          </p:graphicFrame>
        </mc:Fallback>
      </mc:AlternateContent>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9</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5111890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5111890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23798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32541796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23</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126</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32541796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4195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r>
                                  <a:rPr lang="en-GB" sz="2300" b="0" i="1" smtClean="0">
                                    <a:solidFill>
                                      <a:schemeClr val="dk1"/>
                                    </a:solidFill>
                                    <a:latin typeface="Cambria Math" panose="02040503050406030204" pitchFamily="18" charset="0"/>
                                    <a:cs typeface="Times New Roman"/>
                                    <a:sym typeface="Times New Roman"/>
                                  </a:rPr>
                                  <m:t>)</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9436659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9436659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70814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6579995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6579995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43146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m:t>
                              </m:r>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72867943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72867943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Directed Numbers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5081913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TotalTime>
  <Words>2304</Words>
  <Application>Microsoft Office PowerPoint</Application>
  <PresentationFormat>On-screen Show (16:9)</PresentationFormat>
  <Paragraphs>511</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Nunito Sans</vt:lpstr>
      <vt:lpstr>Times New Roman</vt:lpstr>
      <vt:lpstr>Arial</vt:lpstr>
      <vt:lpstr>Cambria Math</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36</cp:revision>
  <dcterms:modified xsi:type="dcterms:W3CDTF">2023-06-23T09:03:23Z</dcterms:modified>
</cp:coreProperties>
</file>