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F3FF15F-7A3E-45BD-8C91-746523193756}">
  <a:tblStyle styleId="{2F3FF15F-7A3E-45BD-8C91-74652319375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190B267-7AA9-4A32-82B4-1B93F15F077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C0CCA0B-C2E0-44E6-BD65-6C14CAF3DD78}"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19e325f53c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119e325f53c_0_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19e325f53c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119e325f53c_0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9e325f53c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9e325f53c_0_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19e325f53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19e325f53c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19e325f53c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19e325f53c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KS3 Year 8</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SUMMER TERM</a:t>
            </a:r>
            <a:endParaRPr sz="117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{2F3FF15F-7A3E-45BD-8C91-746523193756}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{2F3FF15F-7A3E-45BD-8C91-746523193756}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24"/>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21100"/>
                <a:gridCol w="1295900"/>
                <a:gridCol w="1350275"/>
                <a:gridCol w="3067850"/>
              </a:tblGrid>
              <a:tr h="15030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34.2 x 4.74 ÷ 9.59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189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smallest amount when £150 is shared in the ratio 2:3:5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241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circ</a:t>
                      </a:r>
                      <a:r>
                        <a:rPr lang="en-GB" sz="1600">
                          <a:latin typeface="Nunito Sans"/>
                          <a:ea typeface="Nunito Sans"/>
                          <a:cs typeface="Nunito Sans"/>
                          <a:sym typeface="Nunito Sans"/>
                        </a:rPr>
                        <a:t>umference of this circle. </a:t>
                      </a:r>
                      <a:r>
                        <a:rPr lang="en-GB" sz="1600">
                          <a:solidFill>
                            <a:schemeClr val="dk1"/>
                          </a:solidFill>
                          <a:latin typeface="Nunito Sans"/>
                          <a:ea typeface="Nunito Sans"/>
                          <a:cs typeface="Nunito Sans"/>
                          <a:sym typeface="Nunito Sans"/>
                        </a:rPr>
                        <a:t>Round your answer to 2 decimal places.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size of the angle marked </a:t>
                      </a:r>
                      <a:r>
                        <a:rPr i="1" lang="en-GB" sz="1600">
                          <a:solidFill>
                            <a:srgbClr val="000000"/>
                          </a:solidFill>
                          <a:latin typeface="Times New Roman"/>
                          <a:ea typeface="Times New Roman"/>
                          <a:cs typeface="Times New Roman"/>
                          <a:sym typeface="Times New Roman"/>
                        </a:rPr>
                        <a:t>j</a:t>
                      </a:r>
                      <a:r>
                        <a:rPr lang="en-GB" sz="1600">
                          <a:solidFill>
                            <a:srgbClr val="000000"/>
                          </a:solidFill>
                          <a:latin typeface="Nunito Sans"/>
                          <a:ea typeface="Nunito Sans"/>
                          <a:cs typeface="Nunito Sans"/>
                          <a:sym typeface="Nunito Sans"/>
                        </a:rPr>
                        <a:t> in this is</a:t>
                      </a:r>
                      <a:r>
                        <a:rPr lang="en-GB" sz="1600">
                          <a:latin typeface="Nunito Sans"/>
                          <a:ea typeface="Nunito Sans"/>
                          <a:cs typeface="Nunito Sans"/>
                          <a:sym typeface="Nunito Sans"/>
                        </a:rPr>
                        <a:t>osceles trapezium. </a:t>
                      </a:r>
                      <a:r>
                        <a:rPr lang="en-GB" sz="1600">
                          <a:solidFill>
                            <a:schemeClr val="dk1"/>
                          </a:solidFill>
                          <a:latin typeface="Nunito Sans"/>
                          <a:ea typeface="Nunito Sans"/>
                          <a:cs typeface="Nunito Sans"/>
                          <a:sym typeface="Nunito Sans"/>
                        </a:rPr>
                        <a:t>Give reasons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8" name="Google Shape;13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9" name="Google Shape;139;p24"/>
          <p:cNvPicPr preferRelativeResize="0"/>
          <p:nvPr/>
        </p:nvPicPr>
        <p:blipFill>
          <a:blip r:embed="rId3">
            <a:alphaModFix/>
          </a:blip>
          <a:stretch>
            <a:fillRect/>
          </a:stretch>
        </p:blipFill>
        <p:spPr>
          <a:xfrm>
            <a:off x="1054175" y="2991175"/>
            <a:ext cx="1718525" cy="1718525"/>
          </a:xfrm>
          <a:prstGeom prst="rect">
            <a:avLst/>
          </a:prstGeom>
          <a:noFill/>
          <a:ln>
            <a:noFill/>
          </a:ln>
        </p:spPr>
      </p:pic>
      <p:pic>
        <p:nvPicPr>
          <p:cNvPr id="140" name="Google Shape;140;p24"/>
          <p:cNvPicPr preferRelativeResize="0"/>
          <p:nvPr/>
        </p:nvPicPr>
        <p:blipFill>
          <a:blip r:embed="rId4">
            <a:alphaModFix/>
          </a:blip>
          <a:stretch>
            <a:fillRect/>
          </a:stretch>
        </p:blipFill>
        <p:spPr>
          <a:xfrm>
            <a:off x="5423788" y="3373163"/>
            <a:ext cx="3057525" cy="923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graphicFrame>
        <p:nvGraphicFramePr>
          <p:cNvPr id="145" name="Google Shape;145;p25"/>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21100"/>
                <a:gridCol w="1295900"/>
                <a:gridCol w="1350275"/>
                <a:gridCol w="3067850"/>
              </a:tblGrid>
              <a:tr h="15030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34.2</a:t>
                      </a:r>
                      <a:r>
                        <a:rPr b="0" lang="en-GB" sz="1600">
                          <a:solidFill>
                            <a:schemeClr val="dk1"/>
                          </a:solidFill>
                          <a:latin typeface="Nunito Sans"/>
                          <a:ea typeface="Nunito Sans"/>
                          <a:cs typeface="Nunito Sans"/>
                          <a:sym typeface="Nunito Sans"/>
                        </a:rPr>
                        <a:t> x 4.74 ÷ 9.59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    30</a:t>
                      </a:r>
                      <a:r>
                        <a:rPr b="0" lang="en-GB" sz="1600">
                          <a:solidFill>
                            <a:srgbClr val="00BC89"/>
                          </a:solidFill>
                          <a:latin typeface="Nunito Sans"/>
                          <a:ea typeface="Nunito Sans"/>
                          <a:cs typeface="Nunito Sans"/>
                          <a:sym typeface="Nunito Sans"/>
                        </a:rPr>
                        <a:t> x 5 ÷ 10 = 15</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189 </a:t>
                      </a:r>
                      <a:r>
                        <a:rPr b="0" lang="en-GB" sz="1600">
                          <a:solidFill>
                            <a:schemeClr val="dk1"/>
                          </a:solidFill>
                          <a:latin typeface="Nunito Sans"/>
                          <a:ea typeface="Nunito Sans"/>
                          <a:cs typeface="Nunito Sans"/>
                          <a:sym typeface="Nunito Sans"/>
                        </a:rPr>
                        <a:t>as a product of its prime factors,</a:t>
                      </a:r>
                      <a:r>
                        <a:rPr b="0" lang="en-GB" sz="1600">
                          <a:solidFill>
                            <a:schemeClr val="dk1"/>
                          </a:solidFill>
                          <a:latin typeface="Nunito Sans"/>
                          <a:ea typeface="Nunito Sans"/>
                          <a:cs typeface="Nunito Sans"/>
                          <a:sym typeface="Nunito Sans"/>
                        </a:rPr>
                        <a:t>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a:t>
                      </a:r>
                      <a:r>
                        <a:rPr b="0" baseline="30000" lang="en-GB" sz="1600">
                          <a:solidFill>
                            <a:srgbClr val="00BC89"/>
                          </a:solidFill>
                          <a:latin typeface="Nunito Sans"/>
                          <a:ea typeface="Nunito Sans"/>
                          <a:cs typeface="Nunito Sans"/>
                          <a:sym typeface="Nunito Sans"/>
                        </a:rPr>
                        <a:t>3</a:t>
                      </a:r>
                      <a:r>
                        <a:rPr b="0" lang="en-GB" sz="1600">
                          <a:solidFill>
                            <a:srgbClr val="00BC89"/>
                          </a:solidFill>
                          <a:latin typeface="Nunito Sans"/>
                          <a:ea typeface="Nunito Sans"/>
                          <a:cs typeface="Nunito Sans"/>
                          <a:sym typeface="Nunito Sans"/>
                        </a:rPr>
                        <a:t> x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smallest amount when £150 is shared in the ratio 2:3:5</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241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circ</a:t>
                      </a:r>
                      <a:r>
                        <a:rPr lang="en-GB" sz="1600">
                          <a:latin typeface="Nunito Sans"/>
                          <a:ea typeface="Nunito Sans"/>
                          <a:cs typeface="Nunito Sans"/>
                          <a:sym typeface="Nunito Sans"/>
                        </a:rPr>
                        <a:t>umference of this circle. </a:t>
                      </a:r>
                      <a:r>
                        <a:rPr lang="en-GB" sz="1600">
                          <a:solidFill>
                            <a:schemeClr val="dk1"/>
                          </a:solidFill>
                          <a:latin typeface="Nunito Sans"/>
                          <a:ea typeface="Nunito Sans"/>
                          <a:cs typeface="Nunito Sans"/>
                          <a:sym typeface="Nunito Sans"/>
                        </a:rPr>
                        <a:t>Round your answer to 2 decimal places.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56.55mm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size of the angle marked </a:t>
                      </a:r>
                      <a:r>
                        <a:rPr i="1" lang="en-GB" sz="1600">
                          <a:solidFill>
                            <a:srgbClr val="000000"/>
                          </a:solidFill>
                          <a:latin typeface="Times New Roman"/>
                          <a:ea typeface="Times New Roman"/>
                          <a:cs typeface="Times New Roman"/>
                          <a:sym typeface="Times New Roman"/>
                        </a:rPr>
                        <a:t>j</a:t>
                      </a:r>
                      <a:r>
                        <a:rPr lang="en-GB" sz="1600">
                          <a:solidFill>
                            <a:srgbClr val="000000"/>
                          </a:solidFill>
                          <a:latin typeface="Nunito Sans"/>
                          <a:ea typeface="Nunito Sans"/>
                          <a:cs typeface="Nunito Sans"/>
                          <a:sym typeface="Nunito Sans"/>
                        </a:rPr>
                        <a:t> in this is</a:t>
                      </a:r>
                      <a:r>
                        <a:rPr lang="en-GB" sz="1600">
                          <a:latin typeface="Nunito Sans"/>
                          <a:ea typeface="Nunito Sans"/>
                          <a:cs typeface="Nunito Sans"/>
                          <a:sym typeface="Nunito Sans"/>
                        </a:rPr>
                        <a:t>osceles trapezium. </a:t>
                      </a:r>
                      <a:r>
                        <a:rPr lang="en-GB" sz="1600">
                          <a:solidFill>
                            <a:schemeClr val="dk1"/>
                          </a:solidFill>
                          <a:latin typeface="Nunito Sans"/>
                          <a:ea typeface="Nunito Sans"/>
                          <a:cs typeface="Nunito Sans"/>
                          <a:sym typeface="Nunito Sans"/>
                        </a:rPr>
                        <a:t>Give reasons for your answer.</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j</a:t>
                      </a:r>
                      <a:r>
                        <a:rPr i="1" lang="en-GB" sz="1600">
                          <a:solidFill>
                            <a:srgbClr val="00BC89"/>
                          </a:solidFill>
                          <a:latin typeface="Times New Roman"/>
                          <a:ea typeface="Times New Roman"/>
                          <a:cs typeface="Times New Roman"/>
                          <a:sym typeface="Times New Roman"/>
                        </a:rPr>
                        <a:t> </a:t>
                      </a:r>
                      <a:r>
                        <a:rPr lang="en-GB" sz="1600">
                          <a:solidFill>
                            <a:srgbClr val="00BC89"/>
                          </a:solidFill>
                          <a:latin typeface="Nunito Sans"/>
                          <a:ea typeface="Nunito Sans"/>
                          <a:cs typeface="Nunito Sans"/>
                          <a:sym typeface="Nunito Sans"/>
                        </a:rPr>
                        <a:t>= 115</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6" name="Google Shape;146;p25"/>
          <p:cNvSpPr txBox="1"/>
          <p:nvPr/>
        </p:nvSpPr>
        <p:spPr>
          <a:xfrm>
            <a:off x="80050" y="361775"/>
            <a:ext cx="26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sp>
        <p:nvSpPr>
          <p:cNvPr id="147" name="Google Shape;147;p25"/>
          <p:cNvSpPr txBox="1"/>
          <p:nvPr/>
        </p:nvSpPr>
        <p:spPr>
          <a:xfrm>
            <a:off x="3802750" y="3282825"/>
            <a:ext cx="15771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x</a:t>
            </a:r>
            <a:r>
              <a:rPr lang="en-GB" sz="1300">
                <a:solidFill>
                  <a:srgbClr val="00BC89"/>
                </a:solidFill>
                <a:latin typeface="Nunito Sans"/>
                <a:ea typeface="Nunito Sans"/>
                <a:cs typeface="Nunito Sans"/>
                <a:sym typeface="Nunito Sans"/>
              </a:rPr>
              <a:t> = </a:t>
            </a:r>
            <a:r>
              <a:rPr lang="en-GB" sz="1300">
                <a:solidFill>
                  <a:srgbClr val="00BC89"/>
                </a:solidFill>
                <a:latin typeface="Nunito Sans"/>
                <a:ea typeface="Nunito Sans"/>
                <a:cs typeface="Nunito Sans"/>
                <a:sym typeface="Nunito Sans"/>
              </a:rPr>
              <a:t>65</a:t>
            </a:r>
            <a:r>
              <a:rPr lang="en-GB" sz="1300">
                <a:solidFill>
                  <a:srgbClr val="00BC89"/>
                </a:solidFill>
                <a:latin typeface="Nunito Sans"/>
                <a:ea typeface="Nunito Sans"/>
                <a:cs typeface="Nunito Sans"/>
                <a:sym typeface="Nunito Sans"/>
              </a:rPr>
              <a:t> </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angles on a straight line sum to 180</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a:t>
            </a:r>
            <a:endParaRPr sz="13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a:p>
        </p:txBody>
      </p:sp>
      <p:sp>
        <p:nvSpPr>
          <p:cNvPr id="148" name="Google Shape;148;p25"/>
          <p:cNvSpPr txBox="1"/>
          <p:nvPr/>
        </p:nvSpPr>
        <p:spPr>
          <a:xfrm>
            <a:off x="4118425" y="4218925"/>
            <a:ext cx="4800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j</a:t>
            </a:r>
            <a:r>
              <a:rPr lang="en-GB" sz="1300">
                <a:solidFill>
                  <a:srgbClr val="00BC89"/>
                </a:solidFill>
                <a:latin typeface="Nunito Sans"/>
                <a:ea typeface="Nunito Sans"/>
                <a:cs typeface="Nunito Sans"/>
                <a:sym typeface="Nunito Sans"/>
              </a:rPr>
              <a:t> = 115</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angles in a quadrilateral sum to 360</a:t>
            </a:r>
            <a:r>
              <a:rPr baseline="30000" lang="en-GB" sz="1500">
                <a:solidFill>
                  <a:srgbClr val="00BC89"/>
                </a:solidFill>
                <a:latin typeface="Nunito Sans"/>
                <a:ea typeface="Nunito Sans"/>
                <a:cs typeface="Nunito Sans"/>
                <a:sym typeface="Nunito Sans"/>
              </a:rPr>
              <a:t>o </a:t>
            </a:r>
            <a:r>
              <a:rPr lang="en-GB" sz="1300">
                <a:solidFill>
                  <a:srgbClr val="00BC89"/>
                </a:solidFill>
                <a:latin typeface="Nunito Sans"/>
                <a:ea typeface="Nunito Sans"/>
                <a:cs typeface="Nunito Sans"/>
                <a:sym typeface="Nunito Sans"/>
              </a:rPr>
              <a:t>and there are two pairs of equal angles in an isosceles trapezium)</a:t>
            </a:r>
            <a:endParaRPr/>
          </a:p>
        </p:txBody>
      </p:sp>
      <p:pic>
        <p:nvPicPr>
          <p:cNvPr id="149" name="Google Shape;149;p25"/>
          <p:cNvPicPr preferRelativeResize="0"/>
          <p:nvPr/>
        </p:nvPicPr>
        <p:blipFill>
          <a:blip r:embed="rId3">
            <a:alphaModFix/>
          </a:blip>
          <a:stretch>
            <a:fillRect/>
          </a:stretch>
        </p:blipFill>
        <p:spPr>
          <a:xfrm>
            <a:off x="1054175" y="2991175"/>
            <a:ext cx="1722075" cy="1722075"/>
          </a:xfrm>
          <a:prstGeom prst="rect">
            <a:avLst/>
          </a:prstGeom>
          <a:noFill/>
          <a:ln>
            <a:noFill/>
          </a:ln>
        </p:spPr>
      </p:pic>
      <p:pic>
        <p:nvPicPr>
          <p:cNvPr id="150" name="Google Shape;150;p25"/>
          <p:cNvPicPr preferRelativeResize="0"/>
          <p:nvPr/>
        </p:nvPicPr>
        <p:blipFill>
          <a:blip r:embed="rId4">
            <a:alphaModFix/>
          </a:blip>
          <a:stretch>
            <a:fillRect/>
          </a:stretch>
        </p:blipFill>
        <p:spPr>
          <a:xfrm>
            <a:off x="5397713" y="3294988"/>
            <a:ext cx="3057525" cy="9239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6"/>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21100"/>
                <a:gridCol w="1295900"/>
                <a:gridCol w="1350275"/>
                <a:gridCol w="3067850"/>
              </a:tblGrid>
              <a:tr h="14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69.3 x 0.472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1250 </a:t>
                      </a:r>
                      <a:r>
                        <a:rPr b="0" lang="en-GB" sz="1600">
                          <a:solidFill>
                            <a:schemeClr val="dk1"/>
                          </a:solidFill>
                          <a:latin typeface="Nunito Sans"/>
                          <a:ea typeface="Nunito Sans"/>
                          <a:cs typeface="Nunito Sans"/>
                          <a:sym typeface="Nunito Sans"/>
                        </a:rPr>
                        <a:t>as a product of its prime factors, </a:t>
                      </a:r>
                      <a:r>
                        <a:rPr b="0" lang="en-GB" sz="1600">
                          <a:solidFill>
                            <a:schemeClr val="dk1"/>
                          </a:solidFill>
                          <a:latin typeface="Nunito Sans"/>
                          <a:ea typeface="Nunito Sans"/>
                          <a:cs typeface="Nunito Sans"/>
                          <a:sym typeface="Nunito Sans"/>
                        </a:rPr>
                        <a:t>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1.25m is shared in the ratio 2:3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05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a:t>
                      </a:r>
                      <a:r>
                        <a:rPr lang="en-GB" sz="1600">
                          <a:latin typeface="Nunito Sans"/>
                          <a:ea typeface="Nunito Sans"/>
                          <a:cs typeface="Nunito Sans"/>
                          <a:sym typeface="Nunito Sans"/>
                        </a:rPr>
                        <a:t>this semi-circle</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Round your answer to 2 decimal places.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angle </a:t>
                      </a:r>
                      <a:r>
                        <a:rPr i="1" lang="en-GB" sz="1600">
                          <a:solidFill>
                            <a:schemeClr val="dk1"/>
                          </a:solidFill>
                          <a:latin typeface="Times New Roman"/>
                          <a:ea typeface="Times New Roman"/>
                          <a:cs typeface="Times New Roman"/>
                          <a:sym typeface="Times New Roman"/>
                        </a:rPr>
                        <a:t>g</a:t>
                      </a:r>
                      <a:r>
                        <a:rPr lang="en-GB" sz="1600">
                          <a:solidFill>
                            <a:schemeClr val="dk1"/>
                          </a:solidFill>
                          <a:latin typeface="Nunito Sans"/>
                          <a:ea typeface="Nunito Sans"/>
                          <a:cs typeface="Nunito Sans"/>
                          <a:sym typeface="Nunito Sans"/>
                        </a:rPr>
                        <a:t>. Give reasons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6" name="Google Shape;15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7" name="Google Shape;157;p26"/>
          <p:cNvPicPr preferRelativeResize="0"/>
          <p:nvPr/>
        </p:nvPicPr>
        <p:blipFill>
          <a:blip r:embed="rId3">
            <a:alphaModFix/>
          </a:blip>
          <a:stretch>
            <a:fillRect/>
          </a:stretch>
        </p:blipFill>
        <p:spPr>
          <a:xfrm>
            <a:off x="862675" y="3143400"/>
            <a:ext cx="2102975" cy="2079150"/>
          </a:xfrm>
          <a:prstGeom prst="rect">
            <a:avLst/>
          </a:prstGeom>
          <a:noFill/>
          <a:ln>
            <a:noFill/>
          </a:ln>
        </p:spPr>
      </p:pic>
      <p:pic>
        <p:nvPicPr>
          <p:cNvPr id="158" name="Google Shape;158;p26"/>
          <p:cNvPicPr preferRelativeResize="0"/>
          <p:nvPr/>
        </p:nvPicPr>
        <p:blipFill>
          <a:blip r:embed="rId4">
            <a:alphaModFix/>
          </a:blip>
          <a:stretch>
            <a:fillRect/>
          </a:stretch>
        </p:blipFill>
        <p:spPr>
          <a:xfrm>
            <a:off x="5341875" y="3078374"/>
            <a:ext cx="2674050" cy="14418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graphicFrame>
        <p:nvGraphicFramePr>
          <p:cNvPr id="163" name="Google Shape;163;p27"/>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21100"/>
                <a:gridCol w="1295900"/>
                <a:gridCol w="1350275"/>
                <a:gridCol w="3067850"/>
              </a:tblGrid>
              <a:tr h="1391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69.3 x 0.472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rgbClr val="00BC89"/>
                          </a:solidFill>
                          <a:latin typeface="Nunito Sans"/>
                          <a:ea typeface="Nunito Sans"/>
                          <a:cs typeface="Nunito Sans"/>
                          <a:sym typeface="Nunito Sans"/>
                        </a:rPr>
                        <a:t>                70 × 0.5 = 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1250 </a:t>
                      </a:r>
                      <a:r>
                        <a:rPr b="0" lang="en-GB" sz="1600">
                          <a:solidFill>
                            <a:schemeClr val="dk1"/>
                          </a:solidFill>
                          <a:latin typeface="Nunito Sans"/>
                          <a:ea typeface="Nunito Sans"/>
                          <a:cs typeface="Nunito Sans"/>
                          <a:sym typeface="Nunito Sans"/>
                        </a:rPr>
                        <a:t>as a product of its prime factors,</a:t>
                      </a:r>
                      <a:r>
                        <a:rPr b="0" lang="en-GB" sz="1600">
                          <a:solidFill>
                            <a:schemeClr val="dk1"/>
                          </a:solidFill>
                          <a:latin typeface="Nunito Sans"/>
                          <a:ea typeface="Nunito Sans"/>
                          <a:cs typeface="Nunito Sans"/>
                          <a:sym typeface="Nunito Sans"/>
                        </a:rPr>
                        <a:t>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x 5</a:t>
                      </a:r>
                      <a:r>
                        <a:rPr b="0" baseline="30000" lang="en-GB" sz="1600">
                          <a:solidFill>
                            <a:srgbClr val="00BC89"/>
                          </a:solidFill>
                          <a:latin typeface="Nunito Sans"/>
                          <a:ea typeface="Nunito Sans"/>
                          <a:cs typeface="Nunito Sans"/>
                          <a:sym typeface="Nunito Sans"/>
                        </a:rPr>
                        <a:t>4</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1.25m is shared in the ratio 2:3</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0.5m</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05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th</a:t>
                      </a:r>
                      <a:r>
                        <a:rPr lang="en-GB" sz="1600">
                          <a:latin typeface="Nunito Sans"/>
                          <a:ea typeface="Nunito Sans"/>
                          <a:cs typeface="Nunito Sans"/>
                          <a:sym typeface="Nunito Sans"/>
                        </a:rPr>
                        <a:t>is semi-circle. </a:t>
                      </a:r>
                      <a:r>
                        <a:rPr lang="en-GB" sz="1600">
                          <a:solidFill>
                            <a:schemeClr val="dk1"/>
                          </a:solidFill>
                          <a:latin typeface="Nunito Sans"/>
                          <a:ea typeface="Nunito Sans"/>
                          <a:cs typeface="Nunito Sans"/>
                          <a:sym typeface="Nunito Sans"/>
                        </a:rPr>
                        <a:t>Round your answer to 2 decimal places.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89.98cm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angle </a:t>
                      </a:r>
                      <a:r>
                        <a:rPr i="1" lang="en-GB" sz="1600">
                          <a:solidFill>
                            <a:schemeClr val="dk1"/>
                          </a:solidFill>
                          <a:latin typeface="Times New Roman"/>
                          <a:ea typeface="Times New Roman"/>
                          <a:cs typeface="Times New Roman"/>
                          <a:sym typeface="Times New Roman"/>
                        </a:rPr>
                        <a:t>g</a:t>
                      </a: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g</a:t>
                      </a:r>
                      <a:r>
                        <a:rPr lang="en-GB" sz="1600">
                          <a:solidFill>
                            <a:srgbClr val="00BC89"/>
                          </a:solidFill>
                          <a:latin typeface="Nunito Sans"/>
                          <a:ea typeface="Nunito Sans"/>
                          <a:cs typeface="Nunito Sans"/>
                          <a:sym typeface="Nunito Sans"/>
                        </a:rPr>
                        <a:t> = 37</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4" name="Google Shape;164;p27"/>
          <p:cNvSpPr txBox="1"/>
          <p:nvPr/>
        </p:nvSpPr>
        <p:spPr>
          <a:xfrm>
            <a:off x="80050" y="361775"/>
            <a:ext cx="2673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sp>
        <p:nvSpPr>
          <p:cNvPr id="165" name="Google Shape;165;p27"/>
          <p:cNvSpPr txBox="1"/>
          <p:nvPr/>
        </p:nvSpPr>
        <p:spPr>
          <a:xfrm>
            <a:off x="4190125" y="4229725"/>
            <a:ext cx="48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x</a:t>
            </a:r>
            <a:r>
              <a:rPr lang="en-GB" sz="1300">
                <a:solidFill>
                  <a:srgbClr val="00BC89"/>
                </a:solidFill>
                <a:latin typeface="Nunito Sans"/>
                <a:ea typeface="Nunito Sans"/>
                <a:cs typeface="Nunito Sans"/>
                <a:sym typeface="Nunito Sans"/>
              </a:rPr>
              <a:t> = 37</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alternate angles </a:t>
            </a:r>
            <a:r>
              <a:rPr lang="en-GB" sz="1300">
                <a:solidFill>
                  <a:srgbClr val="00BC89"/>
                </a:solidFill>
                <a:latin typeface="Nunito Sans"/>
                <a:ea typeface="Nunito Sans"/>
                <a:cs typeface="Nunito Sans"/>
                <a:sym typeface="Nunito Sans"/>
              </a:rPr>
              <a:t>in parallel lines </a:t>
            </a:r>
            <a:r>
              <a:rPr lang="en-GB" sz="1300">
                <a:solidFill>
                  <a:srgbClr val="00BC89"/>
                </a:solidFill>
                <a:latin typeface="Nunito Sans"/>
                <a:ea typeface="Nunito Sans"/>
                <a:cs typeface="Nunito Sans"/>
                <a:sym typeface="Nunito Sans"/>
              </a:rPr>
              <a:t>are equal)</a:t>
            </a:r>
            <a:endParaRPr sz="1300">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g</a:t>
            </a:r>
            <a:r>
              <a:rPr lang="en-GB" sz="1300">
                <a:solidFill>
                  <a:srgbClr val="00BC89"/>
                </a:solidFill>
                <a:latin typeface="Nunito Sans"/>
                <a:ea typeface="Nunito Sans"/>
                <a:cs typeface="Nunito Sans"/>
                <a:sym typeface="Nunito Sans"/>
              </a:rPr>
              <a:t> </a:t>
            </a:r>
            <a:r>
              <a:rPr lang="en-GB" sz="1300">
                <a:solidFill>
                  <a:srgbClr val="00BC89"/>
                </a:solidFill>
                <a:latin typeface="Nunito Sans"/>
                <a:ea typeface="Nunito Sans"/>
                <a:cs typeface="Nunito Sans"/>
                <a:sym typeface="Nunito Sans"/>
              </a:rPr>
              <a:t>= 37</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vertically opposite angles are equal)</a:t>
            </a:r>
            <a:endParaRPr sz="1300">
              <a:solidFill>
                <a:srgbClr val="00BC89"/>
              </a:solidFill>
              <a:latin typeface="Nunito Sans"/>
              <a:ea typeface="Nunito Sans"/>
              <a:cs typeface="Nunito Sans"/>
              <a:sym typeface="Nunito Sans"/>
            </a:endParaRPr>
          </a:p>
        </p:txBody>
      </p:sp>
      <p:pic>
        <p:nvPicPr>
          <p:cNvPr id="166" name="Google Shape;166;p27"/>
          <p:cNvPicPr preferRelativeResize="0"/>
          <p:nvPr/>
        </p:nvPicPr>
        <p:blipFill>
          <a:blip r:embed="rId3">
            <a:alphaModFix/>
          </a:blip>
          <a:stretch>
            <a:fillRect/>
          </a:stretch>
        </p:blipFill>
        <p:spPr>
          <a:xfrm>
            <a:off x="862675" y="3143400"/>
            <a:ext cx="2102975" cy="2079150"/>
          </a:xfrm>
          <a:prstGeom prst="rect">
            <a:avLst/>
          </a:prstGeom>
          <a:noFill/>
          <a:ln>
            <a:noFill/>
          </a:ln>
        </p:spPr>
      </p:pic>
      <p:pic>
        <p:nvPicPr>
          <p:cNvPr id="167" name="Google Shape;167;p27"/>
          <p:cNvPicPr preferRelativeResize="0"/>
          <p:nvPr/>
        </p:nvPicPr>
        <p:blipFill>
          <a:blip r:embed="rId4">
            <a:alphaModFix/>
          </a:blip>
          <a:stretch>
            <a:fillRect/>
          </a:stretch>
        </p:blipFill>
        <p:spPr>
          <a:xfrm>
            <a:off x="5253100" y="2881349"/>
            <a:ext cx="2674050" cy="1441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{C190B267-7AA9-4A32-82B4-1B93F15F0777}</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For Q1, discuss how in some cases it could make more sense to round to 2 significant figures or other degrees of accuracy before estimating. Q2 links back to week 10 when we looked at </a:t>
                      </a:r>
                      <a:r>
                        <a:rPr lang="en-GB" sz="1500">
                          <a:latin typeface="Nunito Sans"/>
                          <a:ea typeface="Nunito Sans"/>
                          <a:cs typeface="Nunito Sans"/>
                          <a:sym typeface="Nunito Sans"/>
                        </a:rPr>
                        <a:t>composite numbers. A few examples for Q3 could be required before students feel confident to work independently. Q4 links back to week 4 and 5 when circumference and area of a circle were first reviewed. The angle problems in Q5 use mostly the same angle facts that were covered in week 7, with the addition of angles in triangles and isosceles trapeziums. These questions are also more complex as they all require more than one step in order to get to the final answer.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Estimation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Product of primes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Sharing in a given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Measures in circles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a:solidFill>
                            <a:schemeClr val="dk1"/>
                          </a:solidFill>
                          <a:latin typeface="Nunito Sans"/>
                          <a:ea typeface="Nunito Sans"/>
                          <a:cs typeface="Nunito Sans"/>
                          <a:sym typeface="Nunito Sans"/>
                        </a:rPr>
                        <a:t>Angle problems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791450"/>
          <a:ext cx="3000000" cy="3000000"/>
        </p:xfrm>
        <a:graphic>
          <a:graphicData uri="http://schemas.openxmlformats.org/drawingml/2006/table">
            <a:tbl>
              <a:tblPr>
                <a:noFill/>
                <a:tableStyleId>{C190B267-7AA9-4A32-82B4-1B93F15F0777}</a:tableStyleId>
              </a:tblPr>
              <a:tblGrid>
                <a:gridCol w="8853400"/>
              </a:tblGrid>
              <a:tr h="37815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9697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Estimation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he is going to estimate the answer to 78.3 × 0.543 by first rounding to 1 significant figure. The calculation he uses is 80 × 1 = 80. What has Simon done wrong? Now estimate the answers to the following calculations: (a) 467 × 0.493 (b) 3.7 × 0.193 (c) 7.8 ÷ 0.543 (d) 5.7 ÷ 0.2541</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113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Product of primes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On a 100 square grid, highlight all the prime numbers.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6700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Sharing in a given ratio</a:t>
                      </a:r>
                      <a:endParaRPr b="1">
                        <a:solidFill>
                          <a:srgbClr val="2779F5"/>
                        </a:solidFill>
                        <a:latin typeface="Nunito Sans"/>
                        <a:ea typeface="Nunito Sans"/>
                        <a:cs typeface="Nunito Sans"/>
                        <a:sym typeface="Nunito Sans"/>
                      </a:endParaRPr>
                    </a:p>
                    <a:p>
                      <a:pPr indent="-304800" lvl="0" marL="457200" rtl="0" algn="l">
                        <a:spcBef>
                          <a:spcPts val="0"/>
                        </a:spcBef>
                        <a:spcAft>
                          <a:spcPts val="0"/>
                        </a:spcAft>
                        <a:buClr>
                          <a:srgbClr val="2779F5"/>
                        </a:buClr>
                        <a:buSzPts val="1200"/>
                        <a:buFont typeface="Nunito Sans"/>
                        <a:buChar char="●"/>
                      </a:pPr>
                      <a:r>
                        <a:rPr b="1" lang="en-GB">
                          <a:solidFill>
                            <a:srgbClr val="2779F5"/>
                          </a:solidFill>
                          <a:latin typeface="Nunito Sans"/>
                          <a:ea typeface="Nunito Sans"/>
                          <a:cs typeface="Nunito Sans"/>
                          <a:sym typeface="Nunito Sans"/>
                        </a:rPr>
                        <a:t>“Find the larger amount when £750 is shared in the ratio 47:3”. Discuss the fastest way to find the solution to this question without using a calculator. </a:t>
                      </a:r>
                      <a:endParaRPr b="1" sz="1200">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113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Measures in circles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any mnemonics to help you remember the formulas for circumference and area?</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22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Angle problems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Exam questions will often require you to state the angle facts you have used in order to calculate the missing angle. Practice filling in the blanks to angle facts such as, “____ opposite angles are _____”, “_____ in a _____ sum to 360</a:t>
                      </a:r>
                      <a:r>
                        <a:rPr baseline="30000" lang="en-GB">
                          <a:solidFill>
                            <a:srgbClr val="2779F5"/>
                          </a:solidFill>
                          <a:latin typeface="Nunito Sans"/>
                          <a:ea typeface="Nunito Sans"/>
                          <a:cs typeface="Nunito Sans"/>
                          <a:sym typeface="Nunito Sans"/>
                        </a:rPr>
                        <a:t>o</a:t>
                      </a:r>
                      <a:r>
                        <a:rPr b="1" lang="en-GB">
                          <a:solidFill>
                            <a:srgbClr val="2779F5"/>
                          </a:solidFill>
                          <a:latin typeface="Nunito Sans"/>
                          <a:ea typeface="Nunito Sans"/>
                          <a:cs typeface="Nunito Sans"/>
                          <a:sym typeface="Nunito Sans"/>
                        </a:rPr>
                        <a:t>” and “alternate ____ in _____ lines are ____”. </a:t>
                      </a:r>
                      <a:endParaRPr b="1" sz="1200">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07200"/>
                <a:gridCol w="1309800"/>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11.4 x 6.88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Express 77 </a:t>
                      </a:r>
                      <a:r>
                        <a:rPr b="0" lang="en-GB" sz="1600">
                          <a:solidFill>
                            <a:schemeClr val="dk1"/>
                          </a:solidFill>
                          <a:latin typeface="Nunito Sans"/>
                          <a:ea typeface="Nunito Sans"/>
                          <a:cs typeface="Nunito Sans"/>
                          <a:sym typeface="Nunito Sans"/>
                        </a:rPr>
                        <a:t>as a product of its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larger amount when £49 is shared in the ratio 5:2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24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a:t>
                      </a:r>
                      <a:r>
                        <a:rPr lang="en-GB" sz="1600">
                          <a:latin typeface="Nunito Sans"/>
                          <a:ea typeface="Nunito Sans"/>
                          <a:cs typeface="Nunito Sans"/>
                          <a:sym typeface="Nunito Sans"/>
                        </a:rPr>
                        <a:t>circumference</a:t>
                      </a:r>
                      <a:r>
                        <a:rPr lang="en-GB" sz="1600">
                          <a:solidFill>
                            <a:srgbClr val="000000"/>
                          </a:solidFill>
                          <a:latin typeface="Nunito Sans"/>
                          <a:ea typeface="Nunito Sans"/>
                          <a:cs typeface="Nunito Sans"/>
                          <a:sym typeface="Nunito Sans"/>
                        </a:rPr>
                        <a:t> of this circle? Round your answer to 2 decimal places.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Determine</a:t>
                      </a:r>
                      <a:r>
                        <a:rPr lang="en-GB" sz="1600">
                          <a:solidFill>
                            <a:srgbClr val="000000"/>
                          </a:solidFill>
                          <a:latin typeface="Nunito Sans"/>
                          <a:ea typeface="Nunito Sans"/>
                          <a:cs typeface="Nunito Sans"/>
                          <a:sym typeface="Nunito Sans"/>
                        </a:rPr>
                        <a:t> the size of the angle marked </a:t>
                      </a:r>
                      <a:r>
                        <a:rPr i="1" lang="en-GB" sz="1600">
                          <a:solidFill>
                            <a:srgbClr val="000000"/>
                          </a:solidFill>
                          <a:latin typeface="Times New Roman"/>
                          <a:ea typeface="Times New Roman"/>
                          <a:cs typeface="Times New Roman"/>
                          <a:sym typeface="Times New Roman"/>
                        </a:rPr>
                        <a:t>f</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1130011" y="2849725"/>
            <a:ext cx="1798636" cy="1790850"/>
          </a:xfrm>
          <a:prstGeom prst="rect">
            <a:avLst/>
          </a:prstGeom>
          <a:noFill/>
          <a:ln>
            <a:noFill/>
          </a:ln>
        </p:spPr>
      </p:pic>
      <p:pic>
        <p:nvPicPr>
          <p:cNvPr id="89" name="Google Shape;89;p18"/>
          <p:cNvPicPr preferRelativeResize="0"/>
          <p:nvPr/>
        </p:nvPicPr>
        <p:blipFill>
          <a:blip r:embed="rId4">
            <a:alphaModFix/>
          </a:blip>
          <a:stretch>
            <a:fillRect/>
          </a:stretch>
        </p:blipFill>
        <p:spPr>
          <a:xfrm>
            <a:off x="5145625" y="2945125"/>
            <a:ext cx="2743200" cy="1371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607200"/>
                <a:gridCol w="1309800"/>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11.4 x 6.88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10 x 7 = </a:t>
                      </a:r>
                      <a:r>
                        <a:rPr b="0" lang="en-GB" sz="1600">
                          <a:solidFill>
                            <a:srgbClr val="00BC89"/>
                          </a:solidFill>
                          <a:latin typeface="Nunito Sans"/>
                          <a:ea typeface="Nunito Sans"/>
                          <a:cs typeface="Nunito Sans"/>
                          <a:sym typeface="Nunito Sans"/>
                        </a:rPr>
                        <a:t>70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Express 77 as a product of its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7 x 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larger amount when £49 is shared in the ratio 5:2</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24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a:t>
                      </a:r>
                      <a:r>
                        <a:rPr lang="en-GB" sz="1600">
                          <a:latin typeface="Nunito Sans"/>
                          <a:ea typeface="Nunito Sans"/>
                          <a:cs typeface="Nunito Sans"/>
                          <a:sym typeface="Nunito Sans"/>
                        </a:rPr>
                        <a:t>circumference</a:t>
                      </a:r>
                      <a:r>
                        <a:rPr lang="en-GB" sz="1600">
                          <a:solidFill>
                            <a:srgbClr val="000000"/>
                          </a:solidFill>
                          <a:latin typeface="Nunito Sans"/>
                          <a:ea typeface="Nunito Sans"/>
                          <a:cs typeface="Nunito Sans"/>
                          <a:sym typeface="Nunito Sans"/>
                        </a:rPr>
                        <a:t> of this circle?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Round your answer to 2 decimal places. </a:t>
                      </a:r>
                      <a:r>
                        <a:rPr lang="en-GB" sz="1600">
                          <a:solidFill>
                            <a:srgbClr val="00BC89"/>
                          </a:solidFill>
                          <a:latin typeface="Nunito Sans"/>
                          <a:ea typeface="Nunito Sans"/>
                          <a:cs typeface="Nunito Sans"/>
                          <a:sym typeface="Nunito Sans"/>
                        </a:rPr>
                        <a:t>21.99cm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Determine</a:t>
                      </a:r>
                      <a:r>
                        <a:rPr lang="en-GB" sz="1600">
                          <a:solidFill>
                            <a:srgbClr val="000000"/>
                          </a:solidFill>
                          <a:latin typeface="Nunito Sans"/>
                          <a:ea typeface="Nunito Sans"/>
                          <a:cs typeface="Nunito Sans"/>
                          <a:sym typeface="Nunito Sans"/>
                        </a:rPr>
                        <a:t> the size of the angle marked </a:t>
                      </a:r>
                      <a:r>
                        <a:rPr i="1" lang="en-GB" sz="1600">
                          <a:solidFill>
                            <a:srgbClr val="000000"/>
                          </a:solidFill>
                          <a:latin typeface="Times New Roman"/>
                          <a:ea typeface="Times New Roman"/>
                          <a:cs typeface="Times New Roman"/>
                          <a:sym typeface="Times New Roman"/>
                        </a:rPr>
                        <a:t>f</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Give reasons for your answer. </a:t>
                      </a:r>
                      <a:r>
                        <a:rPr i="1" lang="en-GB" sz="1600">
                          <a:solidFill>
                            <a:srgbClr val="00BC89"/>
                          </a:solidFill>
                          <a:latin typeface="Times New Roman"/>
                          <a:ea typeface="Times New Roman"/>
                          <a:cs typeface="Times New Roman"/>
                          <a:sym typeface="Times New Roman"/>
                        </a:rPr>
                        <a:t>f</a:t>
                      </a:r>
                      <a:r>
                        <a:rPr lang="en-GB" sz="1600">
                          <a:solidFill>
                            <a:srgbClr val="00BC89"/>
                          </a:solidFill>
                          <a:latin typeface="Nunito Sans"/>
                          <a:ea typeface="Nunito Sans"/>
                          <a:cs typeface="Nunito Sans"/>
                          <a:sym typeface="Nunito Sans"/>
                        </a:rPr>
                        <a:t> = 48</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63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96" name="Google Shape;96;p19"/>
          <p:cNvSpPr txBox="1"/>
          <p:nvPr/>
        </p:nvSpPr>
        <p:spPr>
          <a:xfrm>
            <a:off x="4267200" y="4264175"/>
            <a:ext cx="4876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(x = 48</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t>
            </a:r>
            <a:r>
              <a:rPr lang="en-GB" sz="1300">
                <a:solidFill>
                  <a:srgbClr val="00BC89"/>
                </a:solidFill>
                <a:latin typeface="Nunito Sans"/>
                <a:ea typeface="Nunito Sans"/>
                <a:cs typeface="Nunito Sans"/>
                <a:sym typeface="Nunito Sans"/>
              </a:rPr>
              <a:t>angles on a straight line sum to 180</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a:t>
            </a:r>
            <a:endParaRPr sz="1300">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(f = 48</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alternate angles in </a:t>
            </a:r>
            <a:r>
              <a:rPr lang="en-GB" sz="1300">
                <a:solidFill>
                  <a:srgbClr val="00BC89"/>
                </a:solidFill>
                <a:latin typeface="Nunito Sans"/>
                <a:ea typeface="Nunito Sans"/>
                <a:cs typeface="Nunito Sans"/>
                <a:sym typeface="Nunito Sans"/>
              </a:rPr>
              <a:t>parallel</a:t>
            </a:r>
            <a:r>
              <a:rPr lang="en-GB" sz="1300">
                <a:solidFill>
                  <a:srgbClr val="00BC89"/>
                </a:solidFill>
                <a:latin typeface="Nunito Sans"/>
                <a:ea typeface="Nunito Sans"/>
                <a:cs typeface="Nunito Sans"/>
                <a:sym typeface="Nunito Sans"/>
              </a:rPr>
              <a:t> lines are equal)</a:t>
            </a:r>
            <a:endParaRPr/>
          </a:p>
        </p:txBody>
      </p:sp>
      <p:pic>
        <p:nvPicPr>
          <p:cNvPr id="97" name="Google Shape;97;p19"/>
          <p:cNvPicPr preferRelativeResize="0"/>
          <p:nvPr/>
        </p:nvPicPr>
        <p:blipFill>
          <a:blip r:embed="rId3">
            <a:alphaModFix/>
          </a:blip>
          <a:stretch>
            <a:fillRect/>
          </a:stretch>
        </p:blipFill>
        <p:spPr>
          <a:xfrm>
            <a:off x="1130011" y="2849725"/>
            <a:ext cx="1798636" cy="1790850"/>
          </a:xfrm>
          <a:prstGeom prst="rect">
            <a:avLst/>
          </a:prstGeom>
          <a:noFill/>
          <a:ln>
            <a:noFill/>
          </a:ln>
        </p:spPr>
      </p:pic>
      <p:pic>
        <p:nvPicPr>
          <p:cNvPr id="98" name="Google Shape;98;p19"/>
          <p:cNvPicPr preferRelativeResize="0"/>
          <p:nvPr/>
        </p:nvPicPr>
        <p:blipFill>
          <a:blip r:embed="rId4">
            <a:alphaModFix/>
          </a:blip>
          <a:stretch>
            <a:fillRect/>
          </a:stretch>
        </p:blipFill>
        <p:spPr>
          <a:xfrm>
            <a:off x="5014225" y="2892575"/>
            <a:ext cx="2743200" cy="1371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523775"/>
                <a:gridCol w="1393225"/>
                <a:gridCol w="1350275"/>
                <a:gridCol w="3067850"/>
              </a:tblGrid>
              <a:tr h="14930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8859 ÷ 31.2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72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$108 is shared in the ratio 2:1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1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this circle? Round your answer to 2 decimal places.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size of angle </a:t>
                      </a:r>
                      <a:r>
                        <a:rPr i="1" lang="en-GB" sz="1600">
                          <a:solidFill>
                            <a:srgbClr val="000000"/>
                          </a:solidFill>
                          <a:latin typeface="Times New Roman"/>
                          <a:ea typeface="Times New Roman"/>
                          <a:cs typeface="Times New Roman"/>
                          <a:sym typeface="Times New Roman"/>
                        </a:rPr>
                        <a:t>k</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5" name="Google Shape;105;p20"/>
          <p:cNvPicPr preferRelativeResize="0"/>
          <p:nvPr/>
        </p:nvPicPr>
        <p:blipFill>
          <a:blip r:embed="rId3">
            <a:alphaModFix/>
          </a:blip>
          <a:stretch>
            <a:fillRect/>
          </a:stretch>
        </p:blipFill>
        <p:spPr>
          <a:xfrm>
            <a:off x="1002050" y="3084250"/>
            <a:ext cx="1650725" cy="1643575"/>
          </a:xfrm>
          <a:prstGeom prst="rect">
            <a:avLst/>
          </a:prstGeom>
          <a:noFill/>
          <a:ln>
            <a:noFill/>
          </a:ln>
        </p:spPr>
      </p:pic>
      <p:pic>
        <p:nvPicPr>
          <p:cNvPr id="106" name="Google Shape;106;p20"/>
          <p:cNvPicPr preferRelativeResize="0"/>
          <p:nvPr/>
        </p:nvPicPr>
        <p:blipFill>
          <a:blip r:embed="rId4">
            <a:alphaModFix/>
          </a:blip>
          <a:stretch>
            <a:fillRect/>
          </a:stretch>
        </p:blipFill>
        <p:spPr>
          <a:xfrm>
            <a:off x="5398275" y="3215463"/>
            <a:ext cx="2838450" cy="1381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523775"/>
                <a:gridCol w="1393225"/>
                <a:gridCol w="1350275"/>
                <a:gridCol w="3067850"/>
              </a:tblGrid>
              <a:tr h="14930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8859 ÷ 31.2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9000 ÷ 30 = 300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72 </a:t>
                      </a:r>
                      <a:r>
                        <a:rPr b="0" lang="en-GB" sz="1600">
                          <a:solidFill>
                            <a:schemeClr val="dk1"/>
                          </a:solidFill>
                          <a:latin typeface="Nunito Sans"/>
                          <a:ea typeface="Nunito Sans"/>
                          <a:cs typeface="Nunito Sans"/>
                          <a:sym typeface="Nunito Sans"/>
                        </a:rPr>
                        <a:t>as a product of its prime factors</a:t>
                      </a:r>
                      <a:r>
                        <a:rPr b="0" lang="en-GB" sz="1600">
                          <a:solidFill>
                            <a:schemeClr val="dk1"/>
                          </a:solidFill>
                          <a:latin typeface="Nunito Sans"/>
                          <a:ea typeface="Nunito Sans"/>
                          <a:cs typeface="Nunito Sans"/>
                          <a:sym typeface="Nunito Sans"/>
                        </a:rPr>
                        <a:t>,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3</a:t>
                      </a:r>
                      <a:r>
                        <a:rPr b="0" lang="en-GB" sz="1600">
                          <a:solidFill>
                            <a:srgbClr val="00BC89"/>
                          </a:solidFill>
                          <a:latin typeface="Nunito Sans"/>
                          <a:ea typeface="Nunito Sans"/>
                          <a:cs typeface="Nunito Sans"/>
                          <a:sym typeface="Nunito Sans"/>
                        </a:rPr>
                        <a:t> x 3</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$108 is shared in the ratio 2:1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$36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1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area of this circle? </a:t>
                      </a:r>
                      <a:r>
                        <a:rPr lang="en-GB" sz="1600">
                          <a:solidFill>
                            <a:schemeClr val="dk1"/>
                          </a:solidFill>
                          <a:latin typeface="Nunito Sans"/>
                          <a:ea typeface="Nunito Sans"/>
                          <a:cs typeface="Nunito Sans"/>
                          <a:sym typeface="Nunito Sans"/>
                        </a:rPr>
                        <a:t>Round your answer to 2 decimal places.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95.03cm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size of angle </a:t>
                      </a:r>
                      <a:r>
                        <a:rPr i="1" lang="en-GB" sz="1600">
                          <a:solidFill>
                            <a:srgbClr val="000000"/>
                          </a:solidFill>
                          <a:latin typeface="Times New Roman"/>
                          <a:ea typeface="Times New Roman"/>
                          <a:cs typeface="Times New Roman"/>
                          <a:sym typeface="Times New Roman"/>
                        </a:rPr>
                        <a:t>k</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k</a:t>
                      </a:r>
                      <a:r>
                        <a:rPr lang="en-GB" sz="1600">
                          <a:solidFill>
                            <a:srgbClr val="00BC89"/>
                          </a:solidFill>
                          <a:latin typeface="Nunito Sans"/>
                          <a:ea typeface="Nunito Sans"/>
                          <a:cs typeface="Nunito Sans"/>
                          <a:sym typeface="Nunito Sans"/>
                        </a:rPr>
                        <a:t> = 43</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605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13" name="Google Shape;113;p21"/>
          <p:cNvSpPr txBox="1"/>
          <p:nvPr/>
        </p:nvSpPr>
        <p:spPr>
          <a:xfrm>
            <a:off x="4113325" y="4178875"/>
            <a:ext cx="4876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x</a:t>
            </a:r>
            <a:r>
              <a:rPr lang="en-GB" sz="1300">
                <a:solidFill>
                  <a:srgbClr val="00BC89"/>
                </a:solidFill>
                <a:latin typeface="Nunito Sans"/>
                <a:ea typeface="Nunito Sans"/>
                <a:cs typeface="Nunito Sans"/>
                <a:sym typeface="Nunito Sans"/>
              </a:rPr>
              <a:t> = 61 </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angles on a straight line sum to 180</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a:t>
            </a:r>
            <a:endParaRPr sz="1300">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k</a:t>
            </a:r>
            <a:r>
              <a:rPr lang="en-GB" sz="1300">
                <a:solidFill>
                  <a:srgbClr val="00BC89"/>
                </a:solidFill>
                <a:latin typeface="Nunito Sans"/>
                <a:ea typeface="Nunito Sans"/>
                <a:cs typeface="Nunito Sans"/>
                <a:sym typeface="Nunito Sans"/>
              </a:rPr>
              <a:t> = 43</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angles in a </a:t>
            </a:r>
            <a:r>
              <a:rPr lang="en-GB" sz="1300">
                <a:solidFill>
                  <a:srgbClr val="00BC89"/>
                </a:solidFill>
                <a:latin typeface="Nunito Sans"/>
                <a:ea typeface="Nunito Sans"/>
                <a:cs typeface="Nunito Sans"/>
                <a:sym typeface="Nunito Sans"/>
              </a:rPr>
              <a:t>triangle</a:t>
            </a:r>
            <a:r>
              <a:rPr lang="en-GB" sz="1300">
                <a:solidFill>
                  <a:srgbClr val="00BC89"/>
                </a:solidFill>
                <a:latin typeface="Nunito Sans"/>
                <a:ea typeface="Nunito Sans"/>
                <a:cs typeface="Nunito Sans"/>
                <a:sym typeface="Nunito Sans"/>
              </a:rPr>
              <a:t> sum to </a:t>
            </a:r>
            <a:r>
              <a:rPr lang="en-GB" sz="1300">
                <a:solidFill>
                  <a:srgbClr val="00BC89"/>
                </a:solidFill>
                <a:latin typeface="Nunito Sans"/>
                <a:ea typeface="Nunito Sans"/>
                <a:cs typeface="Nunito Sans"/>
                <a:sym typeface="Nunito Sans"/>
              </a:rPr>
              <a:t>180</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a:t>
            </a:r>
            <a:endParaRPr/>
          </a:p>
        </p:txBody>
      </p:sp>
      <p:pic>
        <p:nvPicPr>
          <p:cNvPr id="114" name="Google Shape;114;p21"/>
          <p:cNvPicPr preferRelativeResize="0"/>
          <p:nvPr/>
        </p:nvPicPr>
        <p:blipFill>
          <a:blip r:embed="rId3">
            <a:alphaModFix/>
          </a:blip>
          <a:stretch>
            <a:fillRect/>
          </a:stretch>
        </p:blipFill>
        <p:spPr>
          <a:xfrm>
            <a:off x="5162111" y="3012674"/>
            <a:ext cx="2635040" cy="1282150"/>
          </a:xfrm>
          <a:prstGeom prst="rect">
            <a:avLst/>
          </a:prstGeom>
          <a:noFill/>
          <a:ln>
            <a:noFill/>
          </a:ln>
        </p:spPr>
      </p:pic>
      <p:pic>
        <p:nvPicPr>
          <p:cNvPr id="115" name="Google Shape;115;p21"/>
          <p:cNvPicPr preferRelativeResize="0"/>
          <p:nvPr/>
        </p:nvPicPr>
        <p:blipFill>
          <a:blip r:embed="rId4">
            <a:alphaModFix/>
          </a:blip>
          <a:stretch>
            <a:fillRect/>
          </a:stretch>
        </p:blipFill>
        <p:spPr>
          <a:xfrm>
            <a:off x="1017050" y="3086100"/>
            <a:ext cx="1668475" cy="1661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22"/>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551600"/>
                <a:gridCol w="1365400"/>
                <a:gridCol w="1350275"/>
                <a:gridCol w="3067850"/>
              </a:tblGrid>
              <a:tr h="14787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214 ÷ 48.3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148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larger amount when 350cm is shared in the ratio 4:1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2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a:t>
                      </a:r>
                      <a:r>
                        <a:rPr lang="en-GB" sz="1600">
                          <a:latin typeface="Nunito Sans"/>
                          <a:ea typeface="Nunito Sans"/>
                          <a:cs typeface="Nunito Sans"/>
                          <a:sym typeface="Nunito Sans"/>
                        </a:rPr>
                        <a:t>this semi-circle. </a:t>
                      </a:r>
                      <a:r>
                        <a:rPr lang="en-GB" sz="1600">
                          <a:solidFill>
                            <a:schemeClr val="dk1"/>
                          </a:solidFill>
                          <a:latin typeface="Nunito Sans"/>
                          <a:ea typeface="Nunito Sans"/>
                          <a:cs typeface="Nunito Sans"/>
                          <a:sym typeface="Nunito Sans"/>
                        </a:rPr>
                        <a:t>Round your answer to 2 decimal places.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angle </a:t>
                      </a:r>
                      <a:r>
                        <a:rPr i="1" lang="en-GB" sz="1600">
                          <a:solidFill>
                            <a:srgbClr val="000000"/>
                          </a:solidFill>
                          <a:latin typeface="Times New Roman"/>
                          <a:ea typeface="Times New Roman"/>
                          <a:cs typeface="Times New Roman"/>
                          <a:sym typeface="Times New Roman"/>
                        </a:rPr>
                        <a:t>d</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1" name="Google Shape;12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2" name="Google Shape;122;p22"/>
          <p:cNvPicPr preferRelativeResize="0"/>
          <p:nvPr/>
        </p:nvPicPr>
        <p:blipFill>
          <a:blip r:embed="rId3">
            <a:alphaModFix/>
          </a:blip>
          <a:stretch>
            <a:fillRect/>
          </a:stretch>
        </p:blipFill>
        <p:spPr>
          <a:xfrm>
            <a:off x="635700" y="3088725"/>
            <a:ext cx="2121300" cy="2097275"/>
          </a:xfrm>
          <a:prstGeom prst="rect">
            <a:avLst/>
          </a:prstGeom>
          <a:noFill/>
          <a:ln>
            <a:noFill/>
          </a:ln>
        </p:spPr>
      </p:pic>
      <p:pic>
        <p:nvPicPr>
          <p:cNvPr id="123" name="Google Shape;123;p22"/>
          <p:cNvPicPr preferRelativeResize="0"/>
          <p:nvPr/>
        </p:nvPicPr>
        <p:blipFill>
          <a:blip r:embed="rId4">
            <a:alphaModFix/>
          </a:blip>
          <a:stretch>
            <a:fillRect/>
          </a:stretch>
        </p:blipFill>
        <p:spPr>
          <a:xfrm>
            <a:off x="5123000" y="3041250"/>
            <a:ext cx="2656725" cy="1337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3"/>
          <p:cNvGraphicFramePr/>
          <p:nvPr/>
        </p:nvGraphicFramePr>
        <p:xfrm>
          <a:off x="108044" y="862525"/>
          <a:ext cx="3000000" cy="3000000"/>
        </p:xfrm>
        <a:graphic>
          <a:graphicData uri="http://schemas.openxmlformats.org/drawingml/2006/table">
            <a:tbl>
              <a:tblPr bandRow="1" firstRow="1">
                <a:noFill/>
                <a:tableStyleId>{2C0CCA0B-C2E0-44E6-BD65-6C14CAF3DD78}</a:tableStyleId>
              </a:tblPr>
              <a:tblGrid>
                <a:gridCol w="1546950"/>
                <a:gridCol w="1551600"/>
                <a:gridCol w="1365400"/>
                <a:gridCol w="1350275"/>
                <a:gridCol w="3067850"/>
              </a:tblGrid>
              <a:tr h="1404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By first rounding to one significant figure, 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214 ÷ 48.3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200 ÷ 50 = 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Express 148 </a:t>
                      </a:r>
                      <a:r>
                        <a:rPr b="0" lang="en-GB" sz="1600">
                          <a:solidFill>
                            <a:schemeClr val="dk1"/>
                          </a:solidFill>
                          <a:latin typeface="Nunito Sans"/>
                          <a:ea typeface="Nunito Sans"/>
                          <a:cs typeface="Nunito Sans"/>
                          <a:sym typeface="Nunito Sans"/>
                        </a:rPr>
                        <a:t>as a product of its prime factors,</a:t>
                      </a:r>
                      <a:r>
                        <a:rPr b="0" lang="en-GB" sz="1600">
                          <a:solidFill>
                            <a:schemeClr val="dk1"/>
                          </a:solidFill>
                          <a:latin typeface="Nunito Sans"/>
                          <a:ea typeface="Nunito Sans"/>
                          <a:cs typeface="Nunito Sans"/>
                          <a:sym typeface="Nunito Sans"/>
                        </a:rPr>
                        <a:t>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x 37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larger amount when 350cm is shared in the ratio 4:1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280cm</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2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t</a:t>
                      </a:r>
                      <a:r>
                        <a:rPr lang="en-GB" sz="1600">
                          <a:latin typeface="Nunito Sans"/>
                          <a:ea typeface="Nunito Sans"/>
                          <a:cs typeface="Nunito Sans"/>
                          <a:sym typeface="Nunito Sans"/>
                        </a:rPr>
                        <a:t>his semi-circle</a:t>
                      </a:r>
                      <a:r>
                        <a:rPr lang="en-GB" sz="1600">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Round your answer to 2 decimal places. </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100.53</a:t>
                      </a:r>
                      <a:r>
                        <a:rPr lang="en-GB" sz="1600">
                          <a:solidFill>
                            <a:srgbClr val="00BC89"/>
                          </a:solidFill>
                          <a:latin typeface="Nunito Sans"/>
                          <a:ea typeface="Nunito Sans"/>
                          <a:cs typeface="Nunito Sans"/>
                          <a:sym typeface="Nunito Sans"/>
                        </a:rPr>
                        <a:t>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angle </a:t>
                      </a:r>
                      <a:r>
                        <a:rPr i="1" lang="en-GB" sz="1600">
                          <a:solidFill>
                            <a:srgbClr val="000000"/>
                          </a:solidFill>
                          <a:latin typeface="Times New Roman"/>
                          <a:ea typeface="Times New Roman"/>
                          <a:cs typeface="Times New Roman"/>
                          <a:sym typeface="Times New Roman"/>
                        </a:rPr>
                        <a:t>d</a:t>
                      </a:r>
                      <a:r>
                        <a:rPr lang="en-GB" sz="1600">
                          <a:solidFill>
                            <a:srgbClr val="000000"/>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Give reasons for your answer.</a:t>
                      </a:r>
                      <a:r>
                        <a:rPr lang="en-GB" sz="1600">
                          <a:solidFill>
                            <a:srgbClr val="000000"/>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d</a:t>
                      </a:r>
                      <a:r>
                        <a:rPr lang="en-GB" sz="1600">
                          <a:solidFill>
                            <a:srgbClr val="00BC89"/>
                          </a:solidFill>
                          <a:latin typeface="Nunito Sans"/>
                          <a:ea typeface="Nunito Sans"/>
                          <a:cs typeface="Nunito Sans"/>
                          <a:sym typeface="Nunito Sans"/>
                        </a:rPr>
                        <a:t> = 137</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3"/>
          <p:cNvSpPr txBox="1"/>
          <p:nvPr/>
        </p:nvSpPr>
        <p:spPr>
          <a:xfrm>
            <a:off x="80050" y="361775"/>
            <a:ext cx="2656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30" name="Google Shape;130;p23"/>
          <p:cNvSpPr txBox="1"/>
          <p:nvPr/>
        </p:nvSpPr>
        <p:spPr>
          <a:xfrm>
            <a:off x="4080925" y="4264175"/>
            <a:ext cx="5318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x</a:t>
            </a:r>
            <a:r>
              <a:rPr lang="en-GB" sz="1300">
                <a:solidFill>
                  <a:srgbClr val="00BC89"/>
                </a:solidFill>
                <a:latin typeface="Nunito Sans"/>
                <a:ea typeface="Nunito Sans"/>
                <a:cs typeface="Nunito Sans"/>
                <a:sym typeface="Nunito Sans"/>
              </a:rPr>
              <a:t> = 137 </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angles on a straight line sum to 180</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a:t>
            </a:r>
            <a:endParaRPr sz="1300">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300">
                <a:solidFill>
                  <a:srgbClr val="00BC89"/>
                </a:solidFill>
                <a:latin typeface="Nunito Sans"/>
                <a:ea typeface="Nunito Sans"/>
                <a:cs typeface="Nunito Sans"/>
                <a:sym typeface="Nunito Sans"/>
              </a:rPr>
              <a:t>(</a:t>
            </a:r>
            <a:r>
              <a:rPr i="1" lang="en-GB" sz="1300">
                <a:solidFill>
                  <a:srgbClr val="00BC89"/>
                </a:solidFill>
                <a:latin typeface="Times New Roman"/>
                <a:ea typeface="Times New Roman"/>
                <a:cs typeface="Times New Roman"/>
                <a:sym typeface="Times New Roman"/>
              </a:rPr>
              <a:t>d</a:t>
            </a:r>
            <a:r>
              <a:rPr lang="en-GB" sz="1300">
                <a:solidFill>
                  <a:srgbClr val="00BC89"/>
                </a:solidFill>
                <a:latin typeface="Nunito Sans"/>
                <a:ea typeface="Nunito Sans"/>
                <a:cs typeface="Nunito Sans"/>
                <a:sym typeface="Nunito Sans"/>
              </a:rPr>
              <a:t> = 137</a:t>
            </a:r>
            <a:r>
              <a:rPr baseline="30000" lang="en-GB" sz="1500">
                <a:solidFill>
                  <a:srgbClr val="00BC89"/>
                </a:solidFill>
                <a:latin typeface="Nunito Sans"/>
                <a:ea typeface="Nunito Sans"/>
                <a:cs typeface="Nunito Sans"/>
                <a:sym typeface="Nunito Sans"/>
              </a:rPr>
              <a:t>o</a:t>
            </a:r>
            <a:r>
              <a:rPr lang="en-GB" sz="1300">
                <a:solidFill>
                  <a:srgbClr val="00BC89"/>
                </a:solidFill>
                <a:latin typeface="Nunito Sans"/>
                <a:ea typeface="Nunito Sans"/>
                <a:cs typeface="Nunito Sans"/>
                <a:sym typeface="Nunito Sans"/>
              </a:rPr>
              <a:t> because </a:t>
            </a:r>
            <a:r>
              <a:rPr lang="en-GB" sz="1300">
                <a:solidFill>
                  <a:srgbClr val="00BC89"/>
                </a:solidFill>
                <a:latin typeface="Nunito Sans"/>
                <a:ea typeface="Nunito Sans"/>
                <a:cs typeface="Nunito Sans"/>
                <a:sym typeface="Nunito Sans"/>
              </a:rPr>
              <a:t>corresponding</a:t>
            </a:r>
            <a:r>
              <a:rPr lang="en-GB" sz="1300">
                <a:solidFill>
                  <a:srgbClr val="00BC89"/>
                </a:solidFill>
                <a:latin typeface="Nunito Sans"/>
                <a:ea typeface="Nunito Sans"/>
                <a:cs typeface="Nunito Sans"/>
                <a:sym typeface="Nunito Sans"/>
              </a:rPr>
              <a:t> angles </a:t>
            </a:r>
            <a:r>
              <a:rPr lang="en-GB" sz="1300">
                <a:solidFill>
                  <a:srgbClr val="00BC89"/>
                </a:solidFill>
                <a:latin typeface="Nunito Sans"/>
                <a:ea typeface="Nunito Sans"/>
                <a:cs typeface="Nunito Sans"/>
                <a:sym typeface="Nunito Sans"/>
              </a:rPr>
              <a:t>in parallel lines </a:t>
            </a:r>
            <a:r>
              <a:rPr lang="en-GB" sz="1300">
                <a:solidFill>
                  <a:srgbClr val="00BC89"/>
                </a:solidFill>
                <a:latin typeface="Nunito Sans"/>
                <a:ea typeface="Nunito Sans"/>
                <a:cs typeface="Nunito Sans"/>
                <a:sym typeface="Nunito Sans"/>
              </a:rPr>
              <a:t>are equal)</a:t>
            </a:r>
            <a:endParaRPr/>
          </a:p>
        </p:txBody>
      </p:sp>
      <p:pic>
        <p:nvPicPr>
          <p:cNvPr id="131" name="Google Shape;131;p23"/>
          <p:cNvPicPr preferRelativeResize="0"/>
          <p:nvPr/>
        </p:nvPicPr>
        <p:blipFill>
          <a:blip r:embed="rId3">
            <a:alphaModFix/>
          </a:blip>
          <a:stretch>
            <a:fillRect/>
          </a:stretch>
        </p:blipFill>
        <p:spPr>
          <a:xfrm>
            <a:off x="635700" y="3088725"/>
            <a:ext cx="2121300" cy="2097275"/>
          </a:xfrm>
          <a:prstGeom prst="rect">
            <a:avLst/>
          </a:prstGeom>
          <a:noFill/>
          <a:ln>
            <a:noFill/>
          </a:ln>
        </p:spPr>
      </p:pic>
      <p:pic>
        <p:nvPicPr>
          <p:cNvPr id="132" name="Google Shape;132;p23"/>
          <p:cNvPicPr preferRelativeResize="0"/>
          <p:nvPr/>
        </p:nvPicPr>
        <p:blipFill>
          <a:blip r:embed="rId4">
            <a:alphaModFix/>
          </a:blip>
          <a:stretch>
            <a:fillRect/>
          </a:stretch>
        </p:blipFill>
        <p:spPr>
          <a:xfrm>
            <a:off x="5123000" y="3041250"/>
            <a:ext cx="2656725" cy="1337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