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9F17FD7-1B19-459F-9FDC-A626712BFFD9}">
  <a:tblStyle styleId="{89F17FD7-1B19-459F-9FDC-A626712BFFD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EFCA86F-DE7B-4C2F-A819-D07B6D76EB72}"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5F12777-462C-415F-92C2-61787F2C91E3}"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192cb31f6c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1192cb31f6c_0_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192cb31f6c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1192cb31f6c_0_3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192cb31f6c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192cb31f6c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192cb31f6c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1192cb31f6c_0_1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192cb31f6c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1192cb31f6c_0_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Autofit/>
          </a:bodyPr>
          <a:lstStyle/>
          <a:p>
            <a:pPr indent="0" lvl="0" marL="0" rtl="0" algn="ctr">
              <a:lnSpc>
                <a:spcPct val="70000"/>
              </a:lnSpc>
              <a:spcBef>
                <a:spcPts val="0"/>
              </a:spcBef>
              <a:spcAft>
                <a:spcPts val="0"/>
              </a:spcAft>
              <a:buClr>
                <a:schemeClr val="dk1"/>
              </a:buClr>
              <a:buSzPts val="990"/>
              <a:buNone/>
            </a:pPr>
            <a:r>
              <a:rPr lang="en-GB" sz="1895">
                <a:solidFill>
                  <a:schemeClr val="lt1"/>
                </a:solidFill>
                <a:latin typeface="Nunito Sans"/>
                <a:ea typeface="Nunito Sans"/>
                <a:cs typeface="Nunito Sans"/>
                <a:sym typeface="Nunito Sans"/>
              </a:rPr>
              <a:t>KS3 Year 8</a:t>
            </a:r>
            <a:endParaRPr sz="1895">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t/>
            </a:r>
            <a:endParaRPr sz="1895">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rPr lang="en-GB" sz="1895">
                <a:solidFill>
                  <a:schemeClr val="lt1"/>
                </a:solidFill>
                <a:latin typeface="Nunito Sans"/>
                <a:ea typeface="Nunito Sans"/>
                <a:cs typeface="Nunito Sans"/>
                <a:sym typeface="Nunito Sans"/>
              </a:rPr>
              <a:t>SUMMER TERM</a:t>
            </a:r>
            <a:endParaRPr sz="1895">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KS3 Year 8 | Fluent in Five | </a:t>
            </a:r>
            <a:r>
              <a:rPr lang="en-GB" sz="1000">
                <a:solidFill>
                  <a:srgbClr val="2779F5"/>
                </a:solidFill>
                <a:latin typeface="Nunito Sans"/>
                <a:ea typeface="Nunito Sans"/>
                <a:cs typeface="Nunito Sans"/>
                <a:sym typeface="Nunito Sans"/>
              </a:rPr>
              <a:t>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{89F17FD7-1B19-459F-9FDC-A626712BFFD9}</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KS3 Year 8 | Fluent in Five | </a:t>
            </a:r>
            <a:r>
              <a:rPr lang="en-GB" sz="1000">
                <a:solidFill>
                  <a:srgbClr val="2779F5"/>
                </a:solidFill>
                <a:latin typeface="Nunito Sans"/>
                <a:ea typeface="Nunito Sans"/>
                <a:cs typeface="Nunito Sans"/>
                <a:sym typeface="Nunito Sans"/>
              </a:rPr>
              <a:t>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{89F17FD7-1B19-459F-9FDC-A626712BFFD9}</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9.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6.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1.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3.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10</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graphicFrame>
        <p:nvGraphicFramePr>
          <p:cNvPr id="134" name="Google Shape;134;p24"/>
          <p:cNvGraphicFramePr/>
          <p:nvPr/>
        </p:nvGraphicFramePr>
        <p:xfrm>
          <a:off x="108044" y="862525"/>
          <a:ext cx="3000000" cy="3000000"/>
        </p:xfrm>
        <a:graphic>
          <a:graphicData uri="http://schemas.openxmlformats.org/drawingml/2006/table">
            <a:tbl>
              <a:tblPr bandRow="1" firstRow="1">
                <a:noFill/>
                <a:tableStyleId>{65F12777-462C-415F-92C2-61787F2C91E3}</a:tableStyleId>
              </a:tblPr>
              <a:tblGrid>
                <a:gridCol w="1546950"/>
                <a:gridCol w="1301375"/>
                <a:gridCol w="1615625"/>
                <a:gridCol w="1350275"/>
                <a:gridCol w="3067850"/>
              </a:tblGrid>
              <a:tr h="1013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three decimal places: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  0.089545</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-7, -2, 3, 8, 13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Work out the composite number given by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 x 7</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62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Estimate the percentage of the rectangle that has been coloured red.</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Determine the size of the exterior angle of this regular hexagon.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5" name="Google Shape;135;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36" name="Google Shape;136;p24"/>
          <p:cNvPicPr preferRelativeResize="0"/>
          <p:nvPr/>
        </p:nvPicPr>
        <p:blipFill>
          <a:blip r:embed="rId3">
            <a:alphaModFix/>
          </a:blip>
          <a:stretch>
            <a:fillRect/>
          </a:stretch>
        </p:blipFill>
        <p:spPr>
          <a:xfrm>
            <a:off x="704413" y="2815063"/>
            <a:ext cx="2695575" cy="1552575"/>
          </a:xfrm>
          <a:prstGeom prst="rect">
            <a:avLst/>
          </a:prstGeom>
          <a:noFill/>
          <a:ln>
            <a:noFill/>
          </a:ln>
        </p:spPr>
      </p:pic>
      <p:pic>
        <p:nvPicPr>
          <p:cNvPr id="137" name="Google Shape;137;p24"/>
          <p:cNvPicPr preferRelativeResize="0"/>
          <p:nvPr/>
        </p:nvPicPr>
        <p:blipFill>
          <a:blip r:embed="rId4">
            <a:alphaModFix/>
          </a:blip>
          <a:stretch>
            <a:fillRect/>
          </a:stretch>
        </p:blipFill>
        <p:spPr>
          <a:xfrm>
            <a:off x="5161125" y="2815063"/>
            <a:ext cx="3067050" cy="16097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graphicFrame>
        <p:nvGraphicFramePr>
          <p:cNvPr id="142" name="Google Shape;142;p25"/>
          <p:cNvGraphicFramePr/>
          <p:nvPr/>
        </p:nvGraphicFramePr>
        <p:xfrm>
          <a:off x="108044" y="862525"/>
          <a:ext cx="3000000" cy="3000000"/>
        </p:xfrm>
        <a:graphic>
          <a:graphicData uri="http://schemas.openxmlformats.org/drawingml/2006/table">
            <a:tbl>
              <a:tblPr bandRow="1" firstRow="1">
                <a:noFill/>
                <a:tableStyleId>{65F12777-462C-415F-92C2-61787F2C91E3}</a:tableStyleId>
              </a:tblPr>
              <a:tblGrid>
                <a:gridCol w="1546950"/>
                <a:gridCol w="1301375"/>
                <a:gridCol w="1615625"/>
                <a:gridCol w="1350275"/>
                <a:gridCol w="3067850"/>
              </a:tblGrid>
              <a:tr h="1013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three decimal places: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0.089545</a:t>
                      </a: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0.090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-7, -2, 3, 8, 13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5</a:t>
                      </a:r>
                      <a:r>
                        <a:rPr b="0" i="1" lang="en-GB" sz="1600">
                          <a:solidFill>
                            <a:srgbClr val="00BC89"/>
                          </a:solidFill>
                          <a:latin typeface="Times New Roman"/>
                          <a:ea typeface="Times New Roman"/>
                          <a:cs typeface="Times New Roman"/>
                          <a:sym typeface="Times New Roman"/>
                        </a:rPr>
                        <a:t>n</a:t>
                      </a:r>
                      <a:r>
                        <a:rPr b="0" lang="en-GB" sz="1600">
                          <a:solidFill>
                            <a:srgbClr val="00BC89"/>
                          </a:solidFill>
                          <a:latin typeface="Nunito Sans"/>
                          <a:ea typeface="Nunito Sans"/>
                          <a:cs typeface="Nunito Sans"/>
                          <a:sym typeface="Nunito Sans"/>
                        </a:rPr>
                        <a:t> - 12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Work out the composite number given by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3 x 7</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147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62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Estimate the percentage of the rectangle that has been coloured red.      </a:t>
                      </a:r>
                      <a:r>
                        <a:rPr lang="en-GB" sz="1600">
                          <a:solidFill>
                            <a:srgbClr val="00BC89"/>
                          </a:solidFill>
                          <a:latin typeface="Nunito Sans"/>
                          <a:ea typeface="Nunito Sans"/>
                          <a:cs typeface="Nunito Sans"/>
                          <a:sym typeface="Nunito Sans"/>
                        </a:rPr>
                        <a:t>~20%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Determine the size of the exterior angle of this regular hexagon.          </a:t>
                      </a:r>
                      <a:r>
                        <a:rPr lang="en-GB" sz="1600">
                          <a:solidFill>
                            <a:srgbClr val="00BC89"/>
                          </a:solidFill>
                          <a:latin typeface="Nunito Sans"/>
                          <a:ea typeface="Nunito Sans"/>
                          <a:cs typeface="Nunito Sans"/>
                          <a:sym typeface="Nunito Sans"/>
                        </a:rPr>
                        <a:t>60</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3" name="Google Shape;143;p25"/>
          <p:cNvSpPr txBox="1"/>
          <p:nvPr/>
        </p:nvSpPr>
        <p:spPr>
          <a:xfrm>
            <a:off x="80050" y="361775"/>
            <a:ext cx="2463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pic>
        <p:nvPicPr>
          <p:cNvPr id="144" name="Google Shape;144;p25"/>
          <p:cNvPicPr preferRelativeResize="0"/>
          <p:nvPr/>
        </p:nvPicPr>
        <p:blipFill>
          <a:blip r:embed="rId3">
            <a:alphaModFix/>
          </a:blip>
          <a:stretch>
            <a:fillRect/>
          </a:stretch>
        </p:blipFill>
        <p:spPr>
          <a:xfrm>
            <a:off x="704413" y="2815063"/>
            <a:ext cx="2695575" cy="1552575"/>
          </a:xfrm>
          <a:prstGeom prst="rect">
            <a:avLst/>
          </a:prstGeom>
          <a:noFill/>
          <a:ln>
            <a:noFill/>
          </a:ln>
        </p:spPr>
      </p:pic>
      <p:pic>
        <p:nvPicPr>
          <p:cNvPr id="145" name="Google Shape;145;p25"/>
          <p:cNvPicPr preferRelativeResize="0"/>
          <p:nvPr/>
        </p:nvPicPr>
        <p:blipFill>
          <a:blip r:embed="rId4">
            <a:alphaModFix/>
          </a:blip>
          <a:stretch>
            <a:fillRect/>
          </a:stretch>
        </p:blipFill>
        <p:spPr>
          <a:xfrm>
            <a:off x="5161125" y="2815063"/>
            <a:ext cx="3067050" cy="16097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graphicFrame>
        <p:nvGraphicFramePr>
          <p:cNvPr id="150" name="Google Shape;150;p26"/>
          <p:cNvGraphicFramePr/>
          <p:nvPr/>
        </p:nvGraphicFramePr>
        <p:xfrm>
          <a:off x="108044" y="862525"/>
          <a:ext cx="3000000" cy="3000000"/>
        </p:xfrm>
        <a:graphic>
          <a:graphicData uri="http://schemas.openxmlformats.org/drawingml/2006/table">
            <a:tbl>
              <a:tblPr bandRow="1" firstRow="1">
                <a:noFill/>
                <a:tableStyleId>{65F12777-462C-415F-92C2-61787F2C91E3}</a:tableStyleId>
              </a:tblPr>
              <a:tblGrid>
                <a:gridCol w="1546950"/>
                <a:gridCol w="1301375"/>
                <a:gridCol w="1615625"/>
                <a:gridCol w="1350275"/>
                <a:gridCol w="3067850"/>
              </a:tblGrid>
              <a:tr h="10208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two decimal places: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  14.9957</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2.5, 5.5, 8.5, 11.5,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Work out the composite number given by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 x 3 x 5</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67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Estimate the percentage of the rectangle that has been coloured pink.</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Determine the size of the exterior angle of this regular dodecagon.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1" name="Google Shape;151;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52" name="Google Shape;152;p26"/>
          <p:cNvPicPr preferRelativeResize="0"/>
          <p:nvPr/>
        </p:nvPicPr>
        <p:blipFill>
          <a:blip r:embed="rId3">
            <a:alphaModFix/>
          </a:blip>
          <a:stretch>
            <a:fillRect/>
          </a:stretch>
        </p:blipFill>
        <p:spPr>
          <a:xfrm>
            <a:off x="639100" y="2916075"/>
            <a:ext cx="2552700" cy="1409700"/>
          </a:xfrm>
          <a:prstGeom prst="rect">
            <a:avLst/>
          </a:prstGeom>
          <a:noFill/>
          <a:ln>
            <a:noFill/>
          </a:ln>
        </p:spPr>
      </p:pic>
      <p:pic>
        <p:nvPicPr>
          <p:cNvPr id="153" name="Google Shape;153;p26"/>
          <p:cNvPicPr preferRelativeResize="0"/>
          <p:nvPr/>
        </p:nvPicPr>
        <p:blipFill>
          <a:blip r:embed="rId4">
            <a:alphaModFix/>
          </a:blip>
          <a:stretch>
            <a:fillRect/>
          </a:stretch>
        </p:blipFill>
        <p:spPr>
          <a:xfrm>
            <a:off x="5114875" y="2393738"/>
            <a:ext cx="2732225" cy="24543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graphicFrame>
        <p:nvGraphicFramePr>
          <p:cNvPr id="158" name="Google Shape;158;p27"/>
          <p:cNvGraphicFramePr/>
          <p:nvPr/>
        </p:nvGraphicFramePr>
        <p:xfrm>
          <a:off x="108044" y="862525"/>
          <a:ext cx="3000000" cy="3000000"/>
        </p:xfrm>
        <a:graphic>
          <a:graphicData uri="http://schemas.openxmlformats.org/drawingml/2006/table">
            <a:tbl>
              <a:tblPr bandRow="1" firstRow="1">
                <a:noFill/>
                <a:tableStyleId>{65F12777-462C-415F-92C2-61787F2C91E3}</a:tableStyleId>
              </a:tblPr>
              <a:tblGrid>
                <a:gridCol w="1546950"/>
                <a:gridCol w="1301375"/>
                <a:gridCol w="1615625"/>
                <a:gridCol w="1350275"/>
                <a:gridCol w="3067850"/>
              </a:tblGrid>
              <a:tr h="10208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two decimal places: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  14.9957        </a:t>
                      </a:r>
                      <a:r>
                        <a:rPr b="0" lang="en-GB" sz="1600">
                          <a:solidFill>
                            <a:srgbClr val="00BC89"/>
                          </a:solidFill>
                          <a:latin typeface="Nunito Sans"/>
                          <a:ea typeface="Nunito Sans"/>
                          <a:cs typeface="Nunito Sans"/>
                          <a:sym typeface="Nunito Sans"/>
                        </a:rPr>
                        <a:t>15.00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2.5, 5.5, 8.5, 11.5,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3</a:t>
                      </a:r>
                      <a:r>
                        <a:rPr b="0" i="1" lang="en-GB" sz="1600">
                          <a:solidFill>
                            <a:srgbClr val="00BC89"/>
                          </a:solidFill>
                          <a:latin typeface="Times New Roman"/>
                          <a:ea typeface="Times New Roman"/>
                          <a:cs typeface="Times New Roman"/>
                          <a:sym typeface="Times New Roman"/>
                        </a:rPr>
                        <a:t>n</a:t>
                      </a:r>
                      <a:r>
                        <a:rPr b="0" lang="en-GB" sz="1600">
                          <a:solidFill>
                            <a:srgbClr val="00BC89"/>
                          </a:solidFill>
                          <a:latin typeface="Nunito Sans"/>
                          <a:ea typeface="Nunito Sans"/>
                          <a:cs typeface="Nunito Sans"/>
                          <a:sym typeface="Nunito Sans"/>
                        </a:rPr>
                        <a:t> - 0.5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Work out the composite number given by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 x 3 x 5</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150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67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Estimate the percentage of the rectangle that has been coloured pink.        </a:t>
                      </a:r>
                      <a:r>
                        <a:rPr lang="en-GB" sz="1600">
                          <a:solidFill>
                            <a:srgbClr val="00BC89"/>
                          </a:solidFill>
                          <a:latin typeface="Nunito Sans"/>
                          <a:ea typeface="Nunito Sans"/>
                          <a:cs typeface="Nunito Sans"/>
                          <a:sym typeface="Nunito Sans"/>
                        </a:rPr>
                        <a:t>~7%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Determine the size of the exterior angle of this regular dodecagon.        </a:t>
                      </a:r>
                      <a:r>
                        <a:rPr lang="en-GB" sz="1600">
                          <a:solidFill>
                            <a:srgbClr val="00BC89"/>
                          </a:solidFill>
                          <a:latin typeface="Nunito Sans"/>
                          <a:ea typeface="Nunito Sans"/>
                          <a:cs typeface="Nunito Sans"/>
                          <a:sym typeface="Nunito Sans"/>
                        </a:rPr>
                        <a:t>30</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9" name="Google Shape;159;p27"/>
          <p:cNvSpPr txBox="1"/>
          <p:nvPr/>
        </p:nvSpPr>
        <p:spPr>
          <a:xfrm>
            <a:off x="80050" y="361775"/>
            <a:ext cx="2552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pic>
        <p:nvPicPr>
          <p:cNvPr id="160" name="Google Shape;160;p27"/>
          <p:cNvPicPr preferRelativeResize="0"/>
          <p:nvPr/>
        </p:nvPicPr>
        <p:blipFill>
          <a:blip r:embed="rId3">
            <a:alphaModFix/>
          </a:blip>
          <a:stretch>
            <a:fillRect/>
          </a:stretch>
        </p:blipFill>
        <p:spPr>
          <a:xfrm>
            <a:off x="5114875" y="2393738"/>
            <a:ext cx="2732225" cy="2454375"/>
          </a:xfrm>
          <a:prstGeom prst="rect">
            <a:avLst/>
          </a:prstGeom>
          <a:noFill/>
          <a:ln>
            <a:noFill/>
          </a:ln>
        </p:spPr>
      </p:pic>
      <p:pic>
        <p:nvPicPr>
          <p:cNvPr id="161" name="Google Shape;161;p27"/>
          <p:cNvPicPr preferRelativeResize="0"/>
          <p:nvPr/>
        </p:nvPicPr>
        <p:blipFill>
          <a:blip r:embed="rId4">
            <a:alphaModFix/>
          </a:blip>
          <a:stretch>
            <a:fillRect/>
          </a:stretch>
        </p:blipFill>
        <p:spPr>
          <a:xfrm>
            <a:off x="639100" y="2916075"/>
            <a:ext cx="2552700" cy="14097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{0EFCA86F-DE7B-4C2F-A819-D07B6D76EB72}</a:tableStyleId>
              </a:tblPr>
              <a:tblGrid>
                <a:gridCol w="88662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A few examples for Q1 should then </a:t>
                      </a:r>
                      <a:r>
                        <a:rPr lang="en-GB" sz="1500">
                          <a:latin typeface="Nunito Sans"/>
                          <a:ea typeface="Nunito Sans"/>
                          <a:cs typeface="Nunito Sans"/>
                          <a:sym typeface="Nunito Sans"/>
                        </a:rPr>
                        <a:t>enable</a:t>
                      </a:r>
                      <a:r>
                        <a:rPr lang="en-GB" sz="1500">
                          <a:latin typeface="Nunito Sans"/>
                          <a:ea typeface="Nunito Sans"/>
                          <a:cs typeface="Nunito Sans"/>
                          <a:sym typeface="Nunito Sans"/>
                        </a:rPr>
                        <a:t> most students to work</a:t>
                      </a:r>
                      <a:r>
                        <a:rPr lang="en-GB" sz="1500">
                          <a:solidFill>
                            <a:schemeClr val="dk1"/>
                          </a:solidFill>
                          <a:latin typeface="Nunito Sans"/>
                          <a:ea typeface="Nunito Sans"/>
                          <a:cs typeface="Nunito Sans"/>
                          <a:sym typeface="Nunito Sans"/>
                        </a:rPr>
                        <a:t> independently. A review of Q2 will be needed before students can get started. Differentiate the task by asking students who find algebra challenging to write down the common difference and the next few terms of the sequence instead. Q3 is a step towards expressing numbers as a product of their prime factors which will be covered in week 12. Try to encourage discussions around estimation strategies for Q4. Note that </a:t>
                      </a:r>
                      <a:r>
                        <a:rPr lang="en-GB" sz="1500">
                          <a:latin typeface="Nunito Sans"/>
                          <a:ea typeface="Nunito Sans"/>
                          <a:cs typeface="Nunito Sans"/>
                          <a:sym typeface="Nunito Sans"/>
                        </a:rPr>
                        <a:t>Q5</a:t>
                      </a:r>
                      <a:r>
                        <a:rPr lang="en-GB" sz="1500">
                          <a:latin typeface="Nunito Sans"/>
                          <a:ea typeface="Nunito Sans"/>
                          <a:cs typeface="Nunito Sans"/>
                          <a:sym typeface="Nunito Sans"/>
                        </a:rPr>
                        <a:t> is designed to simply embed the </a:t>
                      </a:r>
                      <a:r>
                        <a:rPr lang="en-GB" sz="1500">
                          <a:latin typeface="Nunito Sans"/>
                          <a:ea typeface="Nunito Sans"/>
                          <a:cs typeface="Nunito Sans"/>
                          <a:sym typeface="Nunito Sans"/>
                        </a:rPr>
                        <a:t>concept at this stage</a:t>
                      </a:r>
                      <a:r>
                        <a:rPr lang="en-GB" sz="1500">
                          <a:latin typeface="Nunito Sans"/>
                          <a:ea typeface="Nunito Sans"/>
                          <a:cs typeface="Nunito Sans"/>
                          <a:sym typeface="Nunito Sans"/>
                        </a:rPr>
                        <a:t> rather than </a:t>
                      </a:r>
                      <a:r>
                        <a:rPr lang="en-GB" sz="1500">
                          <a:latin typeface="Nunito Sans"/>
                          <a:ea typeface="Nunito Sans"/>
                          <a:cs typeface="Nunito Sans"/>
                          <a:sym typeface="Nunito Sans"/>
                        </a:rPr>
                        <a:t>provide any</a:t>
                      </a:r>
                      <a:r>
                        <a:rPr lang="en-GB" sz="1500">
                          <a:latin typeface="Nunito Sans"/>
                          <a:ea typeface="Nunito Sans"/>
                          <a:cs typeface="Nunito Sans"/>
                          <a:sym typeface="Nunito Sans"/>
                        </a:rPr>
                        <a:t> problem solving practice. </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Rounding (decimal places)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Finding the n</a:t>
                      </a:r>
                      <a:r>
                        <a:rPr b="1" baseline="30000" lang="en-GB" sz="1500">
                          <a:solidFill>
                            <a:schemeClr val="dk1"/>
                          </a:solidFill>
                          <a:latin typeface="Nunito Sans"/>
                          <a:ea typeface="Nunito Sans"/>
                          <a:cs typeface="Nunito Sans"/>
                          <a:sym typeface="Nunito Sans"/>
                        </a:rPr>
                        <a:t>th</a:t>
                      </a:r>
                      <a:r>
                        <a:rPr b="1" lang="en-GB" sz="1500">
                          <a:solidFill>
                            <a:schemeClr val="dk1"/>
                          </a:solidFill>
                          <a:latin typeface="Nunito Sans"/>
                          <a:ea typeface="Nunito Sans"/>
                          <a:cs typeface="Nunito Sans"/>
                          <a:sym typeface="Nunito Sans"/>
                        </a:rPr>
                        <a:t> term</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Composite numbers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Estimating percentages (visually)</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Exterior angles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667800"/>
          <a:ext cx="3000000" cy="3000000"/>
        </p:xfrm>
        <a:graphic>
          <a:graphicData uri="http://schemas.openxmlformats.org/drawingml/2006/table">
            <a:tbl>
              <a:tblPr>
                <a:noFill/>
                <a:tableStyleId>{0EFCA86F-DE7B-4C2F-A819-D07B6D76EB72}</a:tableStyleId>
              </a:tblPr>
              <a:tblGrid>
                <a:gridCol w="8853400"/>
              </a:tblGrid>
              <a:tr h="4030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78935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Rounding (decimal places)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Task: Write ten different numbers that equal 8.47 when they are rounded to two decimal places. </a:t>
                      </a:r>
                      <a:endParaRPr b="1">
                        <a:solidFill>
                          <a:srgbClr val="2779F5"/>
                        </a:solidFill>
                        <a:latin typeface="Nunito Sans"/>
                        <a:ea typeface="Nunito Sans"/>
                        <a:cs typeface="Nunito Sans"/>
                        <a:sym typeface="Nunito Sans"/>
                      </a:endParaRPr>
                    </a:p>
                    <a:p>
                      <a:pPr indent="0" lvl="0" marL="457200" rtl="0" algn="l">
                        <a:lnSpc>
                          <a:spcPct val="115000"/>
                        </a:lnSpc>
                        <a:spcBef>
                          <a:spcPts val="0"/>
                        </a:spcBef>
                        <a:spcAft>
                          <a:spcPts val="0"/>
                        </a:spcAft>
                        <a:buNone/>
                      </a:pPr>
                      <a:r>
                        <a:rPr b="1" lang="en-GB">
                          <a:solidFill>
                            <a:srgbClr val="2779F5"/>
                          </a:solidFill>
                          <a:latin typeface="Nunito Sans"/>
                          <a:ea typeface="Nunito Sans"/>
                          <a:cs typeface="Nunito Sans"/>
                          <a:sym typeface="Nunito Sans"/>
                        </a:rPr>
                        <a:t>Do the same for 3.40 and 6.00.</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78935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Finding the n</a:t>
                      </a:r>
                      <a:r>
                        <a:rPr b="1" baseline="30000" lang="en-GB" sz="1500">
                          <a:solidFill>
                            <a:schemeClr val="dk1"/>
                          </a:solidFill>
                          <a:latin typeface="Nunito Sans"/>
                          <a:ea typeface="Nunito Sans"/>
                          <a:cs typeface="Nunito Sans"/>
                          <a:sym typeface="Nunito Sans"/>
                        </a:rPr>
                        <a:t>th</a:t>
                      </a:r>
                      <a:r>
                        <a:rPr b="1" lang="en-GB" sz="1500">
                          <a:solidFill>
                            <a:schemeClr val="dk1"/>
                          </a:solidFill>
                          <a:latin typeface="Nunito Sans"/>
                          <a:ea typeface="Nunito Sans"/>
                          <a:cs typeface="Nunito Sans"/>
                          <a:sym typeface="Nunito Sans"/>
                        </a:rPr>
                        <a:t> term</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Task: Write out the first six terms of the sequence with n</a:t>
                      </a:r>
                      <a:r>
                        <a:rPr b="1" baseline="30000" lang="en-GB">
                          <a:solidFill>
                            <a:srgbClr val="2779F5"/>
                          </a:solidFill>
                          <a:latin typeface="Nunito Sans"/>
                          <a:ea typeface="Nunito Sans"/>
                          <a:cs typeface="Nunito Sans"/>
                          <a:sym typeface="Nunito Sans"/>
                        </a:rPr>
                        <a:t>th</a:t>
                      </a:r>
                      <a:r>
                        <a:rPr b="1" lang="en-GB">
                          <a:solidFill>
                            <a:srgbClr val="2779F5"/>
                          </a:solidFill>
                          <a:latin typeface="Nunito Sans"/>
                          <a:ea typeface="Nunito Sans"/>
                          <a:cs typeface="Nunito Sans"/>
                          <a:sym typeface="Nunito Sans"/>
                        </a:rPr>
                        <a:t> term formula </a:t>
                      </a:r>
                      <a:r>
                        <a:rPr b="1" i="1" lang="en-GB">
                          <a:solidFill>
                            <a:srgbClr val="2779F5"/>
                          </a:solidFill>
                          <a:latin typeface="Times New Roman"/>
                          <a:ea typeface="Times New Roman"/>
                          <a:cs typeface="Times New Roman"/>
                          <a:sym typeface="Times New Roman"/>
                        </a:rPr>
                        <a:t>n</a:t>
                      </a:r>
                      <a:r>
                        <a:rPr b="1" baseline="30000" lang="en-GB">
                          <a:solidFill>
                            <a:srgbClr val="2779F5"/>
                          </a:solidFill>
                          <a:latin typeface="Nunito Sans"/>
                          <a:ea typeface="Nunito Sans"/>
                          <a:cs typeface="Nunito Sans"/>
                          <a:sym typeface="Nunito Sans"/>
                        </a:rPr>
                        <a:t>2</a:t>
                      </a:r>
                      <a:r>
                        <a:rPr b="1" lang="en-GB">
                          <a:solidFill>
                            <a:srgbClr val="2779F5"/>
                          </a:solidFill>
                          <a:latin typeface="Nunito Sans"/>
                          <a:ea typeface="Nunito Sans"/>
                          <a:cs typeface="Nunito Sans"/>
                          <a:sym typeface="Nunito Sans"/>
                        </a:rPr>
                        <a:t>. Now write down the difference between each term. What do you notice? Do the same for </a:t>
                      </a:r>
                      <a:r>
                        <a:rPr b="1" i="1" lang="en-GB">
                          <a:solidFill>
                            <a:srgbClr val="2779F5"/>
                          </a:solidFill>
                          <a:latin typeface="Times New Roman"/>
                          <a:ea typeface="Times New Roman"/>
                          <a:cs typeface="Times New Roman"/>
                          <a:sym typeface="Times New Roman"/>
                        </a:rPr>
                        <a:t>n</a:t>
                      </a:r>
                      <a:r>
                        <a:rPr b="1" baseline="30000" lang="en-GB">
                          <a:solidFill>
                            <a:srgbClr val="2779F5"/>
                          </a:solidFill>
                          <a:latin typeface="Nunito Sans"/>
                          <a:ea typeface="Nunito Sans"/>
                          <a:cs typeface="Nunito Sans"/>
                          <a:sym typeface="Nunito Sans"/>
                        </a:rPr>
                        <a:t>2 </a:t>
                      </a:r>
                      <a:r>
                        <a:rPr b="1" lang="en-GB">
                          <a:solidFill>
                            <a:srgbClr val="2779F5"/>
                          </a:solidFill>
                          <a:latin typeface="Nunito Sans"/>
                          <a:ea typeface="Nunito Sans"/>
                          <a:cs typeface="Nunito Sans"/>
                          <a:sym typeface="Nunito Sans"/>
                        </a:rPr>
                        <a:t>₋ 5 and 2</a:t>
                      </a:r>
                      <a:r>
                        <a:rPr b="1" i="1" lang="en-GB">
                          <a:solidFill>
                            <a:srgbClr val="2779F5"/>
                          </a:solidFill>
                          <a:latin typeface="Times New Roman"/>
                          <a:ea typeface="Times New Roman"/>
                          <a:cs typeface="Times New Roman"/>
                          <a:sym typeface="Times New Roman"/>
                        </a:rPr>
                        <a:t>n</a:t>
                      </a:r>
                      <a:r>
                        <a:rPr b="1" baseline="30000" lang="en-GB">
                          <a:solidFill>
                            <a:srgbClr val="2779F5"/>
                          </a:solidFill>
                          <a:latin typeface="Nunito Sans"/>
                          <a:ea typeface="Nunito Sans"/>
                          <a:cs typeface="Nunito Sans"/>
                          <a:sym typeface="Nunito Sans"/>
                        </a:rPr>
                        <a:t>2</a:t>
                      </a:r>
                      <a:r>
                        <a:rPr b="1" lang="en-GB">
                          <a:solidFill>
                            <a:srgbClr val="2779F5"/>
                          </a:solidFill>
                          <a:latin typeface="Nunito Sans"/>
                          <a:ea typeface="Nunito Sans"/>
                          <a:cs typeface="Nunito Sans"/>
                          <a:sym typeface="Nunito Sans"/>
                        </a:rPr>
                        <a:t>.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solidFill>
                      <a:srgbClr val="FFFFFF"/>
                    </a:solidFill>
                  </a:tcPr>
                </a:tc>
              </a:tr>
              <a:tr h="78935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Composite numbers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 prime number has exactly two factors (1 &amp; itself). A composite number has more than two factors.</a:t>
                      </a:r>
                      <a:endParaRPr b="1">
                        <a:solidFill>
                          <a:srgbClr val="2779F5"/>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a:solidFill>
                            <a:srgbClr val="2779F5"/>
                          </a:solidFill>
                          <a:latin typeface="Nunito Sans"/>
                          <a:ea typeface="Nunito Sans"/>
                          <a:cs typeface="Nunito Sans"/>
                          <a:sym typeface="Nunito Sans"/>
                        </a:rPr>
                        <a:t>         Task: For the numbers 0 to 20 write if each number is prime, </a:t>
                      </a:r>
                      <a:r>
                        <a:rPr b="1" lang="en-GB">
                          <a:solidFill>
                            <a:srgbClr val="2779F5"/>
                          </a:solidFill>
                          <a:latin typeface="Nunito Sans"/>
                          <a:ea typeface="Nunito Sans"/>
                          <a:cs typeface="Nunito Sans"/>
                          <a:sym typeface="Nunito Sans"/>
                        </a:rPr>
                        <a:t>composite or neither. </a:t>
                      </a:r>
                      <a:r>
                        <a:rPr b="1" lang="en-GB">
                          <a:solidFill>
                            <a:srgbClr val="2779F5"/>
                          </a:solidFill>
                          <a:latin typeface="Nunito Sans"/>
                          <a:ea typeface="Nunito Sans"/>
                          <a:cs typeface="Nunito Sans"/>
                          <a:sym typeface="Nunito Sans"/>
                        </a:rPr>
                        <a:t>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78935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Estimating percentages (visually)</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strategies</a:t>
                      </a:r>
                      <a:r>
                        <a:rPr b="1" lang="en-GB">
                          <a:solidFill>
                            <a:srgbClr val="2779F5"/>
                          </a:solidFill>
                          <a:latin typeface="Nunito Sans"/>
                          <a:ea typeface="Nunito Sans"/>
                          <a:cs typeface="Nunito Sans"/>
                          <a:sym typeface="Nunito Sans"/>
                        </a:rPr>
                        <a:t> do you use to help you estimate percentages visually? How close to the exact answer do you think an estimate needs to be in order to be marked as correct?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78935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sz="1500">
                          <a:solidFill>
                            <a:schemeClr val="dk1"/>
                          </a:solidFill>
                          <a:latin typeface="Nunito Sans"/>
                          <a:ea typeface="Nunito Sans"/>
                          <a:cs typeface="Nunito Sans"/>
                          <a:sym typeface="Nunito Sans"/>
                        </a:rPr>
                        <a:t>Exterior angles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Simon says “An exterior angle is a reflex angle on the outside of a shape”. Explain why Simon is wrong. Write your own definition using mathematical terminology and include any key properties.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{65F12777-462C-415F-92C2-61787F2C91E3}</a:tableStyleId>
              </a:tblPr>
              <a:tblGrid>
                <a:gridCol w="1546950"/>
                <a:gridCol w="1301375"/>
                <a:gridCol w="1615625"/>
                <a:gridCol w="1350275"/>
                <a:gridCol w="3067850"/>
              </a:tblGrid>
              <a:tr h="10024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one decimal place: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  8.269</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Find the n</a:t>
                      </a:r>
                      <a:r>
                        <a:rPr b="0" baseline="30000" lang="en-GB" sz="1600">
                          <a:solidFill>
                            <a:srgbClr val="000000"/>
                          </a:solidFill>
                          <a:latin typeface="Nunito Sans"/>
                          <a:ea typeface="Nunito Sans"/>
                          <a:cs typeface="Nunito Sans"/>
                          <a:sym typeface="Nunito Sans"/>
                        </a:rPr>
                        <a:t>th</a:t>
                      </a:r>
                      <a:r>
                        <a:rPr b="0" lang="en-GB" sz="1600">
                          <a:solidFill>
                            <a:srgbClr val="000000"/>
                          </a:solidFill>
                          <a:latin typeface="Nunito Sans"/>
                          <a:ea typeface="Nunito Sans"/>
                          <a:cs typeface="Nunito Sans"/>
                          <a:sym typeface="Nunito Sans"/>
                        </a:rPr>
                        <a:t> term rule: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3, 7, 11, 15, 19,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Work out the </a:t>
                      </a:r>
                      <a:r>
                        <a:rPr b="0" lang="en-GB" sz="1600">
                          <a:solidFill>
                            <a:srgbClr val="000000"/>
                          </a:solidFill>
                          <a:latin typeface="Nunito Sans"/>
                          <a:ea typeface="Nunito Sans"/>
                          <a:cs typeface="Nunito Sans"/>
                          <a:sym typeface="Nunito Sans"/>
                        </a:rPr>
                        <a:t>composite</a:t>
                      </a:r>
                      <a:r>
                        <a:rPr b="0" lang="en-GB" sz="1600">
                          <a:solidFill>
                            <a:srgbClr val="000000"/>
                          </a:solidFill>
                          <a:latin typeface="Nunito Sans"/>
                          <a:ea typeface="Nunito Sans"/>
                          <a:cs typeface="Nunito Sans"/>
                          <a:sym typeface="Nunito Sans"/>
                        </a:rPr>
                        <a:t> number given by</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2</a:t>
                      </a:r>
                      <a:r>
                        <a:rPr b="0" baseline="30000" lang="en-GB" sz="1600">
                          <a:solidFill>
                            <a:srgbClr val="000000"/>
                          </a:solidFill>
                          <a:latin typeface="Nunito Sans"/>
                          <a:ea typeface="Nunito Sans"/>
                          <a:cs typeface="Nunito Sans"/>
                          <a:sym typeface="Nunito Sans"/>
                        </a:rPr>
                        <a:t>3</a:t>
                      </a:r>
                      <a:r>
                        <a:rPr b="0" lang="en-GB" sz="1600">
                          <a:solidFill>
                            <a:srgbClr val="000000"/>
                          </a:solidFill>
                          <a:latin typeface="Nunito Sans"/>
                          <a:ea typeface="Nunito Sans"/>
                          <a:cs typeface="Nunito Sans"/>
                          <a:sym typeface="Nunito Sans"/>
                        </a:rPr>
                        <a:t> x 3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856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Estimate the percentage of the rectangle that </a:t>
                      </a:r>
                      <a:r>
                        <a:rPr lang="en-GB" sz="1600">
                          <a:latin typeface="Nunito Sans"/>
                          <a:ea typeface="Nunito Sans"/>
                          <a:cs typeface="Nunito Sans"/>
                          <a:sym typeface="Nunito Sans"/>
                        </a:rPr>
                        <a:t>has been coloured purple.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Determine the size of the exterior angle of this equilateral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716350" y="2979938"/>
            <a:ext cx="2476500" cy="1190625"/>
          </a:xfrm>
          <a:prstGeom prst="rect">
            <a:avLst/>
          </a:prstGeom>
          <a:noFill/>
          <a:ln>
            <a:noFill/>
          </a:ln>
        </p:spPr>
      </p:pic>
      <p:pic>
        <p:nvPicPr>
          <p:cNvPr id="89" name="Google Shape;89;p18"/>
          <p:cNvPicPr preferRelativeResize="0"/>
          <p:nvPr/>
        </p:nvPicPr>
        <p:blipFill>
          <a:blip r:embed="rId4">
            <a:alphaModFix/>
          </a:blip>
          <a:stretch>
            <a:fillRect/>
          </a:stretch>
        </p:blipFill>
        <p:spPr>
          <a:xfrm>
            <a:off x="4930002" y="2855827"/>
            <a:ext cx="3535875" cy="14388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graphicFrame>
        <p:nvGraphicFramePr>
          <p:cNvPr id="94" name="Google Shape;94;p19"/>
          <p:cNvGraphicFramePr/>
          <p:nvPr/>
        </p:nvGraphicFramePr>
        <p:xfrm>
          <a:off x="108044" y="862525"/>
          <a:ext cx="3000000" cy="3000000"/>
        </p:xfrm>
        <a:graphic>
          <a:graphicData uri="http://schemas.openxmlformats.org/drawingml/2006/table">
            <a:tbl>
              <a:tblPr bandRow="1" firstRow="1">
                <a:noFill/>
                <a:tableStyleId>{65F12777-462C-415F-92C2-61787F2C91E3}</a:tableStyleId>
              </a:tblPr>
              <a:tblGrid>
                <a:gridCol w="1546950"/>
                <a:gridCol w="1301375"/>
                <a:gridCol w="1615625"/>
                <a:gridCol w="1350275"/>
                <a:gridCol w="3067850"/>
              </a:tblGrid>
              <a:tr h="10024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one decimal place: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  8.269           </a:t>
                      </a:r>
                      <a:r>
                        <a:rPr b="0" lang="en-GB" sz="1600">
                          <a:solidFill>
                            <a:srgbClr val="00BC89"/>
                          </a:solidFill>
                          <a:latin typeface="Nunito Sans"/>
                          <a:ea typeface="Nunito Sans"/>
                          <a:cs typeface="Nunito Sans"/>
                          <a:sym typeface="Nunito Sans"/>
                        </a:rPr>
                        <a:t>8.3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Find the n</a:t>
                      </a:r>
                      <a:r>
                        <a:rPr b="0" baseline="30000" lang="en-GB" sz="1600">
                          <a:solidFill>
                            <a:srgbClr val="000000"/>
                          </a:solidFill>
                          <a:latin typeface="Nunito Sans"/>
                          <a:ea typeface="Nunito Sans"/>
                          <a:cs typeface="Nunito Sans"/>
                          <a:sym typeface="Nunito Sans"/>
                        </a:rPr>
                        <a:t>th</a:t>
                      </a:r>
                      <a:r>
                        <a:rPr b="0" lang="en-GB" sz="1600">
                          <a:solidFill>
                            <a:srgbClr val="000000"/>
                          </a:solidFill>
                          <a:latin typeface="Nunito Sans"/>
                          <a:ea typeface="Nunito Sans"/>
                          <a:cs typeface="Nunito Sans"/>
                          <a:sym typeface="Nunito Sans"/>
                        </a:rPr>
                        <a:t> term rule: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3, 7, 11, 15, 19,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4</a:t>
                      </a:r>
                      <a:r>
                        <a:rPr b="0" i="1" lang="en-GB" sz="1600">
                          <a:solidFill>
                            <a:srgbClr val="00BC89"/>
                          </a:solidFill>
                          <a:latin typeface="Times New Roman"/>
                          <a:ea typeface="Times New Roman"/>
                          <a:cs typeface="Times New Roman"/>
                          <a:sym typeface="Times New Roman"/>
                        </a:rPr>
                        <a:t>n</a:t>
                      </a:r>
                      <a:r>
                        <a:rPr b="0" lang="en-GB" sz="1600">
                          <a:solidFill>
                            <a:srgbClr val="00BC89"/>
                          </a:solidFill>
                          <a:latin typeface="Nunito Sans"/>
                          <a:ea typeface="Nunito Sans"/>
                          <a:cs typeface="Nunito Sans"/>
                          <a:sym typeface="Nunito Sans"/>
                        </a:rPr>
                        <a:t> - 1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Work out the composite number given by</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2</a:t>
                      </a:r>
                      <a:r>
                        <a:rPr b="0" baseline="30000" lang="en-GB" sz="1600">
                          <a:solidFill>
                            <a:srgbClr val="000000"/>
                          </a:solidFill>
                          <a:latin typeface="Nunito Sans"/>
                          <a:ea typeface="Nunito Sans"/>
                          <a:cs typeface="Nunito Sans"/>
                          <a:sym typeface="Nunito Sans"/>
                        </a:rPr>
                        <a:t>3</a:t>
                      </a:r>
                      <a:r>
                        <a:rPr b="0" lang="en-GB" sz="1600">
                          <a:solidFill>
                            <a:srgbClr val="000000"/>
                          </a:solidFill>
                          <a:latin typeface="Nunito Sans"/>
                          <a:ea typeface="Nunito Sans"/>
                          <a:cs typeface="Nunito Sans"/>
                          <a:sym typeface="Nunito Sans"/>
                        </a:rPr>
                        <a:t> x 3 = </a:t>
                      </a:r>
                      <a:r>
                        <a:rPr b="0" lang="en-GB" sz="1600">
                          <a:solidFill>
                            <a:srgbClr val="00BC89"/>
                          </a:solidFill>
                          <a:latin typeface="Nunito Sans"/>
                          <a:ea typeface="Nunito Sans"/>
                          <a:cs typeface="Nunito Sans"/>
                          <a:sym typeface="Nunito Sans"/>
                        </a:rPr>
                        <a:t>24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856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Estimate the percentage of the rectangle that </a:t>
                      </a:r>
                      <a:r>
                        <a:rPr lang="en-GB" sz="1600">
                          <a:latin typeface="Nunito Sans"/>
                          <a:ea typeface="Nunito Sans"/>
                          <a:cs typeface="Nunito Sans"/>
                          <a:sym typeface="Nunito Sans"/>
                        </a:rPr>
                        <a:t>has been coloured purple. </a:t>
                      </a:r>
                      <a:r>
                        <a:rPr lang="en-GB" sz="1600">
                          <a:solidFill>
                            <a:srgbClr val="00BC89"/>
                          </a:solidFill>
                          <a:latin typeface="Nunito Sans"/>
                          <a:ea typeface="Nunito Sans"/>
                          <a:cs typeface="Nunito Sans"/>
                          <a:sym typeface="Nunito Sans"/>
                        </a:rPr>
                        <a:t>~65%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Determine the size of the exterior angle of this equilateral triangle.       </a:t>
                      </a:r>
                      <a:r>
                        <a:rPr lang="en-GB" sz="1600">
                          <a:solidFill>
                            <a:srgbClr val="00BC89"/>
                          </a:solidFill>
                          <a:latin typeface="Nunito Sans"/>
                          <a:ea typeface="Nunito Sans"/>
                          <a:cs typeface="Nunito Sans"/>
                          <a:sym typeface="Nunito Sans"/>
                        </a:rPr>
                        <a:t>120</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5" name="Google Shape;95;p19"/>
          <p:cNvSpPr txBox="1"/>
          <p:nvPr/>
        </p:nvSpPr>
        <p:spPr>
          <a:xfrm>
            <a:off x="80050" y="361775"/>
            <a:ext cx="2476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96" name="Google Shape;96;p19"/>
          <p:cNvPicPr preferRelativeResize="0"/>
          <p:nvPr/>
        </p:nvPicPr>
        <p:blipFill>
          <a:blip r:embed="rId3">
            <a:alphaModFix/>
          </a:blip>
          <a:stretch>
            <a:fillRect/>
          </a:stretch>
        </p:blipFill>
        <p:spPr>
          <a:xfrm>
            <a:off x="716350" y="2979938"/>
            <a:ext cx="2476500" cy="1190625"/>
          </a:xfrm>
          <a:prstGeom prst="rect">
            <a:avLst/>
          </a:prstGeom>
          <a:noFill/>
          <a:ln>
            <a:noFill/>
          </a:ln>
        </p:spPr>
      </p:pic>
      <p:pic>
        <p:nvPicPr>
          <p:cNvPr id="97" name="Google Shape;97;p19"/>
          <p:cNvPicPr preferRelativeResize="0"/>
          <p:nvPr/>
        </p:nvPicPr>
        <p:blipFill>
          <a:blip r:embed="rId4">
            <a:alphaModFix/>
          </a:blip>
          <a:stretch>
            <a:fillRect/>
          </a:stretch>
        </p:blipFill>
        <p:spPr>
          <a:xfrm>
            <a:off x="4930002" y="2855827"/>
            <a:ext cx="3535875" cy="1438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graphicFrame>
        <p:nvGraphicFramePr>
          <p:cNvPr id="102" name="Google Shape;102;p20"/>
          <p:cNvGraphicFramePr/>
          <p:nvPr/>
        </p:nvGraphicFramePr>
        <p:xfrm>
          <a:off x="108044" y="862525"/>
          <a:ext cx="3000000" cy="3000000"/>
        </p:xfrm>
        <a:graphic>
          <a:graphicData uri="http://schemas.openxmlformats.org/drawingml/2006/table">
            <a:tbl>
              <a:tblPr bandRow="1" firstRow="1">
                <a:noFill/>
                <a:tableStyleId>{65F12777-462C-415F-92C2-61787F2C91E3}</a:tableStyleId>
              </a:tblPr>
              <a:tblGrid>
                <a:gridCol w="1546950"/>
                <a:gridCol w="1301375"/>
                <a:gridCol w="1615625"/>
                <a:gridCol w="1350275"/>
                <a:gridCol w="3067850"/>
              </a:tblGrid>
              <a:tr h="10061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one decimal place: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  0.7527</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7, 10, 13, 16, 19,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Work out the composite number given by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x 3</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58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Estimate the percentage of the rectangle that has been coloured orange.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Determine the size of the exterior angle of this regular pentagon.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3" name="Google Shape;103;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4" name="Google Shape;104;p20"/>
          <p:cNvPicPr preferRelativeResize="0"/>
          <p:nvPr/>
        </p:nvPicPr>
        <p:blipFill>
          <a:blip r:embed="rId3">
            <a:alphaModFix/>
          </a:blip>
          <a:stretch>
            <a:fillRect/>
          </a:stretch>
        </p:blipFill>
        <p:spPr>
          <a:xfrm>
            <a:off x="648150" y="2785413"/>
            <a:ext cx="2762250" cy="1762125"/>
          </a:xfrm>
          <a:prstGeom prst="rect">
            <a:avLst/>
          </a:prstGeom>
          <a:noFill/>
          <a:ln>
            <a:noFill/>
          </a:ln>
        </p:spPr>
      </p:pic>
      <p:pic>
        <p:nvPicPr>
          <p:cNvPr id="105" name="Google Shape;105;p20"/>
          <p:cNvPicPr preferRelativeResize="0"/>
          <p:nvPr/>
        </p:nvPicPr>
        <p:blipFill>
          <a:blip r:embed="rId4">
            <a:alphaModFix/>
          </a:blip>
          <a:stretch>
            <a:fillRect/>
          </a:stretch>
        </p:blipFill>
        <p:spPr>
          <a:xfrm>
            <a:off x="5334600" y="3038338"/>
            <a:ext cx="2533650" cy="13430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graphicFrame>
        <p:nvGraphicFramePr>
          <p:cNvPr id="110" name="Google Shape;110;p21"/>
          <p:cNvGraphicFramePr/>
          <p:nvPr/>
        </p:nvGraphicFramePr>
        <p:xfrm>
          <a:off x="108044" y="862525"/>
          <a:ext cx="3000000" cy="3000000"/>
        </p:xfrm>
        <a:graphic>
          <a:graphicData uri="http://schemas.openxmlformats.org/drawingml/2006/table">
            <a:tbl>
              <a:tblPr bandRow="1" firstRow="1">
                <a:noFill/>
                <a:tableStyleId>{65F12777-462C-415F-92C2-61787F2C91E3}</a:tableStyleId>
              </a:tblPr>
              <a:tblGrid>
                <a:gridCol w="1546950"/>
                <a:gridCol w="1301375"/>
                <a:gridCol w="1615625"/>
                <a:gridCol w="1350275"/>
                <a:gridCol w="3067850"/>
              </a:tblGrid>
              <a:tr h="10061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one decimal place: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  0.7527           </a:t>
                      </a:r>
                      <a:r>
                        <a:rPr b="0" lang="en-GB" sz="1600">
                          <a:solidFill>
                            <a:srgbClr val="00BC89"/>
                          </a:solidFill>
                          <a:latin typeface="Nunito Sans"/>
                          <a:ea typeface="Nunito Sans"/>
                          <a:cs typeface="Nunito Sans"/>
                          <a:sym typeface="Nunito Sans"/>
                        </a:rPr>
                        <a:t>0.8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7, 10, 13, 16, 19,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3</a:t>
                      </a:r>
                      <a:r>
                        <a:rPr b="0" i="1" lang="en-GB" sz="1600">
                          <a:solidFill>
                            <a:srgbClr val="00BC89"/>
                          </a:solidFill>
                          <a:latin typeface="Times New Roman"/>
                          <a:ea typeface="Times New Roman"/>
                          <a:cs typeface="Times New Roman"/>
                          <a:sym typeface="Times New Roman"/>
                        </a:rPr>
                        <a:t>n</a:t>
                      </a:r>
                      <a:r>
                        <a:rPr b="0" lang="en-GB" sz="1600">
                          <a:solidFill>
                            <a:srgbClr val="00BC89"/>
                          </a:solidFill>
                          <a:latin typeface="Nunito Sans"/>
                          <a:ea typeface="Nunito Sans"/>
                          <a:cs typeface="Nunito Sans"/>
                          <a:sym typeface="Nunito Sans"/>
                        </a:rPr>
                        <a:t> + 4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Work out the composite number given by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x 3</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36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58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Estimate the percentage of the rectangle that has been coloured orange.     </a:t>
                      </a:r>
                      <a:r>
                        <a:rPr lang="en-GB" sz="1600">
                          <a:solidFill>
                            <a:srgbClr val="00BC89"/>
                          </a:solidFill>
                          <a:latin typeface="Nunito Sans"/>
                          <a:ea typeface="Nunito Sans"/>
                          <a:cs typeface="Nunito Sans"/>
                          <a:sym typeface="Nunito Sans"/>
                        </a:rPr>
                        <a:t>~55%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Determine the size of the exterior angle of this regular pentagon.      </a:t>
                      </a:r>
                      <a:r>
                        <a:rPr lang="en-GB" sz="1600">
                          <a:solidFill>
                            <a:srgbClr val="00BC89"/>
                          </a:solidFill>
                          <a:latin typeface="Nunito Sans"/>
                          <a:ea typeface="Nunito Sans"/>
                          <a:cs typeface="Nunito Sans"/>
                          <a:sym typeface="Nunito Sans"/>
                        </a:rPr>
                        <a:t>72</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1" name="Google Shape;111;p21"/>
          <p:cNvSpPr txBox="1"/>
          <p:nvPr/>
        </p:nvSpPr>
        <p:spPr>
          <a:xfrm>
            <a:off x="80050" y="361775"/>
            <a:ext cx="2533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pic>
        <p:nvPicPr>
          <p:cNvPr id="112" name="Google Shape;112;p21"/>
          <p:cNvPicPr preferRelativeResize="0"/>
          <p:nvPr/>
        </p:nvPicPr>
        <p:blipFill>
          <a:blip r:embed="rId3">
            <a:alphaModFix/>
          </a:blip>
          <a:stretch>
            <a:fillRect/>
          </a:stretch>
        </p:blipFill>
        <p:spPr>
          <a:xfrm>
            <a:off x="578300" y="2828788"/>
            <a:ext cx="2762250" cy="1762125"/>
          </a:xfrm>
          <a:prstGeom prst="rect">
            <a:avLst/>
          </a:prstGeom>
          <a:noFill/>
          <a:ln>
            <a:noFill/>
          </a:ln>
        </p:spPr>
      </p:pic>
      <p:pic>
        <p:nvPicPr>
          <p:cNvPr id="113" name="Google Shape;113;p21"/>
          <p:cNvPicPr preferRelativeResize="0"/>
          <p:nvPr/>
        </p:nvPicPr>
        <p:blipFill>
          <a:blip r:embed="rId4">
            <a:alphaModFix/>
          </a:blip>
          <a:stretch>
            <a:fillRect/>
          </a:stretch>
        </p:blipFill>
        <p:spPr>
          <a:xfrm>
            <a:off x="5334600" y="3038338"/>
            <a:ext cx="2533650" cy="13430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graphicFrame>
        <p:nvGraphicFramePr>
          <p:cNvPr id="118" name="Google Shape;118;p22"/>
          <p:cNvGraphicFramePr/>
          <p:nvPr/>
        </p:nvGraphicFramePr>
        <p:xfrm>
          <a:off x="108044" y="862525"/>
          <a:ext cx="3000000" cy="3000000"/>
        </p:xfrm>
        <a:graphic>
          <a:graphicData uri="http://schemas.openxmlformats.org/drawingml/2006/table">
            <a:tbl>
              <a:tblPr bandRow="1" firstRow="1">
                <a:noFill/>
                <a:tableStyleId>{65F12777-462C-415F-92C2-61787F2C91E3}</a:tableStyleId>
              </a:tblPr>
              <a:tblGrid>
                <a:gridCol w="1546950"/>
                <a:gridCol w="1301375"/>
                <a:gridCol w="1615625"/>
                <a:gridCol w="1350275"/>
                <a:gridCol w="3067850"/>
              </a:tblGrid>
              <a:tr h="10208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two decimal places: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  6.8542</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7, 5, 3, 1, -1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Work out the composite number given by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 x 3 x 11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67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Estimate the percentage of the rectangle that has been coloured green.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Determine the size of the exterior angle of this regular octagon.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9" name="Google Shape;119;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20" name="Google Shape;120;p22"/>
          <p:cNvPicPr preferRelativeResize="0"/>
          <p:nvPr/>
        </p:nvPicPr>
        <p:blipFill>
          <a:blip r:embed="rId3">
            <a:alphaModFix/>
          </a:blip>
          <a:stretch>
            <a:fillRect/>
          </a:stretch>
        </p:blipFill>
        <p:spPr>
          <a:xfrm>
            <a:off x="745413" y="3091550"/>
            <a:ext cx="2695575" cy="1200150"/>
          </a:xfrm>
          <a:prstGeom prst="rect">
            <a:avLst/>
          </a:prstGeom>
          <a:noFill/>
          <a:ln>
            <a:noFill/>
          </a:ln>
        </p:spPr>
      </p:pic>
      <p:pic>
        <p:nvPicPr>
          <p:cNvPr id="121" name="Google Shape;121;p22"/>
          <p:cNvPicPr preferRelativeResize="0"/>
          <p:nvPr/>
        </p:nvPicPr>
        <p:blipFill>
          <a:blip r:embed="rId4">
            <a:alphaModFix/>
          </a:blip>
          <a:stretch>
            <a:fillRect/>
          </a:stretch>
        </p:blipFill>
        <p:spPr>
          <a:xfrm>
            <a:off x="5315400" y="2352063"/>
            <a:ext cx="2695575" cy="267913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graphicFrame>
        <p:nvGraphicFramePr>
          <p:cNvPr id="126" name="Google Shape;126;p23"/>
          <p:cNvGraphicFramePr/>
          <p:nvPr/>
        </p:nvGraphicFramePr>
        <p:xfrm>
          <a:off x="108044" y="862525"/>
          <a:ext cx="3000000" cy="3000000"/>
        </p:xfrm>
        <a:graphic>
          <a:graphicData uri="http://schemas.openxmlformats.org/drawingml/2006/table">
            <a:tbl>
              <a:tblPr bandRow="1" firstRow="1">
                <a:noFill/>
                <a:tableStyleId>{65F12777-462C-415F-92C2-61787F2C91E3}</a:tableStyleId>
              </a:tblPr>
              <a:tblGrid>
                <a:gridCol w="1546950"/>
                <a:gridCol w="1301375"/>
                <a:gridCol w="1615625"/>
                <a:gridCol w="1350275"/>
                <a:gridCol w="3067850"/>
              </a:tblGrid>
              <a:tr h="10208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two decimal places: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6.8542</a:t>
                      </a: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6.85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7, 5, 3, 1, -1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9 - 2</a:t>
                      </a:r>
                      <a:r>
                        <a:rPr b="0" i="1" lang="en-GB" sz="1600">
                          <a:solidFill>
                            <a:srgbClr val="00BC89"/>
                          </a:solidFill>
                          <a:latin typeface="Times New Roman"/>
                          <a:ea typeface="Times New Roman"/>
                          <a:cs typeface="Times New Roman"/>
                          <a:sym typeface="Times New Roman"/>
                        </a:rPr>
                        <a:t>n</a:t>
                      </a:r>
                      <a:endParaRPr b="0" i="1" sz="1600">
                        <a:solidFill>
                          <a:srgbClr val="00BC89"/>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Work out the composite number given by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 x 3 x 11 = </a:t>
                      </a:r>
                      <a:r>
                        <a:rPr b="0" lang="en-GB" sz="1600">
                          <a:solidFill>
                            <a:srgbClr val="00BC89"/>
                          </a:solidFill>
                          <a:latin typeface="Nunito Sans"/>
                          <a:ea typeface="Nunito Sans"/>
                          <a:cs typeface="Nunito Sans"/>
                          <a:sym typeface="Nunito Sans"/>
                        </a:rPr>
                        <a:t>66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67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Estimate the percentage of the rectangle that has been coloured green.      </a:t>
                      </a:r>
                      <a:r>
                        <a:rPr lang="en-GB" sz="1600">
                          <a:solidFill>
                            <a:srgbClr val="00BC89"/>
                          </a:solidFill>
                          <a:latin typeface="Nunito Sans"/>
                          <a:ea typeface="Nunito Sans"/>
                          <a:cs typeface="Nunito Sans"/>
                          <a:sym typeface="Nunito Sans"/>
                        </a:rPr>
                        <a:t>~45%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Determine the size of the exterior angle of this regular octagon.      </a:t>
                      </a:r>
                      <a:r>
                        <a:rPr lang="en-GB" sz="1600">
                          <a:solidFill>
                            <a:srgbClr val="00BC89"/>
                          </a:solidFill>
                          <a:latin typeface="Nunito Sans"/>
                          <a:ea typeface="Nunito Sans"/>
                          <a:cs typeface="Nunito Sans"/>
                          <a:sym typeface="Nunito Sans"/>
                        </a:rPr>
                        <a:t>45</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7" name="Google Shape;127;p23"/>
          <p:cNvSpPr txBox="1"/>
          <p:nvPr/>
        </p:nvSpPr>
        <p:spPr>
          <a:xfrm>
            <a:off x="80050" y="361775"/>
            <a:ext cx="252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pic>
        <p:nvPicPr>
          <p:cNvPr id="128" name="Google Shape;128;p23"/>
          <p:cNvPicPr preferRelativeResize="0"/>
          <p:nvPr/>
        </p:nvPicPr>
        <p:blipFill>
          <a:blip r:embed="rId3">
            <a:alphaModFix/>
          </a:blip>
          <a:stretch>
            <a:fillRect/>
          </a:stretch>
        </p:blipFill>
        <p:spPr>
          <a:xfrm>
            <a:off x="5467800" y="2504463"/>
            <a:ext cx="2695575" cy="2679136"/>
          </a:xfrm>
          <a:prstGeom prst="rect">
            <a:avLst/>
          </a:prstGeom>
          <a:noFill/>
          <a:ln>
            <a:noFill/>
          </a:ln>
        </p:spPr>
      </p:pic>
      <p:pic>
        <p:nvPicPr>
          <p:cNvPr id="129" name="Google Shape;129;p23"/>
          <p:cNvPicPr preferRelativeResize="0"/>
          <p:nvPr/>
        </p:nvPicPr>
        <p:blipFill>
          <a:blip r:embed="rId4">
            <a:alphaModFix/>
          </a:blip>
          <a:stretch>
            <a:fillRect/>
          </a:stretch>
        </p:blipFill>
        <p:spPr>
          <a:xfrm>
            <a:off x="745413" y="3091550"/>
            <a:ext cx="2695575" cy="12001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