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6ABE63D-AA57-433C-978E-E10A2724C8B6}">
  <a:tblStyle styleId="{86ABE63D-AA57-433C-978E-E10A2724C8B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29075F2-0190-464F-84A9-59E176A2EA9C}"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6D3DD2C-73FB-403F-92F6-A5C6C6456042}"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19a7811c2e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119a7811c2e_0_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119a7811c2e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g119a7811c2e_0_4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19a7811c2e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19a7811c2e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19a7811c2e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119a7811c2e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19a7811c2e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119a7811c2e_0_2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Autofit/>
          </a:bodyPr>
          <a:lstStyle/>
          <a:p>
            <a:pPr indent="0" lvl="0" marL="0" rtl="0" algn="ctr">
              <a:lnSpc>
                <a:spcPct val="70000"/>
              </a:lnSpc>
              <a:spcBef>
                <a:spcPts val="0"/>
              </a:spcBef>
              <a:spcAft>
                <a:spcPts val="0"/>
              </a:spcAft>
              <a:buClr>
                <a:schemeClr val="dk1"/>
              </a:buClr>
              <a:buSzPts val="990"/>
              <a:buNone/>
            </a:pPr>
            <a:r>
              <a:rPr lang="en-GB" sz="1895">
                <a:solidFill>
                  <a:schemeClr val="lt1"/>
                </a:solidFill>
                <a:latin typeface="Nunito Sans"/>
                <a:ea typeface="Nunito Sans"/>
                <a:cs typeface="Nunito Sans"/>
                <a:sym typeface="Nunito Sans"/>
              </a:rPr>
              <a:t>KS3 Year 8</a:t>
            </a:r>
            <a:endParaRPr sz="1895">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t/>
            </a:r>
            <a:endParaRPr sz="1895">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rPr lang="en-GB" sz="1895">
                <a:solidFill>
                  <a:schemeClr val="lt1"/>
                </a:solidFill>
                <a:latin typeface="Nunito Sans"/>
                <a:ea typeface="Nunito Sans"/>
                <a:cs typeface="Nunito Sans"/>
                <a:sym typeface="Nunito Sans"/>
              </a:rPr>
              <a:t>SUMMER TERM</a:t>
            </a:r>
            <a:endParaRPr sz="1895">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KS3 Year 8 | Fluent in Five | </a:t>
            </a:r>
            <a:r>
              <a:rPr lang="en-GB" sz="1000">
                <a:solidFill>
                  <a:srgbClr val="2779F5"/>
                </a:solidFill>
                <a:latin typeface="Nunito Sans"/>
                <a:ea typeface="Nunito Sans"/>
                <a:cs typeface="Nunito Sans"/>
                <a:sym typeface="Nunito Sans"/>
              </a:rPr>
              <a:t>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{86ABE63D-AA57-433C-978E-E10A2724C8B6}</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KS3 Year 8 | Fluent in Five | </a:t>
            </a:r>
            <a:r>
              <a:rPr lang="en-GB" sz="1000">
                <a:solidFill>
                  <a:srgbClr val="2779F5"/>
                </a:solidFill>
                <a:latin typeface="Nunito Sans"/>
                <a:ea typeface="Nunito Sans"/>
                <a:cs typeface="Nunito Sans"/>
                <a:sym typeface="Nunito Sans"/>
              </a:rPr>
              <a:t>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{86ABE63D-AA57-433C-978E-E10A2724C8B6}</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1.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1.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9</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aphicFrame>
        <p:nvGraphicFramePr>
          <p:cNvPr id="134" name="Google Shape;134;p24"/>
          <p:cNvGraphicFramePr/>
          <p:nvPr/>
        </p:nvGraphicFramePr>
        <p:xfrm>
          <a:off x="108044" y="862525"/>
          <a:ext cx="3000000" cy="3000000"/>
        </p:xfrm>
        <a:graphic>
          <a:graphicData uri="http://schemas.openxmlformats.org/drawingml/2006/table">
            <a:tbl>
              <a:tblPr bandRow="1" firstRow="1">
                <a:noFill/>
                <a:tableStyleId>{C6D3DD2C-73FB-403F-92F6-A5C6C6456042}</a:tableStyleId>
              </a:tblPr>
              <a:tblGrid>
                <a:gridCol w="1546950"/>
                <a:gridCol w="1301375"/>
                <a:gridCol w="1615625"/>
                <a:gridCol w="1350275"/>
                <a:gridCol w="3067850"/>
              </a:tblGrid>
              <a:tr h="10051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nearest hundred:</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rgbClr val="000000"/>
                        </a:buClr>
                        <a:buSzPts val="1100"/>
                        <a:buFont typeface="Arial"/>
                        <a:buNone/>
                      </a:pPr>
                      <a:r>
                        <a:rPr b="0" lang="en-GB" sz="1600">
                          <a:solidFill>
                            <a:schemeClr val="dk1"/>
                          </a:solidFill>
                          <a:latin typeface="Nunito Sans"/>
                          <a:ea typeface="Nunito Sans"/>
                          <a:cs typeface="Nunito Sans"/>
                          <a:sym typeface="Nunito Sans"/>
                        </a:rPr>
                        <a:t>9 367.66</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List the factors of 90 in ascending order.</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- 3 = 8</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31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order of rotational symmetry of this shape?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5)What is the edge length of this cube, which has volume 343m</a:t>
                      </a:r>
                      <a:r>
                        <a:rPr baseline="30000" lang="en-GB" sz="1600">
                          <a:solidFill>
                            <a:srgbClr val="000000"/>
                          </a:solidFill>
                          <a:latin typeface="Nunito Sans"/>
                          <a:ea typeface="Nunito Sans"/>
                          <a:cs typeface="Nunito Sans"/>
                          <a:sym typeface="Nunito Sans"/>
                        </a:rPr>
                        <a:t>3</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5" name="Google Shape;135;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36" name="Google Shape;136;p24"/>
          <p:cNvPicPr preferRelativeResize="0"/>
          <p:nvPr/>
        </p:nvPicPr>
        <p:blipFill>
          <a:blip r:embed="rId3">
            <a:alphaModFix/>
          </a:blip>
          <a:stretch>
            <a:fillRect/>
          </a:stretch>
        </p:blipFill>
        <p:spPr>
          <a:xfrm>
            <a:off x="912975" y="2646075"/>
            <a:ext cx="1876050" cy="1912125"/>
          </a:xfrm>
          <a:prstGeom prst="rect">
            <a:avLst/>
          </a:prstGeom>
          <a:noFill/>
          <a:ln>
            <a:noFill/>
          </a:ln>
        </p:spPr>
      </p:pic>
      <p:pic>
        <p:nvPicPr>
          <p:cNvPr id="137" name="Google Shape;137;p24"/>
          <p:cNvPicPr preferRelativeResize="0"/>
          <p:nvPr/>
        </p:nvPicPr>
        <p:blipFill>
          <a:blip r:embed="rId4">
            <a:alphaModFix/>
          </a:blip>
          <a:stretch>
            <a:fillRect/>
          </a:stretch>
        </p:blipFill>
        <p:spPr>
          <a:xfrm>
            <a:off x="5170823" y="2845348"/>
            <a:ext cx="2615775" cy="1572700"/>
          </a:xfrm>
          <a:prstGeom prst="rect">
            <a:avLst/>
          </a:prstGeom>
          <a:noFill/>
          <a:ln>
            <a:noFill/>
          </a:ln>
        </p:spPr>
      </p:pic>
      <p:grpSp>
        <p:nvGrpSpPr>
          <p:cNvPr id="138" name="Google Shape;138;p24"/>
          <p:cNvGrpSpPr/>
          <p:nvPr/>
        </p:nvGrpSpPr>
        <p:grpSpPr>
          <a:xfrm>
            <a:off x="6608239" y="1316875"/>
            <a:ext cx="159954" cy="481300"/>
            <a:chOff x="4963775" y="5368550"/>
            <a:chExt cx="294900" cy="481300"/>
          </a:xfrm>
        </p:grpSpPr>
        <p:cxnSp>
          <p:nvCxnSpPr>
            <p:cNvPr id="139" name="Google Shape;139;p24"/>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40" name="Google Shape;140;p2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sp>
          <p:nvSpPr>
            <p:cNvPr id="141" name="Google Shape;141;p2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0000"/>
                  </a:solidFill>
                  <a:latin typeface="Times New Roman"/>
                  <a:ea typeface="Times New Roman"/>
                  <a:cs typeface="Times New Roman"/>
                  <a:sym typeface="Times New Roman"/>
                </a:rPr>
                <a:t>x</a:t>
              </a:r>
              <a:endParaRPr i="1">
                <a:solidFill>
                  <a:srgbClr val="000000"/>
                </a:solidFill>
                <a:latin typeface="Times New Roman"/>
                <a:ea typeface="Times New Roman"/>
                <a:cs typeface="Times New Roman"/>
                <a:sym typeface="Times New Roman"/>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graphicFrame>
        <p:nvGraphicFramePr>
          <p:cNvPr id="146" name="Google Shape;146;p25"/>
          <p:cNvGraphicFramePr/>
          <p:nvPr/>
        </p:nvGraphicFramePr>
        <p:xfrm>
          <a:off x="108044" y="862525"/>
          <a:ext cx="3000000" cy="3000000"/>
        </p:xfrm>
        <a:graphic>
          <a:graphicData uri="http://schemas.openxmlformats.org/drawingml/2006/table">
            <a:tbl>
              <a:tblPr bandRow="1" firstRow="1">
                <a:noFill/>
                <a:tableStyleId>{C6D3DD2C-73FB-403F-92F6-A5C6C6456042}</a:tableStyleId>
              </a:tblPr>
              <a:tblGrid>
                <a:gridCol w="1546950"/>
                <a:gridCol w="1301375"/>
                <a:gridCol w="1615625"/>
                <a:gridCol w="1350275"/>
                <a:gridCol w="3067850"/>
              </a:tblGrid>
              <a:tr h="10051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nearest hundred:</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9 367.66</a:t>
                      </a: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9 400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List the factors of 90 in ascending order.</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rgbClr val="00BC89"/>
                          </a:solidFill>
                          <a:latin typeface="Nunito Sans"/>
                          <a:ea typeface="Nunito Sans"/>
                          <a:cs typeface="Nunito Sans"/>
                          <a:sym typeface="Nunito Sans"/>
                        </a:rPr>
                        <a:t>1, 2, 3, 5, 6, 9, 10, 15, 18, 30, 45, 90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- 3 = 8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22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31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order of rotational symmetry of this shape?      </a:t>
                      </a:r>
                      <a:r>
                        <a:rPr lang="en-GB" sz="1600">
                          <a:solidFill>
                            <a:srgbClr val="00BC89"/>
                          </a:solidFill>
                          <a:latin typeface="Nunito Sans"/>
                          <a:ea typeface="Nunito Sans"/>
                          <a:cs typeface="Nunito Sans"/>
                          <a:sym typeface="Nunito Sans"/>
                        </a:rPr>
                        <a:t>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5)What is the edge length of this cube, which has volume 343m</a:t>
                      </a:r>
                      <a:r>
                        <a:rPr baseline="30000" lang="en-GB" sz="1600">
                          <a:solidFill>
                            <a:srgbClr val="000000"/>
                          </a:solidFill>
                          <a:latin typeface="Nunito Sans"/>
                          <a:ea typeface="Nunito Sans"/>
                          <a:cs typeface="Nunito Sans"/>
                          <a:sym typeface="Nunito Sans"/>
                        </a:rPr>
                        <a:t>3</a:t>
                      </a:r>
                      <a:r>
                        <a:rPr lang="en-GB" sz="1600">
                          <a:solidFill>
                            <a:srgbClr val="000000"/>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7m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7" name="Google Shape;147;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148" name="Google Shape;148;p25"/>
          <p:cNvPicPr preferRelativeResize="0"/>
          <p:nvPr/>
        </p:nvPicPr>
        <p:blipFill>
          <a:blip r:embed="rId3">
            <a:alphaModFix/>
          </a:blip>
          <a:stretch>
            <a:fillRect/>
          </a:stretch>
        </p:blipFill>
        <p:spPr>
          <a:xfrm>
            <a:off x="912975" y="2646075"/>
            <a:ext cx="1876050" cy="1912125"/>
          </a:xfrm>
          <a:prstGeom prst="rect">
            <a:avLst/>
          </a:prstGeom>
          <a:noFill/>
          <a:ln>
            <a:noFill/>
          </a:ln>
        </p:spPr>
      </p:pic>
      <p:pic>
        <p:nvPicPr>
          <p:cNvPr id="149" name="Google Shape;149;p25"/>
          <p:cNvPicPr preferRelativeResize="0"/>
          <p:nvPr/>
        </p:nvPicPr>
        <p:blipFill>
          <a:blip r:embed="rId4">
            <a:alphaModFix/>
          </a:blip>
          <a:stretch>
            <a:fillRect/>
          </a:stretch>
        </p:blipFill>
        <p:spPr>
          <a:xfrm>
            <a:off x="5170823" y="2845348"/>
            <a:ext cx="2615775" cy="1572700"/>
          </a:xfrm>
          <a:prstGeom prst="rect">
            <a:avLst/>
          </a:prstGeom>
          <a:noFill/>
          <a:ln>
            <a:noFill/>
          </a:ln>
        </p:spPr>
      </p:pic>
      <p:grpSp>
        <p:nvGrpSpPr>
          <p:cNvPr id="150" name="Google Shape;150;p25"/>
          <p:cNvGrpSpPr/>
          <p:nvPr/>
        </p:nvGrpSpPr>
        <p:grpSpPr>
          <a:xfrm>
            <a:off x="6608239" y="1316875"/>
            <a:ext cx="159954" cy="481300"/>
            <a:chOff x="4963775" y="5368550"/>
            <a:chExt cx="294900" cy="481300"/>
          </a:xfrm>
        </p:grpSpPr>
        <p:cxnSp>
          <p:nvCxnSpPr>
            <p:cNvPr id="151" name="Google Shape;151;p25"/>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52" name="Google Shape;152;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sp>
          <p:nvSpPr>
            <p:cNvPr id="153" name="Google Shape;153;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0000"/>
                  </a:solidFill>
                  <a:latin typeface="Times New Roman"/>
                  <a:ea typeface="Times New Roman"/>
                  <a:cs typeface="Times New Roman"/>
                  <a:sym typeface="Times New Roman"/>
                </a:rPr>
                <a:t>x</a:t>
              </a:r>
              <a:endParaRPr i="1">
                <a:solidFill>
                  <a:srgbClr val="000000"/>
                </a:solidFill>
                <a:latin typeface="Times New Roman"/>
                <a:ea typeface="Times New Roman"/>
                <a:cs typeface="Times New Roman"/>
                <a:sym typeface="Times New Roman"/>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aphicFrame>
        <p:nvGraphicFramePr>
          <p:cNvPr id="158" name="Google Shape;158;p26"/>
          <p:cNvGraphicFramePr/>
          <p:nvPr/>
        </p:nvGraphicFramePr>
        <p:xfrm>
          <a:off x="108044" y="862525"/>
          <a:ext cx="3000000" cy="3000000"/>
        </p:xfrm>
        <a:graphic>
          <a:graphicData uri="http://schemas.openxmlformats.org/drawingml/2006/table">
            <a:tbl>
              <a:tblPr bandRow="1" firstRow="1">
                <a:noFill/>
                <a:tableStyleId>{C6D3DD2C-73FB-403F-92F6-A5C6C6456042}</a:tableStyleId>
              </a:tblPr>
              <a:tblGrid>
                <a:gridCol w="1546950"/>
                <a:gridCol w="1301375"/>
                <a:gridCol w="1615625"/>
                <a:gridCol w="1350275"/>
                <a:gridCol w="3067850"/>
              </a:tblGrid>
              <a:tr h="1018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nearest hundred:</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52 972</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List the factors of 135 in ascending order.</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7 + 2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08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order of rotational symmetry of this shape?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volume of this cylinder is 255cm</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 The length of the cylinder is 15cm. What is the area of the cross-section of the cylinder?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9" name="Google Shape;159;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60" name="Google Shape;160;p26"/>
          <p:cNvPicPr preferRelativeResize="0"/>
          <p:nvPr/>
        </p:nvPicPr>
        <p:blipFill>
          <a:blip r:embed="rId3">
            <a:alphaModFix/>
          </a:blip>
          <a:stretch>
            <a:fillRect/>
          </a:stretch>
        </p:blipFill>
        <p:spPr>
          <a:xfrm>
            <a:off x="1143622" y="2754500"/>
            <a:ext cx="1744025" cy="1765575"/>
          </a:xfrm>
          <a:prstGeom prst="rect">
            <a:avLst/>
          </a:prstGeom>
          <a:noFill/>
          <a:ln>
            <a:noFill/>
          </a:ln>
        </p:spPr>
      </p:pic>
      <p:pic>
        <p:nvPicPr>
          <p:cNvPr id="161" name="Google Shape;161;p26"/>
          <p:cNvPicPr preferRelativeResize="0"/>
          <p:nvPr/>
        </p:nvPicPr>
        <p:blipFill>
          <a:blip r:embed="rId4">
            <a:alphaModFix/>
          </a:blip>
          <a:stretch>
            <a:fillRect/>
          </a:stretch>
        </p:blipFill>
        <p:spPr>
          <a:xfrm>
            <a:off x="5394649" y="3002199"/>
            <a:ext cx="2186400" cy="15519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graphicFrame>
        <p:nvGraphicFramePr>
          <p:cNvPr id="166" name="Google Shape;166;p27"/>
          <p:cNvGraphicFramePr/>
          <p:nvPr/>
        </p:nvGraphicFramePr>
        <p:xfrm>
          <a:off x="108044" y="862525"/>
          <a:ext cx="3000000" cy="3000000"/>
        </p:xfrm>
        <a:graphic>
          <a:graphicData uri="http://schemas.openxmlformats.org/drawingml/2006/table">
            <a:tbl>
              <a:tblPr bandRow="1" firstRow="1">
                <a:noFill/>
                <a:tableStyleId>{C6D3DD2C-73FB-403F-92F6-A5C6C6456042}</a:tableStyleId>
              </a:tblPr>
              <a:tblGrid>
                <a:gridCol w="1546950"/>
                <a:gridCol w="1301375"/>
                <a:gridCol w="1615625"/>
                <a:gridCol w="1350275"/>
                <a:gridCol w="3067850"/>
              </a:tblGrid>
              <a:tr h="1018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nearest hundred:</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52 972</a:t>
                      </a: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53 000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List the factors of 135 in ascending order.</a:t>
                      </a:r>
                      <a:endParaRPr b="0" sz="1600">
                        <a:solidFill>
                          <a:srgbClr val="000000"/>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rgbClr val="00BC89"/>
                          </a:solidFill>
                          <a:latin typeface="Nunito Sans"/>
                          <a:ea typeface="Nunito Sans"/>
                          <a:cs typeface="Nunito Sans"/>
                          <a:sym typeface="Nunito Sans"/>
                        </a:rPr>
                        <a:t>1, 3, 5, 9, 15, 27, 45, 135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7 + 2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08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order of rotational symmetry of this shape?     </a:t>
                      </a:r>
                      <a:r>
                        <a:rPr lang="en-GB" sz="1600">
                          <a:solidFill>
                            <a:srgbClr val="00BC89"/>
                          </a:solidFill>
                          <a:latin typeface="Nunito Sans"/>
                          <a:ea typeface="Nunito Sans"/>
                          <a:cs typeface="Nunito Sans"/>
                          <a:sym typeface="Nunito Sans"/>
                        </a:rPr>
                        <a:t>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volume of this cylinder is 255cm</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 The length of the cylinder is 15cm. What is the area of the cross-section of the cylinder?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17cm</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7" name="Google Shape;167;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pic>
        <p:nvPicPr>
          <p:cNvPr id="168" name="Google Shape;168;p27"/>
          <p:cNvPicPr preferRelativeResize="0"/>
          <p:nvPr/>
        </p:nvPicPr>
        <p:blipFill>
          <a:blip r:embed="rId3">
            <a:alphaModFix/>
          </a:blip>
          <a:stretch>
            <a:fillRect/>
          </a:stretch>
        </p:blipFill>
        <p:spPr>
          <a:xfrm>
            <a:off x="1143622" y="2754500"/>
            <a:ext cx="1744025" cy="1765575"/>
          </a:xfrm>
          <a:prstGeom prst="rect">
            <a:avLst/>
          </a:prstGeom>
          <a:noFill/>
          <a:ln>
            <a:noFill/>
          </a:ln>
        </p:spPr>
      </p:pic>
      <p:pic>
        <p:nvPicPr>
          <p:cNvPr id="169" name="Google Shape;169;p27"/>
          <p:cNvPicPr preferRelativeResize="0"/>
          <p:nvPr/>
        </p:nvPicPr>
        <p:blipFill>
          <a:blip r:embed="rId4">
            <a:alphaModFix/>
          </a:blip>
          <a:stretch>
            <a:fillRect/>
          </a:stretch>
        </p:blipFill>
        <p:spPr>
          <a:xfrm>
            <a:off x="5394649" y="3002199"/>
            <a:ext cx="2186400" cy="1551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{C29075F2-0190-464F-84A9-59E176A2EA9C}</a:tableStyleId>
              </a:tblPr>
              <a:tblGrid>
                <a:gridCol w="88662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Students should be confident to get started on Q1 </a:t>
                      </a:r>
                      <a:r>
                        <a:rPr lang="en-GB" sz="1500">
                          <a:latin typeface="Nunito Sans"/>
                          <a:ea typeface="Nunito Sans"/>
                          <a:cs typeface="Nunito Sans"/>
                          <a:sym typeface="Nunito Sans"/>
                        </a:rPr>
                        <a:t>independently. A quick reminder of what factors are should enable students to successfully attempt Q2. Allow them time to think about how they will layout their answers efficiently rather than showing them on this occasion. Q3 continues the work on solving equations which started in weeks 3 and 4. Emphasise again to students the importance of showing their method in algebra. Get creative with Q4 and ask students to bring in pictures or photos of shapes/objects with high orders of rotational symmetry. An example may be required before some students are able to tackle Q5. Remind students to write the units for their answers. </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Rounding</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Listing factors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Solving equations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Rotational symmetry</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U</a:t>
                      </a:r>
                      <a:r>
                        <a:rPr b="1" lang="en-GB" sz="1500">
                          <a:latin typeface="Nunito Sans"/>
                          <a:ea typeface="Nunito Sans"/>
                          <a:cs typeface="Nunito Sans"/>
                          <a:sym typeface="Nunito Sans"/>
                        </a:rPr>
                        <a:t>sing volume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{C29075F2-0190-464F-84A9-59E176A2EA9C}</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Rounding</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98.2 to the nearest ten is 100. Discuss this answer. Think about how many tens there are in 100.</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Listing factors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Listing factors in pairs is a good method to ensure you do not miss any out. Design a way to layout your answers so that you can write factors in pairs first and then factors in ascending order in the most efficient way.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Solving equations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To solve 5(</a:t>
                      </a:r>
                      <a:r>
                        <a:rPr b="1" i="1" lang="en-GB">
                          <a:solidFill>
                            <a:srgbClr val="2779F5"/>
                          </a:solidFill>
                          <a:latin typeface="Times New Roman"/>
                          <a:ea typeface="Times New Roman"/>
                          <a:cs typeface="Times New Roman"/>
                          <a:sym typeface="Times New Roman"/>
                        </a:rPr>
                        <a:t>x</a:t>
                      </a:r>
                      <a:r>
                        <a:rPr b="1" lang="en-GB">
                          <a:solidFill>
                            <a:srgbClr val="2779F5"/>
                          </a:solidFill>
                          <a:latin typeface="Nunito Sans"/>
                          <a:ea typeface="Nunito Sans"/>
                          <a:cs typeface="Nunito Sans"/>
                          <a:sym typeface="Nunito Sans"/>
                        </a:rPr>
                        <a:t> + 4) = 35 would you first expand the brackets or divide by 5? Solve the equation both ways and then discuss the advantages of each method.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Rotational symmetry</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Challenge: Which letters of the alphabet have rotational symmetry of order 2 or higher?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Using volume</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Task: Practise your 3D drawing skills. Try to draw a cube, cuboid, triangular prism and cylinder.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{C6D3DD2C-73FB-403F-92F6-A5C6C6456042}</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nearest integer:</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13.843</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List the factors of 18 in ascending order.</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Solve: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4 - </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9</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order of </a:t>
                      </a:r>
                      <a:r>
                        <a:rPr lang="en-GB" sz="1600">
                          <a:latin typeface="Nunito Sans"/>
                          <a:ea typeface="Nunito Sans"/>
                          <a:cs typeface="Nunito Sans"/>
                          <a:sym typeface="Nunito Sans"/>
                        </a:rPr>
                        <a:t>rotational</a:t>
                      </a:r>
                      <a:r>
                        <a:rPr lang="en-GB" sz="1600">
                          <a:solidFill>
                            <a:srgbClr val="000000"/>
                          </a:solidFill>
                          <a:latin typeface="Nunito Sans"/>
                          <a:ea typeface="Nunito Sans"/>
                          <a:cs typeface="Nunito Sans"/>
                          <a:sym typeface="Nunito Sans"/>
                        </a:rPr>
                        <a:t> symmetry of this shape</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volume of this cuboid is 180cm</a:t>
                      </a:r>
                      <a:r>
                        <a:rPr baseline="30000" lang="en-GB" sz="1600">
                          <a:solidFill>
                            <a:srgbClr val="000000"/>
                          </a:solidFill>
                          <a:latin typeface="Nunito Sans"/>
                          <a:ea typeface="Nunito Sans"/>
                          <a:cs typeface="Nunito Sans"/>
                          <a:sym typeface="Nunito Sans"/>
                        </a:rPr>
                        <a:t>3</a:t>
                      </a:r>
                      <a:r>
                        <a:rPr lang="en-GB" sz="1600">
                          <a:latin typeface="Nunito Sans"/>
                          <a:ea typeface="Nunito Sans"/>
                          <a:cs typeface="Nunito Sans"/>
                          <a:sym typeface="Nunito Sans"/>
                        </a:rPr>
                        <a:t>. What is the height of the cuboid?</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1107150" y="2538850"/>
            <a:ext cx="1809950" cy="2002800"/>
          </a:xfrm>
          <a:prstGeom prst="rect">
            <a:avLst/>
          </a:prstGeom>
          <a:noFill/>
          <a:ln>
            <a:noFill/>
          </a:ln>
        </p:spPr>
      </p:pic>
      <p:pic>
        <p:nvPicPr>
          <p:cNvPr id="89" name="Google Shape;89;p18"/>
          <p:cNvPicPr preferRelativeResize="0"/>
          <p:nvPr/>
        </p:nvPicPr>
        <p:blipFill>
          <a:blip r:embed="rId4">
            <a:alphaModFix/>
          </a:blip>
          <a:stretch>
            <a:fillRect/>
          </a:stretch>
        </p:blipFill>
        <p:spPr>
          <a:xfrm>
            <a:off x="5104563" y="2937163"/>
            <a:ext cx="3114675" cy="13430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{C6D3DD2C-73FB-403F-92F6-A5C6C6456042}</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nearest integer:</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13.843         </a:t>
                      </a:r>
                      <a:r>
                        <a:rPr b="0" lang="en-GB" sz="1600">
                          <a:solidFill>
                            <a:srgbClr val="00BC89"/>
                          </a:solidFill>
                          <a:latin typeface="Nunito Sans"/>
                          <a:ea typeface="Nunito Sans"/>
                          <a:cs typeface="Nunito Sans"/>
                          <a:sym typeface="Nunito Sans"/>
                        </a:rPr>
                        <a:t>14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List the factors of 18 in ascending order.</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1, 2, 3, 6, 9, 18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Solve: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4 - </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9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order of </a:t>
                      </a:r>
                      <a:r>
                        <a:rPr lang="en-GB" sz="1600">
                          <a:latin typeface="Nunito Sans"/>
                          <a:ea typeface="Nunito Sans"/>
                          <a:cs typeface="Nunito Sans"/>
                          <a:sym typeface="Nunito Sans"/>
                        </a:rPr>
                        <a:t>rotational</a:t>
                      </a:r>
                      <a:r>
                        <a:rPr lang="en-GB" sz="1600">
                          <a:solidFill>
                            <a:srgbClr val="000000"/>
                          </a:solidFill>
                          <a:latin typeface="Nunito Sans"/>
                          <a:ea typeface="Nunito Sans"/>
                          <a:cs typeface="Nunito Sans"/>
                          <a:sym typeface="Nunito Sans"/>
                        </a:rPr>
                        <a:t> symmetry of this shape</a:t>
                      </a:r>
                      <a:r>
                        <a:rPr lang="en-GB" sz="1600">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6</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volume of this cuboid is 180cm</a:t>
                      </a:r>
                      <a:r>
                        <a:rPr baseline="30000" lang="en-GB" sz="1600">
                          <a:solidFill>
                            <a:srgbClr val="000000"/>
                          </a:solidFill>
                          <a:latin typeface="Nunito Sans"/>
                          <a:ea typeface="Nunito Sans"/>
                          <a:cs typeface="Nunito Sans"/>
                          <a:sym typeface="Nunito Sans"/>
                        </a:rPr>
                        <a:t>3</a:t>
                      </a:r>
                      <a:r>
                        <a:rPr lang="en-GB" sz="1600">
                          <a:latin typeface="Nunito Sans"/>
                          <a:ea typeface="Nunito Sans"/>
                          <a:cs typeface="Nunito Sans"/>
                          <a:sym typeface="Nunito Sans"/>
                        </a:rPr>
                        <a:t>. What is the height of the cuboid?      </a:t>
                      </a:r>
                      <a:r>
                        <a:rPr lang="en-GB" sz="1600">
                          <a:solidFill>
                            <a:srgbClr val="00BC89"/>
                          </a:solidFill>
                          <a:latin typeface="Nunito Sans"/>
                          <a:ea typeface="Nunito Sans"/>
                          <a:cs typeface="Nunito Sans"/>
                          <a:sym typeface="Nunito Sans"/>
                        </a:rPr>
                        <a:t>5cm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6" name="Google Shape;96;p19"/>
          <p:cNvPicPr preferRelativeResize="0"/>
          <p:nvPr/>
        </p:nvPicPr>
        <p:blipFill>
          <a:blip r:embed="rId3">
            <a:alphaModFix/>
          </a:blip>
          <a:stretch>
            <a:fillRect/>
          </a:stretch>
        </p:blipFill>
        <p:spPr>
          <a:xfrm>
            <a:off x="1107150" y="2538850"/>
            <a:ext cx="1809950" cy="2002800"/>
          </a:xfrm>
          <a:prstGeom prst="rect">
            <a:avLst/>
          </a:prstGeom>
          <a:noFill/>
          <a:ln>
            <a:noFill/>
          </a:ln>
        </p:spPr>
      </p:pic>
      <p:pic>
        <p:nvPicPr>
          <p:cNvPr id="97" name="Google Shape;97;p19"/>
          <p:cNvPicPr preferRelativeResize="0"/>
          <p:nvPr/>
        </p:nvPicPr>
        <p:blipFill>
          <a:blip r:embed="rId4">
            <a:alphaModFix/>
          </a:blip>
          <a:stretch>
            <a:fillRect/>
          </a:stretch>
        </p:blipFill>
        <p:spPr>
          <a:xfrm>
            <a:off x="5104563" y="2937163"/>
            <a:ext cx="3114675" cy="13430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graphicFrame>
        <p:nvGraphicFramePr>
          <p:cNvPr id="102" name="Google Shape;102;p20"/>
          <p:cNvGraphicFramePr/>
          <p:nvPr/>
        </p:nvGraphicFramePr>
        <p:xfrm>
          <a:off x="108044" y="862525"/>
          <a:ext cx="3000000" cy="3000000"/>
        </p:xfrm>
        <a:graphic>
          <a:graphicData uri="http://schemas.openxmlformats.org/drawingml/2006/table">
            <a:tbl>
              <a:tblPr bandRow="1" firstRow="1">
                <a:noFill/>
                <a:tableStyleId>{C6D3DD2C-73FB-403F-92F6-A5C6C6456042}</a:tableStyleId>
              </a:tblPr>
              <a:tblGrid>
                <a:gridCol w="1546950"/>
                <a:gridCol w="1301375"/>
                <a:gridCol w="1615625"/>
                <a:gridCol w="1350275"/>
                <a:gridCol w="3067850"/>
              </a:tblGrid>
              <a:tr h="1017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nearest ten: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2 885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List the factors of 40 in ascending order.</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 = 9</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281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order of rotational symmetry of this shape?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volume of this cuboid is 336mm</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 What is the width of the cuboid?</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3" name="Google Shape;103;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4" name="Google Shape;104;p20"/>
          <p:cNvPicPr preferRelativeResize="0"/>
          <p:nvPr/>
        </p:nvPicPr>
        <p:blipFill>
          <a:blip r:embed="rId3">
            <a:alphaModFix/>
          </a:blip>
          <a:stretch>
            <a:fillRect/>
          </a:stretch>
        </p:blipFill>
        <p:spPr>
          <a:xfrm>
            <a:off x="608850" y="2858425"/>
            <a:ext cx="2722775" cy="1499925"/>
          </a:xfrm>
          <a:prstGeom prst="rect">
            <a:avLst/>
          </a:prstGeom>
          <a:noFill/>
          <a:ln>
            <a:noFill/>
          </a:ln>
        </p:spPr>
      </p:pic>
      <p:pic>
        <p:nvPicPr>
          <p:cNvPr id="105" name="Google Shape;105;p20"/>
          <p:cNvPicPr preferRelativeResize="0"/>
          <p:nvPr/>
        </p:nvPicPr>
        <p:blipFill>
          <a:blip r:embed="rId4">
            <a:alphaModFix/>
          </a:blip>
          <a:stretch>
            <a:fillRect/>
          </a:stretch>
        </p:blipFill>
        <p:spPr>
          <a:xfrm>
            <a:off x="5027424" y="2858425"/>
            <a:ext cx="3292875" cy="14049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graphicFrame>
        <p:nvGraphicFramePr>
          <p:cNvPr id="110" name="Google Shape;110;p21"/>
          <p:cNvGraphicFramePr/>
          <p:nvPr/>
        </p:nvGraphicFramePr>
        <p:xfrm>
          <a:off x="108044" y="862525"/>
          <a:ext cx="3000000" cy="3000000"/>
        </p:xfrm>
        <a:graphic>
          <a:graphicData uri="http://schemas.openxmlformats.org/drawingml/2006/table">
            <a:tbl>
              <a:tblPr bandRow="1" firstRow="1">
                <a:noFill/>
                <a:tableStyleId>{C6D3DD2C-73FB-403F-92F6-A5C6C6456042}</a:tableStyleId>
              </a:tblPr>
              <a:tblGrid>
                <a:gridCol w="1546950"/>
                <a:gridCol w="1301375"/>
                <a:gridCol w="1615625"/>
                <a:gridCol w="1350275"/>
                <a:gridCol w="3067850"/>
              </a:tblGrid>
              <a:tr h="1017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nearest ten: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2 885                </a:t>
                      </a:r>
                      <a:r>
                        <a:rPr b="0" lang="en-GB" sz="1600">
                          <a:solidFill>
                            <a:srgbClr val="00BC89"/>
                          </a:solidFill>
                          <a:latin typeface="Nunito Sans"/>
                          <a:ea typeface="Nunito Sans"/>
                          <a:cs typeface="Nunito Sans"/>
                          <a:sym typeface="Nunito Sans"/>
                        </a:rPr>
                        <a:t>2 890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List the factors of 40 in ascending order.</a:t>
                      </a:r>
                      <a:endParaRPr b="0" sz="1600">
                        <a:solidFill>
                          <a:srgbClr val="000000"/>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rgbClr val="00BC89"/>
                          </a:solidFill>
                          <a:latin typeface="Nunito Sans"/>
                          <a:ea typeface="Nunito Sans"/>
                          <a:cs typeface="Nunito Sans"/>
                          <a:sym typeface="Nunito Sans"/>
                        </a:rPr>
                        <a:t>1, 2, 4, 5, 8, 10, 20, 40</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 = 9     </a:t>
                      </a:r>
                      <a:r>
                        <a:rPr b="0" i="1" lang="en-GB" sz="1600">
                          <a:solidFill>
                            <a:schemeClr val="dk1"/>
                          </a:solidFill>
                          <a:latin typeface="Times New Roman"/>
                          <a:ea typeface="Times New Roman"/>
                          <a:cs typeface="Times New Roman"/>
                          <a:sym typeface="Times New Roman"/>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281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order of rotational symmetry of this shape?     </a:t>
                      </a:r>
                      <a:r>
                        <a:rPr lang="en-GB" sz="1600">
                          <a:solidFill>
                            <a:srgbClr val="00BC89"/>
                          </a:solidFill>
                          <a:latin typeface="Nunito Sans"/>
                          <a:ea typeface="Nunito Sans"/>
                          <a:cs typeface="Nunito Sans"/>
                          <a:sym typeface="Nunito Sans"/>
                        </a:rPr>
                        <a:t>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volume of this cuboid is 336mm</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 What is the width of the cuboid?      </a:t>
                      </a:r>
                      <a:r>
                        <a:rPr lang="en-GB" sz="1600">
                          <a:solidFill>
                            <a:srgbClr val="00BC89"/>
                          </a:solidFill>
                          <a:latin typeface="Nunito Sans"/>
                          <a:ea typeface="Nunito Sans"/>
                          <a:cs typeface="Nunito Sans"/>
                          <a:sym typeface="Nunito Sans"/>
                        </a:rPr>
                        <a:t>3mm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1" name="Google Shape;111;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12" name="Google Shape;112;p21"/>
          <p:cNvPicPr preferRelativeResize="0"/>
          <p:nvPr/>
        </p:nvPicPr>
        <p:blipFill>
          <a:blip r:embed="rId3">
            <a:alphaModFix/>
          </a:blip>
          <a:stretch>
            <a:fillRect/>
          </a:stretch>
        </p:blipFill>
        <p:spPr>
          <a:xfrm>
            <a:off x="608850" y="2858425"/>
            <a:ext cx="2722775" cy="1499925"/>
          </a:xfrm>
          <a:prstGeom prst="rect">
            <a:avLst/>
          </a:prstGeom>
          <a:noFill/>
          <a:ln>
            <a:noFill/>
          </a:ln>
        </p:spPr>
      </p:pic>
      <p:pic>
        <p:nvPicPr>
          <p:cNvPr id="113" name="Google Shape;113;p21"/>
          <p:cNvPicPr preferRelativeResize="0"/>
          <p:nvPr/>
        </p:nvPicPr>
        <p:blipFill>
          <a:blip r:embed="rId4">
            <a:alphaModFix/>
          </a:blip>
          <a:stretch>
            <a:fillRect/>
          </a:stretch>
        </p:blipFill>
        <p:spPr>
          <a:xfrm>
            <a:off x="5027424" y="2858425"/>
            <a:ext cx="3292875" cy="14049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graphicFrame>
        <p:nvGraphicFramePr>
          <p:cNvPr id="118" name="Google Shape;118;p22"/>
          <p:cNvGraphicFramePr/>
          <p:nvPr/>
        </p:nvGraphicFramePr>
        <p:xfrm>
          <a:off x="108044" y="862525"/>
          <a:ext cx="3000000" cy="3000000"/>
        </p:xfrm>
        <a:graphic>
          <a:graphicData uri="http://schemas.openxmlformats.org/drawingml/2006/table">
            <a:tbl>
              <a:tblPr bandRow="1" firstRow="1">
                <a:noFill/>
                <a:tableStyleId>{C6D3DD2C-73FB-403F-92F6-A5C6C6456042}</a:tableStyleId>
              </a:tblPr>
              <a:tblGrid>
                <a:gridCol w="1546950"/>
                <a:gridCol w="1301375"/>
                <a:gridCol w="1615625"/>
                <a:gridCol w="1350275"/>
                <a:gridCol w="3067850"/>
              </a:tblGrid>
              <a:tr h="1018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nearest thousand:</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12 498</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List the factors of 52 in ascending order.</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5</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 = 7</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08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order of rotational symmetry of this shape?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volume of this cylinder is </a:t>
                      </a:r>
                      <a:r>
                        <a:rPr lang="en-GB" sz="1600">
                          <a:latin typeface="Nunito Sans"/>
                          <a:ea typeface="Nunito Sans"/>
                          <a:cs typeface="Nunito Sans"/>
                          <a:sym typeface="Nunito Sans"/>
                        </a:rPr>
                        <a:t>325cm</a:t>
                      </a:r>
                      <a:r>
                        <a:rPr baseline="30000" lang="en-GB" sz="1600">
                          <a:latin typeface="Nunito Sans"/>
                          <a:ea typeface="Nunito Sans"/>
                          <a:cs typeface="Nunito Sans"/>
                          <a:sym typeface="Nunito Sans"/>
                        </a:rPr>
                        <a:t>3</a:t>
                      </a:r>
                      <a:r>
                        <a:rPr lang="en-GB" sz="1600">
                          <a:latin typeface="Nunito Sans"/>
                          <a:ea typeface="Nunito Sans"/>
                          <a:cs typeface="Nunito Sans"/>
                          <a:sym typeface="Nunito Sans"/>
                        </a:rPr>
                        <a:t>. The area of the cross-section is 25cm</a:t>
                      </a:r>
                      <a:r>
                        <a:rPr baseline="30000" lang="en-GB" sz="1600">
                          <a:latin typeface="Nunito Sans"/>
                          <a:ea typeface="Nunito Sans"/>
                          <a:cs typeface="Nunito Sans"/>
                          <a:sym typeface="Nunito Sans"/>
                        </a:rPr>
                        <a:t>2</a:t>
                      </a:r>
                      <a:r>
                        <a:rPr lang="en-GB" sz="1600">
                          <a:latin typeface="Nunito Sans"/>
                          <a:ea typeface="Nunito Sans"/>
                          <a:cs typeface="Nunito Sans"/>
                          <a:sym typeface="Nunito Sans"/>
                        </a:rPr>
                        <a:t>. What is the length of the cylinder?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9" name="Google Shape;119;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0" name="Google Shape;120;p22"/>
          <p:cNvPicPr preferRelativeResize="0"/>
          <p:nvPr/>
        </p:nvPicPr>
        <p:blipFill>
          <a:blip r:embed="rId3">
            <a:alphaModFix/>
          </a:blip>
          <a:stretch>
            <a:fillRect/>
          </a:stretch>
        </p:blipFill>
        <p:spPr>
          <a:xfrm>
            <a:off x="1109713" y="2816413"/>
            <a:ext cx="2105025" cy="1495425"/>
          </a:xfrm>
          <a:prstGeom prst="rect">
            <a:avLst/>
          </a:prstGeom>
          <a:noFill/>
          <a:ln>
            <a:noFill/>
          </a:ln>
        </p:spPr>
      </p:pic>
      <p:pic>
        <p:nvPicPr>
          <p:cNvPr id="121" name="Google Shape;121;p22"/>
          <p:cNvPicPr preferRelativeResize="0"/>
          <p:nvPr/>
        </p:nvPicPr>
        <p:blipFill>
          <a:blip r:embed="rId4">
            <a:alphaModFix/>
          </a:blip>
          <a:stretch>
            <a:fillRect/>
          </a:stretch>
        </p:blipFill>
        <p:spPr>
          <a:xfrm>
            <a:off x="5726249" y="2798499"/>
            <a:ext cx="2157375" cy="15313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graphicFrame>
        <p:nvGraphicFramePr>
          <p:cNvPr id="126" name="Google Shape;126;p23"/>
          <p:cNvGraphicFramePr/>
          <p:nvPr/>
        </p:nvGraphicFramePr>
        <p:xfrm>
          <a:off x="108044" y="862525"/>
          <a:ext cx="3000000" cy="3000000"/>
        </p:xfrm>
        <a:graphic>
          <a:graphicData uri="http://schemas.openxmlformats.org/drawingml/2006/table">
            <a:tbl>
              <a:tblPr bandRow="1" firstRow="1">
                <a:noFill/>
                <a:tableStyleId>{C6D3DD2C-73FB-403F-92F6-A5C6C6456042}</a:tableStyleId>
              </a:tblPr>
              <a:tblGrid>
                <a:gridCol w="1546950"/>
                <a:gridCol w="1301375"/>
                <a:gridCol w="1615625"/>
                <a:gridCol w="1350275"/>
                <a:gridCol w="3067850"/>
              </a:tblGrid>
              <a:tr h="1018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nearest thousand:</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12 498     </a:t>
                      </a:r>
                      <a:r>
                        <a:rPr b="0" lang="en-GB" sz="1600">
                          <a:solidFill>
                            <a:srgbClr val="00BC89"/>
                          </a:solidFill>
                          <a:latin typeface="Nunito Sans"/>
                          <a:ea typeface="Nunito Sans"/>
                          <a:cs typeface="Nunito Sans"/>
                          <a:sym typeface="Nunito Sans"/>
                        </a:rPr>
                        <a:t>12 000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List the factors of 52 in ascending order.</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1, 2, 4, 13, 26, 52</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5</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 = 7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1.6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08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order of rotational symmetry of this shape?       </a:t>
                      </a:r>
                      <a:r>
                        <a:rPr lang="en-GB" sz="1600">
                          <a:solidFill>
                            <a:srgbClr val="00BC89"/>
                          </a:solidFill>
                          <a:latin typeface="Nunito Sans"/>
                          <a:ea typeface="Nunito Sans"/>
                          <a:cs typeface="Nunito Sans"/>
                          <a:sym typeface="Nunito Sans"/>
                        </a:rPr>
                        <a:t>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volume of this cylinder is </a:t>
                      </a:r>
                      <a:r>
                        <a:rPr lang="en-GB" sz="1600">
                          <a:latin typeface="Nunito Sans"/>
                          <a:ea typeface="Nunito Sans"/>
                          <a:cs typeface="Nunito Sans"/>
                          <a:sym typeface="Nunito Sans"/>
                        </a:rPr>
                        <a:t>325cm</a:t>
                      </a:r>
                      <a:r>
                        <a:rPr baseline="30000" lang="en-GB" sz="1600">
                          <a:latin typeface="Nunito Sans"/>
                          <a:ea typeface="Nunito Sans"/>
                          <a:cs typeface="Nunito Sans"/>
                          <a:sym typeface="Nunito Sans"/>
                        </a:rPr>
                        <a:t>3</a:t>
                      </a:r>
                      <a:r>
                        <a:rPr lang="en-GB" sz="1600">
                          <a:latin typeface="Nunito Sans"/>
                          <a:ea typeface="Nunito Sans"/>
                          <a:cs typeface="Nunito Sans"/>
                          <a:sym typeface="Nunito Sans"/>
                        </a:rPr>
                        <a:t>. The area of the cross-section is 25cm</a:t>
                      </a:r>
                      <a:r>
                        <a:rPr baseline="30000" lang="en-GB" sz="1600">
                          <a:latin typeface="Nunito Sans"/>
                          <a:ea typeface="Nunito Sans"/>
                          <a:cs typeface="Nunito Sans"/>
                          <a:sym typeface="Nunito Sans"/>
                        </a:rPr>
                        <a:t>2</a:t>
                      </a:r>
                      <a:r>
                        <a:rPr lang="en-GB" sz="1600">
                          <a:latin typeface="Nunito Sans"/>
                          <a:ea typeface="Nunito Sans"/>
                          <a:cs typeface="Nunito Sans"/>
                          <a:sym typeface="Nunito Sans"/>
                        </a:rPr>
                        <a:t>. What is the length of the cylinder?       </a:t>
                      </a:r>
                      <a:r>
                        <a:rPr lang="en-GB" sz="1600">
                          <a:solidFill>
                            <a:srgbClr val="00BC89"/>
                          </a:solidFill>
                          <a:latin typeface="Nunito Sans"/>
                          <a:ea typeface="Nunito Sans"/>
                          <a:cs typeface="Nunito Sans"/>
                          <a:sym typeface="Nunito Sans"/>
                        </a:rPr>
                        <a:t>13cm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7" name="Google Shape;127;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28" name="Google Shape;128;p23"/>
          <p:cNvPicPr preferRelativeResize="0"/>
          <p:nvPr/>
        </p:nvPicPr>
        <p:blipFill>
          <a:blip r:embed="rId3">
            <a:alphaModFix/>
          </a:blip>
          <a:stretch>
            <a:fillRect/>
          </a:stretch>
        </p:blipFill>
        <p:spPr>
          <a:xfrm>
            <a:off x="1109713" y="2816413"/>
            <a:ext cx="2105025" cy="1495425"/>
          </a:xfrm>
          <a:prstGeom prst="rect">
            <a:avLst/>
          </a:prstGeom>
          <a:noFill/>
          <a:ln>
            <a:noFill/>
          </a:ln>
        </p:spPr>
      </p:pic>
      <p:pic>
        <p:nvPicPr>
          <p:cNvPr id="129" name="Google Shape;129;p23"/>
          <p:cNvPicPr preferRelativeResize="0"/>
          <p:nvPr/>
        </p:nvPicPr>
        <p:blipFill>
          <a:blip r:embed="rId4">
            <a:alphaModFix/>
          </a:blip>
          <a:stretch>
            <a:fillRect/>
          </a:stretch>
        </p:blipFill>
        <p:spPr>
          <a:xfrm>
            <a:off x="5726249" y="2798499"/>
            <a:ext cx="2157375" cy="15313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