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56DAFF-BA19-4712-8282-2B23C47F3953}">
  <a:tblStyle styleId="{E456DAFF-BA19-4712-8282-2B23C47F395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E7CC5BC-6416-4B5F-B731-35A07ED06CD1}"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E2FF078-7E9E-4FA0-8428-B7965F30FBDD}"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19dcdccc1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119dcdccc1d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19dcdccc1d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g119dcdccc1d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19dcdccc1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19dcdccc1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9dcdccc1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119dcdccc1d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19dcdccc1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119dcdccc1d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KS3 Year 8</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SUMMER TERM</a:t>
            </a:r>
            <a:endParaRPr sz="19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{E456DAFF-BA19-4712-8282-2B23C47F3953}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{E456DAFF-BA19-4712-8282-2B23C47F3953}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5</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aphicFrame>
        <p:nvGraphicFramePr>
          <p:cNvPr id="197" name="Google Shape;197;p24"/>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14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42, 45, 44, 45, 41, 49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1, 1.5, 2, 2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3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8" name="Google Shape;19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99" name="Google Shape;199;p24"/>
          <p:cNvPicPr preferRelativeResize="0"/>
          <p:nvPr/>
        </p:nvPicPr>
        <p:blipFill>
          <a:blip r:embed="rId3">
            <a:alphaModFix/>
          </a:blip>
          <a:stretch>
            <a:fillRect/>
          </a:stretch>
        </p:blipFill>
        <p:spPr>
          <a:xfrm>
            <a:off x="873397" y="2746100"/>
            <a:ext cx="1727725" cy="1720225"/>
          </a:xfrm>
          <a:prstGeom prst="rect">
            <a:avLst/>
          </a:prstGeom>
          <a:noFill/>
          <a:ln>
            <a:noFill/>
          </a:ln>
        </p:spPr>
      </p:pic>
      <p:pic>
        <p:nvPicPr>
          <p:cNvPr id="200" name="Google Shape;200;p24"/>
          <p:cNvPicPr preferRelativeResize="0"/>
          <p:nvPr/>
        </p:nvPicPr>
        <p:blipFill>
          <a:blip r:embed="rId4">
            <a:alphaModFix/>
          </a:blip>
          <a:stretch>
            <a:fillRect/>
          </a:stretch>
        </p:blipFill>
        <p:spPr>
          <a:xfrm>
            <a:off x="5396525" y="2734663"/>
            <a:ext cx="2819400" cy="1743075"/>
          </a:xfrm>
          <a:prstGeom prst="rect">
            <a:avLst/>
          </a:prstGeom>
          <a:noFill/>
          <a:ln>
            <a:noFill/>
          </a:ln>
        </p:spPr>
      </p:pic>
      <p:grpSp>
        <p:nvGrpSpPr>
          <p:cNvPr id="201" name="Google Shape;201;p24"/>
          <p:cNvGrpSpPr/>
          <p:nvPr/>
        </p:nvGrpSpPr>
        <p:grpSpPr>
          <a:xfrm>
            <a:off x="6527026" y="1316575"/>
            <a:ext cx="184607" cy="481300"/>
            <a:chOff x="4963775" y="5368550"/>
            <a:chExt cx="294900" cy="481300"/>
          </a:xfrm>
        </p:grpSpPr>
        <p:cxnSp>
          <p:nvCxnSpPr>
            <p:cNvPr id="202" name="Google Shape;202;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03" name="Google Shape;203;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04" name="Google Shape;204;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grpSp>
      <p:grpSp>
        <p:nvGrpSpPr>
          <p:cNvPr id="205" name="Google Shape;205;p24"/>
          <p:cNvGrpSpPr/>
          <p:nvPr/>
        </p:nvGrpSpPr>
        <p:grpSpPr>
          <a:xfrm>
            <a:off x="6905252" y="1316575"/>
            <a:ext cx="159954" cy="481300"/>
            <a:chOff x="4963775" y="5368550"/>
            <a:chExt cx="294900" cy="481300"/>
          </a:xfrm>
        </p:grpSpPr>
        <p:cxnSp>
          <p:nvCxnSpPr>
            <p:cNvPr id="206" name="Google Shape;206;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07" name="Google Shape;207;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08" name="Google Shape;208;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209" name="Google Shape;209;p24"/>
          <p:cNvGrpSpPr/>
          <p:nvPr/>
        </p:nvGrpSpPr>
        <p:grpSpPr>
          <a:xfrm>
            <a:off x="3462378" y="1316575"/>
            <a:ext cx="235655" cy="481300"/>
            <a:chOff x="4963775" y="5368550"/>
            <a:chExt cx="294900" cy="481300"/>
          </a:xfrm>
        </p:grpSpPr>
        <p:cxnSp>
          <p:nvCxnSpPr>
            <p:cNvPr id="210" name="Google Shape;210;p24"/>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11" name="Google Shape;211;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12" name="Google Shape;212;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grpSp>
        <p:nvGrpSpPr>
          <p:cNvPr id="213" name="Google Shape;213;p24"/>
          <p:cNvGrpSpPr/>
          <p:nvPr/>
        </p:nvGrpSpPr>
        <p:grpSpPr>
          <a:xfrm>
            <a:off x="4803328" y="1316575"/>
            <a:ext cx="235655" cy="481300"/>
            <a:chOff x="4963775" y="5368550"/>
            <a:chExt cx="294900" cy="481300"/>
          </a:xfrm>
        </p:grpSpPr>
        <p:cxnSp>
          <p:nvCxnSpPr>
            <p:cNvPr id="214" name="Google Shape;214;p24"/>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15" name="Google Shape;215;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16" name="Google Shape;216;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graphicFrame>
        <p:nvGraphicFramePr>
          <p:cNvPr id="221" name="Google Shape;221;p25"/>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4034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42, 45, 44, 45, 41, 49</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45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1, 1.5, 2, 2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               Add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      </a:t>
                      </a:r>
                      <a:r>
                        <a:rPr b="0" lang="en-GB" sz="1600">
                          <a:solidFill>
                            <a:srgbClr val="00BC89"/>
                          </a:solidFill>
                          <a:latin typeface="Nunito Sans"/>
                          <a:ea typeface="Nunito Sans"/>
                          <a:cs typeface="Nunito Sans"/>
                          <a:sym typeface="Nunito Sans"/>
                        </a:rPr>
                        <a:t>or 2</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06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    </a:t>
                      </a:r>
                      <a:r>
                        <a:rPr lang="en-GB" sz="1600">
                          <a:solidFill>
                            <a:srgbClr val="00BC89"/>
                          </a:solidFill>
                          <a:latin typeface="Nunito Sans"/>
                          <a:ea typeface="Nunito Sans"/>
                          <a:cs typeface="Nunito Sans"/>
                          <a:sym typeface="Nunito Sans"/>
                        </a:rPr>
                        <a:t>3.14cm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22" name="Google Shape;22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sp>
        <p:nvSpPr>
          <p:cNvPr id="223" name="Google Shape;223;p25"/>
          <p:cNvSpPr/>
          <p:nvPr/>
        </p:nvSpPr>
        <p:spPr>
          <a:xfrm>
            <a:off x="4726450" y="3008875"/>
            <a:ext cx="389400" cy="6906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rgbClr val="00BC89"/>
                </a:solidFill>
              </a:rPr>
              <a:t>5</a:t>
            </a:r>
            <a:endParaRPr sz="1600">
              <a:solidFill>
                <a:srgbClr val="00BC89"/>
              </a:solidFill>
            </a:endParaRPr>
          </a:p>
          <a:p>
            <a:pPr indent="0" lvl="0" marL="0" rtl="0" algn="ctr">
              <a:spcBef>
                <a:spcPts val="0"/>
              </a:spcBef>
              <a:spcAft>
                <a:spcPts val="0"/>
              </a:spcAft>
              <a:buNone/>
            </a:pPr>
            <a:r>
              <a:rPr lang="en-GB" sz="1600">
                <a:solidFill>
                  <a:srgbClr val="00BC89"/>
                </a:solidFill>
              </a:rPr>
              <a:t>0</a:t>
            </a:r>
            <a:endParaRPr sz="1600">
              <a:solidFill>
                <a:srgbClr val="00BC89"/>
              </a:solidFill>
            </a:endParaRPr>
          </a:p>
        </p:txBody>
      </p:sp>
      <p:pic>
        <p:nvPicPr>
          <p:cNvPr id="224" name="Google Shape;224;p25"/>
          <p:cNvPicPr preferRelativeResize="0"/>
          <p:nvPr/>
        </p:nvPicPr>
        <p:blipFill>
          <a:blip r:embed="rId3">
            <a:alphaModFix/>
          </a:blip>
          <a:stretch>
            <a:fillRect/>
          </a:stretch>
        </p:blipFill>
        <p:spPr>
          <a:xfrm>
            <a:off x="873397" y="2898500"/>
            <a:ext cx="1727725" cy="1720225"/>
          </a:xfrm>
          <a:prstGeom prst="rect">
            <a:avLst/>
          </a:prstGeom>
          <a:noFill/>
          <a:ln>
            <a:noFill/>
          </a:ln>
        </p:spPr>
      </p:pic>
      <p:pic>
        <p:nvPicPr>
          <p:cNvPr id="225" name="Google Shape;225;p25"/>
          <p:cNvPicPr preferRelativeResize="0"/>
          <p:nvPr/>
        </p:nvPicPr>
        <p:blipFill>
          <a:blip r:embed="rId4">
            <a:alphaModFix/>
          </a:blip>
          <a:stretch>
            <a:fillRect/>
          </a:stretch>
        </p:blipFill>
        <p:spPr>
          <a:xfrm>
            <a:off x="5494175" y="2932663"/>
            <a:ext cx="2819400" cy="1743075"/>
          </a:xfrm>
          <a:prstGeom prst="rect">
            <a:avLst/>
          </a:prstGeom>
          <a:noFill/>
          <a:ln>
            <a:noFill/>
          </a:ln>
        </p:spPr>
      </p:pic>
      <p:grpSp>
        <p:nvGrpSpPr>
          <p:cNvPr id="226" name="Google Shape;226;p25"/>
          <p:cNvGrpSpPr/>
          <p:nvPr/>
        </p:nvGrpSpPr>
        <p:grpSpPr>
          <a:xfrm>
            <a:off x="6527026" y="1316575"/>
            <a:ext cx="184607" cy="481300"/>
            <a:chOff x="4963775" y="5368550"/>
            <a:chExt cx="294900" cy="481300"/>
          </a:xfrm>
        </p:grpSpPr>
        <p:cxnSp>
          <p:nvCxnSpPr>
            <p:cNvPr id="227" name="Google Shape;227;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28" name="Google Shape;22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29" name="Google Shape;22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grpSp>
      <p:grpSp>
        <p:nvGrpSpPr>
          <p:cNvPr id="230" name="Google Shape;230;p25"/>
          <p:cNvGrpSpPr/>
          <p:nvPr/>
        </p:nvGrpSpPr>
        <p:grpSpPr>
          <a:xfrm>
            <a:off x="6905252" y="1316575"/>
            <a:ext cx="159954" cy="481300"/>
            <a:chOff x="4963775" y="5368550"/>
            <a:chExt cx="294900" cy="481300"/>
          </a:xfrm>
        </p:grpSpPr>
        <p:cxnSp>
          <p:nvCxnSpPr>
            <p:cNvPr id="231" name="Google Shape;231;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32" name="Google Shape;23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33" name="Google Shape;23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234" name="Google Shape;234;p25"/>
          <p:cNvGrpSpPr/>
          <p:nvPr/>
        </p:nvGrpSpPr>
        <p:grpSpPr>
          <a:xfrm>
            <a:off x="7303203" y="1316575"/>
            <a:ext cx="235655" cy="481300"/>
            <a:chOff x="4963775" y="5368550"/>
            <a:chExt cx="294900" cy="481300"/>
          </a:xfrm>
        </p:grpSpPr>
        <p:cxnSp>
          <p:nvCxnSpPr>
            <p:cNvPr id="235" name="Google Shape;23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36" name="Google Shape;23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237" name="Google Shape;23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grpSp>
        <p:nvGrpSpPr>
          <p:cNvPr id="238" name="Google Shape;238;p25"/>
          <p:cNvGrpSpPr/>
          <p:nvPr/>
        </p:nvGrpSpPr>
        <p:grpSpPr>
          <a:xfrm>
            <a:off x="7932328" y="1316575"/>
            <a:ext cx="235655" cy="481300"/>
            <a:chOff x="4963775" y="5368550"/>
            <a:chExt cx="294900" cy="481300"/>
          </a:xfrm>
        </p:grpSpPr>
        <p:cxnSp>
          <p:nvCxnSpPr>
            <p:cNvPr id="239" name="Google Shape;239;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40" name="Google Shape;240;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241" name="Google Shape;241;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grpSp>
        <p:nvGrpSpPr>
          <p:cNvPr id="242" name="Google Shape;242;p25"/>
          <p:cNvGrpSpPr/>
          <p:nvPr/>
        </p:nvGrpSpPr>
        <p:grpSpPr>
          <a:xfrm>
            <a:off x="3462378" y="1316575"/>
            <a:ext cx="235655" cy="481300"/>
            <a:chOff x="4963775" y="5368550"/>
            <a:chExt cx="294900" cy="481300"/>
          </a:xfrm>
        </p:grpSpPr>
        <p:cxnSp>
          <p:nvCxnSpPr>
            <p:cNvPr id="243" name="Google Shape;243;p25"/>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44" name="Google Shape;244;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45" name="Google Shape;245;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grpSp>
        <p:nvGrpSpPr>
          <p:cNvPr id="246" name="Google Shape;246;p25"/>
          <p:cNvGrpSpPr/>
          <p:nvPr/>
        </p:nvGrpSpPr>
        <p:grpSpPr>
          <a:xfrm>
            <a:off x="4803328" y="1316575"/>
            <a:ext cx="235655" cy="481300"/>
            <a:chOff x="4963775" y="5368550"/>
            <a:chExt cx="294900" cy="481300"/>
          </a:xfrm>
        </p:grpSpPr>
        <p:cxnSp>
          <p:nvCxnSpPr>
            <p:cNvPr id="247" name="Google Shape;247;p25"/>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48" name="Google Shape;24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49" name="Google Shape;24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grpSp>
        <p:nvGrpSpPr>
          <p:cNvPr id="250" name="Google Shape;250;p25"/>
          <p:cNvGrpSpPr/>
          <p:nvPr/>
        </p:nvGrpSpPr>
        <p:grpSpPr>
          <a:xfrm>
            <a:off x="4300578" y="1797875"/>
            <a:ext cx="235655" cy="481300"/>
            <a:chOff x="4963775" y="5368550"/>
            <a:chExt cx="294900" cy="481300"/>
          </a:xfrm>
        </p:grpSpPr>
        <p:cxnSp>
          <p:nvCxnSpPr>
            <p:cNvPr id="251" name="Google Shape;251;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52" name="Google Shape;25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253" name="Google Shape;25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graphicFrame>
        <p:nvGraphicFramePr>
          <p:cNvPr id="258" name="Google Shape;258;p26"/>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3.4, 8.6, 3.5, 8.7, 3.3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243, 81, 27, 9, 3,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x     x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59" name="Google Shape;2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260" name="Google Shape;260;p26"/>
          <p:cNvPicPr preferRelativeResize="0"/>
          <p:nvPr/>
        </p:nvPicPr>
        <p:blipFill>
          <a:blip r:embed="rId3">
            <a:alphaModFix/>
          </a:blip>
          <a:stretch>
            <a:fillRect/>
          </a:stretch>
        </p:blipFill>
        <p:spPr>
          <a:xfrm>
            <a:off x="929898" y="2674100"/>
            <a:ext cx="1920250" cy="1911925"/>
          </a:xfrm>
          <a:prstGeom prst="rect">
            <a:avLst/>
          </a:prstGeom>
          <a:noFill/>
          <a:ln>
            <a:noFill/>
          </a:ln>
        </p:spPr>
      </p:pic>
      <p:pic>
        <p:nvPicPr>
          <p:cNvPr id="261" name="Google Shape;261;p26"/>
          <p:cNvPicPr preferRelativeResize="0"/>
          <p:nvPr/>
        </p:nvPicPr>
        <p:blipFill>
          <a:blip r:embed="rId4">
            <a:alphaModFix/>
          </a:blip>
          <a:stretch>
            <a:fillRect/>
          </a:stretch>
        </p:blipFill>
        <p:spPr>
          <a:xfrm>
            <a:off x="5511613" y="2842938"/>
            <a:ext cx="2600325" cy="1743075"/>
          </a:xfrm>
          <a:prstGeom prst="rect">
            <a:avLst/>
          </a:prstGeom>
          <a:noFill/>
          <a:ln>
            <a:noFill/>
          </a:ln>
        </p:spPr>
      </p:pic>
      <p:grpSp>
        <p:nvGrpSpPr>
          <p:cNvPr id="262" name="Google Shape;262;p26"/>
          <p:cNvGrpSpPr/>
          <p:nvPr/>
        </p:nvGrpSpPr>
        <p:grpSpPr>
          <a:xfrm>
            <a:off x="7101095" y="1316575"/>
            <a:ext cx="169450" cy="481300"/>
            <a:chOff x="4963775" y="5368550"/>
            <a:chExt cx="294900" cy="481300"/>
          </a:xfrm>
        </p:grpSpPr>
        <p:cxnSp>
          <p:nvCxnSpPr>
            <p:cNvPr id="263" name="Google Shape;263;p26"/>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64" name="Google Shape;264;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4</a:t>
              </a:r>
              <a:endParaRPr>
                <a:solidFill>
                  <a:schemeClr val="dk1"/>
                </a:solidFill>
                <a:latin typeface="Nunito Sans"/>
                <a:ea typeface="Nunito Sans"/>
                <a:cs typeface="Nunito Sans"/>
                <a:sym typeface="Nunito Sans"/>
              </a:endParaRPr>
            </a:p>
          </p:txBody>
        </p:sp>
        <p:sp>
          <p:nvSpPr>
            <p:cNvPr id="265" name="Google Shape;265;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3</a:t>
              </a:r>
              <a:endParaRPr>
                <a:solidFill>
                  <a:schemeClr val="dk1"/>
                </a:solidFill>
                <a:latin typeface="Nunito Sans"/>
                <a:ea typeface="Nunito Sans"/>
                <a:cs typeface="Nunito Sans"/>
                <a:sym typeface="Nunito Sans"/>
              </a:endParaRPr>
            </a:p>
          </p:txBody>
        </p:sp>
      </p:grpSp>
      <p:grpSp>
        <p:nvGrpSpPr>
          <p:cNvPr id="266" name="Google Shape;266;p26"/>
          <p:cNvGrpSpPr/>
          <p:nvPr/>
        </p:nvGrpSpPr>
        <p:grpSpPr>
          <a:xfrm>
            <a:off x="6727066" y="1316575"/>
            <a:ext cx="169450" cy="481300"/>
            <a:chOff x="4963775" y="5368550"/>
            <a:chExt cx="294900" cy="481300"/>
          </a:xfrm>
        </p:grpSpPr>
        <p:cxnSp>
          <p:nvCxnSpPr>
            <p:cNvPr id="267" name="Google Shape;267;p26"/>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68" name="Google Shape;268;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8</a:t>
              </a:r>
              <a:endParaRPr>
                <a:solidFill>
                  <a:schemeClr val="dk1"/>
                </a:solidFill>
                <a:latin typeface="Nunito Sans"/>
                <a:ea typeface="Nunito Sans"/>
                <a:cs typeface="Nunito Sans"/>
                <a:sym typeface="Nunito Sans"/>
              </a:endParaRPr>
            </a:p>
          </p:txBody>
        </p:sp>
        <p:sp>
          <p:nvSpPr>
            <p:cNvPr id="269" name="Google Shape;269;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3</a:t>
              </a:r>
              <a:endParaRPr>
                <a:solidFill>
                  <a:schemeClr val="dk1"/>
                </a:solidFill>
                <a:latin typeface="Nunito Sans"/>
                <a:ea typeface="Nunito Sans"/>
                <a:cs typeface="Nunito Sans"/>
                <a:sym typeface="Nunito Sans"/>
              </a:endParaRPr>
            </a:p>
          </p:txBody>
        </p:sp>
      </p:grpSp>
      <p:grpSp>
        <p:nvGrpSpPr>
          <p:cNvPr id="270" name="Google Shape;270;p26"/>
          <p:cNvGrpSpPr/>
          <p:nvPr/>
        </p:nvGrpSpPr>
        <p:grpSpPr>
          <a:xfrm>
            <a:off x="6399366" y="1316575"/>
            <a:ext cx="169450" cy="481300"/>
            <a:chOff x="4963775" y="5368550"/>
            <a:chExt cx="294900" cy="481300"/>
          </a:xfrm>
        </p:grpSpPr>
        <p:cxnSp>
          <p:nvCxnSpPr>
            <p:cNvPr id="271" name="Google Shape;271;p26"/>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72" name="Google Shape;272;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73" name="Google Shape;273;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graphicFrame>
        <p:nvGraphicFramePr>
          <p:cNvPr id="278" name="Google Shape;278;p27"/>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3.4, 8.6, 3.5, 8.7, 3.3</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243, 81, 27, 9, 3,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Divide by 3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x     x     =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   </a:t>
                      </a:r>
                      <a:r>
                        <a:rPr lang="en-GB" sz="1600">
                          <a:solidFill>
                            <a:srgbClr val="00BC89"/>
                          </a:solidFill>
                          <a:latin typeface="Nunito Sans"/>
                          <a:ea typeface="Nunito Sans"/>
                          <a:cs typeface="Nunito Sans"/>
                          <a:sym typeface="Nunito Sans"/>
                        </a:rPr>
                        <a:t>226.98mm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79" name="Google Shape;279;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sp>
        <p:nvSpPr>
          <p:cNvPr id="280" name="Google Shape;280;p27"/>
          <p:cNvSpPr/>
          <p:nvPr/>
        </p:nvSpPr>
        <p:spPr>
          <a:xfrm>
            <a:off x="4726450" y="2780275"/>
            <a:ext cx="548100" cy="6906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rgbClr val="00BC89"/>
                </a:solidFill>
              </a:rPr>
              <a:t> 2</a:t>
            </a:r>
            <a:endParaRPr sz="1600">
              <a:solidFill>
                <a:srgbClr val="00BC89"/>
              </a:solidFill>
            </a:endParaRPr>
          </a:p>
          <a:p>
            <a:pPr indent="0" lvl="0" marL="0" rtl="0" algn="ctr">
              <a:spcBef>
                <a:spcPts val="0"/>
              </a:spcBef>
              <a:spcAft>
                <a:spcPts val="0"/>
              </a:spcAft>
              <a:buNone/>
            </a:pPr>
            <a:r>
              <a:rPr lang="en-GB" sz="1600">
                <a:solidFill>
                  <a:srgbClr val="00BC89"/>
                </a:solidFill>
              </a:rPr>
              <a:t>- </a:t>
            </a:r>
            <a:r>
              <a:rPr lang="en-GB" sz="1600">
                <a:solidFill>
                  <a:srgbClr val="00BC89"/>
                </a:solidFill>
              </a:rPr>
              <a:t>2</a:t>
            </a:r>
            <a:endParaRPr sz="1600">
              <a:solidFill>
                <a:srgbClr val="00BC89"/>
              </a:solidFill>
            </a:endParaRPr>
          </a:p>
        </p:txBody>
      </p:sp>
      <p:pic>
        <p:nvPicPr>
          <p:cNvPr id="281" name="Google Shape;281;p27"/>
          <p:cNvPicPr preferRelativeResize="0"/>
          <p:nvPr/>
        </p:nvPicPr>
        <p:blipFill>
          <a:blip r:embed="rId3">
            <a:alphaModFix/>
          </a:blip>
          <a:stretch>
            <a:fillRect/>
          </a:stretch>
        </p:blipFill>
        <p:spPr>
          <a:xfrm>
            <a:off x="929898" y="2674100"/>
            <a:ext cx="1920250" cy="1911925"/>
          </a:xfrm>
          <a:prstGeom prst="rect">
            <a:avLst/>
          </a:prstGeom>
          <a:noFill/>
          <a:ln>
            <a:noFill/>
          </a:ln>
        </p:spPr>
      </p:pic>
      <p:pic>
        <p:nvPicPr>
          <p:cNvPr id="282" name="Google Shape;282;p27"/>
          <p:cNvPicPr preferRelativeResize="0"/>
          <p:nvPr/>
        </p:nvPicPr>
        <p:blipFill>
          <a:blip r:embed="rId4">
            <a:alphaModFix/>
          </a:blip>
          <a:stretch>
            <a:fillRect/>
          </a:stretch>
        </p:blipFill>
        <p:spPr>
          <a:xfrm>
            <a:off x="5511613" y="2842938"/>
            <a:ext cx="2600325" cy="1743075"/>
          </a:xfrm>
          <a:prstGeom prst="rect">
            <a:avLst/>
          </a:prstGeom>
          <a:noFill/>
          <a:ln>
            <a:noFill/>
          </a:ln>
        </p:spPr>
      </p:pic>
      <p:grpSp>
        <p:nvGrpSpPr>
          <p:cNvPr id="283" name="Google Shape;283;p27"/>
          <p:cNvGrpSpPr/>
          <p:nvPr/>
        </p:nvGrpSpPr>
        <p:grpSpPr>
          <a:xfrm>
            <a:off x="7475128" y="1316575"/>
            <a:ext cx="235655" cy="481300"/>
            <a:chOff x="4963775" y="5368550"/>
            <a:chExt cx="294900" cy="481300"/>
          </a:xfrm>
        </p:grpSpPr>
        <p:cxnSp>
          <p:nvCxnSpPr>
            <p:cNvPr id="284" name="Google Shape;284;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85" name="Google Shape;285;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64</a:t>
              </a:r>
              <a:endParaRPr>
                <a:solidFill>
                  <a:srgbClr val="00BC89"/>
                </a:solidFill>
                <a:latin typeface="Nunito Sans"/>
                <a:ea typeface="Nunito Sans"/>
                <a:cs typeface="Nunito Sans"/>
                <a:sym typeface="Nunito Sans"/>
              </a:endParaRPr>
            </a:p>
          </p:txBody>
        </p:sp>
        <p:sp>
          <p:nvSpPr>
            <p:cNvPr id="286" name="Google Shape;286;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grpSp>
      <p:grpSp>
        <p:nvGrpSpPr>
          <p:cNvPr id="287" name="Google Shape;287;p27"/>
          <p:cNvGrpSpPr/>
          <p:nvPr/>
        </p:nvGrpSpPr>
        <p:grpSpPr>
          <a:xfrm>
            <a:off x="7101095" y="1316575"/>
            <a:ext cx="169450" cy="481300"/>
            <a:chOff x="4963775" y="5368550"/>
            <a:chExt cx="294900" cy="481300"/>
          </a:xfrm>
        </p:grpSpPr>
        <p:cxnSp>
          <p:nvCxnSpPr>
            <p:cNvPr id="288" name="Google Shape;288;p27"/>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89" name="Google Shape;289;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4</a:t>
              </a:r>
              <a:endParaRPr>
                <a:solidFill>
                  <a:schemeClr val="dk1"/>
                </a:solidFill>
                <a:latin typeface="Nunito Sans"/>
                <a:ea typeface="Nunito Sans"/>
                <a:cs typeface="Nunito Sans"/>
                <a:sym typeface="Nunito Sans"/>
              </a:endParaRPr>
            </a:p>
          </p:txBody>
        </p:sp>
        <p:sp>
          <p:nvSpPr>
            <p:cNvPr id="290" name="Google Shape;290;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3</a:t>
              </a:r>
              <a:endParaRPr>
                <a:solidFill>
                  <a:schemeClr val="dk1"/>
                </a:solidFill>
                <a:latin typeface="Nunito Sans"/>
                <a:ea typeface="Nunito Sans"/>
                <a:cs typeface="Nunito Sans"/>
                <a:sym typeface="Nunito Sans"/>
              </a:endParaRPr>
            </a:p>
          </p:txBody>
        </p:sp>
      </p:grpSp>
      <p:grpSp>
        <p:nvGrpSpPr>
          <p:cNvPr id="291" name="Google Shape;291;p27"/>
          <p:cNvGrpSpPr/>
          <p:nvPr/>
        </p:nvGrpSpPr>
        <p:grpSpPr>
          <a:xfrm>
            <a:off x="6727066" y="1316575"/>
            <a:ext cx="169450" cy="481300"/>
            <a:chOff x="4963775" y="5368550"/>
            <a:chExt cx="294900" cy="481300"/>
          </a:xfrm>
        </p:grpSpPr>
        <p:cxnSp>
          <p:nvCxnSpPr>
            <p:cNvPr id="292" name="Google Shape;292;p27"/>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93" name="Google Shape;293;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8</a:t>
              </a:r>
              <a:endParaRPr>
                <a:solidFill>
                  <a:schemeClr val="dk1"/>
                </a:solidFill>
                <a:latin typeface="Nunito Sans"/>
                <a:ea typeface="Nunito Sans"/>
                <a:cs typeface="Nunito Sans"/>
                <a:sym typeface="Nunito Sans"/>
              </a:endParaRPr>
            </a:p>
          </p:txBody>
        </p:sp>
        <p:sp>
          <p:nvSpPr>
            <p:cNvPr id="294" name="Google Shape;294;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3</a:t>
              </a:r>
              <a:endParaRPr>
                <a:solidFill>
                  <a:schemeClr val="dk1"/>
                </a:solidFill>
                <a:latin typeface="Nunito Sans"/>
                <a:ea typeface="Nunito Sans"/>
                <a:cs typeface="Nunito Sans"/>
                <a:sym typeface="Nunito Sans"/>
              </a:endParaRPr>
            </a:p>
          </p:txBody>
        </p:sp>
      </p:grpSp>
      <p:grpSp>
        <p:nvGrpSpPr>
          <p:cNvPr id="295" name="Google Shape;295;p27"/>
          <p:cNvGrpSpPr/>
          <p:nvPr/>
        </p:nvGrpSpPr>
        <p:grpSpPr>
          <a:xfrm>
            <a:off x="6399366" y="1316575"/>
            <a:ext cx="169450" cy="481300"/>
            <a:chOff x="4963775" y="5368550"/>
            <a:chExt cx="294900" cy="481300"/>
          </a:xfrm>
        </p:grpSpPr>
        <p:cxnSp>
          <p:nvCxnSpPr>
            <p:cNvPr id="296" name="Google Shape;296;p27"/>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297" name="Google Shape;297;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2</a:t>
              </a:r>
              <a:endParaRPr>
                <a:solidFill>
                  <a:schemeClr val="dk1"/>
                </a:solidFill>
                <a:latin typeface="Nunito Sans"/>
                <a:ea typeface="Nunito Sans"/>
                <a:cs typeface="Nunito Sans"/>
                <a:sym typeface="Nunito Sans"/>
              </a:endParaRPr>
            </a:p>
          </p:txBody>
        </p:sp>
        <p:sp>
          <p:nvSpPr>
            <p:cNvPr id="298" name="Google Shape;298;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1</a:t>
              </a:r>
              <a:endParaRPr>
                <a:solidFill>
                  <a:schemeClr val="dk1"/>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{CE7CC5BC-6416-4B5F-B731-35A07ED06CD1}</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Q1 may require a brief review before some students feel confident to answer questions. Consider showing students Fibonacci Sequence when discussing Q2 and asking them to come up with some of their own rules and sequences for their peers to guess. Students may need a reminder of methods for calculating in Q3. Show them how to use the fraction button on a scientific calculator to check their own answers. Consider a formulae and pi memory competition to inject some fun into Q4. Q5 may require printing or copying onto squared paper for students who struggle with reading from the board.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solidFill>
                            <a:schemeClr val="dk1"/>
                          </a:solidFill>
                          <a:latin typeface="Nunito Sans"/>
                          <a:ea typeface="Nunito Sans"/>
                          <a:cs typeface="Nunito Sans"/>
                          <a:sym typeface="Nunito Sans"/>
                        </a:rPr>
                        <a:t>Measures of average and the range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Term to term rules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Fraction arithmetic</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Area of a circle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latin typeface="Nunito Sans"/>
                          <a:ea typeface="Nunito Sans"/>
                          <a:cs typeface="Nunito Sans"/>
                          <a:sym typeface="Nunito Sans"/>
                        </a:rPr>
                        <a:t>Describing translations using vectors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761950"/>
          <a:ext cx="3000000" cy="3000000"/>
        </p:xfrm>
        <a:graphic>
          <a:graphicData uri="http://schemas.openxmlformats.org/drawingml/2006/table">
            <a:tbl>
              <a:tblPr>
                <a:noFill/>
                <a:tableStyleId>{CE7CC5BC-6416-4B5F-B731-35A07ED06CD1}</a:tableStyleId>
              </a:tblPr>
              <a:tblGrid>
                <a:gridCol w="8853400"/>
              </a:tblGrid>
              <a:tr h="29585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8283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Measures of average and the range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any mnemonics to remember which measure of average is which?</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type of measure is the range and what can it tell us about a data set?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828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Term to term rules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the difference between an arithmetic sequence and a geometric sequence?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a term to term rule involving division be written as a multiplication instead?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828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Fraction arithmetic</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“Dividing by three is the same as </a:t>
                      </a:r>
                      <a:r>
                        <a:rPr b="1" lang="en-GB">
                          <a:solidFill>
                            <a:srgbClr val="2779F5"/>
                          </a:solidFill>
                          <a:latin typeface="Nunito Sans"/>
                          <a:ea typeface="Nunito Sans"/>
                          <a:cs typeface="Nunito Sans"/>
                          <a:sym typeface="Nunito Sans"/>
                        </a:rPr>
                        <a:t>multiplying</a:t>
                      </a:r>
                      <a:r>
                        <a:rPr b="1" lang="en-GB">
                          <a:solidFill>
                            <a:srgbClr val="2779F5"/>
                          </a:solidFill>
                          <a:latin typeface="Nunito Sans"/>
                          <a:ea typeface="Nunito Sans"/>
                          <a:cs typeface="Nunito Sans"/>
                          <a:sym typeface="Nunito Sans"/>
                        </a:rPr>
                        <a:t> by a third”. Discuss this statement. How does it relate to any rules you use when dividing by a fraction?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719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Area of a circle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might you calculate the area of a </a:t>
                      </a:r>
                      <a:r>
                        <a:rPr b="1" lang="en-GB">
                          <a:solidFill>
                            <a:srgbClr val="2779F5"/>
                          </a:solidFill>
                          <a:latin typeface="Nunito Sans"/>
                          <a:ea typeface="Nunito Sans"/>
                          <a:cs typeface="Nunito Sans"/>
                          <a:sym typeface="Nunito Sans"/>
                        </a:rPr>
                        <a:t>semicircle</a:t>
                      </a:r>
                      <a:r>
                        <a:rPr b="1" lang="en-GB">
                          <a:solidFill>
                            <a:srgbClr val="2779F5"/>
                          </a:solidFill>
                          <a:latin typeface="Nunito Sans"/>
                          <a:ea typeface="Nunito Sans"/>
                          <a:cs typeface="Nunito Sans"/>
                          <a:sym typeface="Nunito Sans"/>
                        </a:rPr>
                        <a:t>? What about the area of a sector?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0847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Describing translations using vectors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In the daily questions you are asked to write the vector that translates the blue triangle to the red triangle. What do you notice if you write the vector that translates the red triangle to the blue triangle instead?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range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3.0, </a:t>
                      </a:r>
                      <a:r>
                        <a:rPr b="0" lang="en-GB" sz="1600">
                          <a:solidFill>
                            <a:schemeClr val="dk1"/>
                          </a:solidFill>
                          <a:latin typeface="Nunito Sans"/>
                          <a:ea typeface="Nunito Sans"/>
                          <a:cs typeface="Nunito Sans"/>
                          <a:sym typeface="Nunito Sans"/>
                        </a:rPr>
                        <a:t>1.4, 6.4, 2.9, 6.4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term to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5, 8, 11, 14, 17,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12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col</a:t>
                      </a:r>
                      <a:r>
                        <a:rPr lang="en-GB" sz="1600">
                          <a:latin typeface="Nunito Sans"/>
                          <a:ea typeface="Nunito Sans"/>
                          <a:cs typeface="Nunito Sans"/>
                          <a:sym typeface="Nunito Sans"/>
                        </a:rPr>
                        <a:t>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1006348" y="2708173"/>
            <a:ext cx="1803925" cy="1803900"/>
          </a:xfrm>
          <a:prstGeom prst="rect">
            <a:avLst/>
          </a:prstGeom>
          <a:noFill/>
          <a:ln>
            <a:noFill/>
          </a:ln>
        </p:spPr>
      </p:pic>
      <p:pic>
        <p:nvPicPr>
          <p:cNvPr id="89" name="Google Shape;89;p18"/>
          <p:cNvPicPr preferRelativeResize="0"/>
          <p:nvPr/>
        </p:nvPicPr>
        <p:blipFill>
          <a:blip r:embed="rId4">
            <a:alphaModFix/>
          </a:blip>
          <a:stretch>
            <a:fillRect/>
          </a:stretch>
        </p:blipFill>
        <p:spPr>
          <a:xfrm>
            <a:off x="5261900" y="2733825"/>
            <a:ext cx="2819400" cy="1752600"/>
          </a:xfrm>
          <a:prstGeom prst="rect">
            <a:avLst/>
          </a:prstGeom>
          <a:noFill/>
          <a:ln>
            <a:noFill/>
          </a:ln>
        </p:spPr>
      </p:pic>
      <p:grpSp>
        <p:nvGrpSpPr>
          <p:cNvPr id="90" name="Google Shape;90;p18"/>
          <p:cNvGrpSpPr/>
          <p:nvPr/>
        </p:nvGrpSpPr>
        <p:grpSpPr>
          <a:xfrm>
            <a:off x="6430964" y="1316575"/>
            <a:ext cx="159954" cy="481300"/>
            <a:chOff x="4963775" y="5368550"/>
            <a:chExt cx="294900" cy="481300"/>
          </a:xfrm>
        </p:grpSpPr>
        <p:cxnSp>
          <p:nvCxnSpPr>
            <p:cNvPr id="91" name="Google Shape;91;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2" name="Google Shape;92;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93" name="Google Shape;93;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94" name="Google Shape;94;p18"/>
          <p:cNvGrpSpPr/>
          <p:nvPr/>
        </p:nvGrpSpPr>
        <p:grpSpPr>
          <a:xfrm>
            <a:off x="6888164" y="1316575"/>
            <a:ext cx="159954" cy="481300"/>
            <a:chOff x="4963775" y="5368550"/>
            <a:chExt cx="294900" cy="481300"/>
          </a:xfrm>
        </p:grpSpPr>
        <p:cxnSp>
          <p:nvCxnSpPr>
            <p:cNvPr id="95" name="Google Shape;95;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6" name="Google Shape;96;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97" name="Google Shape;97;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19"/>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range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3.0, 1.4, 6.4, 2.9, 6.4</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term to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5, 8, 11, 14, 17,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Add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      =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12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28.27cm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104" name="Google Shape;104;p19"/>
          <p:cNvSpPr/>
          <p:nvPr/>
        </p:nvSpPr>
        <p:spPr>
          <a:xfrm>
            <a:off x="4726450" y="2780275"/>
            <a:ext cx="389400" cy="6906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rgbClr val="00BC89"/>
                </a:solidFill>
              </a:rPr>
              <a:t>3</a:t>
            </a:r>
            <a:endParaRPr sz="1600">
              <a:solidFill>
                <a:srgbClr val="00BC89"/>
              </a:solidFill>
            </a:endParaRPr>
          </a:p>
          <a:p>
            <a:pPr indent="0" lvl="0" marL="0" rtl="0" algn="ctr">
              <a:spcBef>
                <a:spcPts val="0"/>
              </a:spcBef>
              <a:spcAft>
                <a:spcPts val="0"/>
              </a:spcAft>
              <a:buNone/>
            </a:pPr>
            <a:r>
              <a:rPr lang="en-GB" sz="1600">
                <a:solidFill>
                  <a:srgbClr val="00BC89"/>
                </a:solidFill>
              </a:rPr>
              <a:t>2</a:t>
            </a:r>
            <a:endParaRPr sz="1600">
              <a:solidFill>
                <a:srgbClr val="00BC89"/>
              </a:solidFill>
            </a:endParaRPr>
          </a:p>
        </p:txBody>
      </p:sp>
      <p:pic>
        <p:nvPicPr>
          <p:cNvPr id="105" name="Google Shape;105;p19"/>
          <p:cNvPicPr preferRelativeResize="0"/>
          <p:nvPr/>
        </p:nvPicPr>
        <p:blipFill>
          <a:blip r:embed="rId3">
            <a:alphaModFix/>
          </a:blip>
          <a:stretch>
            <a:fillRect/>
          </a:stretch>
        </p:blipFill>
        <p:spPr>
          <a:xfrm>
            <a:off x="1006348" y="2708173"/>
            <a:ext cx="1803925" cy="1803900"/>
          </a:xfrm>
          <a:prstGeom prst="rect">
            <a:avLst/>
          </a:prstGeom>
          <a:noFill/>
          <a:ln>
            <a:noFill/>
          </a:ln>
        </p:spPr>
      </p:pic>
      <p:pic>
        <p:nvPicPr>
          <p:cNvPr id="106" name="Google Shape;106;p19"/>
          <p:cNvPicPr preferRelativeResize="0"/>
          <p:nvPr/>
        </p:nvPicPr>
        <p:blipFill>
          <a:blip r:embed="rId4">
            <a:alphaModFix/>
          </a:blip>
          <a:stretch>
            <a:fillRect/>
          </a:stretch>
        </p:blipFill>
        <p:spPr>
          <a:xfrm>
            <a:off x="5261900" y="2733825"/>
            <a:ext cx="2819400" cy="1752600"/>
          </a:xfrm>
          <a:prstGeom prst="rect">
            <a:avLst/>
          </a:prstGeom>
          <a:noFill/>
          <a:ln>
            <a:noFill/>
          </a:ln>
        </p:spPr>
      </p:pic>
      <p:grpSp>
        <p:nvGrpSpPr>
          <p:cNvPr id="107" name="Google Shape;107;p19"/>
          <p:cNvGrpSpPr/>
          <p:nvPr/>
        </p:nvGrpSpPr>
        <p:grpSpPr>
          <a:xfrm>
            <a:off x="6430964" y="1316575"/>
            <a:ext cx="159954" cy="481300"/>
            <a:chOff x="4963775" y="5368550"/>
            <a:chExt cx="294900" cy="481300"/>
          </a:xfrm>
        </p:grpSpPr>
        <p:cxnSp>
          <p:nvCxnSpPr>
            <p:cNvPr id="108" name="Google Shape;108;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09" name="Google Shape;109;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10" name="Google Shape;110;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111" name="Google Shape;111;p19"/>
          <p:cNvGrpSpPr/>
          <p:nvPr/>
        </p:nvGrpSpPr>
        <p:grpSpPr>
          <a:xfrm>
            <a:off x="6888164" y="1316575"/>
            <a:ext cx="159954" cy="481300"/>
            <a:chOff x="4963775" y="5368550"/>
            <a:chExt cx="294900" cy="481300"/>
          </a:xfrm>
        </p:grpSpPr>
        <p:cxnSp>
          <p:nvCxnSpPr>
            <p:cNvPr id="112" name="Google Shape;112;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13" name="Google Shape;113;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14" name="Google Shape;114;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115" name="Google Shape;115;p19"/>
          <p:cNvGrpSpPr/>
          <p:nvPr/>
        </p:nvGrpSpPr>
        <p:grpSpPr>
          <a:xfrm>
            <a:off x="7303203" y="1316575"/>
            <a:ext cx="235655" cy="481300"/>
            <a:chOff x="4963775" y="5368550"/>
            <a:chExt cx="294900" cy="481300"/>
          </a:xfrm>
        </p:grpSpPr>
        <p:cxnSp>
          <p:nvCxnSpPr>
            <p:cNvPr id="116" name="Google Shape;116;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17" name="Google Shape;117;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10</a:t>
              </a:r>
              <a:endParaRPr>
                <a:solidFill>
                  <a:srgbClr val="00BC89"/>
                </a:solidFill>
                <a:latin typeface="Nunito Sans"/>
                <a:ea typeface="Nunito Sans"/>
                <a:cs typeface="Nunito Sans"/>
                <a:sym typeface="Nunito Sans"/>
              </a:endParaRPr>
            </a:p>
          </p:txBody>
        </p:sp>
        <p:sp>
          <p:nvSpPr>
            <p:cNvPr id="118" name="Google Shape;118;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0"/>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22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32, 38, 25, 23, 27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 6, 12, 24, 48…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4" name="Google Shape;12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25" name="Google Shape;125;p20"/>
          <p:cNvPicPr preferRelativeResize="0"/>
          <p:nvPr/>
        </p:nvPicPr>
        <p:blipFill>
          <a:blip r:embed="rId3">
            <a:alphaModFix/>
          </a:blip>
          <a:stretch>
            <a:fillRect/>
          </a:stretch>
        </p:blipFill>
        <p:spPr>
          <a:xfrm>
            <a:off x="1007673" y="2679350"/>
            <a:ext cx="1809150" cy="1801300"/>
          </a:xfrm>
          <a:prstGeom prst="rect">
            <a:avLst/>
          </a:prstGeom>
          <a:noFill/>
          <a:ln>
            <a:noFill/>
          </a:ln>
        </p:spPr>
      </p:pic>
      <p:pic>
        <p:nvPicPr>
          <p:cNvPr id="126" name="Google Shape;126;p20"/>
          <p:cNvPicPr preferRelativeResize="0"/>
          <p:nvPr/>
        </p:nvPicPr>
        <p:blipFill>
          <a:blip r:embed="rId4">
            <a:alphaModFix/>
          </a:blip>
          <a:stretch>
            <a:fillRect/>
          </a:stretch>
        </p:blipFill>
        <p:spPr>
          <a:xfrm>
            <a:off x="5570838" y="2708450"/>
            <a:ext cx="2600325" cy="1743075"/>
          </a:xfrm>
          <a:prstGeom prst="rect">
            <a:avLst/>
          </a:prstGeom>
          <a:noFill/>
          <a:ln>
            <a:noFill/>
          </a:ln>
        </p:spPr>
      </p:pic>
      <p:grpSp>
        <p:nvGrpSpPr>
          <p:cNvPr id="127" name="Google Shape;127;p20"/>
          <p:cNvGrpSpPr/>
          <p:nvPr/>
        </p:nvGrpSpPr>
        <p:grpSpPr>
          <a:xfrm>
            <a:off x="6507164" y="1316575"/>
            <a:ext cx="159954" cy="481300"/>
            <a:chOff x="4963775" y="5368550"/>
            <a:chExt cx="294900" cy="481300"/>
          </a:xfrm>
        </p:grpSpPr>
        <p:cxnSp>
          <p:nvCxnSpPr>
            <p:cNvPr id="128" name="Google Shape;128;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29" name="Google Shape;129;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30" name="Google Shape;130;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131" name="Google Shape;131;p20"/>
          <p:cNvGrpSpPr/>
          <p:nvPr/>
        </p:nvGrpSpPr>
        <p:grpSpPr>
          <a:xfrm>
            <a:off x="6888164" y="1316575"/>
            <a:ext cx="159954" cy="481300"/>
            <a:chOff x="4963775" y="5368550"/>
            <a:chExt cx="294900" cy="481300"/>
          </a:xfrm>
        </p:grpSpPr>
        <p:cxnSp>
          <p:nvCxnSpPr>
            <p:cNvPr id="132" name="Google Shape;132;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3" name="Google Shape;133;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34" name="Google Shape;134;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graphicFrame>
        <p:nvGraphicFramePr>
          <p:cNvPr id="139" name="Google Shape;139;p21"/>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22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32, 38, 25, 23, 27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 6, 12, 24, 48…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Multiply by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      =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  </a:t>
                      </a:r>
                      <a:r>
                        <a:rPr lang="en-GB" sz="1600">
                          <a:solidFill>
                            <a:srgbClr val="00BC89"/>
                          </a:solidFill>
                          <a:latin typeface="Nunito Sans"/>
                          <a:ea typeface="Nunito Sans"/>
                          <a:cs typeface="Nunito Sans"/>
                          <a:sym typeface="Nunito Sans"/>
                        </a:rPr>
                        <a:t>314.16m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0" name="Google Shape;14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41" name="Google Shape;141;p21"/>
          <p:cNvSpPr/>
          <p:nvPr/>
        </p:nvSpPr>
        <p:spPr>
          <a:xfrm>
            <a:off x="4726450" y="2780275"/>
            <a:ext cx="500400" cy="6906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rgbClr val="00BC89"/>
                </a:solidFill>
              </a:rPr>
              <a:t>- </a:t>
            </a:r>
            <a:r>
              <a:rPr lang="en-GB" sz="1600">
                <a:solidFill>
                  <a:srgbClr val="00BC89"/>
                </a:solidFill>
              </a:rPr>
              <a:t>2</a:t>
            </a:r>
            <a:endParaRPr sz="1600">
              <a:solidFill>
                <a:srgbClr val="00BC89"/>
              </a:solidFill>
            </a:endParaRPr>
          </a:p>
          <a:p>
            <a:pPr indent="0" lvl="0" marL="0" rtl="0" algn="ctr">
              <a:spcBef>
                <a:spcPts val="0"/>
              </a:spcBef>
              <a:spcAft>
                <a:spcPts val="0"/>
              </a:spcAft>
              <a:buNone/>
            </a:pPr>
            <a:r>
              <a:rPr lang="en-GB" sz="1600">
                <a:solidFill>
                  <a:srgbClr val="00BC89"/>
                </a:solidFill>
              </a:rPr>
              <a:t> 3</a:t>
            </a:r>
            <a:endParaRPr sz="1600">
              <a:solidFill>
                <a:srgbClr val="00BC89"/>
              </a:solidFill>
            </a:endParaRPr>
          </a:p>
        </p:txBody>
      </p:sp>
      <p:pic>
        <p:nvPicPr>
          <p:cNvPr id="142" name="Google Shape;142;p21"/>
          <p:cNvPicPr preferRelativeResize="0"/>
          <p:nvPr/>
        </p:nvPicPr>
        <p:blipFill>
          <a:blip r:embed="rId3">
            <a:alphaModFix/>
          </a:blip>
          <a:stretch>
            <a:fillRect/>
          </a:stretch>
        </p:blipFill>
        <p:spPr>
          <a:xfrm>
            <a:off x="1007673" y="2679350"/>
            <a:ext cx="1809150" cy="1801300"/>
          </a:xfrm>
          <a:prstGeom prst="rect">
            <a:avLst/>
          </a:prstGeom>
          <a:noFill/>
          <a:ln>
            <a:noFill/>
          </a:ln>
        </p:spPr>
      </p:pic>
      <p:pic>
        <p:nvPicPr>
          <p:cNvPr id="143" name="Google Shape;143;p21"/>
          <p:cNvPicPr preferRelativeResize="0"/>
          <p:nvPr/>
        </p:nvPicPr>
        <p:blipFill>
          <a:blip r:embed="rId4">
            <a:alphaModFix/>
          </a:blip>
          <a:stretch>
            <a:fillRect/>
          </a:stretch>
        </p:blipFill>
        <p:spPr>
          <a:xfrm>
            <a:off x="5570838" y="2708450"/>
            <a:ext cx="2600325" cy="1743075"/>
          </a:xfrm>
          <a:prstGeom prst="rect">
            <a:avLst/>
          </a:prstGeom>
          <a:noFill/>
          <a:ln>
            <a:noFill/>
          </a:ln>
        </p:spPr>
      </p:pic>
      <p:grpSp>
        <p:nvGrpSpPr>
          <p:cNvPr id="144" name="Google Shape;144;p21"/>
          <p:cNvGrpSpPr/>
          <p:nvPr/>
        </p:nvGrpSpPr>
        <p:grpSpPr>
          <a:xfrm>
            <a:off x="6507164" y="1316575"/>
            <a:ext cx="159954" cy="481300"/>
            <a:chOff x="4963775" y="5368550"/>
            <a:chExt cx="294900" cy="481300"/>
          </a:xfrm>
        </p:grpSpPr>
        <p:cxnSp>
          <p:nvCxnSpPr>
            <p:cNvPr id="145" name="Google Shape;145;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6" name="Google Shape;146;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47" name="Google Shape;147;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148" name="Google Shape;148;p21"/>
          <p:cNvGrpSpPr/>
          <p:nvPr/>
        </p:nvGrpSpPr>
        <p:grpSpPr>
          <a:xfrm>
            <a:off x="6888164" y="1316575"/>
            <a:ext cx="159954" cy="481300"/>
            <a:chOff x="4963775" y="5368550"/>
            <a:chExt cx="294900" cy="481300"/>
          </a:xfrm>
        </p:grpSpPr>
        <p:cxnSp>
          <p:nvCxnSpPr>
            <p:cNvPr id="149" name="Google Shape;149;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0" name="Google Shape;150;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51" name="Google Shape;151;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grpSp>
        <p:nvGrpSpPr>
          <p:cNvPr id="152" name="Google Shape;152;p21"/>
          <p:cNvGrpSpPr/>
          <p:nvPr/>
        </p:nvGrpSpPr>
        <p:grpSpPr>
          <a:xfrm>
            <a:off x="7379403" y="1316575"/>
            <a:ext cx="235655" cy="481300"/>
            <a:chOff x="4963775" y="5368550"/>
            <a:chExt cx="294900" cy="481300"/>
          </a:xfrm>
        </p:grpSpPr>
        <p:cxnSp>
          <p:nvCxnSpPr>
            <p:cNvPr id="153" name="Google Shape;153;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4" name="Google Shape;154;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40</a:t>
              </a:r>
              <a:endParaRPr>
                <a:solidFill>
                  <a:srgbClr val="00BC89"/>
                </a:solidFill>
                <a:latin typeface="Nunito Sans"/>
                <a:ea typeface="Nunito Sans"/>
                <a:cs typeface="Nunito Sans"/>
                <a:sym typeface="Nunito Sans"/>
              </a:endParaRPr>
            </a:p>
          </p:txBody>
        </p:sp>
        <p:sp>
          <p:nvSpPr>
            <p:cNvPr id="155" name="Google Shape;155;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graphicFrame>
        <p:nvGraphicFramePr>
          <p:cNvPr id="160" name="Google Shape;160;p22"/>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6, </a:t>
                      </a:r>
                      <a:r>
                        <a:rPr b="0" lang="en-GB" sz="1600">
                          <a:solidFill>
                            <a:schemeClr val="dk1"/>
                          </a:solidFill>
                          <a:latin typeface="Nunito Sans"/>
                          <a:ea typeface="Nunito Sans"/>
                          <a:cs typeface="Nunito Sans"/>
                          <a:sym typeface="Nunito Sans"/>
                        </a:rPr>
                        <a:t>9, 3, 5, 4, 7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9, 4, -1, -6,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x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1" name="Google Shape;16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62" name="Google Shape;162;p22"/>
          <p:cNvPicPr preferRelativeResize="0"/>
          <p:nvPr/>
        </p:nvPicPr>
        <p:blipFill>
          <a:blip r:embed="rId3">
            <a:alphaModFix/>
          </a:blip>
          <a:stretch>
            <a:fillRect/>
          </a:stretch>
        </p:blipFill>
        <p:spPr>
          <a:xfrm>
            <a:off x="914623" y="2697588"/>
            <a:ext cx="1884975" cy="1876800"/>
          </a:xfrm>
          <a:prstGeom prst="rect">
            <a:avLst/>
          </a:prstGeom>
          <a:noFill/>
          <a:ln>
            <a:noFill/>
          </a:ln>
        </p:spPr>
      </p:pic>
      <p:pic>
        <p:nvPicPr>
          <p:cNvPr id="163" name="Google Shape;163;p22"/>
          <p:cNvPicPr preferRelativeResize="0"/>
          <p:nvPr/>
        </p:nvPicPr>
        <p:blipFill>
          <a:blip r:embed="rId4">
            <a:alphaModFix/>
          </a:blip>
          <a:stretch>
            <a:fillRect/>
          </a:stretch>
        </p:blipFill>
        <p:spPr>
          <a:xfrm>
            <a:off x="5127588" y="2612250"/>
            <a:ext cx="2600325" cy="1962150"/>
          </a:xfrm>
          <a:prstGeom prst="rect">
            <a:avLst/>
          </a:prstGeom>
          <a:noFill/>
          <a:ln>
            <a:noFill/>
          </a:ln>
        </p:spPr>
      </p:pic>
      <p:grpSp>
        <p:nvGrpSpPr>
          <p:cNvPr id="164" name="Google Shape;164;p22"/>
          <p:cNvGrpSpPr/>
          <p:nvPr/>
        </p:nvGrpSpPr>
        <p:grpSpPr>
          <a:xfrm>
            <a:off x="6431626" y="1316575"/>
            <a:ext cx="235655" cy="481300"/>
            <a:chOff x="4963775" y="5368550"/>
            <a:chExt cx="294900" cy="481300"/>
          </a:xfrm>
        </p:grpSpPr>
        <p:cxnSp>
          <p:nvCxnSpPr>
            <p:cNvPr id="165" name="Google Shape;165;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6" name="Google Shape;166;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10</a:t>
              </a:r>
              <a:endParaRPr>
                <a:solidFill>
                  <a:srgbClr val="000000"/>
                </a:solidFill>
                <a:latin typeface="Nunito Sans"/>
                <a:ea typeface="Nunito Sans"/>
                <a:cs typeface="Nunito Sans"/>
                <a:sym typeface="Nunito Sans"/>
              </a:endParaRPr>
            </a:p>
          </p:txBody>
        </p:sp>
        <p:sp>
          <p:nvSpPr>
            <p:cNvPr id="167" name="Google Shape;167;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9</a:t>
              </a:r>
              <a:endParaRPr>
                <a:solidFill>
                  <a:srgbClr val="000000"/>
                </a:solidFill>
                <a:latin typeface="Nunito Sans"/>
                <a:ea typeface="Nunito Sans"/>
                <a:cs typeface="Nunito Sans"/>
                <a:sym typeface="Nunito Sans"/>
              </a:endParaRPr>
            </a:p>
          </p:txBody>
        </p:sp>
      </p:grpSp>
      <p:grpSp>
        <p:nvGrpSpPr>
          <p:cNvPr id="168" name="Google Shape;168;p22"/>
          <p:cNvGrpSpPr/>
          <p:nvPr/>
        </p:nvGrpSpPr>
        <p:grpSpPr>
          <a:xfrm>
            <a:off x="6905252" y="1316575"/>
            <a:ext cx="159954" cy="481300"/>
            <a:chOff x="4963775" y="5368550"/>
            <a:chExt cx="294900" cy="481300"/>
          </a:xfrm>
        </p:grpSpPr>
        <p:cxnSp>
          <p:nvCxnSpPr>
            <p:cNvPr id="169" name="Google Shape;169;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70" name="Google Shape;170;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71" name="Google Shape;171;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graphicFrame>
        <p:nvGraphicFramePr>
          <p:cNvPr id="176" name="Google Shape;176;p23"/>
          <p:cNvGraphicFramePr/>
          <p:nvPr/>
        </p:nvGraphicFramePr>
        <p:xfrm>
          <a:off x="108044" y="862525"/>
          <a:ext cx="3000000" cy="3000000"/>
        </p:xfrm>
        <a:graphic>
          <a:graphicData uri="http://schemas.openxmlformats.org/drawingml/2006/table">
            <a:tbl>
              <a:tblPr bandRow="1" firstRow="1">
                <a:noFill/>
                <a:tableStyleId>{7E2FF078-7E9E-4FA0-8428-B7965F30FBDD}</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6, 9, 3, 5, 4, 7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9, 4, -1, -6,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Subtract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x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the circle below? Give your answer to 2 decimal places.    </a:t>
                      </a:r>
                      <a:r>
                        <a:rPr lang="en-GB" sz="1600">
                          <a:solidFill>
                            <a:srgbClr val="00BC89"/>
                          </a:solidFill>
                          <a:latin typeface="Nunito Sans"/>
                          <a:ea typeface="Nunito Sans"/>
                          <a:cs typeface="Nunito Sans"/>
                          <a:sym typeface="Nunito Sans"/>
                        </a:rPr>
                        <a:t>113.10m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column vector that translates the blue triangle to the red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7" name="Google Shape;17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78" name="Google Shape;178;p23"/>
          <p:cNvSpPr/>
          <p:nvPr/>
        </p:nvSpPr>
        <p:spPr>
          <a:xfrm>
            <a:off x="4726450" y="2780275"/>
            <a:ext cx="548100" cy="6906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rgbClr val="00BC89"/>
                </a:solidFill>
              </a:rPr>
              <a:t> 0</a:t>
            </a:r>
            <a:endParaRPr sz="1600">
              <a:solidFill>
                <a:srgbClr val="00BC89"/>
              </a:solidFill>
            </a:endParaRPr>
          </a:p>
          <a:p>
            <a:pPr indent="0" lvl="0" marL="0" rtl="0" algn="ctr">
              <a:spcBef>
                <a:spcPts val="0"/>
              </a:spcBef>
              <a:spcAft>
                <a:spcPts val="0"/>
              </a:spcAft>
              <a:buNone/>
            </a:pPr>
            <a:r>
              <a:rPr lang="en-GB" sz="1600">
                <a:solidFill>
                  <a:srgbClr val="00BC89"/>
                </a:solidFill>
              </a:rPr>
              <a:t>- </a:t>
            </a:r>
            <a:r>
              <a:rPr lang="en-GB" sz="1600">
                <a:solidFill>
                  <a:srgbClr val="00BC89"/>
                </a:solidFill>
              </a:rPr>
              <a:t>3 </a:t>
            </a:r>
            <a:endParaRPr sz="1600">
              <a:solidFill>
                <a:srgbClr val="00BC89"/>
              </a:solidFill>
            </a:endParaRPr>
          </a:p>
        </p:txBody>
      </p:sp>
      <p:pic>
        <p:nvPicPr>
          <p:cNvPr id="179" name="Google Shape;179;p23"/>
          <p:cNvPicPr preferRelativeResize="0"/>
          <p:nvPr/>
        </p:nvPicPr>
        <p:blipFill>
          <a:blip r:embed="rId3">
            <a:alphaModFix/>
          </a:blip>
          <a:stretch>
            <a:fillRect/>
          </a:stretch>
        </p:blipFill>
        <p:spPr>
          <a:xfrm>
            <a:off x="5535963" y="2674100"/>
            <a:ext cx="2600325" cy="1962150"/>
          </a:xfrm>
          <a:prstGeom prst="rect">
            <a:avLst/>
          </a:prstGeom>
          <a:noFill/>
          <a:ln>
            <a:noFill/>
          </a:ln>
        </p:spPr>
      </p:pic>
      <p:pic>
        <p:nvPicPr>
          <p:cNvPr id="180" name="Google Shape;180;p23"/>
          <p:cNvPicPr preferRelativeResize="0"/>
          <p:nvPr/>
        </p:nvPicPr>
        <p:blipFill>
          <a:blip r:embed="rId4">
            <a:alphaModFix/>
          </a:blip>
          <a:stretch>
            <a:fillRect/>
          </a:stretch>
        </p:blipFill>
        <p:spPr>
          <a:xfrm>
            <a:off x="914623" y="2697588"/>
            <a:ext cx="1884975" cy="1876800"/>
          </a:xfrm>
          <a:prstGeom prst="rect">
            <a:avLst/>
          </a:prstGeom>
          <a:noFill/>
          <a:ln>
            <a:noFill/>
          </a:ln>
        </p:spPr>
      </p:pic>
      <p:grpSp>
        <p:nvGrpSpPr>
          <p:cNvPr id="181" name="Google Shape;181;p23"/>
          <p:cNvGrpSpPr/>
          <p:nvPr/>
        </p:nvGrpSpPr>
        <p:grpSpPr>
          <a:xfrm>
            <a:off x="6431626" y="1316575"/>
            <a:ext cx="235655" cy="481300"/>
            <a:chOff x="4963775" y="5368550"/>
            <a:chExt cx="294900" cy="481300"/>
          </a:xfrm>
        </p:grpSpPr>
        <p:cxnSp>
          <p:nvCxnSpPr>
            <p:cNvPr id="182" name="Google Shape;182;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83" name="Google Shape;183;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10</a:t>
              </a:r>
              <a:endParaRPr>
                <a:solidFill>
                  <a:srgbClr val="000000"/>
                </a:solidFill>
                <a:latin typeface="Nunito Sans"/>
                <a:ea typeface="Nunito Sans"/>
                <a:cs typeface="Nunito Sans"/>
                <a:sym typeface="Nunito Sans"/>
              </a:endParaRPr>
            </a:p>
          </p:txBody>
        </p:sp>
        <p:sp>
          <p:nvSpPr>
            <p:cNvPr id="184" name="Google Shape;184;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9</a:t>
              </a:r>
              <a:endParaRPr>
                <a:solidFill>
                  <a:srgbClr val="000000"/>
                </a:solidFill>
                <a:latin typeface="Nunito Sans"/>
                <a:ea typeface="Nunito Sans"/>
                <a:cs typeface="Nunito Sans"/>
                <a:sym typeface="Nunito Sans"/>
              </a:endParaRPr>
            </a:p>
          </p:txBody>
        </p:sp>
      </p:grpSp>
      <p:grpSp>
        <p:nvGrpSpPr>
          <p:cNvPr id="185" name="Google Shape;185;p23"/>
          <p:cNvGrpSpPr/>
          <p:nvPr/>
        </p:nvGrpSpPr>
        <p:grpSpPr>
          <a:xfrm>
            <a:off x="6905252" y="1316575"/>
            <a:ext cx="159954" cy="481300"/>
            <a:chOff x="4963775" y="5368550"/>
            <a:chExt cx="294900" cy="481300"/>
          </a:xfrm>
        </p:grpSpPr>
        <p:cxnSp>
          <p:nvCxnSpPr>
            <p:cNvPr id="186" name="Google Shape;186;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87" name="Google Shape;187;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88" name="Google Shape;188;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189" name="Google Shape;189;p23"/>
          <p:cNvGrpSpPr/>
          <p:nvPr/>
        </p:nvGrpSpPr>
        <p:grpSpPr>
          <a:xfrm>
            <a:off x="7303203" y="1316575"/>
            <a:ext cx="235655" cy="481300"/>
            <a:chOff x="4963775" y="5368550"/>
            <a:chExt cx="294900" cy="481300"/>
          </a:xfrm>
        </p:grpSpPr>
        <p:cxnSp>
          <p:nvCxnSpPr>
            <p:cNvPr id="190" name="Google Shape;190;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91" name="Google Shape;191;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92" name="Google Shape;192;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