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0F64878-49A7-4928-B760-8E0F85C60559}">
  <a:tblStyle styleId="{60F64878-49A7-4928-B760-8E0F85C6055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C157D3D4-B852-49F2-A39C-1A9B997DE12A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727667D1-34D4-48CD-8964-B9B280C4A884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10b2c0fb945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g10b2c0fb945_0_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f3b181ab1b_0_1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gf3b181ab1b_0_11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10b2c0fb945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g10b2c0fb945_0_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f3b181ab1b_0_1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gf3b181ab1b_0_13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dcbf4ee84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dcbf4ee84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b2c0fb94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b2c0fb94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f3b181ab1b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gf3b181ab1b_0_4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d9c7bf38d3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gd9c7bf38d3_0_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10b2c0fb945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g10b2c0fb945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f3b181ab1b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gf3b181ab1b_0_6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10b2c0fb945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g10b2c0fb945_0_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f3b181ab1b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gf3b181ab1b_0_8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None/>
            </a:pPr>
            <a:r>
              <a:rPr lang="en-GB" sz="1895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KS3 Year 8</a:t>
            </a:r>
            <a:endParaRPr sz="1895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None/>
            </a:pPr>
            <a:r>
              <a:t/>
            </a:r>
            <a:endParaRPr sz="1895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None/>
            </a:pPr>
            <a:r>
              <a:rPr lang="en-GB" sz="1895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SUMMER TERM</a:t>
            </a:r>
            <a:endParaRPr sz="1895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KS3 Year 8 | Fluent in Five |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Summer Term</a:t>
            </a:r>
            <a:endParaRPr sz="1200"/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{60F64878-49A7-4928-B760-8E0F85C60559}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KS3 Year 8 | Fluent in Five |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Summer Term</a:t>
            </a:r>
            <a:endParaRPr sz="1200"/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{60F64878-49A7-4928-B760-8E0F85C60559}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9.png"/><Relationship Id="rId4" Type="http://schemas.openxmlformats.org/officeDocument/2006/relationships/image" Target="../media/image14.png"/><Relationship Id="rId5" Type="http://schemas.openxmlformats.org/officeDocument/2006/relationships/image" Target="../media/image2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png"/><Relationship Id="rId4" Type="http://schemas.openxmlformats.org/officeDocument/2006/relationships/image" Target="../media/image14.png"/><Relationship Id="rId5" Type="http://schemas.openxmlformats.org/officeDocument/2006/relationships/image" Target="../media/image2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8.png"/><Relationship Id="rId4" Type="http://schemas.openxmlformats.org/officeDocument/2006/relationships/image" Target="../media/image17.png"/><Relationship Id="rId5" Type="http://schemas.openxmlformats.org/officeDocument/2006/relationships/image" Target="../media/image2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2.png"/><Relationship Id="rId4" Type="http://schemas.openxmlformats.org/officeDocument/2006/relationships/image" Target="../media/image17.png"/><Relationship Id="rId5" Type="http://schemas.openxmlformats.org/officeDocument/2006/relationships/image" Target="../media/image2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3.pn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Relationship Id="rId4" Type="http://schemas.openxmlformats.org/officeDocument/2006/relationships/image" Target="../media/image7.png"/><Relationship Id="rId5" Type="http://schemas.openxmlformats.org/officeDocument/2006/relationships/image" Target="../media/image1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Relationship Id="rId4" Type="http://schemas.openxmlformats.org/officeDocument/2006/relationships/image" Target="../media/image7.png"/><Relationship Id="rId5" Type="http://schemas.openxmlformats.org/officeDocument/2006/relationships/image" Target="../media/image1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6.png"/><Relationship Id="rId4" Type="http://schemas.openxmlformats.org/officeDocument/2006/relationships/image" Target="../media/image15.png"/><Relationship Id="rId5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Relationship Id="rId4" Type="http://schemas.openxmlformats.org/officeDocument/2006/relationships/image" Target="../media/image15.png"/><Relationship Id="rId5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6" name="Google Shape;156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{727667D1-34D4-48CD-8964-B9B280C4A884}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398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 the ratio fully: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1.6 : 2.8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30 ÷    125  =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4205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q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 Give a reason for your answer.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57" name="Google Shape;157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58" name="Google Shape;158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17375" y="1213250"/>
            <a:ext cx="2480275" cy="1045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91575" y="3000312"/>
            <a:ext cx="2450325" cy="15523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0" name="Google Shape;160;p24"/>
          <p:cNvGrpSpPr/>
          <p:nvPr/>
        </p:nvGrpSpPr>
        <p:grpSpPr>
          <a:xfrm>
            <a:off x="3763025" y="1280713"/>
            <a:ext cx="604025" cy="338700"/>
            <a:chOff x="1708475" y="2072863"/>
            <a:chExt cx="604025" cy="338700"/>
          </a:xfrm>
        </p:grpSpPr>
        <p:sp>
          <p:nvSpPr>
            <p:cNvPr id="161" name="Google Shape;161;p24"/>
            <p:cNvSpPr/>
            <p:nvPr/>
          </p:nvSpPr>
          <p:spPr>
            <a:xfrm>
              <a:off x="1814525" y="2188025"/>
              <a:ext cx="497975" cy="211975"/>
            </a:xfrm>
            <a:custGeom>
              <a:rect b="b" l="l" r="r" t="t"/>
              <a:pathLst>
                <a:path extrusionOk="0" h="8479" w="19919">
                  <a:moveTo>
                    <a:pt x="0" y="4727"/>
                  </a:moveTo>
                  <a:lnTo>
                    <a:pt x="730" y="4716"/>
                  </a:lnTo>
                  <a:lnTo>
                    <a:pt x="2010" y="8479"/>
                  </a:lnTo>
                  <a:lnTo>
                    <a:pt x="4178" y="92"/>
                  </a:lnTo>
                  <a:lnTo>
                    <a:pt x="19919" y="0"/>
                  </a:lnTo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62" name="Google Shape;162;p24"/>
            <p:cNvSpPr txBox="1"/>
            <p:nvPr/>
          </p:nvSpPr>
          <p:spPr>
            <a:xfrm>
              <a:off x="1708475" y="2072863"/>
              <a:ext cx="307200" cy="33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000"/>
                <a:t>3</a:t>
              </a:r>
              <a:endParaRPr sz="1000"/>
            </a:p>
          </p:txBody>
        </p:sp>
      </p:grpSp>
      <p:pic>
        <p:nvPicPr>
          <p:cNvPr id="163" name="Google Shape;163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9575" y="2762088"/>
            <a:ext cx="3067050" cy="2028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8" name="Google Shape;168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{727667D1-34D4-48CD-8964-B9B280C4A884}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398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 the ratio fully: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1.6 : 2.8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: 7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30 ÷    125 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4205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65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q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 Give a reason for your answer.    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q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56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69" name="Google Shape;169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70" name="Google Shape;170;p25"/>
          <p:cNvSpPr txBox="1"/>
          <p:nvPr/>
        </p:nvSpPr>
        <p:spPr>
          <a:xfrm>
            <a:off x="4373125" y="4433675"/>
            <a:ext cx="47709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(Corresponding angles in parallel lines are equal)</a:t>
            </a:r>
            <a:endParaRPr/>
          </a:p>
        </p:txBody>
      </p:sp>
      <p:pic>
        <p:nvPicPr>
          <p:cNvPr id="171" name="Google Shape;171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38000" y="1294419"/>
            <a:ext cx="2517300" cy="1061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91575" y="3000312"/>
            <a:ext cx="2450325" cy="15523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3" name="Google Shape;173;p25"/>
          <p:cNvGrpSpPr/>
          <p:nvPr/>
        </p:nvGrpSpPr>
        <p:grpSpPr>
          <a:xfrm>
            <a:off x="3763025" y="1280713"/>
            <a:ext cx="604025" cy="338700"/>
            <a:chOff x="1708475" y="2072863"/>
            <a:chExt cx="604025" cy="338700"/>
          </a:xfrm>
        </p:grpSpPr>
        <p:sp>
          <p:nvSpPr>
            <p:cNvPr id="174" name="Google Shape;174;p25"/>
            <p:cNvSpPr/>
            <p:nvPr/>
          </p:nvSpPr>
          <p:spPr>
            <a:xfrm>
              <a:off x="1814525" y="2188025"/>
              <a:ext cx="497975" cy="211975"/>
            </a:xfrm>
            <a:custGeom>
              <a:rect b="b" l="l" r="r" t="t"/>
              <a:pathLst>
                <a:path extrusionOk="0" h="8479" w="19919">
                  <a:moveTo>
                    <a:pt x="0" y="4727"/>
                  </a:moveTo>
                  <a:lnTo>
                    <a:pt x="730" y="4716"/>
                  </a:lnTo>
                  <a:lnTo>
                    <a:pt x="2010" y="8479"/>
                  </a:lnTo>
                  <a:lnTo>
                    <a:pt x="4178" y="92"/>
                  </a:lnTo>
                  <a:lnTo>
                    <a:pt x="19919" y="0"/>
                  </a:lnTo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75" name="Google Shape;175;p25"/>
            <p:cNvSpPr txBox="1"/>
            <p:nvPr/>
          </p:nvSpPr>
          <p:spPr>
            <a:xfrm>
              <a:off x="1708475" y="2072863"/>
              <a:ext cx="307200" cy="33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000"/>
                <a:t>3</a:t>
              </a:r>
              <a:endParaRPr sz="1000"/>
            </a:p>
          </p:txBody>
        </p:sp>
      </p:grpSp>
      <p:pic>
        <p:nvPicPr>
          <p:cNvPr id="176" name="Google Shape;176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9575" y="2762088"/>
            <a:ext cx="3067050" cy="2028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1" name="Google Shape;181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{727667D1-34D4-48CD-8964-B9B280C4A884}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4514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 the ratio fully: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12 : 4.5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14400 =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2091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j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  Give reasons for your answer.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3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82" name="Google Shape;182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83" name="Google Shape;183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84600" y="1247225"/>
            <a:ext cx="2398625" cy="1005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1075" y="2923148"/>
            <a:ext cx="2038225" cy="1734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43025" y="3078349"/>
            <a:ext cx="2856200" cy="1402300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26"/>
          <p:cNvSpPr/>
          <p:nvPr/>
        </p:nvSpPr>
        <p:spPr>
          <a:xfrm>
            <a:off x="3305825" y="1391325"/>
            <a:ext cx="747475" cy="210350"/>
          </a:xfrm>
          <a:custGeom>
            <a:rect b="b" l="l" r="r" t="t"/>
            <a:pathLst>
              <a:path extrusionOk="0" h="8414" w="29899">
                <a:moveTo>
                  <a:pt x="0" y="4662"/>
                </a:moveTo>
                <a:lnTo>
                  <a:pt x="730" y="4651"/>
                </a:lnTo>
                <a:lnTo>
                  <a:pt x="2010" y="8414"/>
                </a:lnTo>
                <a:lnTo>
                  <a:pt x="4178" y="27"/>
                </a:lnTo>
                <a:lnTo>
                  <a:pt x="29899" y="0"/>
                </a:lnTo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1" name="Google Shape;191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{727667D1-34D4-48CD-8964-B9B280C4A884}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4514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 the ratio fully: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12 : 4.5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 : 3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14400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120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2091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j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60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 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 reasons for your answer. 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6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3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92" name="Google Shape;192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93" name="Google Shape;193;p27"/>
          <p:cNvSpPr txBox="1"/>
          <p:nvPr/>
        </p:nvSpPr>
        <p:spPr>
          <a:xfrm>
            <a:off x="3892425" y="4299200"/>
            <a:ext cx="56022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(</a:t>
            </a:r>
            <a:r>
              <a:rPr i="1" lang="en-GB" sz="1300">
                <a:solidFill>
                  <a:srgbClr val="00BC8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x</a:t>
            </a:r>
            <a:r>
              <a:rPr lang="en-GB" sz="13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 = 118</a:t>
            </a:r>
            <a:r>
              <a:rPr baseline="30000" lang="en-GB" sz="15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o</a:t>
            </a:r>
            <a:r>
              <a:rPr lang="en-GB" sz="13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 because corresponding angles in parallel lines are equal)</a:t>
            </a:r>
            <a:endParaRPr sz="13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(</a:t>
            </a:r>
            <a:r>
              <a:rPr i="1" lang="en-GB" sz="1300">
                <a:solidFill>
                  <a:srgbClr val="00BC8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</a:t>
            </a:r>
            <a:r>
              <a:rPr lang="en-GB" sz="13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 = 62</a:t>
            </a:r>
            <a:r>
              <a:rPr baseline="30000" lang="en-GB" sz="15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o</a:t>
            </a:r>
            <a:r>
              <a:rPr lang="en-GB" sz="13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 because angles on a straight line sum to 180</a:t>
            </a:r>
            <a:r>
              <a:rPr baseline="30000" lang="en-GB" sz="15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o</a:t>
            </a:r>
            <a:r>
              <a:rPr lang="en-GB" sz="13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)</a:t>
            </a:r>
            <a:endParaRPr/>
          </a:p>
        </p:txBody>
      </p:sp>
      <p:pic>
        <p:nvPicPr>
          <p:cNvPr id="194" name="Google Shape;19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82500" y="1297175"/>
            <a:ext cx="2356425" cy="987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1075" y="2923148"/>
            <a:ext cx="2038225" cy="1734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46725" y="3053400"/>
            <a:ext cx="2749250" cy="1349800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27"/>
          <p:cNvSpPr/>
          <p:nvPr/>
        </p:nvSpPr>
        <p:spPr>
          <a:xfrm>
            <a:off x="3305825" y="1391325"/>
            <a:ext cx="747475" cy="210350"/>
          </a:xfrm>
          <a:custGeom>
            <a:rect b="b" l="l" r="r" t="t"/>
            <a:pathLst>
              <a:path extrusionOk="0" h="8414" w="29899">
                <a:moveTo>
                  <a:pt x="0" y="4662"/>
                </a:moveTo>
                <a:lnTo>
                  <a:pt x="730" y="4651"/>
                </a:lnTo>
                <a:lnTo>
                  <a:pt x="2010" y="8414"/>
                </a:lnTo>
                <a:lnTo>
                  <a:pt x="4178" y="27"/>
                </a:lnTo>
                <a:lnTo>
                  <a:pt x="29899" y="0"/>
                </a:lnTo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" name="Google Shape;74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{C157D3D4-B852-49F2-A39C-1A9B997DE12A}</a:tableStyleId>
              </a:tblPr>
              <a:tblGrid>
                <a:gridCol w="88662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Questions 1, 2 and 3 are familiar topics which shouldn’t require much revision before students are able to get started. Discussing common misconceptions around these topics is a powerful way to consolidate understanding. Questions 4 and 5 could require a review of facts and some examples before students are confident to work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independently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Consider some paired work making posters of each angle fact to use as visual aids throughout the week. 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Simplifying ratio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Powers and roots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Fraction, decimal and percentage equivalence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Angles in triangles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Lines and angles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5" name="Google Shape;75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74000" y="4415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{C157D3D4-B852-49F2-A39C-1A9B997DE12A}</a:tableStyleId>
              </a:tblPr>
              <a:tblGrid>
                <a:gridCol w="8853400"/>
              </a:tblGrid>
              <a:tr h="3501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                          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924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Simplifying ratio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Discuss the similarities between simplifying fractions and simplifying ratio. Do you know how to use the fraction button on your calculator to check the answer to a simplifying ratio question? 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943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Powers and roots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 3</a:t>
                      </a:r>
                      <a:r>
                        <a:rPr b="1" baseline="30000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  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and (-3)</a:t>
                      </a:r>
                      <a:r>
                        <a:rPr b="1" baseline="30000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Then think about the answer to </a:t>
                      </a:r>
                      <a:r>
                        <a:rPr b="1" lang="en-GB" sz="1500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.  Also consider       . </a:t>
                      </a:r>
                      <a:endParaRPr b="1" sz="1500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238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5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 2</a:t>
                      </a:r>
                      <a:r>
                        <a:rPr b="1" baseline="30000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  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and (-2)</a:t>
                      </a:r>
                      <a:r>
                        <a:rPr b="1" baseline="30000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Then think about the answer to      .  Also consider        .</a:t>
                      </a:r>
                      <a:r>
                        <a:rPr b="1" lang="en-GB" sz="1500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1" sz="1500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 sz="1500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Discuss powers and roots as inverse operations and any implications from the findings above. 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1037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Fraction, decimal and percentage equivalence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teacher says 0.47 is equivalent to 47%. Simon then writes the rule, </a:t>
                      </a:r>
                      <a:r>
                        <a:rPr b="1" i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“to change a decimal to a percentage just write the digits after the decimal place with a </a:t>
                      </a:r>
                      <a:r>
                        <a:rPr b="1" i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percentage</a:t>
                      </a:r>
                      <a:r>
                        <a:rPr b="1" i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sign”. 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3 examples of 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changing a decimal to a percentage 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where Simon’s rule does </a:t>
                      </a:r>
                      <a:r>
                        <a:rPr b="1" lang="en-GB" u="sng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not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work.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924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Angles in triangles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triangle has an angle of 50</a:t>
                      </a:r>
                      <a:r>
                        <a:rPr b="1" baseline="30000" lang="en-GB">
                          <a:solidFill>
                            <a:srgbClr val="2779F5"/>
                          </a:solidFill>
                        </a:rPr>
                        <a:t>o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an angle of 70</a:t>
                      </a:r>
                      <a:r>
                        <a:rPr b="1" baseline="30000" lang="en-GB">
                          <a:solidFill>
                            <a:srgbClr val="2779F5"/>
                          </a:solidFill>
                        </a:rPr>
                        <a:t>o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To find the third angle which calculation would you do? (a) 180 - (50+70) = 60 or (b) 180 - 50 - 70 = 60. Discuss which method is more efficient. 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282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Lines and angles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pictures to represent each angle rule you know and ask a partner to guess what each one is. 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pSp>
        <p:nvGrpSpPr>
          <p:cNvPr id="82" name="Google Shape;82;p17"/>
          <p:cNvGrpSpPr/>
          <p:nvPr/>
        </p:nvGrpSpPr>
        <p:grpSpPr>
          <a:xfrm>
            <a:off x="5055300" y="2044538"/>
            <a:ext cx="469175" cy="424863"/>
            <a:chOff x="4097100" y="2158913"/>
            <a:chExt cx="469175" cy="424863"/>
          </a:xfrm>
        </p:grpSpPr>
        <p:sp>
          <p:nvSpPr>
            <p:cNvPr id="83" name="Google Shape;83;p17"/>
            <p:cNvSpPr txBox="1"/>
            <p:nvPr/>
          </p:nvSpPr>
          <p:spPr>
            <a:xfrm>
              <a:off x="4097100" y="2158913"/>
              <a:ext cx="307200" cy="292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700">
                  <a:solidFill>
                    <a:srgbClr val="4285F4"/>
                  </a:solidFill>
                </a:rPr>
                <a:t>3</a:t>
              </a:r>
              <a:endParaRPr sz="700">
                <a:solidFill>
                  <a:srgbClr val="4285F4"/>
                </a:solidFill>
              </a:endParaRPr>
            </a:p>
          </p:txBody>
        </p:sp>
        <p:sp>
          <p:nvSpPr>
            <p:cNvPr id="84" name="Google Shape;84;p17"/>
            <p:cNvSpPr/>
            <p:nvPr/>
          </p:nvSpPr>
          <p:spPr>
            <a:xfrm>
              <a:off x="4215575" y="2281075"/>
              <a:ext cx="245879" cy="170340"/>
            </a:xfrm>
            <a:custGeom>
              <a:rect b="b" l="l" r="r" t="t"/>
              <a:pathLst>
                <a:path extrusionOk="0" h="8387" w="15802">
                  <a:moveTo>
                    <a:pt x="0" y="4635"/>
                  </a:moveTo>
                  <a:lnTo>
                    <a:pt x="730" y="4624"/>
                  </a:lnTo>
                  <a:lnTo>
                    <a:pt x="2010" y="8387"/>
                  </a:lnTo>
                  <a:lnTo>
                    <a:pt x="4178" y="0"/>
                  </a:lnTo>
                  <a:lnTo>
                    <a:pt x="15802" y="0"/>
                  </a:lnTo>
                </a:path>
              </a:pathLst>
            </a:custGeom>
            <a:noFill/>
            <a:ln cap="flat" cmpd="sng" w="9525">
              <a:solidFill>
                <a:srgbClr val="4285F4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85" name="Google Shape;85;p17"/>
            <p:cNvSpPr txBox="1"/>
            <p:nvPr/>
          </p:nvSpPr>
          <p:spPr>
            <a:xfrm>
              <a:off x="4215575" y="2183575"/>
              <a:ext cx="3507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4285F4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b="1">
                <a:solidFill>
                  <a:srgbClr val="4285F4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86" name="Google Shape;86;p17"/>
          <p:cNvGrpSpPr/>
          <p:nvPr/>
        </p:nvGrpSpPr>
        <p:grpSpPr>
          <a:xfrm>
            <a:off x="6642850" y="2050700"/>
            <a:ext cx="514950" cy="412538"/>
            <a:chOff x="4097100" y="2158913"/>
            <a:chExt cx="514950" cy="412538"/>
          </a:xfrm>
        </p:grpSpPr>
        <p:sp>
          <p:nvSpPr>
            <p:cNvPr id="87" name="Google Shape;87;p17"/>
            <p:cNvSpPr txBox="1"/>
            <p:nvPr/>
          </p:nvSpPr>
          <p:spPr>
            <a:xfrm>
              <a:off x="4097100" y="2158913"/>
              <a:ext cx="307200" cy="292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700">
                  <a:solidFill>
                    <a:srgbClr val="4285F4"/>
                  </a:solidFill>
                </a:rPr>
                <a:t>3</a:t>
              </a:r>
              <a:endParaRPr sz="700">
                <a:solidFill>
                  <a:srgbClr val="4285F4"/>
                </a:solidFill>
              </a:endParaRPr>
            </a:p>
          </p:txBody>
        </p:sp>
        <p:sp>
          <p:nvSpPr>
            <p:cNvPr id="88" name="Google Shape;88;p17"/>
            <p:cNvSpPr/>
            <p:nvPr/>
          </p:nvSpPr>
          <p:spPr>
            <a:xfrm>
              <a:off x="4215575" y="2281075"/>
              <a:ext cx="245879" cy="170340"/>
            </a:xfrm>
            <a:custGeom>
              <a:rect b="b" l="l" r="r" t="t"/>
              <a:pathLst>
                <a:path extrusionOk="0" h="8387" w="15802">
                  <a:moveTo>
                    <a:pt x="0" y="4635"/>
                  </a:moveTo>
                  <a:lnTo>
                    <a:pt x="730" y="4624"/>
                  </a:lnTo>
                  <a:lnTo>
                    <a:pt x="2010" y="8387"/>
                  </a:lnTo>
                  <a:lnTo>
                    <a:pt x="4178" y="0"/>
                  </a:lnTo>
                  <a:lnTo>
                    <a:pt x="15802" y="0"/>
                  </a:lnTo>
                </a:path>
              </a:pathLst>
            </a:custGeom>
            <a:noFill/>
            <a:ln cap="flat" cmpd="sng" w="9525">
              <a:solidFill>
                <a:srgbClr val="4285F4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89" name="Google Shape;89;p17"/>
            <p:cNvSpPr txBox="1"/>
            <p:nvPr/>
          </p:nvSpPr>
          <p:spPr>
            <a:xfrm>
              <a:off x="4186950" y="2171250"/>
              <a:ext cx="4251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4285F4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-</a:t>
              </a:r>
              <a:r>
                <a:rPr b="1" lang="en-GB">
                  <a:solidFill>
                    <a:srgbClr val="4285F4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b="1">
                <a:solidFill>
                  <a:srgbClr val="4285F4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90" name="Google Shape;90;p17"/>
          <p:cNvGrpSpPr/>
          <p:nvPr/>
        </p:nvGrpSpPr>
        <p:grpSpPr>
          <a:xfrm>
            <a:off x="5173763" y="1790550"/>
            <a:ext cx="350700" cy="400200"/>
            <a:chOff x="4215575" y="2183575"/>
            <a:chExt cx="350700" cy="400200"/>
          </a:xfrm>
        </p:grpSpPr>
        <p:sp>
          <p:nvSpPr>
            <p:cNvPr id="91" name="Google Shape;91;p17"/>
            <p:cNvSpPr/>
            <p:nvPr/>
          </p:nvSpPr>
          <p:spPr>
            <a:xfrm>
              <a:off x="4215575" y="2281075"/>
              <a:ext cx="245879" cy="170340"/>
            </a:xfrm>
            <a:custGeom>
              <a:rect b="b" l="l" r="r" t="t"/>
              <a:pathLst>
                <a:path extrusionOk="0" h="8387" w="15802">
                  <a:moveTo>
                    <a:pt x="0" y="4635"/>
                  </a:moveTo>
                  <a:lnTo>
                    <a:pt x="730" y="4624"/>
                  </a:lnTo>
                  <a:lnTo>
                    <a:pt x="2010" y="8387"/>
                  </a:lnTo>
                  <a:lnTo>
                    <a:pt x="4178" y="0"/>
                  </a:lnTo>
                  <a:lnTo>
                    <a:pt x="15802" y="0"/>
                  </a:lnTo>
                </a:path>
              </a:pathLst>
            </a:custGeom>
            <a:noFill/>
            <a:ln cap="flat" cmpd="sng" w="9525">
              <a:solidFill>
                <a:srgbClr val="4285F4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92" name="Google Shape;92;p17"/>
            <p:cNvSpPr txBox="1"/>
            <p:nvPr/>
          </p:nvSpPr>
          <p:spPr>
            <a:xfrm>
              <a:off x="4215575" y="2183575"/>
              <a:ext cx="3507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4285F4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9</a:t>
              </a:r>
              <a:endParaRPr b="1">
                <a:solidFill>
                  <a:srgbClr val="4285F4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93" name="Google Shape;93;p17"/>
          <p:cNvGrpSpPr/>
          <p:nvPr/>
        </p:nvGrpSpPr>
        <p:grpSpPr>
          <a:xfrm>
            <a:off x="6828325" y="1790550"/>
            <a:ext cx="395100" cy="400200"/>
            <a:chOff x="4186525" y="2183575"/>
            <a:chExt cx="395100" cy="400200"/>
          </a:xfrm>
        </p:grpSpPr>
        <p:sp>
          <p:nvSpPr>
            <p:cNvPr id="94" name="Google Shape;94;p17"/>
            <p:cNvSpPr/>
            <p:nvPr/>
          </p:nvSpPr>
          <p:spPr>
            <a:xfrm>
              <a:off x="4215575" y="2281075"/>
              <a:ext cx="245879" cy="170340"/>
            </a:xfrm>
            <a:custGeom>
              <a:rect b="b" l="l" r="r" t="t"/>
              <a:pathLst>
                <a:path extrusionOk="0" h="8387" w="15802">
                  <a:moveTo>
                    <a:pt x="0" y="4635"/>
                  </a:moveTo>
                  <a:lnTo>
                    <a:pt x="730" y="4624"/>
                  </a:lnTo>
                  <a:lnTo>
                    <a:pt x="2010" y="8387"/>
                  </a:lnTo>
                  <a:lnTo>
                    <a:pt x="4178" y="0"/>
                  </a:lnTo>
                  <a:lnTo>
                    <a:pt x="15802" y="0"/>
                  </a:lnTo>
                </a:path>
              </a:pathLst>
            </a:custGeom>
            <a:noFill/>
            <a:ln cap="flat" cmpd="sng" w="9525">
              <a:solidFill>
                <a:srgbClr val="4285F4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95" name="Google Shape;95;p17"/>
            <p:cNvSpPr txBox="1"/>
            <p:nvPr/>
          </p:nvSpPr>
          <p:spPr>
            <a:xfrm>
              <a:off x="4186525" y="2183575"/>
              <a:ext cx="3951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4285F4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-9</a:t>
              </a:r>
              <a:endParaRPr b="1">
                <a:solidFill>
                  <a:srgbClr val="4285F4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0" name="Google Shape;100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{727667D1-34D4-48CD-8964-B9B280C4A884}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3508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 the ratio fully: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10 : 5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3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Complete: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3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3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3378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the size of angle </a:t>
                      </a:r>
                      <a:r>
                        <a:rPr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size of angle </a:t>
                      </a:r>
                      <a:r>
                        <a:rPr i="1" lang="en-GB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 Give a reason for your answer.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01" name="Google Shape;101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02" name="Google Shape;10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94525" y="1200700"/>
            <a:ext cx="2495875" cy="1071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1213" y="3017925"/>
            <a:ext cx="2581275" cy="1504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92325" y="2978675"/>
            <a:ext cx="2253600" cy="14662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9" name="Google Shape;109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{727667D1-34D4-48CD-8964-B9B280C4A884}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5086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 the ratio fully: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10 : 5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 : 1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3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27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Complete: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3378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 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size of angle </a:t>
                      </a:r>
                      <a:r>
                        <a:rPr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65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size of angle </a:t>
                      </a:r>
                      <a:r>
                        <a:rPr i="1" lang="en-GB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 Give a reason for your answer.    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47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(vertically opposite angles are equal)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10" name="Google Shape;110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11" name="Google Shape;11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51000" y="1230325"/>
            <a:ext cx="2447050" cy="1050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1213" y="3017925"/>
            <a:ext cx="2581275" cy="1504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92325" y="2978675"/>
            <a:ext cx="2253600" cy="14662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8" name="Google Shape;118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{727667D1-34D4-48CD-8964-B9B280C4A884}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714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 the ratio fully: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21 : 35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Evaluate: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2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x 10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3773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h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 Give a reason for your answer.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19" name="Google Shape;119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20" name="Google Shape;12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57850" y="1221350"/>
            <a:ext cx="2641200" cy="112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4948" y="3052075"/>
            <a:ext cx="2673300" cy="1324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29275" y="3004412"/>
            <a:ext cx="2805225" cy="1420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7" name="Google Shape;127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{727667D1-34D4-48CD-8964-B9B280C4A884}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714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 the ratio fully: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21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: 35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 : 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Evaluate: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2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x 10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40000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4060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h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62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 a reason for your answer.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6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(Angles on a straight line sum to 180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28" name="Google Shape;128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29" name="Google Shape;12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00750" y="1210172"/>
            <a:ext cx="2646375" cy="112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4948" y="3052075"/>
            <a:ext cx="2673300" cy="1324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29275" y="3004412"/>
            <a:ext cx="2805225" cy="1420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6" name="Google Shape;136;p22"/>
          <p:cNvGraphicFramePr/>
          <p:nvPr/>
        </p:nvGraphicFramePr>
        <p:xfrm>
          <a:off x="130969" y="78445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{727667D1-34D4-48CD-8964-B9B280C4A884}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674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 the ratio fully: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27 : 15 : 12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3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x    49   =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3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endParaRPr b="0" sz="13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4713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  Give a reason for your answer.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37" name="Google Shape;137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38" name="Google Shape;13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14771" y="1233600"/>
            <a:ext cx="2523800" cy="1064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0738" y="3026688"/>
            <a:ext cx="2562225" cy="1381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17775" y="2943674"/>
            <a:ext cx="2800875" cy="1628225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22"/>
          <p:cNvSpPr/>
          <p:nvPr/>
        </p:nvSpPr>
        <p:spPr>
          <a:xfrm>
            <a:off x="3787375" y="1312700"/>
            <a:ext cx="395050" cy="209675"/>
          </a:xfrm>
          <a:custGeom>
            <a:rect b="b" l="l" r="r" t="t"/>
            <a:pathLst>
              <a:path extrusionOk="0" h="8387" w="15802">
                <a:moveTo>
                  <a:pt x="0" y="4635"/>
                </a:moveTo>
                <a:lnTo>
                  <a:pt x="730" y="4624"/>
                </a:lnTo>
                <a:lnTo>
                  <a:pt x="2010" y="8387"/>
                </a:lnTo>
                <a:lnTo>
                  <a:pt x="4178" y="0"/>
                </a:lnTo>
                <a:lnTo>
                  <a:pt x="15802" y="0"/>
                </a:lnTo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6" name="Google Shape;146;p23"/>
          <p:cNvGraphicFramePr/>
          <p:nvPr/>
        </p:nvGraphicFramePr>
        <p:xfrm>
          <a:off x="130969" y="78445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{727667D1-34D4-48CD-8964-B9B280C4A884}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674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 the ratio fully: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27 : 15 : 12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9 : 5 : 4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x    49  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63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3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endParaRPr b="0" sz="13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4713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49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 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 a reason for your answer. 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4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(Alternate angles in parallel lines are equal)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47" name="Google Shape;147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48" name="Google Shape;148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68300" y="1170350"/>
            <a:ext cx="2542325" cy="1065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0738" y="3026688"/>
            <a:ext cx="2562225" cy="1381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79050" y="2898499"/>
            <a:ext cx="2800875" cy="1628225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23"/>
          <p:cNvSpPr/>
          <p:nvPr/>
        </p:nvSpPr>
        <p:spPr>
          <a:xfrm>
            <a:off x="3787375" y="1312700"/>
            <a:ext cx="395050" cy="209675"/>
          </a:xfrm>
          <a:custGeom>
            <a:rect b="b" l="l" r="r" t="t"/>
            <a:pathLst>
              <a:path extrusionOk="0" h="8387" w="15802">
                <a:moveTo>
                  <a:pt x="0" y="4635"/>
                </a:moveTo>
                <a:lnTo>
                  <a:pt x="730" y="4624"/>
                </a:lnTo>
                <a:lnTo>
                  <a:pt x="2010" y="8387"/>
                </a:lnTo>
                <a:lnTo>
                  <a:pt x="4178" y="0"/>
                </a:lnTo>
                <a:lnTo>
                  <a:pt x="15802" y="0"/>
                </a:lnTo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