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C853B2C-57BF-43AE-A124-4D7DEBDC6D13}">
  <a:tblStyle styleId="{AC853B2C-57BF-43AE-A124-4D7DEBDC6D1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01638B63-CCC9-42E7-BC2D-CC53F34E68E0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5A62F62A-35E1-4D71-A3B8-85CC856008D6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0b2c0fb945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g10b2c0fb945_0_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119ea8e3148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g119ea8e3148_0_6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10b2c0fb945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g10b2c0fb945_0_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119ea8e3148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g119ea8e3148_0_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cbf4ee8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cbf4ee8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b2c0fb94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b2c0fb94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d9c7bf38d3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d9c7bf38d3_0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19ea8e3148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g119ea8e3148_0_2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10b2c0fb945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g10b2c0fb945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119ea8e3148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g119ea8e3148_0_3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0b2c0fb945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g10b2c0fb945_0_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119ea8e3148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g119ea8e3148_0_4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GB" sz="2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KS3 Year 8</a:t>
            </a:r>
            <a:endParaRPr sz="2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 sz="2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GB" sz="20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SUMMER TERM </a:t>
            </a:r>
            <a:endParaRPr sz="2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KS3 Year 8 | Fluent in Five |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Summer Term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{AC853B2C-57BF-43AE-A124-4D7DEBDC6D13}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KS3 Year 8 | Fluent in Five | Summer Term</a:t>
            </a:r>
            <a:endParaRPr sz="1200"/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{AC853B2C-57BF-43AE-A124-4D7DEBDC6D13}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5" name="Google Shape;155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{5A62F62A-35E1-4D71-A3B8-85CC856008D6}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424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0.105 as a fraction in its simplest terms.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 x 100 =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87 ÷ 10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5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x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3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96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Given that the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perimeter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th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shape is 36cm, what is the length of side </a:t>
                      </a:r>
                      <a:r>
                        <a:rPr i="1" lang="en-GB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Name the part of the circle coloured blue.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56" name="Google Shape;156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57" name="Google Shape;157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08822" y="2443822"/>
            <a:ext cx="2085525" cy="208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4800" y="2620273"/>
            <a:ext cx="2858850" cy="1986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" name="Google Shape;163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{5A62F62A-35E1-4D71-A3B8-85CC856008D6}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424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0.105 as a fraction in its simplest terms. </a:t>
                      </a:r>
                      <a:endParaRPr b="0" baseline="-25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 x 100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1200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87 ÷ 10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0.087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x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3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30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mn</a:t>
                      </a:r>
                      <a:endParaRPr b="0" i="1" sz="1600">
                        <a:solidFill>
                          <a:srgbClr val="00BC89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96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Given that the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perimeter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th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shape is 36cm, what is the length of side </a:t>
                      </a:r>
                      <a:r>
                        <a:rPr i="1" lang="en-GB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7cm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Name the part of the circle coloured blue.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(minor) segment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64" name="Google Shape;164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65" name="Google Shape;16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08822" y="2443822"/>
            <a:ext cx="2085525" cy="208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4800" y="2620273"/>
            <a:ext cx="2858850" cy="19862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7" name="Google Shape;167;p25"/>
          <p:cNvGrpSpPr/>
          <p:nvPr/>
        </p:nvGrpSpPr>
        <p:grpSpPr>
          <a:xfrm>
            <a:off x="1300657" y="1374275"/>
            <a:ext cx="354352" cy="481300"/>
            <a:chOff x="4963775" y="5368550"/>
            <a:chExt cx="294900" cy="481300"/>
          </a:xfrm>
        </p:grpSpPr>
        <p:cxnSp>
          <p:nvCxnSpPr>
            <p:cNvPr id="168" name="Google Shape;168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69" name="Google Shape;169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200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70" name="Google Shape;170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21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5" name="Google Shape;175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{5A62F62A-35E1-4D71-A3B8-85CC856008D6}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208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0.14 as a fraction in its simplest terms.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0.104 x 10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34700 ÷ 10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4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367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The square and rectangle have the same perimeter. What is the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height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the rectangle?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Name the part of the circle coloured,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Blue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Orange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76" name="Google Shape;176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77" name="Google Shape;177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96625" y="2475688"/>
            <a:ext cx="2341650" cy="2290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8300" y="3042000"/>
            <a:ext cx="3675751" cy="1299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3" name="Google Shape;183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{5A62F62A-35E1-4D71-A3B8-85CC856008D6}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208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0.14 as a fraction in its simplest terms.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0.104 x 10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10.4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34700 ÷ 10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34.7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367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The square and rectangle have the same perimeter. What is the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height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the rectangle?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6cm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Name the part of the circle coloured,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Blue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chord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Orange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tangent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84" name="Google Shape;184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85" name="Google Shape;185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70025" y="2376351"/>
            <a:ext cx="2234400" cy="2185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7224" y="3041999"/>
            <a:ext cx="3784500" cy="13383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7" name="Google Shape;187;p27"/>
          <p:cNvGrpSpPr/>
          <p:nvPr/>
        </p:nvGrpSpPr>
        <p:grpSpPr>
          <a:xfrm>
            <a:off x="744028" y="1371825"/>
            <a:ext cx="235655" cy="481300"/>
            <a:chOff x="4963775" y="5368550"/>
            <a:chExt cx="294900" cy="481300"/>
          </a:xfrm>
        </p:grpSpPr>
        <p:cxnSp>
          <p:nvCxnSpPr>
            <p:cNvPr id="188" name="Google Shape;188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89" name="Google Shape;189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50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90" name="Google Shape;190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" name="Google Shape;74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{01638B63-CCC9-42E7-BC2D-CC53F34E68E0}</a:tableStyleId>
              </a:tblPr>
              <a:tblGrid>
                <a:gridCol w="88662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summer term begins with familiar skills in questions 1, 2 and 3. A reminder of what is meant by perimeter may be required for question 4. A maths glossary, or access to class notes, may be necessary for question 5 (the understanding and recognition of circle terminology is more important than spelling correctly at this stage).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Writing a decimal number as a fraction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Multiplying and dividing with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powers of 10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Simplifying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algebraic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expressions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perimeter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to find missing lengths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Circle terminology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5" name="Google Shape;75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{01638B63-CCC9-42E7-BC2D-CC53F34E68E0}</a:tableStyleId>
              </a:tblPr>
              <a:tblGrid>
                <a:gridCol w="88534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Writing a decimal number as a fraction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After converting a decimal to a fraction, is it always helpful to simplify the fraction?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Multiplying and dividing with powers of 10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 what ways is it useful to have a number written as a power of ten in a calculation?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Simplifying algebraic expressions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are the answers to “</a:t>
                      </a:r>
                      <a:r>
                        <a:rPr b="1" i="1" lang="en-GB">
                          <a:solidFill>
                            <a:srgbClr val="2779F5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rgbClr val="2779F5"/>
                          </a:solidFill>
                        </a:rPr>
                        <a:t>+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1" i="1" lang="en-GB">
                          <a:solidFill>
                            <a:srgbClr val="2779F5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” and “</a:t>
                      </a:r>
                      <a:r>
                        <a:rPr b="1" i="1" lang="en-GB">
                          <a:solidFill>
                            <a:srgbClr val="2779F5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rgbClr val="2779F5"/>
                          </a:solidFill>
                        </a:rPr>
                        <a:t>×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1" i="1" lang="en-GB">
                          <a:solidFill>
                            <a:srgbClr val="2779F5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”? Discuss how this distinction is important to remember to avoid making mistakes when simplifying expressions. 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perimeter to find missing lengths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are sides of equal length indicated on a diagram?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Circle terminology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Can you think of any mnemonics to remember the names of parts of a circle?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" name="Google Shape;86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{5A62F62A-35E1-4D71-A3B8-85CC856008D6}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278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0.6 as a fraction in its simplest terms.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Evaluate: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3.2 x 100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6000 ÷ 10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Simplify: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5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+ 2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- 3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endParaRPr b="0" i="1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563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Given that the perimeter of this triangle is 36cm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f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ind the length of side </a:t>
                      </a:r>
                      <a:r>
                        <a:rPr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k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Name the part of the circle coloured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Red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Green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87" name="Google Shape;87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1699" y="2635749"/>
            <a:ext cx="3050150" cy="2083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50113" y="2544663"/>
            <a:ext cx="2124075" cy="2124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" name="Google Shape;94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{5A62F62A-35E1-4D71-A3B8-85CC856008D6}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278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0.6 as a fraction in its simplest terms.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Evaluate: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3.2 x 100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320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6000 ÷ 10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600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Simplify: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5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endParaRPr b="0" i="1" sz="1600">
                        <a:solidFill>
                          <a:srgbClr val="00BC89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563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Given that the perimeter of this triangle is 36cm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f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ind the length of side </a:t>
                      </a:r>
                      <a:r>
                        <a:rPr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k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14cm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Name the part of the circle coloured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Red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circumference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Green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radius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95" name="Google Shape;95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96" name="Google Shape;9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1699" y="2635749"/>
            <a:ext cx="3050150" cy="2083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43938" y="2615325"/>
            <a:ext cx="2124075" cy="21240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8" name="Google Shape;98;p19"/>
          <p:cNvGrpSpPr/>
          <p:nvPr/>
        </p:nvGrpSpPr>
        <p:grpSpPr>
          <a:xfrm>
            <a:off x="706628" y="1371300"/>
            <a:ext cx="235655" cy="481300"/>
            <a:chOff x="4963775" y="5368550"/>
            <a:chExt cx="294900" cy="481300"/>
          </a:xfrm>
        </p:grpSpPr>
        <p:cxnSp>
          <p:nvCxnSpPr>
            <p:cNvPr id="99" name="Google Shape;99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00" name="Google Shape;100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01" name="Google Shape;101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6" name="Google Shape;106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{5A62F62A-35E1-4D71-A3B8-85CC856008D6}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245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0.8 as a fraction in its simplest terms.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 x 10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12500 ÷ 1000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+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- 4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</a:t>
                      </a:r>
                      <a:endParaRPr b="0" i="1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469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The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perimeter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this square is 34 cm. W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hat is the length of each side?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Name the part of the circle coloured yellow.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07" name="Google Shape;107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08" name="Google Shape;10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02950" y="2382825"/>
            <a:ext cx="2236625" cy="2236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1725" y="2657475"/>
            <a:ext cx="1936075" cy="1936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4" name="Google Shape;114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{5A62F62A-35E1-4D71-A3B8-85CC856008D6}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245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0.8 as a fraction in its simplest terms.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 x 10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70000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12500 ÷ 1000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12.5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+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- 4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- 3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</a:t>
                      </a:r>
                      <a:endParaRPr b="0" i="1" sz="1600">
                        <a:solidFill>
                          <a:srgbClr val="00BC89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469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The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perimeter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this square is 34 cm. W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hat is the length of each side?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8.5cm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Name the part of the circle coloured yellow.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(minor) sector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5" name="Google Shape;115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16" name="Google Shape;11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02950" y="2382825"/>
            <a:ext cx="2236625" cy="2236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1725" y="2657475"/>
            <a:ext cx="1936075" cy="19360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8" name="Google Shape;118;p21"/>
          <p:cNvGrpSpPr/>
          <p:nvPr/>
        </p:nvGrpSpPr>
        <p:grpSpPr>
          <a:xfrm>
            <a:off x="744053" y="1371300"/>
            <a:ext cx="235655" cy="481300"/>
            <a:chOff x="4963775" y="5368550"/>
            <a:chExt cx="294900" cy="481300"/>
          </a:xfrm>
        </p:grpSpPr>
        <p:cxnSp>
          <p:nvCxnSpPr>
            <p:cNvPr id="119" name="Google Shape;119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20" name="Google Shape;120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21" name="Google Shape;121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6" name="Google Shape;126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{5A62F62A-35E1-4D71-A3B8-85CC856008D6}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318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0.375 as a fraction in its simplest terms.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0.8 x 1000 =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863 ÷ 100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674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Given that the perimeter of this rectangle is 38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cm, what is the length of side </a:t>
                      </a:r>
                      <a:r>
                        <a:rPr i="1" lang="en-GB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Name the part of the circle coloured,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Yellow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Purple 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7" name="Google Shape;127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28" name="Google Shape;12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0625" y="2894350"/>
            <a:ext cx="2826100" cy="15308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9" name="Google Shape;129;p22"/>
          <p:cNvGrpSpPr/>
          <p:nvPr/>
        </p:nvGrpSpPr>
        <p:grpSpPr>
          <a:xfrm>
            <a:off x="6325638" y="1228100"/>
            <a:ext cx="975323" cy="481300"/>
            <a:chOff x="4963775" y="5368550"/>
            <a:chExt cx="294900" cy="481300"/>
          </a:xfrm>
        </p:grpSpPr>
        <p:cxnSp>
          <p:nvCxnSpPr>
            <p:cNvPr id="130" name="Google Shape;130;p2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31" name="Google Shape;131;p2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r>
                <a:rPr i="1" lang="en-GB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a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32" name="Google Shape;132;p2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r>
                <a:rPr i="1" lang="en-GB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a</a:t>
              </a: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 + 2</a:t>
              </a:r>
              <a:r>
                <a:rPr i="1" lang="en-GB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a</a:t>
              </a: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 - 4</a:t>
              </a:r>
              <a:r>
                <a:rPr i="1" lang="en-GB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a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33" name="Google Shape;133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11837" y="2714200"/>
            <a:ext cx="2002925" cy="200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8" name="Google Shape;138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{5A62F62A-35E1-4D71-A3B8-85CC856008D6}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318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0.375 as a fraction in its simplest terms.       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0.8 x 1000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800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863 ÷ 100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8.63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674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Given that the perimeter of this rectangle is 38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cm, what is the length of side </a:t>
                      </a:r>
                      <a:r>
                        <a:rPr i="1" lang="en-GB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13cm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Name the part of the circle coloured,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Yellow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centre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Purple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diameter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39" name="Google Shape;139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40" name="Google Shape;14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0625" y="2894350"/>
            <a:ext cx="2826100" cy="15308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1" name="Google Shape;141;p23"/>
          <p:cNvGrpSpPr/>
          <p:nvPr/>
        </p:nvGrpSpPr>
        <p:grpSpPr>
          <a:xfrm>
            <a:off x="1419353" y="1435475"/>
            <a:ext cx="235655" cy="481300"/>
            <a:chOff x="4963775" y="5368550"/>
            <a:chExt cx="294900" cy="481300"/>
          </a:xfrm>
        </p:grpSpPr>
        <p:cxnSp>
          <p:nvCxnSpPr>
            <p:cNvPr id="142" name="Google Shape;142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43" name="Google Shape;143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44" name="Google Shape;144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45" name="Google Shape;145;p23"/>
          <p:cNvGrpSpPr/>
          <p:nvPr/>
        </p:nvGrpSpPr>
        <p:grpSpPr>
          <a:xfrm>
            <a:off x="6226513" y="1228100"/>
            <a:ext cx="975323" cy="481300"/>
            <a:chOff x="4963775" y="5368550"/>
            <a:chExt cx="294900" cy="481300"/>
          </a:xfrm>
        </p:grpSpPr>
        <p:cxnSp>
          <p:nvCxnSpPr>
            <p:cNvPr id="146" name="Google Shape;146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47" name="Google Shape;147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r>
                <a:rPr i="1" lang="en-GB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a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48" name="Google Shape;148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r>
                <a:rPr i="1" lang="en-GB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a</a:t>
              </a: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 + 2</a:t>
              </a:r>
              <a:r>
                <a:rPr i="1" lang="en-GB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a</a:t>
              </a: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 - 4</a:t>
              </a:r>
              <a:r>
                <a:rPr i="1" lang="en-GB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a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149" name="Google Shape;149;p23"/>
          <p:cNvSpPr txBox="1"/>
          <p:nvPr/>
        </p:nvSpPr>
        <p:spPr>
          <a:xfrm>
            <a:off x="7166500" y="1228100"/>
            <a:ext cx="523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= </a:t>
            </a:r>
            <a:r>
              <a:rPr lang="en-GB">
                <a:solidFill>
                  <a:srgbClr val="00BC89"/>
                </a:solidFill>
              </a:rPr>
              <a:t>1</a:t>
            </a:r>
            <a:endParaRPr>
              <a:solidFill>
                <a:srgbClr val="00BC89"/>
              </a:solidFill>
            </a:endParaRPr>
          </a:p>
        </p:txBody>
      </p:sp>
      <p:pic>
        <p:nvPicPr>
          <p:cNvPr id="150" name="Google Shape;150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11837" y="2714200"/>
            <a:ext cx="2002925" cy="200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