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F4BB60A-E3FA-4C46-82D9-A838FF4DD2AC}">
  <a:tblStyle styleId="{CF4BB60A-E3FA-4C46-82D9-A838FF4DD2A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954E8C3-B362-4832-86B5-B1F60A003064}"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F443DC8C-E2EE-4BB6-B3AD-EBE5A72BD2A0}"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10b2c0fb945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g10b2c0fb945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119e3b65ad4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g119e3b65ad4_0_3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10b2c0fb94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g10b2c0fb945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119e3b65ad4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g119e3b65ad4_0_4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b2c0fb9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b2c0fb9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119e3b65ad4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g119e3b65ad4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10b2c0fb94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g10b2c0fb94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119e3b65ad4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g119e3b65ad4_0_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10b2c0fb945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g10b2c0fb945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119e3b65ad4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g119e3b65ad4_0_2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KS3 Year 8</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SUMMER TERM</a:t>
            </a:r>
            <a:endParaRPr sz="2900">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sz="1000">
                <a:solidFill>
                  <a:srgbClr val="2779F5"/>
                </a:solidFill>
                <a:latin typeface="Nunito Sans"/>
                <a:ea typeface="Nunito Sans"/>
                <a:cs typeface="Nunito Sans"/>
                <a:sym typeface="Nunito Sans"/>
              </a:rPr>
              <a:t> KS3 Year 8 | Fluent in Five | </a:t>
            </a:r>
            <a:r>
              <a:rPr lang="en-GB" sz="1000">
                <a:solidFill>
                  <a:srgbClr val="2779F5"/>
                </a:solidFill>
                <a:latin typeface="Nunito Sans"/>
                <a:ea typeface="Nunito Sans"/>
                <a:cs typeface="Nunito Sans"/>
                <a:sym typeface="Nunito Sans"/>
              </a:rPr>
              <a:t>Summer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{CF4BB60A-E3FA-4C46-82D9-A838FF4DD2AC}</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sz="1000">
                <a:solidFill>
                  <a:srgbClr val="2779F5"/>
                </a:solidFill>
                <a:latin typeface="Nunito Sans"/>
                <a:ea typeface="Nunito Sans"/>
                <a:cs typeface="Nunito Sans"/>
                <a:sym typeface="Nunito Sans"/>
              </a:rPr>
              <a:t> KS3 Year 8 | Fluent in Five | </a:t>
            </a:r>
            <a:r>
              <a:rPr lang="en-GB" sz="1000">
                <a:solidFill>
                  <a:srgbClr val="2779F5"/>
                </a:solidFill>
                <a:latin typeface="Nunito Sans"/>
                <a:ea typeface="Nunito Sans"/>
                <a:cs typeface="Nunito Sans"/>
                <a:sym typeface="Nunito Sans"/>
              </a:rPr>
              <a:t>Summer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{CF4BB60A-E3FA-4C46-82D9-A838FF4DD2AC}</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0.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0.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9.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9.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11.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4.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3</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graphicFrame>
        <p:nvGraphicFramePr>
          <p:cNvPr id="134" name="Google Shape;134;p24"/>
          <p:cNvGraphicFramePr/>
          <p:nvPr/>
        </p:nvGraphicFramePr>
        <p:xfrm>
          <a:off x="108044" y="862525"/>
          <a:ext cx="3000000" cy="3000000"/>
        </p:xfrm>
        <a:graphic>
          <a:graphicData uri="http://schemas.openxmlformats.org/drawingml/2006/table">
            <a:tbl>
              <a:tblPr bandRow="1" firstRow="1">
                <a:noFill/>
                <a:tableStyleId>{F443DC8C-E2EE-4BB6-B3AD-EBE5A72BD2A0}</a:tableStyleId>
              </a:tblPr>
              <a:tblGrid>
                <a:gridCol w="1546950"/>
                <a:gridCol w="1301375"/>
                <a:gridCol w="1615625"/>
                <a:gridCol w="1350275"/>
                <a:gridCol w="3067850"/>
              </a:tblGrid>
              <a:tr h="10262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How many degrees in three quarters of a full turn?</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Solve: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 2.4</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2.55 + 1.2 - 0.112 =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517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volume of this cuboid? Give your answer in cubic centimetres.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Plot and label:</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A (1.5, 4.5)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B (-5, -1)</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5" name="Google Shape;135;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a:t>
            </a:r>
            <a:r>
              <a:rPr b="1" lang="en-GB">
                <a:solidFill>
                  <a:srgbClr val="FFFFFF"/>
                </a:solidFill>
                <a:latin typeface="Nunito Sans"/>
                <a:ea typeface="Nunito Sans"/>
                <a:cs typeface="Nunito Sans"/>
                <a:sym typeface="Nunito Sans"/>
              </a:rPr>
              <a:t> 4</a:t>
            </a:r>
            <a:endParaRPr b="1">
              <a:solidFill>
                <a:srgbClr val="FFFFFF"/>
              </a:solidFill>
              <a:latin typeface="Nunito Sans"/>
              <a:ea typeface="Nunito Sans"/>
              <a:cs typeface="Nunito Sans"/>
              <a:sym typeface="Nunito Sans"/>
            </a:endParaRPr>
          </a:p>
        </p:txBody>
      </p:sp>
      <p:pic>
        <p:nvPicPr>
          <p:cNvPr id="136" name="Google Shape;136;p24"/>
          <p:cNvPicPr preferRelativeResize="0"/>
          <p:nvPr/>
        </p:nvPicPr>
        <p:blipFill>
          <a:blip r:embed="rId3">
            <a:alphaModFix/>
          </a:blip>
          <a:stretch>
            <a:fillRect/>
          </a:stretch>
        </p:blipFill>
        <p:spPr>
          <a:xfrm>
            <a:off x="435950" y="2829349"/>
            <a:ext cx="3341375" cy="1480225"/>
          </a:xfrm>
          <a:prstGeom prst="rect">
            <a:avLst/>
          </a:prstGeom>
          <a:noFill/>
          <a:ln>
            <a:noFill/>
          </a:ln>
        </p:spPr>
      </p:pic>
      <p:pic>
        <p:nvPicPr>
          <p:cNvPr id="137" name="Google Shape;137;p24"/>
          <p:cNvPicPr preferRelativeResize="0"/>
          <p:nvPr/>
        </p:nvPicPr>
        <p:blipFill>
          <a:blip r:embed="rId4">
            <a:alphaModFix/>
          </a:blip>
          <a:stretch>
            <a:fillRect/>
          </a:stretch>
        </p:blipFill>
        <p:spPr>
          <a:xfrm>
            <a:off x="5773850" y="2571750"/>
            <a:ext cx="2801950" cy="2081300"/>
          </a:xfrm>
          <a:prstGeom prst="rect">
            <a:avLst/>
          </a:prstGeom>
          <a:noFill/>
          <a:ln>
            <a:noFill/>
          </a:ln>
        </p:spPr>
      </p:pic>
      <p:grpSp>
        <p:nvGrpSpPr>
          <p:cNvPr id="138" name="Google Shape;138;p24"/>
          <p:cNvGrpSpPr/>
          <p:nvPr/>
        </p:nvGrpSpPr>
        <p:grpSpPr>
          <a:xfrm>
            <a:off x="3422189" y="1316575"/>
            <a:ext cx="159954" cy="481300"/>
            <a:chOff x="4963775" y="5368550"/>
            <a:chExt cx="294900" cy="481300"/>
          </a:xfrm>
        </p:grpSpPr>
        <p:cxnSp>
          <p:nvCxnSpPr>
            <p:cNvPr id="139" name="Google Shape;139;p24"/>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40" name="Google Shape;140;p24"/>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5</a:t>
              </a:r>
              <a:endParaRPr>
                <a:solidFill>
                  <a:srgbClr val="000000"/>
                </a:solidFill>
                <a:latin typeface="Nunito Sans"/>
                <a:ea typeface="Nunito Sans"/>
                <a:cs typeface="Nunito Sans"/>
                <a:sym typeface="Nunito Sans"/>
              </a:endParaRPr>
            </a:p>
          </p:txBody>
        </p:sp>
        <p:sp>
          <p:nvSpPr>
            <p:cNvPr id="141" name="Google Shape;141;p24"/>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i="1" lang="en-GB">
                  <a:solidFill>
                    <a:srgbClr val="000000"/>
                  </a:solidFill>
                  <a:latin typeface="Times New Roman"/>
                  <a:ea typeface="Times New Roman"/>
                  <a:cs typeface="Times New Roman"/>
                  <a:sym typeface="Times New Roman"/>
                </a:rPr>
                <a:t>x</a:t>
              </a:r>
              <a:endParaRPr i="1">
                <a:solidFill>
                  <a:srgbClr val="000000"/>
                </a:solidFill>
                <a:latin typeface="Times New Roman"/>
                <a:ea typeface="Times New Roman"/>
                <a:cs typeface="Times New Roman"/>
                <a:sym typeface="Times New Roman"/>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graphicFrame>
        <p:nvGraphicFramePr>
          <p:cNvPr id="146" name="Google Shape;146;p25"/>
          <p:cNvGraphicFramePr/>
          <p:nvPr/>
        </p:nvGraphicFramePr>
        <p:xfrm>
          <a:off x="108044" y="862525"/>
          <a:ext cx="3000000" cy="3000000"/>
        </p:xfrm>
        <a:graphic>
          <a:graphicData uri="http://schemas.openxmlformats.org/drawingml/2006/table">
            <a:tbl>
              <a:tblPr bandRow="1" firstRow="1">
                <a:noFill/>
                <a:tableStyleId>{F443DC8C-E2EE-4BB6-B3AD-EBE5A72BD2A0}</a:tableStyleId>
              </a:tblPr>
              <a:tblGrid>
                <a:gridCol w="1546950"/>
                <a:gridCol w="1301375"/>
                <a:gridCol w="1615625"/>
                <a:gridCol w="1350275"/>
                <a:gridCol w="3067850"/>
              </a:tblGrid>
              <a:tr h="10262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How many degrees in three quarters of a full turn?       </a:t>
                      </a:r>
                      <a:r>
                        <a:rPr b="0" lang="en-GB" sz="1600">
                          <a:solidFill>
                            <a:srgbClr val="00BC89"/>
                          </a:solidFill>
                          <a:latin typeface="Nunito Sans"/>
                          <a:ea typeface="Nunito Sans"/>
                          <a:cs typeface="Nunito Sans"/>
                          <a:sym typeface="Nunito Sans"/>
                        </a:rPr>
                        <a:t>270</a:t>
                      </a:r>
                      <a:r>
                        <a:rPr b="0" baseline="30000" lang="en-GB" sz="1600">
                          <a:solidFill>
                            <a:srgbClr val="00BC89"/>
                          </a:solidFill>
                          <a:latin typeface="Nunito Sans"/>
                          <a:ea typeface="Nunito Sans"/>
                          <a:cs typeface="Nunito Sans"/>
                          <a:sym typeface="Nunito Sans"/>
                        </a:rPr>
                        <a:t>o</a:t>
                      </a:r>
                      <a:endParaRPr b="0"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Solve: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 2.4         </a:t>
                      </a:r>
                      <a:r>
                        <a:rPr b="0" i="1" lang="en-GB" sz="1600">
                          <a:solidFill>
                            <a:schemeClr val="dk1"/>
                          </a:solidFill>
                          <a:latin typeface="Times New Roman"/>
                          <a:ea typeface="Times New Roman"/>
                          <a:cs typeface="Times New Roman"/>
                          <a:sym typeface="Times New Roman"/>
                        </a:rPr>
                        <a:t>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12</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2.55 + 1.2 - 0.112 = </a:t>
                      </a:r>
                      <a:r>
                        <a:rPr b="0" lang="en-GB" sz="1600">
                          <a:solidFill>
                            <a:srgbClr val="00BC89"/>
                          </a:solidFill>
                          <a:latin typeface="Nunito Sans"/>
                          <a:ea typeface="Nunito Sans"/>
                          <a:cs typeface="Nunito Sans"/>
                          <a:sym typeface="Nunito Sans"/>
                        </a:rPr>
                        <a:t>3.638</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517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volume of this cuboid? Give your answer in cubic centimetres.       </a:t>
                      </a:r>
                      <a:r>
                        <a:rPr lang="en-GB" sz="1600">
                          <a:solidFill>
                            <a:srgbClr val="00BC89"/>
                          </a:solidFill>
                          <a:latin typeface="Nunito Sans"/>
                          <a:ea typeface="Nunito Sans"/>
                          <a:cs typeface="Nunito Sans"/>
                          <a:sym typeface="Nunito Sans"/>
                        </a:rPr>
                        <a:t>110.25cm</a:t>
                      </a:r>
                      <a:r>
                        <a:rPr baseline="30000" lang="en-GB" sz="1600">
                          <a:solidFill>
                            <a:srgbClr val="00BC89"/>
                          </a:solidFill>
                          <a:latin typeface="Nunito Sans"/>
                          <a:ea typeface="Nunito Sans"/>
                          <a:cs typeface="Nunito Sans"/>
                          <a:sym typeface="Nunito Sans"/>
                        </a:rPr>
                        <a:t>3</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Plot and label:</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A (1.5, 4.5)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B (-5, -1)</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7" name="Google Shape;147;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a:t>
            </a:r>
            <a:r>
              <a:rPr b="1" lang="en-GB">
                <a:solidFill>
                  <a:srgbClr val="FFFFFF"/>
                </a:solidFill>
                <a:latin typeface="Nunito Sans"/>
                <a:ea typeface="Nunito Sans"/>
                <a:cs typeface="Nunito Sans"/>
                <a:sym typeface="Nunito Sans"/>
              </a:rPr>
              <a:t> 4 Answers</a:t>
            </a:r>
            <a:endParaRPr b="1">
              <a:solidFill>
                <a:srgbClr val="FFFFFF"/>
              </a:solidFill>
              <a:latin typeface="Nunito Sans"/>
              <a:ea typeface="Nunito Sans"/>
              <a:cs typeface="Nunito Sans"/>
              <a:sym typeface="Nunito Sans"/>
            </a:endParaRPr>
          </a:p>
        </p:txBody>
      </p:sp>
      <p:pic>
        <p:nvPicPr>
          <p:cNvPr id="148" name="Google Shape;148;p25"/>
          <p:cNvPicPr preferRelativeResize="0"/>
          <p:nvPr/>
        </p:nvPicPr>
        <p:blipFill>
          <a:blip r:embed="rId3">
            <a:alphaModFix/>
          </a:blip>
          <a:stretch>
            <a:fillRect/>
          </a:stretch>
        </p:blipFill>
        <p:spPr>
          <a:xfrm>
            <a:off x="435950" y="2829349"/>
            <a:ext cx="3341375" cy="1480225"/>
          </a:xfrm>
          <a:prstGeom prst="rect">
            <a:avLst/>
          </a:prstGeom>
          <a:noFill/>
          <a:ln>
            <a:noFill/>
          </a:ln>
        </p:spPr>
      </p:pic>
      <p:pic>
        <p:nvPicPr>
          <p:cNvPr id="149" name="Google Shape;149;p25"/>
          <p:cNvPicPr preferRelativeResize="0"/>
          <p:nvPr/>
        </p:nvPicPr>
        <p:blipFill>
          <a:blip r:embed="rId4">
            <a:alphaModFix/>
          </a:blip>
          <a:stretch>
            <a:fillRect/>
          </a:stretch>
        </p:blipFill>
        <p:spPr>
          <a:xfrm>
            <a:off x="5754200" y="2571745"/>
            <a:ext cx="2848600" cy="2115950"/>
          </a:xfrm>
          <a:prstGeom prst="rect">
            <a:avLst/>
          </a:prstGeom>
          <a:noFill/>
          <a:ln>
            <a:noFill/>
          </a:ln>
        </p:spPr>
      </p:pic>
      <p:grpSp>
        <p:nvGrpSpPr>
          <p:cNvPr id="150" name="Google Shape;150;p25"/>
          <p:cNvGrpSpPr/>
          <p:nvPr/>
        </p:nvGrpSpPr>
        <p:grpSpPr>
          <a:xfrm>
            <a:off x="3422189" y="1316575"/>
            <a:ext cx="159954" cy="481300"/>
            <a:chOff x="4963775" y="5368550"/>
            <a:chExt cx="294900" cy="481300"/>
          </a:xfrm>
        </p:grpSpPr>
        <p:cxnSp>
          <p:nvCxnSpPr>
            <p:cNvPr id="151" name="Google Shape;151;p25"/>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52" name="Google Shape;152;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5</a:t>
              </a:r>
              <a:endParaRPr>
                <a:solidFill>
                  <a:srgbClr val="000000"/>
                </a:solidFill>
                <a:latin typeface="Nunito Sans"/>
                <a:ea typeface="Nunito Sans"/>
                <a:cs typeface="Nunito Sans"/>
                <a:sym typeface="Nunito Sans"/>
              </a:endParaRPr>
            </a:p>
          </p:txBody>
        </p:sp>
        <p:sp>
          <p:nvSpPr>
            <p:cNvPr id="153" name="Google Shape;153;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i="1" lang="en-GB">
                  <a:solidFill>
                    <a:srgbClr val="000000"/>
                  </a:solidFill>
                  <a:latin typeface="Times New Roman"/>
                  <a:ea typeface="Times New Roman"/>
                  <a:cs typeface="Times New Roman"/>
                  <a:sym typeface="Times New Roman"/>
                </a:rPr>
                <a:t>x</a:t>
              </a:r>
              <a:endParaRPr i="1">
                <a:solidFill>
                  <a:srgbClr val="000000"/>
                </a:solidFill>
                <a:latin typeface="Times New Roman"/>
                <a:ea typeface="Times New Roman"/>
                <a:cs typeface="Times New Roman"/>
                <a:sym typeface="Times New Roman"/>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graphicFrame>
        <p:nvGraphicFramePr>
          <p:cNvPr id="158" name="Google Shape;158;p26"/>
          <p:cNvGraphicFramePr/>
          <p:nvPr/>
        </p:nvGraphicFramePr>
        <p:xfrm>
          <a:off x="108044" y="862525"/>
          <a:ext cx="3000000" cy="3000000"/>
        </p:xfrm>
        <a:graphic>
          <a:graphicData uri="http://schemas.openxmlformats.org/drawingml/2006/table">
            <a:tbl>
              <a:tblPr bandRow="1" firstRow="1">
                <a:noFill/>
                <a:tableStyleId>{F443DC8C-E2EE-4BB6-B3AD-EBE5A72BD2A0}</a:tableStyleId>
              </a:tblPr>
              <a:tblGrid>
                <a:gridCol w="1546950"/>
                <a:gridCol w="1301375"/>
                <a:gridCol w="1615625"/>
                <a:gridCol w="1350275"/>
                <a:gridCol w="3067850"/>
              </a:tblGrid>
              <a:tr h="10481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How many degrees in half a right-angle?</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Solve: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 33</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1.26 + 0.3 =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127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volume of this cuboid? Give your answer in cubic metres.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Plot and label:</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A (2, 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B (0, -4)</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9" name="Google Shape;159;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a:t>
            </a:r>
            <a:r>
              <a:rPr b="1" lang="en-GB">
                <a:solidFill>
                  <a:srgbClr val="FFFFFF"/>
                </a:solidFill>
                <a:latin typeface="Nunito Sans"/>
                <a:ea typeface="Nunito Sans"/>
                <a:cs typeface="Nunito Sans"/>
                <a:sym typeface="Nunito Sans"/>
              </a:rPr>
              <a:t> 5</a:t>
            </a:r>
            <a:endParaRPr b="1">
              <a:solidFill>
                <a:srgbClr val="FFFFFF"/>
              </a:solidFill>
              <a:latin typeface="Nunito Sans"/>
              <a:ea typeface="Nunito Sans"/>
              <a:cs typeface="Nunito Sans"/>
              <a:sym typeface="Nunito Sans"/>
            </a:endParaRPr>
          </a:p>
        </p:txBody>
      </p:sp>
      <p:pic>
        <p:nvPicPr>
          <p:cNvPr id="160" name="Google Shape;160;p26"/>
          <p:cNvPicPr preferRelativeResize="0"/>
          <p:nvPr/>
        </p:nvPicPr>
        <p:blipFill>
          <a:blip r:embed="rId3">
            <a:alphaModFix/>
          </a:blip>
          <a:stretch>
            <a:fillRect/>
          </a:stretch>
        </p:blipFill>
        <p:spPr>
          <a:xfrm>
            <a:off x="454248" y="2803398"/>
            <a:ext cx="3253100" cy="1409925"/>
          </a:xfrm>
          <a:prstGeom prst="rect">
            <a:avLst/>
          </a:prstGeom>
          <a:noFill/>
          <a:ln>
            <a:noFill/>
          </a:ln>
        </p:spPr>
      </p:pic>
      <p:pic>
        <p:nvPicPr>
          <p:cNvPr id="161" name="Google Shape;161;p26"/>
          <p:cNvPicPr preferRelativeResize="0"/>
          <p:nvPr/>
        </p:nvPicPr>
        <p:blipFill>
          <a:blip r:embed="rId4">
            <a:alphaModFix/>
          </a:blip>
          <a:stretch>
            <a:fillRect/>
          </a:stretch>
        </p:blipFill>
        <p:spPr>
          <a:xfrm>
            <a:off x="5807375" y="2498975"/>
            <a:ext cx="2876175" cy="2130500"/>
          </a:xfrm>
          <a:prstGeom prst="rect">
            <a:avLst/>
          </a:prstGeom>
          <a:noFill/>
          <a:ln>
            <a:noFill/>
          </a:ln>
        </p:spPr>
      </p:pic>
      <p:grpSp>
        <p:nvGrpSpPr>
          <p:cNvPr id="162" name="Google Shape;162;p26"/>
          <p:cNvGrpSpPr/>
          <p:nvPr/>
        </p:nvGrpSpPr>
        <p:grpSpPr>
          <a:xfrm>
            <a:off x="3484279" y="1316575"/>
            <a:ext cx="250384" cy="481300"/>
            <a:chOff x="4797274" y="5368550"/>
            <a:chExt cx="461623" cy="481300"/>
          </a:xfrm>
        </p:grpSpPr>
        <p:cxnSp>
          <p:nvCxnSpPr>
            <p:cNvPr id="163" name="Google Shape;163;p26"/>
            <p:cNvCxnSpPr/>
            <p:nvPr/>
          </p:nvCxnSpPr>
          <p:spPr>
            <a:xfrm flipH="1" rot="10800000">
              <a:off x="4797497" y="5609175"/>
              <a:ext cx="461400" cy="3300"/>
            </a:xfrm>
            <a:prstGeom prst="straightConnector1">
              <a:avLst/>
            </a:prstGeom>
            <a:noFill/>
            <a:ln cap="flat" cmpd="sng" w="9525">
              <a:solidFill>
                <a:srgbClr val="000000"/>
              </a:solidFill>
              <a:prstDash val="solid"/>
              <a:round/>
              <a:headEnd len="med" w="med" type="none"/>
              <a:tailEnd len="med" w="med" type="none"/>
            </a:ln>
          </p:spPr>
        </p:cxnSp>
        <p:sp>
          <p:nvSpPr>
            <p:cNvPr id="164" name="Google Shape;164;p26"/>
            <p:cNvSpPr txBox="1"/>
            <p:nvPr/>
          </p:nvSpPr>
          <p:spPr>
            <a:xfrm>
              <a:off x="4797274" y="5634450"/>
              <a:ext cx="4614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i="1" lang="en-GB">
                  <a:latin typeface="Times New Roman"/>
                  <a:ea typeface="Times New Roman"/>
                  <a:cs typeface="Times New Roman"/>
                  <a:sym typeface="Times New Roman"/>
                </a:rPr>
                <a:t>x</a:t>
              </a:r>
              <a:endParaRPr i="1">
                <a:solidFill>
                  <a:srgbClr val="000000"/>
                </a:solidFill>
                <a:latin typeface="Times New Roman"/>
                <a:ea typeface="Times New Roman"/>
                <a:cs typeface="Times New Roman"/>
                <a:sym typeface="Times New Roman"/>
              </a:endParaRPr>
            </a:p>
          </p:txBody>
        </p:sp>
        <p:sp>
          <p:nvSpPr>
            <p:cNvPr id="165" name="Google Shape;165;p26"/>
            <p:cNvSpPr txBox="1"/>
            <p:nvPr/>
          </p:nvSpPr>
          <p:spPr>
            <a:xfrm>
              <a:off x="4809764" y="5368550"/>
              <a:ext cx="4488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11</a:t>
              </a:r>
              <a:endParaRPr>
                <a:solidFill>
                  <a:srgbClr val="000000"/>
                </a:solidFill>
                <a:latin typeface="Nunito Sans"/>
                <a:ea typeface="Nunito Sans"/>
                <a:cs typeface="Nunito Sans"/>
                <a:sym typeface="Nunito Sans"/>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graphicFrame>
        <p:nvGraphicFramePr>
          <p:cNvPr id="170" name="Google Shape;170;p27"/>
          <p:cNvGraphicFramePr/>
          <p:nvPr/>
        </p:nvGraphicFramePr>
        <p:xfrm>
          <a:off x="108044" y="862525"/>
          <a:ext cx="3000000" cy="3000000"/>
        </p:xfrm>
        <a:graphic>
          <a:graphicData uri="http://schemas.openxmlformats.org/drawingml/2006/table">
            <a:tbl>
              <a:tblPr bandRow="1" firstRow="1">
                <a:noFill/>
                <a:tableStyleId>{F443DC8C-E2EE-4BB6-B3AD-EBE5A72BD2A0}</a:tableStyleId>
              </a:tblPr>
              <a:tblGrid>
                <a:gridCol w="1546950"/>
                <a:gridCol w="1301375"/>
                <a:gridCol w="1615625"/>
                <a:gridCol w="1350275"/>
                <a:gridCol w="3067850"/>
              </a:tblGrid>
              <a:tr h="10481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How many degrees in half a right-angle?    </a:t>
                      </a:r>
                      <a:r>
                        <a:rPr b="0" lang="en-GB" sz="1600">
                          <a:solidFill>
                            <a:srgbClr val="00BC89"/>
                          </a:solidFill>
                          <a:latin typeface="Nunito Sans"/>
                          <a:ea typeface="Nunito Sans"/>
                          <a:cs typeface="Nunito Sans"/>
                          <a:sym typeface="Nunito Sans"/>
                        </a:rPr>
                        <a:t>45</a:t>
                      </a:r>
                      <a:r>
                        <a:rPr b="0" baseline="30000" lang="en-GB" sz="1600">
                          <a:solidFill>
                            <a:srgbClr val="00BC89"/>
                          </a:solidFill>
                          <a:latin typeface="Nunito Sans"/>
                          <a:ea typeface="Nunito Sans"/>
                          <a:cs typeface="Nunito Sans"/>
                          <a:sym typeface="Nunito Sans"/>
                        </a:rPr>
                        <a:t>o</a:t>
                      </a:r>
                      <a:endParaRPr b="0"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Solve: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 33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1.26 + 0.3 = </a:t>
                      </a:r>
                      <a:r>
                        <a:rPr b="0" lang="en-GB" sz="1600">
                          <a:solidFill>
                            <a:srgbClr val="00BC89"/>
                          </a:solidFill>
                          <a:latin typeface="Nunito Sans"/>
                          <a:ea typeface="Nunito Sans"/>
                          <a:cs typeface="Nunito Sans"/>
                          <a:sym typeface="Nunito Sans"/>
                        </a:rPr>
                        <a:t>1.56</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127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volume of this cuboid? Give your answer in cubic metres.     </a:t>
                      </a:r>
                      <a:r>
                        <a:rPr lang="en-GB" sz="1600">
                          <a:solidFill>
                            <a:srgbClr val="00BC89"/>
                          </a:solidFill>
                          <a:latin typeface="Nunito Sans"/>
                          <a:ea typeface="Nunito Sans"/>
                          <a:cs typeface="Nunito Sans"/>
                          <a:sym typeface="Nunito Sans"/>
                        </a:rPr>
                        <a:t>1.05m</a:t>
                      </a:r>
                      <a:r>
                        <a:rPr baseline="30000" lang="en-GB" sz="1600">
                          <a:solidFill>
                            <a:srgbClr val="00BC89"/>
                          </a:solidFill>
                          <a:latin typeface="Nunito Sans"/>
                          <a:ea typeface="Nunito Sans"/>
                          <a:cs typeface="Nunito Sans"/>
                          <a:sym typeface="Nunito Sans"/>
                        </a:rPr>
                        <a:t>3</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Plot and label:</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A (2, 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B (0, -4)</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71" name="Google Shape;171;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a:t>
            </a:r>
            <a:r>
              <a:rPr b="1" lang="en-GB">
                <a:solidFill>
                  <a:srgbClr val="FFFFFF"/>
                </a:solidFill>
                <a:latin typeface="Nunito Sans"/>
                <a:ea typeface="Nunito Sans"/>
                <a:cs typeface="Nunito Sans"/>
                <a:sym typeface="Nunito Sans"/>
              </a:rPr>
              <a:t> 5 Answers</a:t>
            </a:r>
            <a:endParaRPr b="1">
              <a:solidFill>
                <a:srgbClr val="FFFFFF"/>
              </a:solidFill>
              <a:latin typeface="Nunito Sans"/>
              <a:ea typeface="Nunito Sans"/>
              <a:cs typeface="Nunito Sans"/>
              <a:sym typeface="Nunito Sans"/>
            </a:endParaRPr>
          </a:p>
        </p:txBody>
      </p:sp>
      <p:pic>
        <p:nvPicPr>
          <p:cNvPr id="172" name="Google Shape;172;p27"/>
          <p:cNvPicPr preferRelativeResize="0"/>
          <p:nvPr/>
        </p:nvPicPr>
        <p:blipFill>
          <a:blip r:embed="rId3">
            <a:alphaModFix/>
          </a:blip>
          <a:stretch>
            <a:fillRect/>
          </a:stretch>
        </p:blipFill>
        <p:spPr>
          <a:xfrm>
            <a:off x="454248" y="2803398"/>
            <a:ext cx="3253100" cy="1409925"/>
          </a:xfrm>
          <a:prstGeom prst="rect">
            <a:avLst/>
          </a:prstGeom>
          <a:noFill/>
          <a:ln>
            <a:noFill/>
          </a:ln>
        </p:spPr>
      </p:pic>
      <p:pic>
        <p:nvPicPr>
          <p:cNvPr id="173" name="Google Shape;173;p27"/>
          <p:cNvPicPr preferRelativeResize="0"/>
          <p:nvPr/>
        </p:nvPicPr>
        <p:blipFill>
          <a:blip r:embed="rId4">
            <a:alphaModFix/>
          </a:blip>
          <a:stretch>
            <a:fillRect/>
          </a:stretch>
        </p:blipFill>
        <p:spPr>
          <a:xfrm>
            <a:off x="5697025" y="2481050"/>
            <a:ext cx="2953000" cy="2187400"/>
          </a:xfrm>
          <a:prstGeom prst="rect">
            <a:avLst/>
          </a:prstGeom>
          <a:noFill/>
          <a:ln>
            <a:noFill/>
          </a:ln>
        </p:spPr>
      </p:pic>
      <p:grpSp>
        <p:nvGrpSpPr>
          <p:cNvPr id="174" name="Google Shape;174;p27"/>
          <p:cNvGrpSpPr/>
          <p:nvPr/>
        </p:nvGrpSpPr>
        <p:grpSpPr>
          <a:xfrm>
            <a:off x="3484279" y="1316575"/>
            <a:ext cx="250384" cy="481300"/>
            <a:chOff x="4797274" y="5368550"/>
            <a:chExt cx="461623" cy="481300"/>
          </a:xfrm>
        </p:grpSpPr>
        <p:cxnSp>
          <p:nvCxnSpPr>
            <p:cNvPr id="175" name="Google Shape;175;p27"/>
            <p:cNvCxnSpPr/>
            <p:nvPr/>
          </p:nvCxnSpPr>
          <p:spPr>
            <a:xfrm flipH="1" rot="10800000">
              <a:off x="4797497" y="5609175"/>
              <a:ext cx="461400" cy="3300"/>
            </a:xfrm>
            <a:prstGeom prst="straightConnector1">
              <a:avLst/>
            </a:prstGeom>
            <a:noFill/>
            <a:ln cap="flat" cmpd="sng" w="9525">
              <a:solidFill>
                <a:srgbClr val="000000"/>
              </a:solidFill>
              <a:prstDash val="solid"/>
              <a:round/>
              <a:headEnd len="med" w="med" type="none"/>
              <a:tailEnd len="med" w="med" type="none"/>
            </a:ln>
          </p:spPr>
        </p:cxnSp>
        <p:sp>
          <p:nvSpPr>
            <p:cNvPr id="176" name="Google Shape;176;p27"/>
            <p:cNvSpPr txBox="1"/>
            <p:nvPr/>
          </p:nvSpPr>
          <p:spPr>
            <a:xfrm>
              <a:off x="4797274" y="5634450"/>
              <a:ext cx="4614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i="1" lang="en-GB">
                  <a:latin typeface="Times New Roman"/>
                  <a:ea typeface="Times New Roman"/>
                  <a:cs typeface="Times New Roman"/>
                  <a:sym typeface="Times New Roman"/>
                </a:rPr>
                <a:t>x</a:t>
              </a:r>
              <a:endParaRPr i="1">
                <a:solidFill>
                  <a:srgbClr val="000000"/>
                </a:solidFill>
                <a:latin typeface="Times New Roman"/>
                <a:ea typeface="Times New Roman"/>
                <a:cs typeface="Times New Roman"/>
                <a:sym typeface="Times New Roman"/>
              </a:endParaRPr>
            </a:p>
          </p:txBody>
        </p:sp>
        <p:sp>
          <p:nvSpPr>
            <p:cNvPr id="177" name="Google Shape;177;p27"/>
            <p:cNvSpPr txBox="1"/>
            <p:nvPr/>
          </p:nvSpPr>
          <p:spPr>
            <a:xfrm>
              <a:off x="4809764" y="5368550"/>
              <a:ext cx="4488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11</a:t>
              </a:r>
              <a:endParaRPr>
                <a:solidFill>
                  <a:srgbClr val="000000"/>
                </a:solidFill>
                <a:latin typeface="Nunito Sans"/>
                <a:ea typeface="Nunito Sans"/>
                <a:cs typeface="Nunito Sans"/>
                <a:sym typeface="Nunito Sans"/>
              </a:endParaRPr>
            </a:p>
          </p:txBody>
        </p:sp>
      </p:grpSp>
      <p:grpSp>
        <p:nvGrpSpPr>
          <p:cNvPr id="178" name="Google Shape;178;p27"/>
          <p:cNvGrpSpPr/>
          <p:nvPr/>
        </p:nvGrpSpPr>
        <p:grpSpPr>
          <a:xfrm>
            <a:off x="5065779" y="1316575"/>
            <a:ext cx="250384" cy="481300"/>
            <a:chOff x="4797274" y="5368550"/>
            <a:chExt cx="461623" cy="481300"/>
          </a:xfrm>
        </p:grpSpPr>
        <p:cxnSp>
          <p:nvCxnSpPr>
            <p:cNvPr id="179" name="Google Shape;179;p27"/>
            <p:cNvCxnSpPr/>
            <p:nvPr/>
          </p:nvCxnSpPr>
          <p:spPr>
            <a:xfrm flipH="1" rot="10800000">
              <a:off x="4797497" y="5609175"/>
              <a:ext cx="461400" cy="3300"/>
            </a:xfrm>
            <a:prstGeom prst="straightConnector1">
              <a:avLst/>
            </a:prstGeom>
            <a:noFill/>
            <a:ln cap="flat" cmpd="sng" w="9525">
              <a:solidFill>
                <a:srgbClr val="00BC89"/>
              </a:solidFill>
              <a:prstDash val="solid"/>
              <a:round/>
              <a:headEnd len="med" w="med" type="none"/>
              <a:tailEnd len="med" w="med" type="none"/>
            </a:ln>
          </p:spPr>
        </p:cxnSp>
        <p:sp>
          <p:nvSpPr>
            <p:cNvPr id="180" name="Google Shape;180;p27"/>
            <p:cNvSpPr txBox="1"/>
            <p:nvPr/>
          </p:nvSpPr>
          <p:spPr>
            <a:xfrm>
              <a:off x="4797274" y="5634450"/>
              <a:ext cx="4614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3</a:t>
              </a:r>
              <a:endParaRPr>
                <a:solidFill>
                  <a:srgbClr val="00BC89"/>
                </a:solidFill>
                <a:latin typeface="Nunito Sans"/>
                <a:ea typeface="Nunito Sans"/>
                <a:cs typeface="Nunito Sans"/>
                <a:sym typeface="Nunito Sans"/>
              </a:endParaRPr>
            </a:p>
          </p:txBody>
        </p:sp>
        <p:sp>
          <p:nvSpPr>
            <p:cNvPr id="181" name="Google Shape;181;p27"/>
            <p:cNvSpPr txBox="1"/>
            <p:nvPr/>
          </p:nvSpPr>
          <p:spPr>
            <a:xfrm>
              <a:off x="4809764" y="5368550"/>
              <a:ext cx="4488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1</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{B954E8C3-B362-4832-86B5-B1F60A003064}</a:tableStyleId>
              </a:tblPr>
              <a:tblGrid>
                <a:gridCol w="88662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Q1 looks at </a:t>
                      </a:r>
                      <a:r>
                        <a:rPr lang="en-GB" sz="1500">
                          <a:latin typeface="Nunito Sans"/>
                          <a:ea typeface="Nunito Sans"/>
                          <a:cs typeface="Nunito Sans"/>
                          <a:sym typeface="Nunito Sans"/>
                        </a:rPr>
                        <a:t>initial</a:t>
                      </a:r>
                      <a:r>
                        <a:rPr lang="en-GB" sz="1500">
                          <a:latin typeface="Nunito Sans"/>
                          <a:ea typeface="Nunito Sans"/>
                          <a:cs typeface="Nunito Sans"/>
                          <a:sym typeface="Nunito Sans"/>
                        </a:rPr>
                        <a:t> angle facts. </a:t>
                      </a:r>
                      <a:r>
                        <a:rPr lang="en-GB" sz="1500">
                          <a:latin typeface="Nunito Sans"/>
                          <a:ea typeface="Nunito Sans"/>
                          <a:cs typeface="Nunito Sans"/>
                          <a:sym typeface="Nunito Sans"/>
                        </a:rPr>
                        <a:t>Display</a:t>
                      </a:r>
                      <a:r>
                        <a:rPr lang="en-GB" sz="1500">
                          <a:latin typeface="Nunito Sans"/>
                          <a:ea typeface="Nunito Sans"/>
                          <a:cs typeface="Nunito Sans"/>
                          <a:sym typeface="Nunito Sans"/>
                        </a:rPr>
                        <a:t> some visual aids and start each lesson by asking students to estimate the size of an angle to inject some fun </a:t>
                      </a:r>
                      <a:r>
                        <a:rPr lang="en-GB" sz="1500">
                          <a:latin typeface="Nunito Sans"/>
                          <a:ea typeface="Nunito Sans"/>
                          <a:cs typeface="Nunito Sans"/>
                          <a:sym typeface="Nunito Sans"/>
                        </a:rPr>
                        <a:t>competition</a:t>
                      </a:r>
                      <a:r>
                        <a:rPr lang="en-GB" sz="1500">
                          <a:latin typeface="Nunito Sans"/>
                          <a:ea typeface="Nunito Sans"/>
                          <a:cs typeface="Nunito Sans"/>
                          <a:sym typeface="Nunito Sans"/>
                        </a:rPr>
                        <a:t>.</a:t>
                      </a:r>
                      <a:r>
                        <a:rPr lang="en-GB" sz="1500">
                          <a:latin typeface="Nunito Sans"/>
                          <a:ea typeface="Nunito Sans"/>
                          <a:cs typeface="Nunito Sans"/>
                          <a:sym typeface="Nunito Sans"/>
                        </a:rPr>
                        <a:t> Ensure students write their method and not just the final answer when solving equations in Q2. Students may need reminders to help them complete calculations with decimals in Q3. </a:t>
                      </a:r>
                      <a:r>
                        <a:rPr lang="en-GB" sz="1500">
                          <a:latin typeface="Nunito Sans"/>
                          <a:ea typeface="Nunito Sans"/>
                          <a:cs typeface="Nunito Sans"/>
                          <a:sym typeface="Nunito Sans"/>
                        </a:rPr>
                        <a:t>Like last week, emphasise correct units in Q4. For Q5 you may to want to print -5 to 5 axes, or demonstrate to students how to draw </a:t>
                      </a:r>
                      <a:r>
                        <a:rPr lang="en-GB" sz="1500">
                          <a:latin typeface="Nunito Sans"/>
                          <a:ea typeface="Nunito Sans"/>
                          <a:cs typeface="Nunito Sans"/>
                          <a:sym typeface="Nunito Sans"/>
                        </a:rPr>
                        <a:t>these</a:t>
                      </a:r>
                      <a:r>
                        <a:rPr lang="en-GB" sz="1500">
                          <a:latin typeface="Nunito Sans"/>
                          <a:ea typeface="Nunito Sans"/>
                          <a:cs typeface="Nunito Sans"/>
                          <a:sym typeface="Nunito Sans"/>
                        </a:rPr>
                        <a:t> quickly on squared paper. </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Angle facts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Solving one step equations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0000">
                        <a:alpha val="0"/>
                      </a:srgbClr>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latin typeface="Nunito Sans"/>
                          <a:ea typeface="Nunito Sans"/>
                          <a:cs typeface="Nunito Sans"/>
                          <a:sym typeface="Nunito Sans"/>
                        </a:rPr>
                        <a:t>Decimal</a:t>
                      </a:r>
                      <a:r>
                        <a:rPr b="1" lang="en-GB" sz="1500">
                          <a:solidFill>
                            <a:schemeClr val="dk1"/>
                          </a:solidFill>
                          <a:latin typeface="Nunito Sans"/>
                          <a:ea typeface="Nunito Sans"/>
                          <a:cs typeface="Nunito Sans"/>
                          <a:sym typeface="Nunito Sans"/>
                        </a:rPr>
                        <a:t> calculation</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latin typeface="Nunito Sans"/>
                          <a:ea typeface="Nunito Sans"/>
                          <a:cs typeface="Nunito Sans"/>
                          <a:sym typeface="Nunito Sans"/>
                        </a:rPr>
                        <a:t>Volume of cuboids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solidFill>
                            <a:schemeClr val="dk1"/>
                          </a:solidFill>
                          <a:latin typeface="Nunito Sans"/>
                          <a:ea typeface="Nunito Sans"/>
                          <a:cs typeface="Nunito Sans"/>
                          <a:sym typeface="Nunito Sans"/>
                        </a:rPr>
                        <a:t>Plotting coordinates</a:t>
                      </a:r>
                      <a:endParaRPr b="1" sz="16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45300" y="831500"/>
          <a:ext cx="3000000" cy="3000000"/>
        </p:xfrm>
        <a:graphic>
          <a:graphicData uri="http://schemas.openxmlformats.org/drawingml/2006/table">
            <a:tbl>
              <a:tblPr>
                <a:noFill/>
                <a:tableStyleId>{B954E8C3-B362-4832-86B5-B1F60A003064}</a:tableStyleId>
              </a:tblPr>
              <a:tblGrid>
                <a:gridCol w="8853400"/>
              </a:tblGrid>
              <a:tr h="311400">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747250">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sz="1500">
                          <a:solidFill>
                            <a:schemeClr val="dk1"/>
                          </a:solidFill>
                          <a:latin typeface="Nunito Sans"/>
                          <a:ea typeface="Nunito Sans"/>
                          <a:cs typeface="Nunito Sans"/>
                          <a:sym typeface="Nunito Sans"/>
                        </a:rPr>
                        <a:t>Angle facts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It is unknown exactly why ancient mathematicians started measuring angles in degrees. Can you think of any reasons why the measure of 360 degrees in a full turn was chosen?</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747250">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sz="1500">
                          <a:solidFill>
                            <a:schemeClr val="dk1"/>
                          </a:solidFill>
                          <a:latin typeface="Nunito Sans"/>
                          <a:ea typeface="Nunito Sans"/>
                          <a:cs typeface="Nunito Sans"/>
                          <a:sym typeface="Nunito Sans"/>
                        </a:rPr>
                        <a:t>Solving one step equations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Look at two different methods for explaining how to solve the same equation (such as ‘do the same to both sides’ and ‘inverse operations’). Which method do you prefer and why?</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7739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sz="1500">
                          <a:solidFill>
                            <a:schemeClr val="dk1"/>
                          </a:solidFill>
                          <a:latin typeface="Nunito Sans"/>
                          <a:ea typeface="Nunito Sans"/>
                          <a:cs typeface="Nunito Sans"/>
                          <a:sym typeface="Nunito Sans"/>
                        </a:rPr>
                        <a:t>Decimal calculation</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are the answers to </a:t>
                      </a:r>
                      <a:r>
                        <a:rPr b="1" lang="en-GB">
                          <a:solidFill>
                            <a:srgbClr val="2779F5"/>
                          </a:solidFill>
                          <a:latin typeface="Nunito Sans"/>
                          <a:ea typeface="Nunito Sans"/>
                          <a:cs typeface="Nunito Sans"/>
                          <a:sym typeface="Nunito Sans"/>
                        </a:rPr>
                        <a:t>0.3 </a:t>
                      </a:r>
                      <a:r>
                        <a:rPr lang="en-GB" sz="1600">
                          <a:solidFill>
                            <a:srgbClr val="2779F5"/>
                          </a:solidFill>
                        </a:rPr>
                        <a:t>×</a:t>
                      </a:r>
                      <a:r>
                        <a:rPr b="1" lang="en-GB">
                          <a:solidFill>
                            <a:srgbClr val="2779F5"/>
                          </a:solidFill>
                          <a:latin typeface="Nunito Sans"/>
                          <a:ea typeface="Nunito Sans"/>
                          <a:cs typeface="Nunito Sans"/>
                          <a:sym typeface="Nunito Sans"/>
                        </a:rPr>
                        <a:t> 0.4, 3 </a:t>
                      </a:r>
                      <a:r>
                        <a:rPr lang="en-GB" sz="1600">
                          <a:solidFill>
                            <a:srgbClr val="2779F5"/>
                          </a:solidFill>
                        </a:rPr>
                        <a:t>×</a:t>
                      </a:r>
                      <a:r>
                        <a:rPr b="1" lang="en-GB">
                          <a:solidFill>
                            <a:srgbClr val="2779F5"/>
                          </a:solidFill>
                          <a:latin typeface="Nunito Sans"/>
                          <a:ea typeface="Nunito Sans"/>
                          <a:cs typeface="Nunito Sans"/>
                          <a:sym typeface="Nunito Sans"/>
                        </a:rPr>
                        <a:t> 0.04 and 0.003 </a:t>
                      </a:r>
                      <a:r>
                        <a:rPr lang="en-GB" sz="1600">
                          <a:solidFill>
                            <a:srgbClr val="2779F5"/>
                          </a:solidFill>
                        </a:rPr>
                        <a:t>×</a:t>
                      </a:r>
                      <a:r>
                        <a:rPr b="1" lang="en-GB">
                          <a:solidFill>
                            <a:srgbClr val="2779F5"/>
                          </a:solidFill>
                          <a:latin typeface="Nunito Sans"/>
                          <a:ea typeface="Nunito Sans"/>
                          <a:cs typeface="Nunito Sans"/>
                          <a:sym typeface="Nunito Sans"/>
                        </a:rPr>
                        <a:t> 40? Discuss the impact of place value when multiplying with decimals.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747250">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sz="1500">
                          <a:solidFill>
                            <a:schemeClr val="dk1"/>
                          </a:solidFill>
                          <a:latin typeface="Nunito Sans"/>
                          <a:ea typeface="Nunito Sans"/>
                          <a:cs typeface="Nunito Sans"/>
                          <a:sym typeface="Nunito Sans"/>
                        </a:rPr>
                        <a:t>Volume of cuboids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would you describe volume to a student in primary school? </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Could you write a definition of volume using mathematical terminology?</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609900">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a:t>
                      </a:r>
                      <a:r>
                        <a:rPr lang="en-GB" sz="1500">
                          <a:latin typeface="Nunito Sans"/>
                          <a:ea typeface="Nunito Sans"/>
                          <a:cs typeface="Nunito Sans"/>
                          <a:sym typeface="Nunito Sans"/>
                        </a:rPr>
                        <a:t> </a:t>
                      </a:r>
                      <a:r>
                        <a:rPr b="1" lang="en-GB" sz="1500">
                          <a:latin typeface="Nunito Sans"/>
                          <a:ea typeface="Nunito Sans"/>
                          <a:cs typeface="Nunito Sans"/>
                          <a:sym typeface="Nunito Sans"/>
                        </a:rPr>
                        <a:t>Plotting coordinates</a:t>
                      </a:r>
                      <a:endParaRPr b="1" sz="1500">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Can you think of any mnemonics to remember which way round you must plot coordinates?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graphicFrame>
        <p:nvGraphicFramePr>
          <p:cNvPr id="86" name="Google Shape;86;p18"/>
          <p:cNvGraphicFramePr/>
          <p:nvPr/>
        </p:nvGraphicFramePr>
        <p:xfrm>
          <a:off x="108044" y="862525"/>
          <a:ext cx="3000000" cy="3000000"/>
        </p:xfrm>
        <a:graphic>
          <a:graphicData uri="http://schemas.openxmlformats.org/drawingml/2006/table">
            <a:tbl>
              <a:tblPr bandRow="1" firstRow="1">
                <a:noFill/>
                <a:tableStyleId>{F443DC8C-E2EE-4BB6-B3AD-EBE5A72BD2A0}</a:tableStyleId>
              </a:tblPr>
              <a:tblGrid>
                <a:gridCol w="1546950"/>
                <a:gridCol w="1301375"/>
                <a:gridCol w="1615625"/>
                <a:gridCol w="1350275"/>
                <a:gridCol w="3067850"/>
              </a:tblGrid>
              <a:tr h="10262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How many degrees in a full turn?</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Solve: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a:t>
                      </a:r>
                      <a:r>
                        <a:rPr b="0" i="1" lang="en-GB" sz="1600">
                          <a:solidFill>
                            <a:srgbClr val="000000"/>
                          </a:solidFill>
                          <a:latin typeface="Times New Roman"/>
                          <a:ea typeface="Times New Roman"/>
                          <a:cs typeface="Times New Roman"/>
                          <a:sym typeface="Times New Roman"/>
                        </a:rPr>
                        <a:t>x</a:t>
                      </a:r>
                      <a:r>
                        <a:rPr b="0" lang="en-GB" sz="1600">
                          <a:solidFill>
                            <a:srgbClr val="000000"/>
                          </a:solidFill>
                          <a:latin typeface="Nunito Sans"/>
                          <a:ea typeface="Nunito Sans"/>
                          <a:cs typeface="Nunito Sans"/>
                          <a:sym typeface="Nunito Sans"/>
                        </a:rPr>
                        <a:t> + 13 = 22</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Calculate:</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3.72 + 7.69 =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517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What is the volume of this cuboid?</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P</a:t>
                      </a:r>
                      <a:r>
                        <a:rPr lang="en-GB" sz="1600">
                          <a:latin typeface="Nunito Sans"/>
                          <a:ea typeface="Nunito Sans"/>
                          <a:cs typeface="Nunito Sans"/>
                          <a:sym typeface="Nunito Sans"/>
                        </a:rPr>
                        <a:t>lot and label:</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A (3, 2)</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B (-4, -3)</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7" name="Google Shape;87;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a:t>
            </a:r>
            <a:r>
              <a:rPr b="1" lang="en-GB">
                <a:solidFill>
                  <a:srgbClr val="FFFFFF"/>
                </a:solidFill>
                <a:latin typeface="Nunito Sans"/>
                <a:ea typeface="Nunito Sans"/>
                <a:cs typeface="Nunito Sans"/>
                <a:sym typeface="Nunito Sans"/>
              </a:rPr>
              <a:t> 1</a:t>
            </a:r>
            <a:endParaRPr b="1">
              <a:solidFill>
                <a:srgbClr val="FFFFFF"/>
              </a:solidFill>
              <a:latin typeface="Nunito Sans"/>
              <a:ea typeface="Nunito Sans"/>
              <a:cs typeface="Nunito Sans"/>
              <a:sym typeface="Nunito Sans"/>
            </a:endParaRPr>
          </a:p>
        </p:txBody>
      </p:sp>
      <p:pic>
        <p:nvPicPr>
          <p:cNvPr id="88" name="Google Shape;88;p18"/>
          <p:cNvPicPr preferRelativeResize="0"/>
          <p:nvPr/>
        </p:nvPicPr>
        <p:blipFill>
          <a:blip r:embed="rId3">
            <a:alphaModFix/>
          </a:blip>
          <a:stretch>
            <a:fillRect/>
          </a:stretch>
        </p:blipFill>
        <p:spPr>
          <a:xfrm>
            <a:off x="5922275" y="2499950"/>
            <a:ext cx="2877050" cy="2137100"/>
          </a:xfrm>
          <a:prstGeom prst="rect">
            <a:avLst/>
          </a:prstGeom>
          <a:noFill/>
          <a:ln>
            <a:noFill/>
          </a:ln>
        </p:spPr>
      </p:pic>
      <p:pic>
        <p:nvPicPr>
          <p:cNvPr id="89" name="Google Shape;89;p18"/>
          <p:cNvPicPr preferRelativeResize="0"/>
          <p:nvPr/>
        </p:nvPicPr>
        <p:blipFill>
          <a:blip r:embed="rId4">
            <a:alphaModFix/>
          </a:blip>
          <a:stretch>
            <a:fillRect/>
          </a:stretch>
        </p:blipFill>
        <p:spPr>
          <a:xfrm>
            <a:off x="418125" y="2760300"/>
            <a:ext cx="2781300" cy="17145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graphicFrame>
        <p:nvGraphicFramePr>
          <p:cNvPr id="94" name="Google Shape;94;p19"/>
          <p:cNvGraphicFramePr/>
          <p:nvPr/>
        </p:nvGraphicFramePr>
        <p:xfrm>
          <a:off x="108044" y="862525"/>
          <a:ext cx="3000000" cy="3000000"/>
        </p:xfrm>
        <a:graphic>
          <a:graphicData uri="http://schemas.openxmlformats.org/drawingml/2006/table">
            <a:tbl>
              <a:tblPr bandRow="1" firstRow="1">
                <a:noFill/>
                <a:tableStyleId>{F443DC8C-E2EE-4BB6-B3AD-EBE5A72BD2A0}</a:tableStyleId>
              </a:tblPr>
              <a:tblGrid>
                <a:gridCol w="1546950"/>
                <a:gridCol w="1301375"/>
                <a:gridCol w="1615625"/>
                <a:gridCol w="1350275"/>
                <a:gridCol w="3067850"/>
              </a:tblGrid>
              <a:tr h="10262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How many degrees in a full turn?  </a:t>
                      </a:r>
                      <a:r>
                        <a:rPr b="0" lang="en-GB" sz="1600">
                          <a:solidFill>
                            <a:srgbClr val="00BC89"/>
                          </a:solidFill>
                          <a:latin typeface="Nunito Sans"/>
                          <a:ea typeface="Nunito Sans"/>
                          <a:cs typeface="Nunito Sans"/>
                          <a:sym typeface="Nunito Sans"/>
                        </a:rPr>
                        <a:t>360</a:t>
                      </a:r>
                      <a:r>
                        <a:rPr b="0" baseline="30000" lang="en-GB" sz="1600">
                          <a:solidFill>
                            <a:srgbClr val="00BC89"/>
                          </a:solidFill>
                          <a:latin typeface="Nunito Sans"/>
                          <a:ea typeface="Nunito Sans"/>
                          <a:cs typeface="Nunito Sans"/>
                          <a:sym typeface="Nunito Sans"/>
                        </a:rPr>
                        <a:t>o</a:t>
                      </a:r>
                      <a:endParaRPr b="0"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Solve: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a:t>
                      </a:r>
                      <a:r>
                        <a:rPr b="0" i="1" lang="en-GB" sz="1600">
                          <a:solidFill>
                            <a:schemeClr val="dk1"/>
                          </a:solidFill>
                          <a:latin typeface="Times New Roman"/>
                          <a:ea typeface="Times New Roman"/>
                          <a:cs typeface="Times New Roman"/>
                          <a:sym typeface="Times New Roman"/>
                        </a:rPr>
                        <a:t>x</a:t>
                      </a:r>
                      <a:r>
                        <a:rPr b="0" lang="en-GB" sz="1600">
                          <a:solidFill>
                            <a:srgbClr val="000000"/>
                          </a:solidFill>
                          <a:latin typeface="Nunito Sans"/>
                          <a:ea typeface="Nunito Sans"/>
                          <a:cs typeface="Nunito Sans"/>
                          <a:sym typeface="Nunito Sans"/>
                        </a:rPr>
                        <a:t> + 13 = 22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9</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Calculate:</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3.72 + 7.69 = </a:t>
                      </a:r>
                      <a:r>
                        <a:rPr b="0" lang="en-GB" sz="1600">
                          <a:solidFill>
                            <a:srgbClr val="00BC89"/>
                          </a:solidFill>
                          <a:latin typeface="Nunito Sans"/>
                          <a:ea typeface="Nunito Sans"/>
                          <a:cs typeface="Nunito Sans"/>
                          <a:sym typeface="Nunito Sans"/>
                        </a:rPr>
                        <a:t>11.41</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517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What is the volume of this cuboid?</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120cm</a:t>
                      </a:r>
                      <a:r>
                        <a:rPr baseline="30000" lang="en-GB" sz="1600">
                          <a:solidFill>
                            <a:srgbClr val="00BC89"/>
                          </a:solidFill>
                          <a:latin typeface="Nunito Sans"/>
                          <a:ea typeface="Nunito Sans"/>
                          <a:cs typeface="Nunito Sans"/>
                          <a:sym typeface="Nunito Sans"/>
                        </a:rPr>
                        <a:t>3</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P</a:t>
                      </a:r>
                      <a:r>
                        <a:rPr lang="en-GB" sz="1600">
                          <a:latin typeface="Nunito Sans"/>
                          <a:ea typeface="Nunito Sans"/>
                          <a:cs typeface="Nunito Sans"/>
                          <a:sym typeface="Nunito Sans"/>
                        </a:rPr>
                        <a:t>lot and label:</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A (3, 2)</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B (-4, -3)</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5" name="Google Shape;95;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a:t>
            </a:r>
            <a:r>
              <a:rPr b="1" lang="en-GB">
                <a:solidFill>
                  <a:srgbClr val="FFFFFF"/>
                </a:solidFill>
                <a:latin typeface="Nunito Sans"/>
                <a:ea typeface="Nunito Sans"/>
                <a:cs typeface="Nunito Sans"/>
                <a:sym typeface="Nunito Sans"/>
              </a:rPr>
              <a:t> 1 Answers</a:t>
            </a:r>
            <a:endParaRPr b="1">
              <a:solidFill>
                <a:srgbClr val="FFFFFF"/>
              </a:solidFill>
              <a:latin typeface="Nunito Sans"/>
              <a:ea typeface="Nunito Sans"/>
              <a:cs typeface="Nunito Sans"/>
              <a:sym typeface="Nunito Sans"/>
            </a:endParaRPr>
          </a:p>
        </p:txBody>
      </p:sp>
      <p:pic>
        <p:nvPicPr>
          <p:cNvPr id="96" name="Google Shape;96;p19"/>
          <p:cNvPicPr preferRelativeResize="0"/>
          <p:nvPr/>
        </p:nvPicPr>
        <p:blipFill>
          <a:blip r:embed="rId3">
            <a:alphaModFix/>
          </a:blip>
          <a:stretch>
            <a:fillRect/>
          </a:stretch>
        </p:blipFill>
        <p:spPr>
          <a:xfrm>
            <a:off x="418125" y="2760300"/>
            <a:ext cx="2781300" cy="1714500"/>
          </a:xfrm>
          <a:prstGeom prst="rect">
            <a:avLst/>
          </a:prstGeom>
          <a:noFill/>
          <a:ln>
            <a:noFill/>
          </a:ln>
        </p:spPr>
      </p:pic>
      <p:pic>
        <p:nvPicPr>
          <p:cNvPr id="97" name="Google Shape;97;p19"/>
          <p:cNvPicPr preferRelativeResize="0"/>
          <p:nvPr/>
        </p:nvPicPr>
        <p:blipFill>
          <a:blip r:embed="rId4">
            <a:alphaModFix/>
          </a:blip>
          <a:stretch>
            <a:fillRect/>
          </a:stretch>
        </p:blipFill>
        <p:spPr>
          <a:xfrm>
            <a:off x="5753800" y="2504375"/>
            <a:ext cx="3064925" cy="22766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graphicFrame>
        <p:nvGraphicFramePr>
          <p:cNvPr id="102" name="Google Shape;102;p20"/>
          <p:cNvGraphicFramePr/>
          <p:nvPr/>
        </p:nvGraphicFramePr>
        <p:xfrm>
          <a:off x="108044" y="862525"/>
          <a:ext cx="3000000" cy="3000000"/>
        </p:xfrm>
        <a:graphic>
          <a:graphicData uri="http://schemas.openxmlformats.org/drawingml/2006/table">
            <a:tbl>
              <a:tblPr bandRow="1" firstRow="1">
                <a:noFill/>
                <a:tableStyleId>{F443DC8C-E2EE-4BB6-B3AD-EBE5A72BD2A0}</a:tableStyleId>
              </a:tblPr>
              <a:tblGrid>
                <a:gridCol w="1546950"/>
                <a:gridCol w="1301375"/>
                <a:gridCol w="1615625"/>
                <a:gridCol w="1350275"/>
                <a:gridCol w="3067850"/>
              </a:tblGrid>
              <a:tr h="10262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How many degrees in half a turn?</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Solve: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- 5 = 18</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2.41 - 0.638 =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517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volume of this cuboid?</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Plot and label:</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A (-3, 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B (1, -5)</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3" name="Google Shape;103;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a:t>
            </a:r>
            <a:r>
              <a:rPr b="1" lang="en-GB">
                <a:solidFill>
                  <a:srgbClr val="FFFFFF"/>
                </a:solidFill>
                <a:latin typeface="Nunito Sans"/>
                <a:ea typeface="Nunito Sans"/>
                <a:cs typeface="Nunito Sans"/>
                <a:sym typeface="Nunito Sans"/>
              </a:rPr>
              <a:t> 2</a:t>
            </a:r>
            <a:endParaRPr b="1">
              <a:solidFill>
                <a:srgbClr val="FFFFFF"/>
              </a:solidFill>
              <a:latin typeface="Nunito Sans"/>
              <a:ea typeface="Nunito Sans"/>
              <a:cs typeface="Nunito Sans"/>
              <a:sym typeface="Nunito Sans"/>
            </a:endParaRPr>
          </a:p>
        </p:txBody>
      </p:sp>
      <p:pic>
        <p:nvPicPr>
          <p:cNvPr id="104" name="Google Shape;104;p20"/>
          <p:cNvPicPr preferRelativeResize="0"/>
          <p:nvPr/>
        </p:nvPicPr>
        <p:blipFill>
          <a:blip r:embed="rId3">
            <a:alphaModFix/>
          </a:blip>
          <a:stretch>
            <a:fillRect/>
          </a:stretch>
        </p:blipFill>
        <p:spPr>
          <a:xfrm>
            <a:off x="400350" y="2841475"/>
            <a:ext cx="3371850" cy="1571625"/>
          </a:xfrm>
          <a:prstGeom prst="rect">
            <a:avLst/>
          </a:prstGeom>
          <a:noFill/>
          <a:ln>
            <a:noFill/>
          </a:ln>
        </p:spPr>
      </p:pic>
      <p:pic>
        <p:nvPicPr>
          <p:cNvPr id="105" name="Google Shape;105;p20"/>
          <p:cNvPicPr preferRelativeResize="0"/>
          <p:nvPr/>
        </p:nvPicPr>
        <p:blipFill>
          <a:blip r:embed="rId4">
            <a:alphaModFix/>
          </a:blip>
          <a:stretch>
            <a:fillRect/>
          </a:stretch>
        </p:blipFill>
        <p:spPr>
          <a:xfrm>
            <a:off x="5863325" y="2563483"/>
            <a:ext cx="2864275" cy="21276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graphicFrame>
        <p:nvGraphicFramePr>
          <p:cNvPr id="110" name="Google Shape;110;p21"/>
          <p:cNvGraphicFramePr/>
          <p:nvPr/>
        </p:nvGraphicFramePr>
        <p:xfrm>
          <a:off x="108044" y="862525"/>
          <a:ext cx="3000000" cy="3000000"/>
        </p:xfrm>
        <a:graphic>
          <a:graphicData uri="http://schemas.openxmlformats.org/drawingml/2006/table">
            <a:tbl>
              <a:tblPr bandRow="1" firstRow="1">
                <a:noFill/>
                <a:tableStyleId>{F443DC8C-E2EE-4BB6-B3AD-EBE5A72BD2A0}</a:tableStyleId>
              </a:tblPr>
              <a:tblGrid>
                <a:gridCol w="1546950"/>
                <a:gridCol w="1301375"/>
                <a:gridCol w="1615625"/>
                <a:gridCol w="1350275"/>
                <a:gridCol w="3067850"/>
              </a:tblGrid>
              <a:tr h="10262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How many degrees in half a turn?     </a:t>
                      </a:r>
                      <a:r>
                        <a:rPr b="0" lang="en-GB" sz="1600">
                          <a:solidFill>
                            <a:srgbClr val="00BC89"/>
                          </a:solidFill>
                          <a:latin typeface="Nunito Sans"/>
                          <a:ea typeface="Nunito Sans"/>
                          <a:cs typeface="Nunito Sans"/>
                          <a:sym typeface="Nunito Sans"/>
                        </a:rPr>
                        <a:t>180</a:t>
                      </a:r>
                      <a:r>
                        <a:rPr b="0" baseline="30000" lang="en-GB" sz="1600">
                          <a:solidFill>
                            <a:srgbClr val="00BC89"/>
                          </a:solidFill>
                          <a:latin typeface="Nunito Sans"/>
                          <a:ea typeface="Nunito Sans"/>
                          <a:cs typeface="Nunito Sans"/>
                          <a:sym typeface="Nunito Sans"/>
                        </a:rPr>
                        <a:t>o</a:t>
                      </a:r>
                      <a:endParaRPr b="0"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Solve: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a:t>
                      </a:r>
                      <a:r>
                        <a:rPr b="0" i="1" lang="en-GB" sz="1600">
                          <a:solidFill>
                            <a:schemeClr val="dk1"/>
                          </a:solidFill>
                          <a:latin typeface="Times New Roman"/>
                          <a:ea typeface="Times New Roman"/>
                          <a:cs typeface="Times New Roman"/>
                          <a:sym typeface="Times New Roman"/>
                        </a:rPr>
                        <a:t>x </a:t>
                      </a:r>
                      <a:r>
                        <a:rPr b="0" lang="en-GB" sz="1600">
                          <a:solidFill>
                            <a:schemeClr val="dk1"/>
                          </a:solidFill>
                          <a:latin typeface="Nunito Sans"/>
                          <a:ea typeface="Nunito Sans"/>
                          <a:cs typeface="Nunito Sans"/>
                          <a:sym typeface="Nunito Sans"/>
                        </a:rPr>
                        <a:t>- 5 = 18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23</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2.41 - 0.638 = </a:t>
                      </a:r>
                      <a:r>
                        <a:rPr b="0" lang="en-GB" sz="1600">
                          <a:solidFill>
                            <a:srgbClr val="00BC89"/>
                          </a:solidFill>
                          <a:latin typeface="Nunito Sans"/>
                          <a:ea typeface="Nunito Sans"/>
                          <a:cs typeface="Nunito Sans"/>
                          <a:sym typeface="Nunito Sans"/>
                        </a:rPr>
                        <a:t>1.772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517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volume of this cuboid?</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420m</a:t>
                      </a:r>
                      <a:r>
                        <a:rPr baseline="30000" lang="en-GB" sz="1600">
                          <a:solidFill>
                            <a:srgbClr val="00BC89"/>
                          </a:solidFill>
                          <a:latin typeface="Nunito Sans"/>
                          <a:ea typeface="Nunito Sans"/>
                          <a:cs typeface="Nunito Sans"/>
                          <a:sym typeface="Nunito Sans"/>
                        </a:rPr>
                        <a:t>3</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Plot and label:</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A (-3, 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B (1, -5)</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1" name="Google Shape;111;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a:t>
            </a:r>
            <a:r>
              <a:rPr b="1" lang="en-GB">
                <a:solidFill>
                  <a:srgbClr val="FFFFFF"/>
                </a:solidFill>
                <a:latin typeface="Nunito Sans"/>
                <a:ea typeface="Nunito Sans"/>
                <a:cs typeface="Nunito Sans"/>
                <a:sym typeface="Nunito Sans"/>
              </a:rPr>
              <a:t> 2 Answers</a:t>
            </a:r>
            <a:endParaRPr b="1">
              <a:solidFill>
                <a:srgbClr val="FFFFFF"/>
              </a:solidFill>
              <a:latin typeface="Nunito Sans"/>
              <a:ea typeface="Nunito Sans"/>
              <a:cs typeface="Nunito Sans"/>
              <a:sym typeface="Nunito Sans"/>
            </a:endParaRPr>
          </a:p>
        </p:txBody>
      </p:sp>
      <p:pic>
        <p:nvPicPr>
          <p:cNvPr id="112" name="Google Shape;112;p21"/>
          <p:cNvPicPr preferRelativeResize="0"/>
          <p:nvPr/>
        </p:nvPicPr>
        <p:blipFill>
          <a:blip r:embed="rId3">
            <a:alphaModFix/>
          </a:blip>
          <a:stretch>
            <a:fillRect/>
          </a:stretch>
        </p:blipFill>
        <p:spPr>
          <a:xfrm>
            <a:off x="400350" y="2841475"/>
            <a:ext cx="3371850" cy="1571625"/>
          </a:xfrm>
          <a:prstGeom prst="rect">
            <a:avLst/>
          </a:prstGeom>
          <a:noFill/>
          <a:ln>
            <a:noFill/>
          </a:ln>
        </p:spPr>
      </p:pic>
      <p:pic>
        <p:nvPicPr>
          <p:cNvPr id="113" name="Google Shape;113;p21"/>
          <p:cNvPicPr preferRelativeResize="0"/>
          <p:nvPr/>
        </p:nvPicPr>
        <p:blipFill>
          <a:blip r:embed="rId4">
            <a:alphaModFix/>
          </a:blip>
          <a:stretch>
            <a:fillRect/>
          </a:stretch>
        </p:blipFill>
        <p:spPr>
          <a:xfrm>
            <a:off x="5754450" y="2504545"/>
            <a:ext cx="2870674" cy="21323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graphicFrame>
        <p:nvGraphicFramePr>
          <p:cNvPr id="118" name="Google Shape;118;p22"/>
          <p:cNvGraphicFramePr/>
          <p:nvPr/>
        </p:nvGraphicFramePr>
        <p:xfrm>
          <a:off x="108044" y="862525"/>
          <a:ext cx="3000000" cy="3000000"/>
        </p:xfrm>
        <a:graphic>
          <a:graphicData uri="http://schemas.openxmlformats.org/drawingml/2006/table">
            <a:tbl>
              <a:tblPr bandRow="1" firstRow="1">
                <a:noFill/>
                <a:tableStyleId>{F443DC8C-E2EE-4BB6-B3AD-EBE5A72BD2A0}</a:tableStyleId>
              </a:tblPr>
              <a:tblGrid>
                <a:gridCol w="1546950"/>
                <a:gridCol w="1301375"/>
                <a:gridCol w="1615625"/>
                <a:gridCol w="1350275"/>
                <a:gridCol w="3067850"/>
              </a:tblGrid>
              <a:tr h="10448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How many degrees in a quarter turn?</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Solve: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8</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28</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1.6 x 2.4 =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033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The volume of this cuboid is 120 cm</a:t>
                      </a:r>
                      <a:r>
                        <a:rPr baseline="30000" lang="en-GB" sz="1600">
                          <a:solidFill>
                            <a:schemeClr val="dk1"/>
                          </a:solidFill>
                          <a:latin typeface="Nunito Sans"/>
                          <a:ea typeface="Nunito Sans"/>
                          <a:cs typeface="Nunito Sans"/>
                          <a:sym typeface="Nunito Sans"/>
                        </a:rPr>
                        <a:t>3</a:t>
                      </a:r>
                      <a:r>
                        <a:rPr lang="en-GB" sz="1600">
                          <a:solidFill>
                            <a:schemeClr val="dk1"/>
                          </a:solidFill>
                          <a:latin typeface="Nunito Sans"/>
                          <a:ea typeface="Nunito Sans"/>
                          <a:cs typeface="Nunito Sans"/>
                          <a:sym typeface="Nunito Sans"/>
                        </a:rPr>
                        <a:t>. What is the length of edge </a:t>
                      </a:r>
                      <a:r>
                        <a:rPr i="1" lang="en-GB" sz="1600">
                          <a:solidFill>
                            <a:schemeClr val="dk1"/>
                          </a:solidFill>
                          <a:latin typeface="Times New Roman"/>
                          <a:ea typeface="Times New Roman"/>
                          <a:cs typeface="Times New Roman"/>
                          <a:sym typeface="Times New Roman"/>
                        </a:rPr>
                        <a:t>d</a:t>
                      </a:r>
                      <a:r>
                        <a:rPr lang="en-GB" sz="1600">
                          <a:solidFill>
                            <a:schemeClr val="dk1"/>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Plot and label:</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A (0, 0.5)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B (-6, -1)</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9" name="Google Shape;119;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a:t>
            </a:r>
            <a:r>
              <a:rPr b="1" lang="en-GB">
                <a:solidFill>
                  <a:srgbClr val="FFFFFF"/>
                </a:solidFill>
                <a:latin typeface="Nunito Sans"/>
                <a:ea typeface="Nunito Sans"/>
                <a:cs typeface="Nunito Sans"/>
                <a:sym typeface="Nunito Sans"/>
              </a:rPr>
              <a:t> 3</a:t>
            </a:r>
            <a:endParaRPr b="1">
              <a:solidFill>
                <a:srgbClr val="FFFFFF"/>
              </a:solidFill>
              <a:latin typeface="Nunito Sans"/>
              <a:ea typeface="Nunito Sans"/>
              <a:cs typeface="Nunito Sans"/>
              <a:sym typeface="Nunito Sans"/>
            </a:endParaRPr>
          </a:p>
        </p:txBody>
      </p:sp>
      <p:pic>
        <p:nvPicPr>
          <p:cNvPr id="120" name="Google Shape;120;p22"/>
          <p:cNvPicPr preferRelativeResize="0"/>
          <p:nvPr/>
        </p:nvPicPr>
        <p:blipFill>
          <a:blip r:embed="rId3">
            <a:alphaModFix/>
          </a:blip>
          <a:stretch>
            <a:fillRect/>
          </a:stretch>
        </p:blipFill>
        <p:spPr>
          <a:xfrm>
            <a:off x="511275" y="2879575"/>
            <a:ext cx="2705100" cy="1495425"/>
          </a:xfrm>
          <a:prstGeom prst="rect">
            <a:avLst/>
          </a:prstGeom>
          <a:noFill/>
          <a:ln>
            <a:noFill/>
          </a:ln>
        </p:spPr>
      </p:pic>
      <p:pic>
        <p:nvPicPr>
          <p:cNvPr id="121" name="Google Shape;121;p22"/>
          <p:cNvPicPr preferRelativeResize="0"/>
          <p:nvPr/>
        </p:nvPicPr>
        <p:blipFill>
          <a:blip r:embed="rId4">
            <a:alphaModFix/>
          </a:blip>
          <a:stretch>
            <a:fillRect/>
          </a:stretch>
        </p:blipFill>
        <p:spPr>
          <a:xfrm>
            <a:off x="5720675" y="2538124"/>
            <a:ext cx="2861725" cy="21197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graphicFrame>
        <p:nvGraphicFramePr>
          <p:cNvPr id="126" name="Google Shape;126;p23"/>
          <p:cNvGraphicFramePr/>
          <p:nvPr/>
        </p:nvGraphicFramePr>
        <p:xfrm>
          <a:off x="108044" y="862525"/>
          <a:ext cx="3000000" cy="3000000"/>
        </p:xfrm>
        <a:graphic>
          <a:graphicData uri="http://schemas.openxmlformats.org/drawingml/2006/table">
            <a:tbl>
              <a:tblPr bandRow="1" firstRow="1">
                <a:noFill/>
                <a:tableStyleId>{F443DC8C-E2EE-4BB6-B3AD-EBE5A72BD2A0}</a:tableStyleId>
              </a:tblPr>
              <a:tblGrid>
                <a:gridCol w="1546950"/>
                <a:gridCol w="1301375"/>
                <a:gridCol w="1615625"/>
                <a:gridCol w="1350275"/>
                <a:gridCol w="3067850"/>
              </a:tblGrid>
              <a:tr h="10448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How many degrees in a quarter turn?    </a:t>
                      </a:r>
                      <a:r>
                        <a:rPr b="0" lang="en-GB" sz="1600">
                          <a:solidFill>
                            <a:srgbClr val="00BC89"/>
                          </a:solidFill>
                          <a:latin typeface="Nunito Sans"/>
                          <a:ea typeface="Nunito Sans"/>
                          <a:cs typeface="Nunito Sans"/>
                          <a:sym typeface="Nunito Sans"/>
                        </a:rPr>
                        <a:t>90</a:t>
                      </a:r>
                      <a:r>
                        <a:rPr b="0" baseline="30000" lang="en-GB" sz="1600">
                          <a:solidFill>
                            <a:srgbClr val="00BC89"/>
                          </a:solidFill>
                          <a:latin typeface="Nunito Sans"/>
                          <a:ea typeface="Nunito Sans"/>
                          <a:cs typeface="Nunito Sans"/>
                          <a:sym typeface="Nunito Sans"/>
                        </a:rPr>
                        <a:t>o</a:t>
                      </a:r>
                      <a:endParaRPr b="0"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Solve: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8</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28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3.5</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1.6 x 2.4 = </a:t>
                      </a:r>
                      <a:r>
                        <a:rPr b="0" lang="en-GB" sz="1600">
                          <a:solidFill>
                            <a:srgbClr val="00BC89"/>
                          </a:solidFill>
                          <a:latin typeface="Nunito Sans"/>
                          <a:ea typeface="Nunito Sans"/>
                          <a:cs typeface="Nunito Sans"/>
                          <a:sym typeface="Nunito Sans"/>
                        </a:rPr>
                        <a:t>3.84</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033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The volume of this cuboid is 120 cm</a:t>
                      </a:r>
                      <a:r>
                        <a:rPr baseline="30000" lang="en-GB" sz="1600">
                          <a:solidFill>
                            <a:schemeClr val="dk1"/>
                          </a:solidFill>
                          <a:latin typeface="Nunito Sans"/>
                          <a:ea typeface="Nunito Sans"/>
                          <a:cs typeface="Nunito Sans"/>
                          <a:sym typeface="Nunito Sans"/>
                        </a:rPr>
                        <a:t>3</a:t>
                      </a:r>
                      <a:r>
                        <a:rPr lang="en-GB" sz="1600">
                          <a:solidFill>
                            <a:schemeClr val="dk1"/>
                          </a:solidFill>
                          <a:latin typeface="Nunito Sans"/>
                          <a:ea typeface="Nunito Sans"/>
                          <a:cs typeface="Nunito Sans"/>
                          <a:sym typeface="Nunito Sans"/>
                        </a:rPr>
                        <a:t>. What is the length of edge d?     </a:t>
                      </a:r>
                      <a:r>
                        <a:rPr lang="en-GB" sz="1600">
                          <a:solidFill>
                            <a:srgbClr val="00BC89"/>
                          </a:solidFill>
                          <a:latin typeface="Nunito Sans"/>
                          <a:ea typeface="Nunito Sans"/>
                          <a:cs typeface="Nunito Sans"/>
                          <a:sym typeface="Nunito Sans"/>
                        </a:rPr>
                        <a:t>5cm</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Plot and label:</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A (0, 0.5)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B (-6, -1)</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7" name="Google Shape;127;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a:t>
            </a:r>
            <a:r>
              <a:rPr b="1" lang="en-GB">
                <a:solidFill>
                  <a:srgbClr val="FFFFFF"/>
                </a:solidFill>
                <a:latin typeface="Nunito Sans"/>
                <a:ea typeface="Nunito Sans"/>
                <a:cs typeface="Nunito Sans"/>
                <a:sym typeface="Nunito Sans"/>
              </a:rPr>
              <a:t> 3 Answers</a:t>
            </a:r>
            <a:endParaRPr b="1">
              <a:solidFill>
                <a:srgbClr val="FFFFFF"/>
              </a:solidFill>
              <a:latin typeface="Nunito Sans"/>
              <a:ea typeface="Nunito Sans"/>
              <a:cs typeface="Nunito Sans"/>
              <a:sym typeface="Nunito Sans"/>
            </a:endParaRPr>
          </a:p>
        </p:txBody>
      </p:sp>
      <p:pic>
        <p:nvPicPr>
          <p:cNvPr id="128" name="Google Shape;128;p23"/>
          <p:cNvPicPr preferRelativeResize="0"/>
          <p:nvPr/>
        </p:nvPicPr>
        <p:blipFill>
          <a:blip r:embed="rId3">
            <a:alphaModFix/>
          </a:blip>
          <a:stretch>
            <a:fillRect/>
          </a:stretch>
        </p:blipFill>
        <p:spPr>
          <a:xfrm>
            <a:off x="511275" y="2879575"/>
            <a:ext cx="2705100" cy="1495425"/>
          </a:xfrm>
          <a:prstGeom prst="rect">
            <a:avLst/>
          </a:prstGeom>
          <a:noFill/>
          <a:ln>
            <a:noFill/>
          </a:ln>
        </p:spPr>
      </p:pic>
      <p:pic>
        <p:nvPicPr>
          <p:cNvPr id="129" name="Google Shape;129;p23"/>
          <p:cNvPicPr preferRelativeResize="0"/>
          <p:nvPr/>
        </p:nvPicPr>
        <p:blipFill>
          <a:blip r:embed="rId4">
            <a:alphaModFix/>
          </a:blip>
          <a:stretch>
            <a:fillRect/>
          </a:stretch>
        </p:blipFill>
        <p:spPr>
          <a:xfrm>
            <a:off x="5732725" y="2527275"/>
            <a:ext cx="2885425" cy="21433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