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1"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Lst>
  <p:sldSz cy="5143500" cx="9144000"/>
  <p:notesSz cx="6858000" cy="9144000"/>
  <p:embeddedFontLst>
    <p:embeddedFont>
      <p:font typeface="Nunito Sans"/>
      <p:regular r:id="rId20"/>
      <p:bold r:id="rId21"/>
      <p:italic r:id="rId22"/>
      <p:boldItalic r:id="rId2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403FDC4F-3E27-4485-9EC9-8E77C38FC733}">
  <a:tblStyle styleId="{403FDC4F-3E27-4485-9EC9-8E77C38FC733}"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A99A09E2-7C6A-4385-9FC4-C3A95C65DC31}" styleName="Table_1">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63EC33CE-9931-40DA-9527-E3AA4CB94C80}" styleName="Table_2">
    <a:wholeTbl>
      <a:tcTxStyle b="off" i="off">
        <a:font>
          <a:latin typeface="Calibri"/>
          <a:ea typeface="Calibri"/>
          <a:cs typeface="Calibri"/>
        </a:font>
        <a:srgbClr val="000000"/>
      </a:tcTxStyle>
      <a:tcStyle>
        <a:tcBdr>
          <a:left>
            <a:ln cap="flat" cmpd="sng" w="12700">
              <a:solidFill>
                <a:srgbClr val="FFFFFF"/>
              </a:solidFill>
              <a:prstDash val="solid"/>
              <a:round/>
              <a:headEnd len="sm" w="sm" type="none"/>
              <a:tailEnd len="sm" w="sm" type="none"/>
            </a:ln>
          </a:left>
          <a:right>
            <a:ln cap="flat" cmpd="sng" w="12700">
              <a:solidFill>
                <a:srgbClr val="FFFFFF"/>
              </a:solidFill>
              <a:prstDash val="solid"/>
              <a:round/>
              <a:headEnd len="sm" w="sm" type="none"/>
              <a:tailEnd len="sm" w="sm" type="none"/>
            </a:ln>
          </a:right>
          <a:top>
            <a:ln cap="flat" cmpd="sng" w="12700">
              <a:solidFill>
                <a:srgbClr val="FFFFFF"/>
              </a:solidFill>
              <a:prstDash val="solid"/>
              <a:round/>
              <a:headEnd len="sm" w="sm" type="none"/>
              <a:tailEnd len="sm" w="sm" type="none"/>
            </a:ln>
          </a:top>
          <a:bottom>
            <a:ln cap="flat" cmpd="sng" w="12700">
              <a:solidFill>
                <a:srgbClr val="FFFFFF"/>
              </a:solidFill>
              <a:prstDash val="solid"/>
              <a:round/>
              <a:headEnd len="sm" w="sm" type="none"/>
              <a:tailEnd len="sm" w="sm" type="none"/>
            </a:ln>
          </a:bottom>
          <a:insideH>
            <a:ln cap="flat" cmpd="sng" w="12700">
              <a:solidFill>
                <a:srgbClr val="FFFFFF"/>
              </a:solidFill>
              <a:prstDash val="solid"/>
              <a:round/>
              <a:headEnd len="sm" w="sm" type="none"/>
              <a:tailEnd len="sm" w="sm" type="none"/>
            </a:ln>
          </a:insideH>
          <a:insideV>
            <a:ln cap="flat" cmpd="sng" w="12700">
              <a:solidFill>
                <a:srgbClr val="FFFFFF"/>
              </a:solidFill>
              <a:prstDash val="solid"/>
              <a:round/>
              <a:headEnd len="sm" w="sm" type="none"/>
              <a:tailEnd len="sm" w="sm" type="none"/>
            </a:ln>
          </a:insideV>
        </a:tcBdr>
        <a:fill>
          <a:solidFill>
            <a:srgbClr val="E8EBF5"/>
          </a:solidFill>
        </a:fill>
      </a:tcStyle>
    </a:wholeTbl>
    <a:band1H>
      <a:tcTxStyle/>
      <a:tcStyle>
        <a:fill>
          <a:solidFill>
            <a:srgbClr val="CDD4EA"/>
          </a:solidFill>
        </a:fill>
      </a:tcStyle>
    </a:band1H>
    <a:band2H>
      <a:tcTxStyle/>
    </a:band2H>
    <a:band1V>
      <a:tcTxStyle/>
      <a:tcStyle>
        <a:fill>
          <a:solidFill>
            <a:srgbClr val="CDD4EA"/>
          </a:solidFill>
        </a:fill>
      </a:tcStyle>
    </a:band1V>
    <a:band2V>
      <a:tcTxStyle/>
    </a:band2V>
    <a:lastCol>
      <a:tcTxStyle b="on" i="off">
        <a:font>
          <a:latin typeface="Calibri"/>
          <a:ea typeface="Calibri"/>
          <a:cs typeface="Calibri"/>
        </a:font>
        <a:srgbClr val="FFFFFF"/>
      </a:tcTxStyle>
      <a:tcStyle>
        <a:fill>
          <a:solidFill>
            <a:srgbClr val="4472C4"/>
          </a:solidFill>
        </a:fill>
      </a:tcStyle>
    </a:lastCol>
    <a:firstCol>
      <a:tcTxStyle b="on" i="off">
        <a:font>
          <a:latin typeface="Calibri"/>
          <a:ea typeface="Calibri"/>
          <a:cs typeface="Calibri"/>
        </a:font>
        <a:srgbClr val="FFFFFF"/>
      </a:tcTxStyle>
      <a:tcStyle>
        <a:fill>
          <a:solidFill>
            <a:srgbClr val="4472C4"/>
          </a:solidFill>
        </a:fill>
      </a:tcStyle>
    </a:firstCol>
    <a:lastRow>
      <a:tcTxStyle b="on" i="off">
        <a:font>
          <a:latin typeface="Calibri"/>
          <a:ea typeface="Calibri"/>
          <a:cs typeface="Calibri"/>
        </a:font>
        <a:srgbClr val="FFFFFF"/>
      </a:tcTxStyle>
      <a:tcStyle>
        <a:tcBdr>
          <a:top>
            <a:ln cap="flat" cmpd="sng" w="38100">
              <a:solidFill>
                <a:srgbClr val="FFFFFF"/>
              </a:solidFill>
              <a:prstDash val="solid"/>
              <a:round/>
              <a:headEnd len="sm" w="sm" type="none"/>
              <a:tailEnd len="sm" w="sm" type="none"/>
            </a:ln>
          </a:top>
        </a:tcBdr>
        <a:fill>
          <a:solidFill>
            <a:srgbClr val="4472C4"/>
          </a:solidFill>
        </a:fill>
      </a:tcStyle>
    </a:lastRow>
    <a:seCell>
      <a:tcTxStyle/>
    </a:seCell>
    <a:swCell>
      <a:tcTxStyle/>
    </a:swCell>
    <a:firstRow>
      <a:tcTxStyle b="on" i="off">
        <a:font>
          <a:latin typeface="Calibri"/>
          <a:ea typeface="Calibri"/>
          <a:cs typeface="Calibri"/>
        </a:font>
        <a:srgbClr val="FFFFFF"/>
      </a:tcTxStyle>
      <a:tcStyle>
        <a:tcBdr>
          <a:bottom>
            <a:ln cap="flat" cmpd="sng" w="38100">
              <a:solidFill>
                <a:srgbClr val="FFFFFF"/>
              </a:solidFill>
              <a:prstDash val="solid"/>
              <a:round/>
              <a:headEnd len="sm" w="sm" type="none"/>
              <a:tailEnd len="sm" w="sm" type="none"/>
            </a:ln>
          </a:bottom>
        </a:tcBdr>
        <a:fill>
          <a:solidFill>
            <a:srgbClr val="4472C4"/>
          </a:solidFill>
        </a:fill>
      </a:tc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NunitoSans-regular.fntdata"/><Relationship Id="rId11" Type="http://schemas.openxmlformats.org/officeDocument/2006/relationships/slide" Target="slides/slide5.xml"/><Relationship Id="rId22" Type="http://schemas.openxmlformats.org/officeDocument/2006/relationships/font" Target="fonts/NunitoSans-italic.fntdata"/><Relationship Id="rId10" Type="http://schemas.openxmlformats.org/officeDocument/2006/relationships/slide" Target="slides/slide4.xml"/><Relationship Id="rId21" Type="http://schemas.openxmlformats.org/officeDocument/2006/relationships/font" Target="fonts/NunitoSans-bold.fntdata"/><Relationship Id="rId13" Type="http://schemas.openxmlformats.org/officeDocument/2006/relationships/slide" Target="slides/slide7.xml"/><Relationship Id="rId12" Type="http://schemas.openxmlformats.org/officeDocument/2006/relationships/slide" Target="slides/slide6.xml"/><Relationship Id="rId23" Type="http://schemas.openxmlformats.org/officeDocument/2006/relationships/font" Target="fonts/NunitoSans-bold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5" Type="http://schemas.openxmlformats.org/officeDocument/2006/relationships/slideMaster" Target="slideMasters/slideMaster1.xml"/><Relationship Id="rId19" Type="http://schemas.openxmlformats.org/officeDocument/2006/relationships/slide" Target="slides/slide13.xml"/><Relationship Id="rId6" Type="http://schemas.openxmlformats.org/officeDocument/2006/relationships/notesMaster" Target="notesMasters/notesMaster1.xml"/><Relationship Id="rId18" Type="http://schemas.openxmlformats.org/officeDocument/2006/relationships/slide" Target="slides/slide12.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gd9c7bf38d3_0_1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7" name="Google Shape;67;gd9c7bf38d3_0_11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 name="Shape 138"/>
        <p:cNvGrpSpPr/>
        <p:nvPr/>
      </p:nvGrpSpPr>
      <p:grpSpPr>
        <a:xfrm>
          <a:off x="0" y="0"/>
          <a:ext cx="0" cy="0"/>
          <a:chOff x="0" y="0"/>
          <a:chExt cx="0" cy="0"/>
        </a:xfrm>
      </p:grpSpPr>
      <p:sp>
        <p:nvSpPr>
          <p:cNvPr id="139" name="Google Shape;139;g10b2c0fb945_0_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0" name="Google Shape;140;g10b2c0fb945_0_7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 name="Shape 146"/>
        <p:cNvGrpSpPr/>
        <p:nvPr/>
      </p:nvGrpSpPr>
      <p:grpSpPr>
        <a:xfrm>
          <a:off x="0" y="0"/>
          <a:ext cx="0" cy="0"/>
          <a:chOff x="0" y="0"/>
          <a:chExt cx="0" cy="0"/>
        </a:xfrm>
      </p:grpSpPr>
      <p:sp>
        <p:nvSpPr>
          <p:cNvPr id="147" name="Google Shape;147;g11925d160c2_0_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8" name="Google Shape;148;g11925d160c2_0_32: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4" name="Shape 154"/>
        <p:cNvGrpSpPr/>
        <p:nvPr/>
      </p:nvGrpSpPr>
      <p:grpSpPr>
        <a:xfrm>
          <a:off x="0" y="0"/>
          <a:ext cx="0" cy="0"/>
          <a:chOff x="0" y="0"/>
          <a:chExt cx="0" cy="0"/>
        </a:xfrm>
      </p:grpSpPr>
      <p:sp>
        <p:nvSpPr>
          <p:cNvPr id="155" name="Google Shape;155;g10b2c0fb945_0_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6" name="Google Shape;156;g10b2c0fb945_0_8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2" name="Shape 162"/>
        <p:cNvGrpSpPr/>
        <p:nvPr/>
      </p:nvGrpSpPr>
      <p:grpSpPr>
        <a:xfrm>
          <a:off x="0" y="0"/>
          <a:ext cx="0" cy="0"/>
          <a:chOff x="0" y="0"/>
          <a:chExt cx="0" cy="0"/>
        </a:xfrm>
      </p:grpSpPr>
      <p:sp>
        <p:nvSpPr>
          <p:cNvPr id="163" name="Google Shape;163;g11925d160c2_0_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4" name="Google Shape;164;g11925d160c2_0_41: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dcbf4ee84e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dcbf4ee84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 name="Shape 76"/>
        <p:cNvGrpSpPr/>
        <p:nvPr/>
      </p:nvGrpSpPr>
      <p:grpSpPr>
        <a:xfrm>
          <a:off x="0" y="0"/>
          <a:ext cx="0" cy="0"/>
          <a:chOff x="0" y="0"/>
          <a:chExt cx="0" cy="0"/>
        </a:xfrm>
      </p:grpSpPr>
      <p:sp>
        <p:nvSpPr>
          <p:cNvPr id="77" name="Google Shape;77;g10b2c0fb945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8" name="Google Shape;78;g10b2c0fb945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gd9c7bf38d3_0_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4" name="Google Shape;84;gd9c7bf38d3_0_9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 name="Shape 90"/>
        <p:cNvGrpSpPr/>
        <p:nvPr/>
      </p:nvGrpSpPr>
      <p:grpSpPr>
        <a:xfrm>
          <a:off x="0" y="0"/>
          <a:ext cx="0" cy="0"/>
          <a:chOff x="0" y="0"/>
          <a:chExt cx="0" cy="0"/>
        </a:xfrm>
      </p:grpSpPr>
      <p:sp>
        <p:nvSpPr>
          <p:cNvPr id="91" name="Google Shape;91;g11925d160c2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2" name="Google Shape;92;g11925d160c2_0_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 name="Shape 98"/>
        <p:cNvGrpSpPr/>
        <p:nvPr/>
      </p:nvGrpSpPr>
      <p:grpSpPr>
        <a:xfrm>
          <a:off x="0" y="0"/>
          <a:ext cx="0" cy="0"/>
          <a:chOff x="0" y="0"/>
          <a:chExt cx="0" cy="0"/>
        </a:xfrm>
      </p:grpSpPr>
      <p:sp>
        <p:nvSpPr>
          <p:cNvPr id="99" name="Google Shape;99;g10b2c0fb945_0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0" name="Google Shape;100;g10b2c0fb945_0_6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g11925d160c2_0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8" name="Google Shape;108;g11925d160c2_0_14: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4" name="Shape 114"/>
        <p:cNvGrpSpPr/>
        <p:nvPr/>
      </p:nvGrpSpPr>
      <p:grpSpPr>
        <a:xfrm>
          <a:off x="0" y="0"/>
          <a:ext cx="0" cy="0"/>
          <a:chOff x="0" y="0"/>
          <a:chExt cx="0" cy="0"/>
        </a:xfrm>
      </p:grpSpPr>
      <p:sp>
        <p:nvSpPr>
          <p:cNvPr id="115" name="Google Shape;115;g10b2c0fb945_0_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6" name="Google Shape;116;g10b2c0fb945_0_7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 name="Shape 126"/>
        <p:cNvGrpSpPr/>
        <p:nvPr/>
      </p:nvGrpSpPr>
      <p:grpSpPr>
        <a:xfrm>
          <a:off x="0" y="0"/>
          <a:ext cx="0" cy="0"/>
          <a:chOff x="0" y="0"/>
          <a:chExt cx="0" cy="0"/>
        </a:xfrm>
      </p:grpSpPr>
      <p:sp>
        <p:nvSpPr>
          <p:cNvPr id="127" name="Google Shape;127;g11925d160c2_0_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8" name="Google Shape;128;g11925d160c2_0_23: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jp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
        <p:nvSpPr>
          <p:cNvPr id="11" name="Google Shape;11;p2"/>
          <p:cNvSpPr/>
          <p:nvPr/>
        </p:nvSpPr>
        <p:spPr>
          <a:xfrm>
            <a:off x="0" y="150"/>
            <a:ext cx="9144000" cy="5143500"/>
          </a:xfrm>
          <a:prstGeom prst="rect">
            <a:avLst/>
          </a:prstGeom>
          <a:solidFill>
            <a:srgbClr val="09217B"/>
          </a:solidFill>
          <a:ln cap="flat" cmpd="sng" w="9525">
            <a:solidFill>
              <a:srgbClr val="09217B"/>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2"/>
          <p:cNvSpPr txBox="1"/>
          <p:nvPr/>
        </p:nvSpPr>
        <p:spPr>
          <a:xfrm>
            <a:off x="-150" y="2390000"/>
            <a:ext cx="9144000" cy="790800"/>
          </a:xfrm>
          <a:prstGeom prst="rect">
            <a:avLst/>
          </a:prstGeom>
          <a:noFill/>
          <a:ln>
            <a:noFill/>
          </a:ln>
        </p:spPr>
        <p:txBody>
          <a:bodyPr anchorCtr="0" anchor="b" bIns="34275" lIns="68575" spcFirstLastPara="1" rIns="68575" wrap="square" tIns="34275">
            <a:normAutofit/>
          </a:bodyPr>
          <a:lstStyle/>
          <a:p>
            <a:pPr indent="0" lvl="0" marL="0" rtl="0" algn="ctr">
              <a:lnSpc>
                <a:spcPct val="90000"/>
              </a:lnSpc>
              <a:spcBef>
                <a:spcPts val="0"/>
              </a:spcBef>
              <a:spcAft>
                <a:spcPts val="0"/>
              </a:spcAft>
              <a:buClr>
                <a:schemeClr val="dk1"/>
              </a:buClr>
              <a:buSzPts val="4500"/>
              <a:buFont typeface="Calibri"/>
              <a:buNone/>
            </a:pPr>
            <a:r>
              <a:rPr b="1" lang="en-GB" sz="5000">
                <a:solidFill>
                  <a:srgbClr val="FFFFFF"/>
                </a:solidFill>
                <a:latin typeface="Nunito Sans"/>
                <a:ea typeface="Nunito Sans"/>
                <a:cs typeface="Nunito Sans"/>
                <a:sym typeface="Nunito Sans"/>
              </a:rPr>
              <a:t>Fluent in Five</a:t>
            </a:r>
            <a:endParaRPr b="1" sz="5000">
              <a:solidFill>
                <a:srgbClr val="FFFFFF"/>
              </a:solidFill>
              <a:latin typeface="Nunito Sans"/>
              <a:ea typeface="Nunito Sans"/>
              <a:cs typeface="Nunito Sans"/>
              <a:sym typeface="Nunito Sans"/>
            </a:endParaRPr>
          </a:p>
        </p:txBody>
      </p:sp>
      <p:sp>
        <p:nvSpPr>
          <p:cNvPr id="13" name="Google Shape;13;p2"/>
          <p:cNvSpPr txBox="1"/>
          <p:nvPr/>
        </p:nvSpPr>
        <p:spPr>
          <a:xfrm>
            <a:off x="0" y="3380300"/>
            <a:ext cx="9144000" cy="594600"/>
          </a:xfrm>
          <a:prstGeom prst="rect">
            <a:avLst/>
          </a:prstGeom>
          <a:noFill/>
          <a:ln>
            <a:noFill/>
          </a:ln>
        </p:spPr>
        <p:txBody>
          <a:bodyPr anchorCtr="0" anchor="t" bIns="34275" lIns="68575" spcFirstLastPara="1" rIns="68575" wrap="square" tIns="34275">
            <a:noAutofit/>
          </a:bodyPr>
          <a:lstStyle/>
          <a:p>
            <a:pPr indent="0" lvl="0" marL="0" rtl="0" algn="ctr">
              <a:lnSpc>
                <a:spcPct val="70000"/>
              </a:lnSpc>
              <a:spcBef>
                <a:spcPts val="0"/>
              </a:spcBef>
              <a:spcAft>
                <a:spcPts val="0"/>
              </a:spcAft>
              <a:buClr>
                <a:schemeClr val="dk1"/>
              </a:buClr>
              <a:buSzPts val="990"/>
              <a:buNone/>
            </a:pPr>
            <a:r>
              <a:rPr lang="en-GB" sz="1895">
                <a:solidFill>
                  <a:schemeClr val="lt1"/>
                </a:solidFill>
                <a:latin typeface="Nunito Sans"/>
                <a:ea typeface="Nunito Sans"/>
                <a:cs typeface="Nunito Sans"/>
                <a:sym typeface="Nunito Sans"/>
              </a:rPr>
              <a:t>KS3 Year 8</a:t>
            </a:r>
            <a:endParaRPr sz="1895">
              <a:solidFill>
                <a:schemeClr val="lt1"/>
              </a:solidFill>
              <a:latin typeface="Nunito Sans"/>
              <a:ea typeface="Nunito Sans"/>
              <a:cs typeface="Nunito Sans"/>
              <a:sym typeface="Nunito Sans"/>
            </a:endParaRPr>
          </a:p>
          <a:p>
            <a:pPr indent="0" lvl="0" marL="0" rtl="0" algn="ctr">
              <a:lnSpc>
                <a:spcPct val="70000"/>
              </a:lnSpc>
              <a:spcBef>
                <a:spcPts val="0"/>
              </a:spcBef>
              <a:spcAft>
                <a:spcPts val="0"/>
              </a:spcAft>
              <a:buClr>
                <a:schemeClr val="dk1"/>
              </a:buClr>
              <a:buSzPts val="990"/>
              <a:buNone/>
            </a:pPr>
            <a:r>
              <a:t/>
            </a:r>
            <a:endParaRPr sz="1895">
              <a:solidFill>
                <a:schemeClr val="lt1"/>
              </a:solidFill>
              <a:latin typeface="Nunito Sans"/>
              <a:ea typeface="Nunito Sans"/>
              <a:cs typeface="Nunito Sans"/>
              <a:sym typeface="Nunito Sans"/>
            </a:endParaRPr>
          </a:p>
          <a:p>
            <a:pPr indent="0" lvl="0" marL="0" rtl="0" algn="ctr">
              <a:lnSpc>
                <a:spcPct val="70000"/>
              </a:lnSpc>
              <a:spcBef>
                <a:spcPts val="0"/>
              </a:spcBef>
              <a:spcAft>
                <a:spcPts val="0"/>
              </a:spcAft>
              <a:buClr>
                <a:schemeClr val="dk1"/>
              </a:buClr>
              <a:buSzPts val="990"/>
              <a:buNone/>
            </a:pPr>
            <a:r>
              <a:rPr lang="en-GB" sz="1895">
                <a:solidFill>
                  <a:schemeClr val="lt1"/>
                </a:solidFill>
                <a:latin typeface="Nunito Sans"/>
                <a:ea typeface="Nunito Sans"/>
                <a:cs typeface="Nunito Sans"/>
                <a:sym typeface="Nunito Sans"/>
              </a:rPr>
              <a:t>SUMMER TERM</a:t>
            </a:r>
            <a:endParaRPr sz="1895">
              <a:solidFill>
                <a:srgbClr val="FFFFFF"/>
              </a:solidFill>
              <a:latin typeface="Nunito Sans"/>
              <a:ea typeface="Nunito Sans"/>
              <a:cs typeface="Nunito Sans"/>
              <a:sym typeface="Nunito Sans"/>
            </a:endParaRPr>
          </a:p>
        </p:txBody>
      </p:sp>
      <p:sp>
        <p:nvSpPr>
          <p:cNvPr id="14" name="Google Shape;14;p2"/>
          <p:cNvSpPr/>
          <p:nvPr/>
        </p:nvSpPr>
        <p:spPr>
          <a:xfrm>
            <a:off x="3762450" y="571400"/>
            <a:ext cx="1619100" cy="1619100"/>
          </a:xfrm>
          <a:prstGeom prst="ellipse">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5" name="Google Shape;15;p2"/>
          <p:cNvPicPr preferRelativeResize="0"/>
          <p:nvPr/>
        </p:nvPicPr>
        <p:blipFill>
          <a:blip r:embed="rId2">
            <a:alphaModFix/>
          </a:blip>
          <a:stretch>
            <a:fillRect/>
          </a:stretch>
        </p:blipFill>
        <p:spPr>
          <a:xfrm>
            <a:off x="4066175" y="934944"/>
            <a:ext cx="1011651" cy="892000"/>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50" name="Shape 50"/>
        <p:cNvGrpSpPr/>
        <p:nvPr/>
      </p:nvGrpSpPr>
      <p:grpSpPr>
        <a:xfrm>
          <a:off x="0" y="0"/>
          <a:ext cx="0" cy="0"/>
          <a:chOff x="0" y="0"/>
          <a:chExt cx="0" cy="0"/>
        </a:xfrm>
      </p:grpSpPr>
      <p:sp>
        <p:nvSpPr>
          <p:cNvPr id="51" name="Google Shape;51;p11"/>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52" name="Google Shape;52;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53" name="Shape 53"/>
        <p:cNvGrpSpPr/>
        <p:nvPr/>
      </p:nvGrpSpPr>
      <p:grpSpPr>
        <a:xfrm>
          <a:off x="0" y="0"/>
          <a:ext cx="0" cy="0"/>
          <a:chOff x="0" y="0"/>
          <a:chExt cx="0" cy="0"/>
        </a:xfrm>
      </p:grpSpPr>
      <p:sp>
        <p:nvSpPr>
          <p:cNvPr id="54" name="Google Shape;54;p12"/>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55" name="Google Shape;55;p12"/>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56" name="Google Shape;56;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7" name="Shape 57"/>
        <p:cNvGrpSpPr/>
        <p:nvPr/>
      </p:nvGrpSpPr>
      <p:grpSpPr>
        <a:xfrm>
          <a:off x="0" y="0"/>
          <a:ext cx="0" cy="0"/>
          <a:chOff x="0" y="0"/>
          <a:chExt cx="0" cy="0"/>
        </a:xfrm>
      </p:grpSpPr>
      <p:sp>
        <p:nvSpPr>
          <p:cNvPr id="58" name="Google Shape;58;p1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59" name="Shape 59"/>
        <p:cNvGrpSpPr/>
        <p:nvPr/>
      </p:nvGrpSpPr>
      <p:grpSpPr>
        <a:xfrm>
          <a:off x="0" y="0"/>
          <a:ext cx="0" cy="0"/>
          <a:chOff x="0" y="0"/>
          <a:chExt cx="0" cy="0"/>
        </a:xfrm>
      </p:grpSpPr>
      <p:sp>
        <p:nvSpPr>
          <p:cNvPr id="60" name="Google Shape;60;p14"/>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rmAutofit/>
          </a:bodyPr>
          <a:lstStyle>
            <a:lvl1pPr lvl="0" rtl="0" algn="l">
              <a:lnSpc>
                <a:spcPct val="90000"/>
              </a:lnSpc>
              <a:spcBef>
                <a:spcPts val="0"/>
              </a:spcBef>
              <a:spcAft>
                <a:spcPts val="0"/>
              </a:spcAft>
              <a:buClr>
                <a:schemeClr val="dk1"/>
              </a:buClr>
              <a:buSzPts val="14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61" name="Google Shape;61;p14"/>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rmAutofit/>
          </a:bodyPr>
          <a:lstStyle>
            <a:lvl1pPr indent="-317500" lvl="0" marL="457200" rtl="0" algn="l">
              <a:lnSpc>
                <a:spcPct val="90000"/>
              </a:lnSpc>
              <a:spcBef>
                <a:spcPts val="800"/>
              </a:spcBef>
              <a:spcAft>
                <a:spcPts val="0"/>
              </a:spcAft>
              <a:buClr>
                <a:schemeClr val="dk1"/>
              </a:buClr>
              <a:buSzPts val="1400"/>
              <a:buChar char="●"/>
              <a:defRPr/>
            </a:lvl1pPr>
            <a:lvl2pPr indent="-317500" lvl="1" marL="914400" rtl="0" algn="l">
              <a:lnSpc>
                <a:spcPct val="90000"/>
              </a:lnSpc>
              <a:spcBef>
                <a:spcPts val="1200"/>
              </a:spcBef>
              <a:spcAft>
                <a:spcPts val="0"/>
              </a:spcAft>
              <a:buClr>
                <a:schemeClr val="dk1"/>
              </a:buClr>
              <a:buSzPts val="1400"/>
              <a:buChar char="○"/>
              <a:defRPr/>
            </a:lvl2pPr>
            <a:lvl3pPr indent="-317500" lvl="2" marL="1371600" rtl="0" algn="l">
              <a:lnSpc>
                <a:spcPct val="90000"/>
              </a:lnSpc>
              <a:spcBef>
                <a:spcPts val="1200"/>
              </a:spcBef>
              <a:spcAft>
                <a:spcPts val="0"/>
              </a:spcAft>
              <a:buClr>
                <a:schemeClr val="dk1"/>
              </a:buClr>
              <a:buSzPts val="1400"/>
              <a:buChar char="■"/>
              <a:defRPr/>
            </a:lvl3pPr>
            <a:lvl4pPr indent="-317500" lvl="3" marL="1828800" rtl="0" algn="l">
              <a:lnSpc>
                <a:spcPct val="90000"/>
              </a:lnSpc>
              <a:spcBef>
                <a:spcPts val="1200"/>
              </a:spcBef>
              <a:spcAft>
                <a:spcPts val="0"/>
              </a:spcAft>
              <a:buClr>
                <a:schemeClr val="dk1"/>
              </a:buClr>
              <a:buSzPts val="1400"/>
              <a:buChar char="●"/>
              <a:defRPr/>
            </a:lvl4pPr>
            <a:lvl5pPr indent="-317500" lvl="4" marL="2286000" rtl="0" algn="l">
              <a:lnSpc>
                <a:spcPct val="90000"/>
              </a:lnSpc>
              <a:spcBef>
                <a:spcPts val="1200"/>
              </a:spcBef>
              <a:spcAft>
                <a:spcPts val="0"/>
              </a:spcAft>
              <a:buClr>
                <a:schemeClr val="dk1"/>
              </a:buClr>
              <a:buSzPts val="1400"/>
              <a:buChar char="○"/>
              <a:defRPr/>
            </a:lvl5pPr>
            <a:lvl6pPr indent="-317500" lvl="5" marL="2743200" rtl="0" algn="l">
              <a:lnSpc>
                <a:spcPct val="90000"/>
              </a:lnSpc>
              <a:spcBef>
                <a:spcPts val="1200"/>
              </a:spcBef>
              <a:spcAft>
                <a:spcPts val="0"/>
              </a:spcAft>
              <a:buClr>
                <a:schemeClr val="dk1"/>
              </a:buClr>
              <a:buSzPts val="1400"/>
              <a:buChar char="■"/>
              <a:defRPr/>
            </a:lvl6pPr>
            <a:lvl7pPr indent="-317500" lvl="6" marL="3200400" rtl="0" algn="l">
              <a:lnSpc>
                <a:spcPct val="90000"/>
              </a:lnSpc>
              <a:spcBef>
                <a:spcPts val="1200"/>
              </a:spcBef>
              <a:spcAft>
                <a:spcPts val="0"/>
              </a:spcAft>
              <a:buClr>
                <a:schemeClr val="dk1"/>
              </a:buClr>
              <a:buSzPts val="1400"/>
              <a:buChar char="●"/>
              <a:defRPr/>
            </a:lvl7pPr>
            <a:lvl8pPr indent="-317500" lvl="7" marL="3657600" rtl="0" algn="l">
              <a:lnSpc>
                <a:spcPct val="90000"/>
              </a:lnSpc>
              <a:spcBef>
                <a:spcPts val="1200"/>
              </a:spcBef>
              <a:spcAft>
                <a:spcPts val="0"/>
              </a:spcAft>
              <a:buClr>
                <a:schemeClr val="dk1"/>
              </a:buClr>
              <a:buSzPts val="1400"/>
              <a:buChar char="○"/>
              <a:defRPr/>
            </a:lvl8pPr>
            <a:lvl9pPr indent="-317500" lvl="8" marL="4114800" rtl="0" algn="l">
              <a:lnSpc>
                <a:spcPct val="90000"/>
              </a:lnSpc>
              <a:spcBef>
                <a:spcPts val="1200"/>
              </a:spcBef>
              <a:spcAft>
                <a:spcPts val="1200"/>
              </a:spcAft>
              <a:buClr>
                <a:schemeClr val="dk1"/>
              </a:buClr>
              <a:buSzPts val="1400"/>
              <a:buChar char="■"/>
              <a:defRPr/>
            </a:lvl9pPr>
          </a:lstStyle>
          <a:p/>
        </p:txBody>
      </p:sp>
      <p:sp>
        <p:nvSpPr>
          <p:cNvPr id="62" name="Google Shape;62;p1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rtl="0" algn="l">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63" name="Google Shape;63;p1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rtl="0" algn="ctr">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64" name="Google Shape;64;p1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6" name="Shape 16"/>
        <p:cNvGrpSpPr/>
        <p:nvPr/>
      </p:nvGrpSpPr>
      <p:grpSpPr>
        <a:xfrm>
          <a:off x="0" y="0"/>
          <a:ext cx="0" cy="0"/>
          <a:chOff x="0" y="0"/>
          <a:chExt cx="0" cy="0"/>
        </a:xfrm>
      </p:grpSpPr>
      <p:sp>
        <p:nvSpPr>
          <p:cNvPr id="17" name="Google Shape;17;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8" name="Google Shape;18;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9" name="Shape 19"/>
        <p:cNvGrpSpPr/>
        <p:nvPr/>
      </p:nvGrpSpPr>
      <p:grpSpPr>
        <a:xfrm>
          <a:off x="0" y="0"/>
          <a:ext cx="0" cy="0"/>
          <a:chOff x="0" y="0"/>
          <a:chExt cx="0" cy="0"/>
        </a:xfrm>
      </p:grpSpPr>
      <p:sp>
        <p:nvSpPr>
          <p:cNvPr id="20" name="Google Shape;20;p4"/>
          <p:cNvSpPr txBox="1"/>
          <p:nvPr/>
        </p:nvSpPr>
        <p:spPr>
          <a:xfrm>
            <a:off x="0" y="0"/>
            <a:ext cx="3621300" cy="369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GB" sz="1000">
                <a:solidFill>
                  <a:srgbClr val="2779F5"/>
                </a:solidFill>
                <a:latin typeface="Nunito Sans"/>
                <a:ea typeface="Nunito Sans"/>
                <a:cs typeface="Nunito Sans"/>
                <a:sym typeface="Nunito Sans"/>
              </a:rPr>
              <a:t>  </a:t>
            </a:r>
            <a:r>
              <a:rPr lang="en-GB" sz="1000">
                <a:solidFill>
                  <a:srgbClr val="2779F5"/>
                </a:solidFill>
                <a:latin typeface="Nunito Sans"/>
                <a:ea typeface="Nunito Sans"/>
                <a:cs typeface="Nunito Sans"/>
                <a:sym typeface="Nunito Sans"/>
              </a:rPr>
              <a:t> KS3 Year 8 | Fluent in Five | Summer Term</a:t>
            </a:r>
            <a:endParaRPr sz="1200"/>
          </a:p>
        </p:txBody>
      </p:sp>
      <p:graphicFrame>
        <p:nvGraphicFramePr>
          <p:cNvPr id="21" name="Google Shape;21;p4"/>
          <p:cNvGraphicFramePr/>
          <p:nvPr/>
        </p:nvGraphicFramePr>
        <p:xfrm>
          <a:off x="0" y="369300"/>
          <a:ext cx="3000000" cy="3000000"/>
        </p:xfrm>
        <a:graphic>
          <a:graphicData uri="http://schemas.openxmlformats.org/drawingml/2006/table">
            <a:tbl>
              <a:tblPr>
                <a:noFill/>
                <a:tableStyleId>{403FDC4F-3E27-4485-9EC9-8E77C38FC733}</a:tableStyleId>
              </a:tblPr>
              <a:tblGrid>
                <a:gridCol w="2956375"/>
              </a:tblGrid>
              <a:tr h="369300">
                <a:tc>
                  <a:txBody>
                    <a:bodyPr/>
                    <a:lstStyle/>
                    <a:p>
                      <a:pPr indent="0" lvl="0" marL="0" rtl="0" algn="l">
                        <a:spcBef>
                          <a:spcPts val="0"/>
                        </a:spcBef>
                        <a:spcAft>
                          <a:spcPts val="0"/>
                        </a:spcAft>
                        <a:buNone/>
                      </a:pPr>
                      <a:r>
                        <a:t/>
                      </a:r>
                      <a:endParaRPr b="1">
                        <a:solidFill>
                          <a:schemeClr val="lt1"/>
                        </a:solidFill>
                        <a:latin typeface="Nunito Sans"/>
                        <a:ea typeface="Nunito Sans"/>
                        <a:cs typeface="Nunito Sans"/>
                        <a:sym typeface="Nunito Sans"/>
                      </a:endParaRPr>
                    </a:p>
                  </a:txBody>
                  <a:tcPr marT="91425" marB="91425" marR="91425" marL="91425">
                    <a:lnL cap="flat" cmpd="sng" w="9525">
                      <a:solidFill>
                        <a:srgbClr val="09217B"/>
                      </a:solidFill>
                      <a:prstDash val="solid"/>
                      <a:round/>
                      <a:headEnd len="sm" w="sm" type="none"/>
                      <a:tailEnd len="sm" w="sm" type="none"/>
                    </a:lnL>
                    <a:lnR cap="flat" cmpd="sng" w="9525">
                      <a:solidFill>
                        <a:srgbClr val="09217B"/>
                      </a:solidFill>
                      <a:prstDash val="solid"/>
                      <a:round/>
                      <a:headEnd len="sm" w="sm" type="none"/>
                      <a:tailEnd len="sm" w="sm" type="none"/>
                    </a:lnR>
                    <a:lnT cap="flat" cmpd="sng" w="9525">
                      <a:solidFill>
                        <a:srgbClr val="09217B"/>
                      </a:solidFill>
                      <a:prstDash val="solid"/>
                      <a:round/>
                      <a:headEnd len="sm" w="sm" type="none"/>
                      <a:tailEnd len="sm" w="sm" type="none"/>
                    </a:lnT>
                    <a:lnB cap="flat" cmpd="sng" w="9525">
                      <a:solidFill>
                        <a:srgbClr val="09217B"/>
                      </a:solidFill>
                      <a:prstDash val="solid"/>
                      <a:round/>
                      <a:headEnd len="sm" w="sm" type="none"/>
                      <a:tailEnd len="sm" w="sm" type="none"/>
                    </a:lnB>
                    <a:solidFill>
                      <a:srgbClr val="09217B"/>
                    </a:solidFill>
                  </a:tcPr>
                </a:tc>
              </a:tr>
            </a:tbl>
          </a:graphicData>
        </a:graphic>
      </p:graphicFrame>
      <p:pic>
        <p:nvPicPr>
          <p:cNvPr id="22" name="Google Shape;22;p4"/>
          <p:cNvPicPr preferRelativeResize="0"/>
          <p:nvPr/>
        </p:nvPicPr>
        <p:blipFill>
          <a:blip r:embed="rId2">
            <a:alphaModFix/>
          </a:blip>
          <a:stretch>
            <a:fillRect/>
          </a:stretch>
        </p:blipFill>
        <p:spPr>
          <a:xfrm>
            <a:off x="7623046" y="205972"/>
            <a:ext cx="1305129" cy="396200"/>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1">
  <p:cSld name="TITLE_AND_BODY_1">
    <p:spTree>
      <p:nvGrpSpPr>
        <p:cNvPr id="23" name="Shape 23"/>
        <p:cNvGrpSpPr/>
        <p:nvPr/>
      </p:nvGrpSpPr>
      <p:grpSpPr>
        <a:xfrm>
          <a:off x="0" y="0"/>
          <a:ext cx="0" cy="0"/>
          <a:chOff x="0" y="0"/>
          <a:chExt cx="0" cy="0"/>
        </a:xfrm>
      </p:grpSpPr>
      <p:sp>
        <p:nvSpPr>
          <p:cNvPr id="24" name="Google Shape;24;p5"/>
          <p:cNvSpPr txBox="1"/>
          <p:nvPr/>
        </p:nvSpPr>
        <p:spPr>
          <a:xfrm>
            <a:off x="0" y="0"/>
            <a:ext cx="3621300" cy="369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GB" sz="1000">
                <a:solidFill>
                  <a:srgbClr val="2779F5"/>
                </a:solidFill>
                <a:latin typeface="Nunito Sans"/>
                <a:ea typeface="Nunito Sans"/>
                <a:cs typeface="Nunito Sans"/>
                <a:sym typeface="Nunito Sans"/>
              </a:rPr>
              <a:t> KS3 Year 8 | Fluent in Five | </a:t>
            </a:r>
            <a:r>
              <a:rPr lang="en-GB" sz="1000">
                <a:solidFill>
                  <a:srgbClr val="2779F5"/>
                </a:solidFill>
                <a:latin typeface="Nunito Sans"/>
                <a:ea typeface="Nunito Sans"/>
                <a:cs typeface="Nunito Sans"/>
                <a:sym typeface="Nunito Sans"/>
              </a:rPr>
              <a:t>Summer Term</a:t>
            </a:r>
            <a:endParaRPr sz="1200"/>
          </a:p>
        </p:txBody>
      </p:sp>
      <p:graphicFrame>
        <p:nvGraphicFramePr>
          <p:cNvPr id="25" name="Google Shape;25;p5"/>
          <p:cNvGraphicFramePr/>
          <p:nvPr/>
        </p:nvGraphicFramePr>
        <p:xfrm>
          <a:off x="0" y="369300"/>
          <a:ext cx="3000000" cy="3000000"/>
        </p:xfrm>
        <a:graphic>
          <a:graphicData uri="http://schemas.openxmlformats.org/drawingml/2006/table">
            <a:tbl>
              <a:tblPr>
                <a:noFill/>
                <a:tableStyleId>{403FDC4F-3E27-4485-9EC9-8E77C38FC733}</a:tableStyleId>
              </a:tblPr>
              <a:tblGrid>
                <a:gridCol w="2956375"/>
              </a:tblGrid>
              <a:tr h="369300">
                <a:tc>
                  <a:txBody>
                    <a:bodyPr/>
                    <a:lstStyle/>
                    <a:p>
                      <a:pPr indent="0" lvl="0" marL="0" rtl="0" algn="l">
                        <a:spcBef>
                          <a:spcPts val="0"/>
                        </a:spcBef>
                        <a:spcAft>
                          <a:spcPts val="0"/>
                        </a:spcAft>
                        <a:buNone/>
                      </a:pPr>
                      <a:r>
                        <a:t/>
                      </a:r>
                      <a:endParaRPr b="1">
                        <a:solidFill>
                          <a:schemeClr val="lt1"/>
                        </a:solidFill>
                        <a:latin typeface="Nunito Sans"/>
                        <a:ea typeface="Nunito Sans"/>
                        <a:cs typeface="Nunito Sans"/>
                        <a:sym typeface="Nunito Sans"/>
                      </a:endParaRPr>
                    </a:p>
                  </a:txBody>
                  <a:tcPr marT="91425" marB="91425" marR="91425" marL="91425">
                    <a:lnL cap="flat" cmpd="sng" w="9525">
                      <a:solidFill>
                        <a:srgbClr val="09217B"/>
                      </a:solidFill>
                      <a:prstDash val="solid"/>
                      <a:round/>
                      <a:headEnd len="sm" w="sm" type="none"/>
                      <a:tailEnd len="sm" w="sm" type="none"/>
                    </a:lnL>
                    <a:lnR cap="flat" cmpd="sng" w="9525">
                      <a:solidFill>
                        <a:srgbClr val="09217B"/>
                      </a:solidFill>
                      <a:prstDash val="solid"/>
                      <a:round/>
                      <a:headEnd len="sm" w="sm" type="none"/>
                      <a:tailEnd len="sm" w="sm" type="none"/>
                    </a:lnR>
                    <a:lnT cap="flat" cmpd="sng" w="9525">
                      <a:solidFill>
                        <a:srgbClr val="09217B"/>
                      </a:solidFill>
                      <a:prstDash val="solid"/>
                      <a:round/>
                      <a:headEnd len="sm" w="sm" type="none"/>
                      <a:tailEnd len="sm" w="sm" type="none"/>
                    </a:lnT>
                    <a:lnB cap="flat" cmpd="sng" w="9525">
                      <a:solidFill>
                        <a:srgbClr val="09217B"/>
                      </a:solidFill>
                      <a:prstDash val="solid"/>
                      <a:round/>
                      <a:headEnd len="sm" w="sm" type="none"/>
                      <a:tailEnd len="sm" w="sm" type="none"/>
                    </a:lnB>
                    <a:solidFill>
                      <a:srgbClr val="09217B"/>
                    </a:solidFill>
                  </a:tcPr>
                </a:tc>
              </a:tr>
            </a:tbl>
          </a:graphicData>
        </a:graphic>
      </p:graphicFrame>
      <p:sp>
        <p:nvSpPr>
          <p:cNvPr id="26" name="Google Shape;26;p5"/>
          <p:cNvSpPr/>
          <p:nvPr/>
        </p:nvSpPr>
        <p:spPr>
          <a:xfrm>
            <a:off x="0" y="4863725"/>
            <a:ext cx="9144000" cy="279900"/>
          </a:xfrm>
          <a:prstGeom prst="rect">
            <a:avLst/>
          </a:prstGeom>
          <a:solidFill>
            <a:srgbClr val="09217B"/>
          </a:solidFill>
          <a:ln cap="flat" cmpd="sng" w="9525">
            <a:solidFill>
              <a:srgbClr val="09217B"/>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 name="Google Shape;27;p5"/>
          <p:cNvSpPr txBox="1"/>
          <p:nvPr/>
        </p:nvSpPr>
        <p:spPr>
          <a:xfrm>
            <a:off x="2023325" y="4842125"/>
            <a:ext cx="7380000" cy="323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900">
                <a:solidFill>
                  <a:srgbClr val="FFFFFF"/>
                </a:solidFill>
                <a:latin typeface="Nunito Sans"/>
                <a:ea typeface="Nunito Sans"/>
                <a:cs typeface="Nunito Sans"/>
                <a:sym typeface="Nunito Sans"/>
              </a:rPr>
              <a:t>   thirdspacelearning.com </a:t>
            </a:r>
            <a:r>
              <a:rPr lang="en-GB" sz="900">
                <a:solidFill>
                  <a:srgbClr val="FFFFFF"/>
                </a:solidFill>
                <a:latin typeface="Nunito Sans"/>
                <a:ea typeface="Nunito Sans"/>
                <a:cs typeface="Nunito Sans"/>
                <a:sym typeface="Nunito Sans"/>
              </a:rPr>
              <a:t>| Helping schools close the maths attainment gap through targeted one to one teaching and flexible resources</a:t>
            </a:r>
            <a:endParaRPr sz="900">
              <a:solidFill>
                <a:srgbClr val="FFFFFF"/>
              </a:solidFill>
              <a:latin typeface="Nunito Sans"/>
              <a:ea typeface="Nunito Sans"/>
              <a:cs typeface="Nunito Sans"/>
              <a:sym typeface="Nunito Sans"/>
            </a:endParaRPr>
          </a:p>
        </p:txBody>
      </p:sp>
      <p:pic>
        <p:nvPicPr>
          <p:cNvPr id="28" name="Google Shape;28;p5"/>
          <p:cNvPicPr preferRelativeResize="0"/>
          <p:nvPr/>
        </p:nvPicPr>
        <p:blipFill>
          <a:blip r:embed="rId2">
            <a:alphaModFix/>
          </a:blip>
          <a:stretch>
            <a:fillRect/>
          </a:stretch>
        </p:blipFill>
        <p:spPr>
          <a:xfrm>
            <a:off x="7623046" y="205972"/>
            <a:ext cx="1305129" cy="396200"/>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9" name="Shape 29"/>
        <p:cNvGrpSpPr/>
        <p:nvPr/>
      </p:nvGrpSpPr>
      <p:grpSpPr>
        <a:xfrm>
          <a:off x="0" y="0"/>
          <a:ext cx="0" cy="0"/>
          <a:chOff x="0" y="0"/>
          <a:chExt cx="0" cy="0"/>
        </a:xfrm>
      </p:grpSpPr>
      <p:sp>
        <p:nvSpPr>
          <p:cNvPr id="30" name="Google Shape;30;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1" name="Google Shape;31;p6"/>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2" name="Google Shape;32;p6"/>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3" name="Google Shape;33;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4" name="Shape 34"/>
        <p:cNvGrpSpPr/>
        <p:nvPr/>
      </p:nvGrpSpPr>
      <p:grpSpPr>
        <a:xfrm>
          <a:off x="0" y="0"/>
          <a:ext cx="0" cy="0"/>
          <a:chOff x="0" y="0"/>
          <a:chExt cx="0" cy="0"/>
        </a:xfrm>
      </p:grpSpPr>
      <p:sp>
        <p:nvSpPr>
          <p:cNvPr id="35" name="Google Shape;35;p7"/>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6" name="Google Shape;36;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7" name="Shape 37"/>
        <p:cNvGrpSpPr/>
        <p:nvPr/>
      </p:nvGrpSpPr>
      <p:grpSpPr>
        <a:xfrm>
          <a:off x="0" y="0"/>
          <a:ext cx="0" cy="0"/>
          <a:chOff x="0" y="0"/>
          <a:chExt cx="0" cy="0"/>
        </a:xfrm>
      </p:grpSpPr>
      <p:sp>
        <p:nvSpPr>
          <p:cNvPr id="38" name="Google Shape;38;p8"/>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9" name="Google Shape;39;p8"/>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40" name="Google Shape;40;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41" name="Shape 41"/>
        <p:cNvGrpSpPr/>
        <p:nvPr/>
      </p:nvGrpSpPr>
      <p:grpSpPr>
        <a:xfrm>
          <a:off x="0" y="0"/>
          <a:ext cx="0" cy="0"/>
          <a:chOff x="0" y="0"/>
          <a:chExt cx="0" cy="0"/>
        </a:xfrm>
      </p:grpSpPr>
      <p:sp>
        <p:nvSpPr>
          <p:cNvPr id="42" name="Google Shape;42;p9"/>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43" name="Google Shape;43;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44" name="Shape 44"/>
        <p:cNvGrpSpPr/>
        <p:nvPr/>
      </p:nvGrpSpPr>
      <p:grpSpPr>
        <a:xfrm>
          <a:off x="0" y="0"/>
          <a:ext cx="0" cy="0"/>
          <a:chOff x="0" y="0"/>
          <a:chExt cx="0" cy="0"/>
        </a:xfrm>
      </p:grpSpPr>
      <p:sp>
        <p:nvSpPr>
          <p:cNvPr id="45" name="Google Shape;45;p10"/>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 name="Google Shape;46;p10"/>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47" name="Google Shape;47;p10"/>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48" name="Google Shape;48;p10"/>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9" name="Google Shape;49;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2.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 Id="rId3" Type="http://schemas.openxmlformats.org/officeDocument/2006/relationships/image" Target="../media/image15.png"/><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 Id="rId3" Type="http://schemas.openxmlformats.org/officeDocument/2006/relationships/image" Target="../media/image15.png"/><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 Id="rId3" Type="http://schemas.openxmlformats.org/officeDocument/2006/relationships/image" Target="../media/image8.png"/><Relationship Id="rId4" Type="http://schemas.openxmlformats.org/officeDocument/2006/relationships/image" Target="../media/image18.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xml"/><Relationship Id="rId3" Type="http://schemas.openxmlformats.org/officeDocument/2006/relationships/image" Target="../media/image8.png"/><Relationship Id="rId4" Type="http://schemas.openxmlformats.org/officeDocument/2006/relationships/image" Target="../media/image1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 Id="rId3" Type="http://schemas.openxmlformats.org/officeDocument/2006/relationships/image" Target="../media/image14.png"/><Relationship Id="rId4" Type="http://schemas.openxmlformats.org/officeDocument/2006/relationships/image" Target="../media/image1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 Id="rId3" Type="http://schemas.openxmlformats.org/officeDocument/2006/relationships/image" Target="../media/image14.pn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 Id="rId3" Type="http://schemas.openxmlformats.org/officeDocument/2006/relationships/image" Target="../media/image2.png"/><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 Id="rId3" Type="http://schemas.openxmlformats.org/officeDocument/2006/relationships/image" Target="../media/image2.png"/><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 Id="rId3" Type="http://schemas.openxmlformats.org/officeDocument/2006/relationships/image" Target="../media/image11.png"/><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 Id="rId3" Type="http://schemas.openxmlformats.org/officeDocument/2006/relationships/image" Target="../media/image11.png"/><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 name="Shape 68"/>
        <p:cNvGrpSpPr/>
        <p:nvPr/>
      </p:nvGrpSpPr>
      <p:grpSpPr>
        <a:xfrm>
          <a:off x="0" y="0"/>
          <a:ext cx="0" cy="0"/>
          <a:chOff x="0" y="0"/>
          <a:chExt cx="0" cy="0"/>
        </a:xfrm>
      </p:grpSpPr>
      <p:sp>
        <p:nvSpPr>
          <p:cNvPr id="69" name="Google Shape;69;p15"/>
          <p:cNvSpPr txBox="1"/>
          <p:nvPr/>
        </p:nvSpPr>
        <p:spPr>
          <a:xfrm>
            <a:off x="2027625" y="4158150"/>
            <a:ext cx="6815100" cy="7233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b="1" lang="en-GB" sz="3500">
                <a:solidFill>
                  <a:srgbClr val="FFFFFF"/>
                </a:solidFill>
                <a:latin typeface="Nunito Sans"/>
                <a:ea typeface="Nunito Sans"/>
                <a:cs typeface="Nunito Sans"/>
                <a:sym typeface="Nunito Sans"/>
              </a:rPr>
              <a:t>Week 4</a:t>
            </a:r>
            <a:endParaRPr b="1" sz="3500">
              <a:solidFill>
                <a:srgbClr val="FFFFFF"/>
              </a:solidFill>
              <a:latin typeface="Nunito Sans"/>
              <a:ea typeface="Nunito Sans"/>
              <a:cs typeface="Nunito Sans"/>
              <a:sym typeface="Nunito Sans"/>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1" name="Shape 141"/>
        <p:cNvGrpSpPr/>
        <p:nvPr/>
      </p:nvGrpSpPr>
      <p:grpSpPr>
        <a:xfrm>
          <a:off x="0" y="0"/>
          <a:ext cx="0" cy="0"/>
          <a:chOff x="0" y="0"/>
          <a:chExt cx="0" cy="0"/>
        </a:xfrm>
      </p:grpSpPr>
      <p:graphicFrame>
        <p:nvGraphicFramePr>
          <p:cNvPr id="142" name="Google Shape;142;p24"/>
          <p:cNvGraphicFramePr/>
          <p:nvPr/>
        </p:nvGraphicFramePr>
        <p:xfrm>
          <a:off x="108044" y="862525"/>
          <a:ext cx="3000000" cy="3000000"/>
        </p:xfrm>
        <a:graphic>
          <a:graphicData uri="http://schemas.openxmlformats.org/drawingml/2006/table">
            <a:tbl>
              <a:tblPr bandRow="1" firstRow="1">
                <a:noFill/>
                <a:tableStyleId>{63EC33CE-9931-40DA-9527-E3AA4CB94C80}</a:tableStyleId>
              </a:tblPr>
              <a:tblGrid>
                <a:gridCol w="1546950"/>
                <a:gridCol w="1301375"/>
                <a:gridCol w="1615625"/>
                <a:gridCol w="2169125"/>
                <a:gridCol w="2249000"/>
              </a:tblGrid>
              <a:tr h="10047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Express 17 out of 10 as a percentage.</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Six tins of paint contain 9l. How many litres do five tins of paint contain?</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Solve: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13 = 4</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Nunito Sans"/>
                          <a:ea typeface="Nunito Sans"/>
                          <a:cs typeface="Nunito Sans"/>
                          <a:sym typeface="Nunito Sans"/>
                        </a:rPr>
                        <a:t> + 7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96452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What is the circumference of the circle below? Give your answer to 2 decimal places.</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Reflect the triangle in the line of symmetry.</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43" name="Google Shape;143;p24"/>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4, Day</a:t>
            </a:r>
            <a:r>
              <a:rPr b="1" lang="en-GB">
                <a:solidFill>
                  <a:srgbClr val="FFFFFF"/>
                </a:solidFill>
                <a:latin typeface="Nunito Sans"/>
                <a:ea typeface="Nunito Sans"/>
                <a:cs typeface="Nunito Sans"/>
                <a:sym typeface="Nunito Sans"/>
              </a:rPr>
              <a:t> 4</a:t>
            </a:r>
            <a:endParaRPr b="1">
              <a:solidFill>
                <a:srgbClr val="FFFFFF"/>
              </a:solidFill>
              <a:latin typeface="Nunito Sans"/>
              <a:ea typeface="Nunito Sans"/>
              <a:cs typeface="Nunito Sans"/>
              <a:sym typeface="Nunito Sans"/>
            </a:endParaRPr>
          </a:p>
        </p:txBody>
      </p:sp>
      <p:pic>
        <p:nvPicPr>
          <p:cNvPr id="144" name="Google Shape;144;p24"/>
          <p:cNvPicPr preferRelativeResize="0"/>
          <p:nvPr/>
        </p:nvPicPr>
        <p:blipFill>
          <a:blip r:embed="rId3">
            <a:alphaModFix/>
          </a:blip>
          <a:stretch>
            <a:fillRect/>
          </a:stretch>
        </p:blipFill>
        <p:spPr>
          <a:xfrm>
            <a:off x="1008950" y="2708863"/>
            <a:ext cx="1896700" cy="1896700"/>
          </a:xfrm>
          <a:prstGeom prst="rect">
            <a:avLst/>
          </a:prstGeom>
          <a:noFill/>
          <a:ln>
            <a:noFill/>
          </a:ln>
        </p:spPr>
      </p:pic>
      <p:pic>
        <p:nvPicPr>
          <p:cNvPr id="145" name="Google Shape;145;p24"/>
          <p:cNvPicPr preferRelativeResize="0"/>
          <p:nvPr/>
        </p:nvPicPr>
        <p:blipFill>
          <a:blip r:embed="rId4">
            <a:alphaModFix/>
          </a:blip>
          <a:stretch>
            <a:fillRect/>
          </a:stretch>
        </p:blipFill>
        <p:spPr>
          <a:xfrm>
            <a:off x="5469400" y="2641199"/>
            <a:ext cx="2539075" cy="1964375"/>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9" name="Shape 149"/>
        <p:cNvGrpSpPr/>
        <p:nvPr/>
      </p:nvGrpSpPr>
      <p:grpSpPr>
        <a:xfrm>
          <a:off x="0" y="0"/>
          <a:ext cx="0" cy="0"/>
          <a:chOff x="0" y="0"/>
          <a:chExt cx="0" cy="0"/>
        </a:xfrm>
      </p:grpSpPr>
      <p:graphicFrame>
        <p:nvGraphicFramePr>
          <p:cNvPr id="150" name="Google Shape;150;p25"/>
          <p:cNvGraphicFramePr/>
          <p:nvPr/>
        </p:nvGraphicFramePr>
        <p:xfrm>
          <a:off x="108044" y="862525"/>
          <a:ext cx="3000000" cy="3000000"/>
        </p:xfrm>
        <a:graphic>
          <a:graphicData uri="http://schemas.openxmlformats.org/drawingml/2006/table">
            <a:tbl>
              <a:tblPr bandRow="1" firstRow="1">
                <a:noFill/>
                <a:tableStyleId>{63EC33CE-9931-40DA-9527-E3AA4CB94C80}</a:tableStyleId>
              </a:tblPr>
              <a:tblGrid>
                <a:gridCol w="1546950"/>
                <a:gridCol w="1301375"/>
                <a:gridCol w="1615625"/>
                <a:gridCol w="2169125"/>
                <a:gridCol w="2249000"/>
              </a:tblGrid>
              <a:tr h="10047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Express 17 out of 10 as a percentage.</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rgbClr val="00BC89"/>
                          </a:solidFill>
                          <a:latin typeface="Nunito Sans"/>
                          <a:ea typeface="Nunito Sans"/>
                          <a:cs typeface="Nunito Sans"/>
                          <a:sym typeface="Nunito Sans"/>
                        </a:rPr>
                        <a:t>170%</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Six tins of paint contain 9l. How many litres do five tins of paint contain?</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BC89"/>
                          </a:solidFill>
                          <a:latin typeface="Nunito Sans"/>
                          <a:ea typeface="Nunito Sans"/>
                          <a:cs typeface="Nunito Sans"/>
                          <a:sym typeface="Nunito Sans"/>
                        </a:rPr>
                        <a:t>7.5 litres</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Solve: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a:t>
                      </a:r>
                      <a:r>
                        <a:rPr b="0" lang="en-GB" sz="1600">
                          <a:solidFill>
                            <a:schemeClr val="dk1"/>
                          </a:solidFill>
                          <a:latin typeface="Nunito Sans"/>
                          <a:ea typeface="Nunito Sans"/>
                          <a:cs typeface="Nunito Sans"/>
                          <a:sym typeface="Nunito Sans"/>
                        </a:rPr>
                        <a:t>13 = 4</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Nunito Sans"/>
                          <a:ea typeface="Nunito Sans"/>
                          <a:cs typeface="Nunito Sans"/>
                          <a:sym typeface="Nunito Sans"/>
                        </a:rPr>
                        <a:t> + 7 </a:t>
                      </a:r>
                      <a:r>
                        <a:rPr b="0" i="1" lang="en-GB" sz="1600">
                          <a:solidFill>
                            <a:srgbClr val="00BC89"/>
                          </a:solidFill>
                          <a:latin typeface="Times New Roman"/>
                          <a:ea typeface="Times New Roman"/>
                          <a:cs typeface="Times New Roman"/>
                          <a:sym typeface="Times New Roman"/>
                        </a:rPr>
                        <a:t>x</a:t>
                      </a:r>
                      <a:r>
                        <a:rPr b="0" lang="en-GB" sz="1600">
                          <a:solidFill>
                            <a:srgbClr val="00BC89"/>
                          </a:solidFill>
                          <a:latin typeface="Nunito Sans"/>
                          <a:ea typeface="Nunito Sans"/>
                          <a:cs typeface="Nunito Sans"/>
                          <a:sym typeface="Nunito Sans"/>
                        </a:rPr>
                        <a:t> = 1.5</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96452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What is the circumference of the circle below? Give your answer to 2 decimal places.</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BC89"/>
                          </a:solidFill>
                          <a:latin typeface="Nunito Sans"/>
                          <a:ea typeface="Nunito Sans"/>
                          <a:cs typeface="Nunito Sans"/>
                          <a:sym typeface="Nunito Sans"/>
                        </a:rPr>
                        <a:t>31.42m</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Reflect the triangle in the line of symmetry.</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51" name="Google Shape;151;p25"/>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4, Day</a:t>
            </a:r>
            <a:r>
              <a:rPr b="1" lang="en-GB">
                <a:solidFill>
                  <a:srgbClr val="FFFFFF"/>
                </a:solidFill>
                <a:latin typeface="Nunito Sans"/>
                <a:ea typeface="Nunito Sans"/>
                <a:cs typeface="Nunito Sans"/>
                <a:sym typeface="Nunito Sans"/>
              </a:rPr>
              <a:t> 4 Answers</a:t>
            </a:r>
            <a:endParaRPr b="1">
              <a:solidFill>
                <a:srgbClr val="FFFFFF"/>
              </a:solidFill>
              <a:latin typeface="Nunito Sans"/>
              <a:ea typeface="Nunito Sans"/>
              <a:cs typeface="Nunito Sans"/>
              <a:sym typeface="Nunito Sans"/>
            </a:endParaRPr>
          </a:p>
        </p:txBody>
      </p:sp>
      <p:pic>
        <p:nvPicPr>
          <p:cNvPr id="152" name="Google Shape;152;p25"/>
          <p:cNvPicPr preferRelativeResize="0"/>
          <p:nvPr/>
        </p:nvPicPr>
        <p:blipFill>
          <a:blip r:embed="rId3">
            <a:alphaModFix/>
          </a:blip>
          <a:stretch>
            <a:fillRect/>
          </a:stretch>
        </p:blipFill>
        <p:spPr>
          <a:xfrm>
            <a:off x="1042250" y="2700388"/>
            <a:ext cx="1824625" cy="1824625"/>
          </a:xfrm>
          <a:prstGeom prst="rect">
            <a:avLst/>
          </a:prstGeom>
          <a:noFill/>
          <a:ln>
            <a:noFill/>
          </a:ln>
        </p:spPr>
      </p:pic>
      <p:pic>
        <p:nvPicPr>
          <p:cNvPr id="153" name="Google Shape;153;p25"/>
          <p:cNvPicPr preferRelativeResize="0"/>
          <p:nvPr/>
        </p:nvPicPr>
        <p:blipFill>
          <a:blip r:embed="rId4">
            <a:alphaModFix/>
          </a:blip>
          <a:stretch>
            <a:fillRect/>
          </a:stretch>
        </p:blipFill>
        <p:spPr>
          <a:xfrm>
            <a:off x="5376575" y="2642925"/>
            <a:ext cx="2506475" cy="193065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7" name="Shape 157"/>
        <p:cNvGrpSpPr/>
        <p:nvPr/>
      </p:nvGrpSpPr>
      <p:grpSpPr>
        <a:xfrm>
          <a:off x="0" y="0"/>
          <a:ext cx="0" cy="0"/>
          <a:chOff x="0" y="0"/>
          <a:chExt cx="0" cy="0"/>
        </a:xfrm>
      </p:grpSpPr>
      <p:graphicFrame>
        <p:nvGraphicFramePr>
          <p:cNvPr id="158" name="Google Shape;158;p26"/>
          <p:cNvGraphicFramePr/>
          <p:nvPr/>
        </p:nvGraphicFramePr>
        <p:xfrm>
          <a:off x="108044" y="862525"/>
          <a:ext cx="3000000" cy="3000000"/>
        </p:xfrm>
        <a:graphic>
          <a:graphicData uri="http://schemas.openxmlformats.org/drawingml/2006/table">
            <a:tbl>
              <a:tblPr bandRow="1" firstRow="1">
                <a:noFill/>
                <a:tableStyleId>{63EC33CE-9931-40DA-9527-E3AA4CB94C80}</a:tableStyleId>
              </a:tblPr>
              <a:tblGrid>
                <a:gridCol w="1546950"/>
                <a:gridCol w="1301375"/>
                <a:gridCol w="1615625"/>
                <a:gridCol w="1350275"/>
                <a:gridCol w="3067850"/>
              </a:tblGrid>
              <a:tr h="10047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Express 67 out of 500 as a percentage.</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Eight shirts cost £200. How much do five shirts cost?</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Solve: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13 - 2</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Nunito Sans"/>
                          <a:ea typeface="Nunito Sans"/>
                          <a:cs typeface="Nunito Sans"/>
                          <a:sym typeface="Nunito Sans"/>
                        </a:rPr>
                        <a:t> = 9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96452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What is the circumference of the circle below? Give your answer to 2 decimal places.</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Reflect the triangle </a:t>
                      </a:r>
                      <a:r>
                        <a:rPr lang="en-GB" sz="1600">
                          <a:latin typeface="Nunito Sans"/>
                          <a:ea typeface="Nunito Sans"/>
                          <a:cs typeface="Nunito Sans"/>
                          <a:sym typeface="Nunito Sans"/>
                        </a:rPr>
                        <a:t>in the line of symmetry.</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59" name="Google Shape;159;p26"/>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4, Day</a:t>
            </a:r>
            <a:r>
              <a:rPr b="1" lang="en-GB">
                <a:solidFill>
                  <a:srgbClr val="FFFFFF"/>
                </a:solidFill>
                <a:latin typeface="Nunito Sans"/>
                <a:ea typeface="Nunito Sans"/>
                <a:cs typeface="Nunito Sans"/>
                <a:sym typeface="Nunito Sans"/>
              </a:rPr>
              <a:t> 5</a:t>
            </a:r>
            <a:endParaRPr b="1">
              <a:solidFill>
                <a:srgbClr val="FFFFFF"/>
              </a:solidFill>
              <a:latin typeface="Nunito Sans"/>
              <a:ea typeface="Nunito Sans"/>
              <a:cs typeface="Nunito Sans"/>
              <a:sym typeface="Nunito Sans"/>
            </a:endParaRPr>
          </a:p>
        </p:txBody>
      </p:sp>
      <p:pic>
        <p:nvPicPr>
          <p:cNvPr id="160" name="Google Shape;160;p26"/>
          <p:cNvPicPr preferRelativeResize="0"/>
          <p:nvPr/>
        </p:nvPicPr>
        <p:blipFill>
          <a:blip r:embed="rId3">
            <a:alphaModFix/>
          </a:blip>
          <a:stretch>
            <a:fillRect/>
          </a:stretch>
        </p:blipFill>
        <p:spPr>
          <a:xfrm>
            <a:off x="779375" y="2584873"/>
            <a:ext cx="1924300" cy="1932650"/>
          </a:xfrm>
          <a:prstGeom prst="rect">
            <a:avLst/>
          </a:prstGeom>
          <a:noFill/>
          <a:ln>
            <a:noFill/>
          </a:ln>
        </p:spPr>
      </p:pic>
      <p:pic>
        <p:nvPicPr>
          <p:cNvPr id="161" name="Google Shape;161;p26"/>
          <p:cNvPicPr preferRelativeResize="0"/>
          <p:nvPr/>
        </p:nvPicPr>
        <p:blipFill>
          <a:blip r:embed="rId4">
            <a:alphaModFix/>
          </a:blip>
          <a:stretch>
            <a:fillRect/>
          </a:stretch>
        </p:blipFill>
        <p:spPr>
          <a:xfrm>
            <a:off x="5359234" y="2495300"/>
            <a:ext cx="2384766" cy="2022225"/>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5" name="Shape 165"/>
        <p:cNvGrpSpPr/>
        <p:nvPr/>
      </p:nvGrpSpPr>
      <p:grpSpPr>
        <a:xfrm>
          <a:off x="0" y="0"/>
          <a:ext cx="0" cy="0"/>
          <a:chOff x="0" y="0"/>
          <a:chExt cx="0" cy="0"/>
        </a:xfrm>
      </p:grpSpPr>
      <p:graphicFrame>
        <p:nvGraphicFramePr>
          <p:cNvPr id="166" name="Google Shape;166;p27"/>
          <p:cNvGraphicFramePr/>
          <p:nvPr/>
        </p:nvGraphicFramePr>
        <p:xfrm>
          <a:off x="108044" y="862525"/>
          <a:ext cx="3000000" cy="3000000"/>
        </p:xfrm>
        <a:graphic>
          <a:graphicData uri="http://schemas.openxmlformats.org/drawingml/2006/table">
            <a:tbl>
              <a:tblPr bandRow="1" firstRow="1">
                <a:noFill/>
                <a:tableStyleId>{63EC33CE-9931-40DA-9527-E3AA4CB94C80}</a:tableStyleId>
              </a:tblPr>
              <a:tblGrid>
                <a:gridCol w="1546950"/>
                <a:gridCol w="1301375"/>
                <a:gridCol w="1615625"/>
                <a:gridCol w="1350275"/>
                <a:gridCol w="3067850"/>
              </a:tblGrid>
              <a:tr h="10047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Express 67 out of 500 as a percentage.</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rgbClr val="00BC89"/>
                          </a:solidFill>
                          <a:latin typeface="Nunito Sans"/>
                          <a:ea typeface="Nunito Sans"/>
                          <a:cs typeface="Nunito Sans"/>
                          <a:sym typeface="Nunito Sans"/>
                        </a:rPr>
                        <a:t>13.4%</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Eight shirts cost £200. How much do five shirts cost?</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BC89"/>
                          </a:solidFill>
                          <a:latin typeface="Nunito Sans"/>
                          <a:ea typeface="Nunito Sans"/>
                          <a:cs typeface="Nunito Sans"/>
                          <a:sym typeface="Nunito Sans"/>
                        </a:rPr>
                        <a:t>£125</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Solve: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a:t>
                      </a:r>
                      <a:r>
                        <a:rPr b="0" lang="en-GB" sz="1600">
                          <a:solidFill>
                            <a:schemeClr val="dk1"/>
                          </a:solidFill>
                          <a:latin typeface="Nunito Sans"/>
                          <a:ea typeface="Nunito Sans"/>
                          <a:cs typeface="Nunito Sans"/>
                          <a:sym typeface="Nunito Sans"/>
                        </a:rPr>
                        <a:t>13 - 2</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Nunito Sans"/>
                          <a:ea typeface="Nunito Sans"/>
                          <a:cs typeface="Nunito Sans"/>
                          <a:sym typeface="Nunito Sans"/>
                        </a:rPr>
                        <a:t> = 9 </a:t>
                      </a:r>
                      <a:r>
                        <a:rPr b="0" lang="en-GB" sz="1600">
                          <a:solidFill>
                            <a:schemeClr val="dk1"/>
                          </a:solidFill>
                          <a:latin typeface="Nunito Sans"/>
                          <a:ea typeface="Nunito Sans"/>
                          <a:cs typeface="Nunito Sans"/>
                          <a:sym typeface="Nunito Sans"/>
                        </a:rPr>
                        <a:t>    </a:t>
                      </a:r>
                      <a:r>
                        <a:rPr b="0" i="1" lang="en-GB" sz="1600">
                          <a:solidFill>
                            <a:srgbClr val="00BC89"/>
                          </a:solidFill>
                          <a:latin typeface="Times New Roman"/>
                          <a:ea typeface="Times New Roman"/>
                          <a:cs typeface="Times New Roman"/>
                          <a:sym typeface="Times New Roman"/>
                        </a:rPr>
                        <a:t>x</a:t>
                      </a:r>
                      <a:r>
                        <a:rPr b="0" lang="en-GB" sz="1600">
                          <a:solidFill>
                            <a:srgbClr val="00BC89"/>
                          </a:solidFill>
                          <a:latin typeface="Nunito Sans"/>
                          <a:ea typeface="Nunito Sans"/>
                          <a:cs typeface="Nunito Sans"/>
                          <a:sym typeface="Nunito Sans"/>
                        </a:rPr>
                        <a:t> = 2</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96452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What is the circumference of the circle below? Give your answer to 2 decimal places.</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BC89"/>
                          </a:solidFill>
                          <a:latin typeface="Nunito Sans"/>
                          <a:ea typeface="Nunito Sans"/>
                          <a:cs typeface="Nunito Sans"/>
                          <a:sym typeface="Nunito Sans"/>
                        </a:rPr>
                        <a:t>28.27cm</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Reflect the triangle </a:t>
                      </a:r>
                      <a:r>
                        <a:rPr lang="en-GB" sz="1600">
                          <a:latin typeface="Nunito Sans"/>
                          <a:ea typeface="Nunito Sans"/>
                          <a:cs typeface="Nunito Sans"/>
                          <a:sym typeface="Nunito Sans"/>
                        </a:rPr>
                        <a:t>in</a:t>
                      </a:r>
                      <a:r>
                        <a:rPr lang="en-GB" sz="1600">
                          <a:latin typeface="Nunito Sans"/>
                          <a:ea typeface="Nunito Sans"/>
                          <a:cs typeface="Nunito Sans"/>
                          <a:sym typeface="Nunito Sans"/>
                        </a:rPr>
                        <a:t> the line of symmetry.</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67" name="Google Shape;167;p27"/>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4, Day</a:t>
            </a:r>
            <a:r>
              <a:rPr b="1" lang="en-GB">
                <a:solidFill>
                  <a:srgbClr val="FFFFFF"/>
                </a:solidFill>
                <a:latin typeface="Nunito Sans"/>
                <a:ea typeface="Nunito Sans"/>
                <a:cs typeface="Nunito Sans"/>
                <a:sym typeface="Nunito Sans"/>
              </a:rPr>
              <a:t> 5 Answers</a:t>
            </a:r>
            <a:endParaRPr b="1">
              <a:solidFill>
                <a:srgbClr val="FFFFFF"/>
              </a:solidFill>
              <a:latin typeface="Nunito Sans"/>
              <a:ea typeface="Nunito Sans"/>
              <a:cs typeface="Nunito Sans"/>
              <a:sym typeface="Nunito Sans"/>
            </a:endParaRPr>
          </a:p>
        </p:txBody>
      </p:sp>
      <p:pic>
        <p:nvPicPr>
          <p:cNvPr id="168" name="Google Shape;168;p27"/>
          <p:cNvPicPr preferRelativeResize="0"/>
          <p:nvPr/>
        </p:nvPicPr>
        <p:blipFill>
          <a:blip r:embed="rId3">
            <a:alphaModFix/>
          </a:blip>
          <a:stretch>
            <a:fillRect/>
          </a:stretch>
        </p:blipFill>
        <p:spPr>
          <a:xfrm>
            <a:off x="779375" y="2584873"/>
            <a:ext cx="1924300" cy="1932650"/>
          </a:xfrm>
          <a:prstGeom prst="rect">
            <a:avLst/>
          </a:prstGeom>
          <a:noFill/>
          <a:ln>
            <a:noFill/>
          </a:ln>
        </p:spPr>
      </p:pic>
      <p:pic>
        <p:nvPicPr>
          <p:cNvPr id="169" name="Google Shape;169;p27"/>
          <p:cNvPicPr preferRelativeResize="0"/>
          <p:nvPr/>
        </p:nvPicPr>
        <p:blipFill>
          <a:blip r:embed="rId4">
            <a:alphaModFix/>
          </a:blip>
          <a:stretch>
            <a:fillRect/>
          </a:stretch>
        </p:blipFill>
        <p:spPr>
          <a:xfrm>
            <a:off x="5417625" y="2521111"/>
            <a:ext cx="2429525" cy="206017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 name="Shape 73"/>
        <p:cNvGrpSpPr/>
        <p:nvPr/>
      </p:nvGrpSpPr>
      <p:grpSpPr>
        <a:xfrm>
          <a:off x="0" y="0"/>
          <a:ext cx="0" cy="0"/>
          <a:chOff x="0" y="0"/>
          <a:chExt cx="0" cy="0"/>
        </a:xfrm>
      </p:grpSpPr>
      <p:graphicFrame>
        <p:nvGraphicFramePr>
          <p:cNvPr id="74" name="Google Shape;74;p16"/>
          <p:cNvGraphicFramePr/>
          <p:nvPr/>
        </p:nvGraphicFramePr>
        <p:xfrm>
          <a:off x="174000" y="829675"/>
          <a:ext cx="3000000" cy="3000000"/>
        </p:xfrm>
        <a:graphic>
          <a:graphicData uri="http://schemas.openxmlformats.org/drawingml/2006/table">
            <a:tbl>
              <a:tblPr>
                <a:noFill/>
                <a:tableStyleId>{A99A09E2-7C6A-4385-9FC4-C3A95C65DC31}</a:tableStyleId>
              </a:tblPr>
              <a:tblGrid>
                <a:gridCol w="8866200"/>
              </a:tblGrid>
              <a:tr h="746700">
                <a:tc>
                  <a:txBody>
                    <a:bodyPr/>
                    <a:lstStyle/>
                    <a:p>
                      <a:pPr indent="0" lvl="0" marL="0" rtl="0" algn="l">
                        <a:lnSpc>
                          <a:spcPct val="115000"/>
                        </a:lnSpc>
                        <a:spcBef>
                          <a:spcPts val="0"/>
                        </a:spcBef>
                        <a:spcAft>
                          <a:spcPts val="0"/>
                        </a:spcAft>
                        <a:buNone/>
                      </a:pPr>
                      <a:r>
                        <a:rPr lang="en-GB" sz="1500">
                          <a:latin typeface="Nunito Sans"/>
                          <a:ea typeface="Nunito Sans"/>
                          <a:cs typeface="Nunito Sans"/>
                          <a:sym typeface="Nunito Sans"/>
                        </a:rPr>
                        <a:t>This week in a nutshell:</a:t>
                      </a:r>
                      <a:endParaRPr sz="1500">
                        <a:latin typeface="Nunito Sans"/>
                        <a:ea typeface="Nunito Sans"/>
                        <a:cs typeface="Nunito Sans"/>
                        <a:sym typeface="Nunito Sans"/>
                      </a:endParaRPr>
                    </a:p>
                    <a:p>
                      <a:pPr indent="0" lvl="0" marL="0" rtl="0" algn="l">
                        <a:lnSpc>
                          <a:spcPct val="115000"/>
                        </a:lnSpc>
                        <a:spcBef>
                          <a:spcPts val="0"/>
                        </a:spcBef>
                        <a:spcAft>
                          <a:spcPts val="0"/>
                        </a:spcAft>
                        <a:buNone/>
                      </a:pPr>
                      <a:r>
                        <a:rPr lang="en-GB" sz="1500">
                          <a:latin typeface="Nunito Sans"/>
                          <a:ea typeface="Nunito Sans"/>
                          <a:cs typeface="Nunito Sans"/>
                          <a:sym typeface="Nunito Sans"/>
                        </a:rPr>
                        <a:t>Introduce Q1 in </a:t>
                      </a:r>
                      <a:r>
                        <a:rPr lang="en-GB" sz="1500">
                          <a:latin typeface="Nunito Sans"/>
                          <a:ea typeface="Nunito Sans"/>
                          <a:cs typeface="Nunito Sans"/>
                          <a:sym typeface="Nunito Sans"/>
                        </a:rPr>
                        <a:t>context</a:t>
                      </a:r>
                      <a:r>
                        <a:rPr lang="en-GB" sz="1500">
                          <a:latin typeface="Nunito Sans"/>
                          <a:ea typeface="Nunito Sans"/>
                          <a:cs typeface="Nunito Sans"/>
                          <a:sym typeface="Nunito Sans"/>
                        </a:rPr>
                        <a:t> by discussing how to calculate the percentage a student achieved on a test given their score out of the total. Encourage students to show their method for Q2 and 3. Calculators will be needed for Q4. Use visual aids to demonstrate the relationship between the </a:t>
                      </a:r>
                      <a:r>
                        <a:rPr lang="en-GB" sz="1500">
                          <a:latin typeface="Nunito Sans"/>
                          <a:ea typeface="Nunito Sans"/>
                          <a:cs typeface="Nunito Sans"/>
                          <a:sym typeface="Nunito Sans"/>
                        </a:rPr>
                        <a:t>circumference</a:t>
                      </a:r>
                      <a:r>
                        <a:rPr lang="en-GB" sz="1500">
                          <a:latin typeface="Nunito Sans"/>
                          <a:ea typeface="Nunito Sans"/>
                          <a:cs typeface="Nunito Sans"/>
                          <a:sym typeface="Nunito Sans"/>
                        </a:rPr>
                        <a:t> and diameter of a circle. Q5 will require printing or copying onto squared paper. Also consider support materials such as mirrors and tracing paper. </a:t>
                      </a:r>
                      <a:endParaRPr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sz="1500">
                          <a:latin typeface="Nunito Sans"/>
                          <a:ea typeface="Nunito Sans"/>
                          <a:cs typeface="Nunito Sans"/>
                          <a:sym typeface="Nunito Sans"/>
                        </a:rPr>
                        <a:t>Question</a:t>
                      </a:r>
                      <a:r>
                        <a:rPr lang="en-GB" sz="1500">
                          <a:latin typeface="Nunito Sans"/>
                          <a:ea typeface="Nunito Sans"/>
                          <a:cs typeface="Nunito Sans"/>
                          <a:sym typeface="Nunito Sans"/>
                        </a:rPr>
                        <a:t> 1: </a:t>
                      </a:r>
                      <a:r>
                        <a:rPr b="1" lang="en-GB" sz="1500">
                          <a:latin typeface="Nunito Sans"/>
                          <a:ea typeface="Nunito Sans"/>
                          <a:cs typeface="Nunito Sans"/>
                          <a:sym typeface="Nunito Sans"/>
                        </a:rPr>
                        <a:t>Expressing a percentage</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2702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solidFill>
                            <a:schemeClr val="dk1"/>
                          </a:solidFill>
                          <a:latin typeface="Nunito Sans"/>
                          <a:ea typeface="Nunito Sans"/>
                          <a:cs typeface="Nunito Sans"/>
                          <a:sym typeface="Nunito Sans"/>
                        </a:rPr>
                        <a:t> 2: </a:t>
                      </a:r>
                      <a:r>
                        <a:rPr b="1" lang="en-GB" sz="1500">
                          <a:solidFill>
                            <a:schemeClr val="dk1"/>
                          </a:solidFill>
                          <a:latin typeface="Nunito Sans"/>
                          <a:ea typeface="Nunito Sans"/>
                          <a:cs typeface="Nunito Sans"/>
                          <a:sym typeface="Nunito Sans"/>
                        </a:rPr>
                        <a:t>Proportional reasoning</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solidFill>
                      <a:srgbClr val="000000">
                        <a:alpha val="0"/>
                      </a:srgbClr>
                    </a:solidFill>
                  </a:tcPr>
                </a:tc>
              </a:tr>
              <a:tr h="40857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solidFill>
                            <a:schemeClr val="dk1"/>
                          </a:solidFill>
                          <a:latin typeface="Nunito Sans"/>
                          <a:ea typeface="Nunito Sans"/>
                          <a:cs typeface="Nunito Sans"/>
                          <a:sym typeface="Nunito Sans"/>
                        </a:rPr>
                        <a:t> 3: </a:t>
                      </a:r>
                      <a:r>
                        <a:rPr b="1" lang="en-GB" sz="1500">
                          <a:solidFill>
                            <a:schemeClr val="dk1"/>
                          </a:solidFill>
                          <a:latin typeface="Nunito Sans"/>
                          <a:ea typeface="Nunito Sans"/>
                          <a:cs typeface="Nunito Sans"/>
                          <a:sym typeface="Nunito Sans"/>
                        </a:rPr>
                        <a:t>Solving two step equations</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solidFill>
                            <a:schemeClr val="dk1"/>
                          </a:solidFill>
                          <a:latin typeface="Nunito Sans"/>
                          <a:ea typeface="Nunito Sans"/>
                          <a:cs typeface="Nunito Sans"/>
                          <a:sym typeface="Nunito Sans"/>
                        </a:rPr>
                        <a:t> 4: </a:t>
                      </a:r>
                      <a:r>
                        <a:rPr b="1" lang="en-GB" sz="1500">
                          <a:solidFill>
                            <a:schemeClr val="dk1"/>
                          </a:solidFill>
                          <a:latin typeface="Nunito Sans"/>
                          <a:ea typeface="Nunito Sans"/>
                          <a:cs typeface="Nunito Sans"/>
                          <a:sym typeface="Nunito Sans"/>
                        </a:rPr>
                        <a:t>Calculating circumference</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39722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latin typeface="Nunito Sans"/>
                          <a:ea typeface="Nunito Sans"/>
                          <a:cs typeface="Nunito Sans"/>
                          <a:sym typeface="Nunito Sans"/>
                        </a:rPr>
                        <a:t> 5: </a:t>
                      </a:r>
                      <a:r>
                        <a:rPr b="1" lang="en-GB" sz="1500">
                          <a:latin typeface="Nunito Sans"/>
                          <a:ea typeface="Nunito Sans"/>
                          <a:cs typeface="Nunito Sans"/>
                          <a:sym typeface="Nunito Sans"/>
                        </a:rPr>
                        <a:t>Reflecting a shape</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bl>
          </a:graphicData>
        </a:graphic>
      </p:graphicFrame>
      <p:sp>
        <p:nvSpPr>
          <p:cNvPr id="75" name="Google Shape;75;p16"/>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4</a:t>
            </a:r>
            <a:endParaRPr b="1">
              <a:solidFill>
                <a:srgbClr val="FFFFFF"/>
              </a:solidFill>
              <a:latin typeface="Nunito Sans"/>
              <a:ea typeface="Nunito Sans"/>
              <a:cs typeface="Nunito Sans"/>
              <a:sym typeface="Nunito Sans"/>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 name="Shape 79"/>
        <p:cNvGrpSpPr/>
        <p:nvPr/>
      </p:nvGrpSpPr>
      <p:grpSpPr>
        <a:xfrm>
          <a:off x="0" y="0"/>
          <a:ext cx="0" cy="0"/>
          <a:chOff x="0" y="0"/>
          <a:chExt cx="0" cy="0"/>
        </a:xfrm>
      </p:grpSpPr>
      <p:sp>
        <p:nvSpPr>
          <p:cNvPr id="80" name="Google Shape;80;p17"/>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4</a:t>
            </a:r>
            <a:endParaRPr b="1">
              <a:solidFill>
                <a:srgbClr val="FFFFFF"/>
              </a:solidFill>
              <a:latin typeface="Nunito Sans"/>
              <a:ea typeface="Nunito Sans"/>
              <a:cs typeface="Nunito Sans"/>
              <a:sym typeface="Nunito Sans"/>
            </a:endParaRPr>
          </a:p>
        </p:txBody>
      </p:sp>
      <p:graphicFrame>
        <p:nvGraphicFramePr>
          <p:cNvPr id="81" name="Google Shape;81;p17"/>
          <p:cNvGraphicFramePr/>
          <p:nvPr/>
        </p:nvGraphicFramePr>
        <p:xfrm>
          <a:off x="174000" y="829675"/>
          <a:ext cx="3000000" cy="3000000"/>
        </p:xfrm>
        <a:graphic>
          <a:graphicData uri="http://schemas.openxmlformats.org/drawingml/2006/table">
            <a:tbl>
              <a:tblPr>
                <a:noFill/>
                <a:tableStyleId>{A99A09E2-7C6A-4385-9FC4-C3A95C65DC31}</a:tableStyleId>
              </a:tblPr>
              <a:tblGrid>
                <a:gridCol w="8853400"/>
              </a:tblGrid>
              <a:tr h="408575">
                <a:tc>
                  <a:txBody>
                    <a:bodyPr/>
                    <a:lstStyle/>
                    <a:p>
                      <a:pPr indent="0" lvl="0" marL="0" rtl="0" algn="l">
                        <a:lnSpc>
                          <a:spcPct val="115000"/>
                        </a:lnSpc>
                        <a:spcBef>
                          <a:spcPts val="0"/>
                        </a:spcBef>
                        <a:spcAft>
                          <a:spcPts val="0"/>
                        </a:spcAft>
                        <a:buClr>
                          <a:schemeClr val="dk1"/>
                        </a:buClr>
                        <a:buSzPts val="1100"/>
                        <a:buFont typeface="Arial"/>
                        <a:buNone/>
                      </a:pPr>
                      <a:r>
                        <a:rPr lang="en-GB">
                          <a:solidFill>
                            <a:schemeClr val="dk1"/>
                          </a:solidFill>
                          <a:latin typeface="Nunito Sans"/>
                          <a:ea typeface="Nunito Sans"/>
                          <a:cs typeface="Nunito Sans"/>
                          <a:sym typeface="Nunito Sans"/>
                        </a:rPr>
                        <a:t>Ideas for discussion this week include:</a:t>
                      </a:r>
                      <a:endParaRPr>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a:latin typeface="Nunito Sans"/>
                          <a:ea typeface="Nunito Sans"/>
                          <a:cs typeface="Nunito Sans"/>
                          <a:sym typeface="Nunito Sans"/>
                        </a:rPr>
                        <a:t>Question 1: </a:t>
                      </a:r>
                      <a:r>
                        <a:rPr b="1" lang="en-GB" sz="1500">
                          <a:solidFill>
                            <a:schemeClr val="dk1"/>
                          </a:solidFill>
                          <a:latin typeface="Nunito Sans"/>
                          <a:ea typeface="Nunito Sans"/>
                          <a:cs typeface="Nunito Sans"/>
                          <a:sym typeface="Nunito Sans"/>
                        </a:rPr>
                        <a:t>Expressing a percentage</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“A percentage is a special case of a fraction.” Discuss.</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427025">
                <a:tc>
                  <a:txBody>
                    <a:bodyPr/>
                    <a:lstStyle/>
                    <a:p>
                      <a:pPr indent="0" lvl="0" marL="0" rtl="0" algn="l">
                        <a:lnSpc>
                          <a:spcPct val="115000"/>
                        </a:lnSpc>
                        <a:spcBef>
                          <a:spcPts val="0"/>
                        </a:spcBef>
                        <a:spcAft>
                          <a:spcPts val="0"/>
                        </a:spcAft>
                        <a:buNone/>
                      </a:pPr>
                      <a:r>
                        <a:rPr lang="en-GB">
                          <a:solidFill>
                            <a:srgbClr val="000000"/>
                          </a:solidFill>
                          <a:latin typeface="Nunito Sans"/>
                          <a:ea typeface="Nunito Sans"/>
                          <a:cs typeface="Nunito Sans"/>
                          <a:sym typeface="Nunito Sans"/>
                        </a:rPr>
                        <a:t>Question 2: </a:t>
                      </a:r>
                      <a:r>
                        <a:rPr b="1" lang="en-GB" sz="1500">
                          <a:solidFill>
                            <a:schemeClr val="dk1"/>
                          </a:solidFill>
                          <a:latin typeface="Nunito Sans"/>
                          <a:ea typeface="Nunito Sans"/>
                          <a:cs typeface="Nunito Sans"/>
                          <a:sym typeface="Nunito Sans"/>
                        </a:rPr>
                        <a:t>Proportional reasoning</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Can you think of a situation in your life where you have used proportional reasoning?</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FFFFFF"/>
                    </a:solidFill>
                  </a:tcPr>
                </a:tc>
              </a:tr>
              <a:tr h="408575">
                <a:tc>
                  <a:txBody>
                    <a:bodyPr/>
                    <a:lstStyle/>
                    <a:p>
                      <a:pPr indent="0" lvl="0" marL="0" rtl="0" algn="l">
                        <a:lnSpc>
                          <a:spcPct val="115000"/>
                        </a:lnSpc>
                        <a:spcBef>
                          <a:spcPts val="0"/>
                        </a:spcBef>
                        <a:spcAft>
                          <a:spcPts val="0"/>
                        </a:spcAft>
                        <a:buNone/>
                      </a:pPr>
                      <a:r>
                        <a:rPr lang="en-GB">
                          <a:solidFill>
                            <a:srgbClr val="000000"/>
                          </a:solidFill>
                          <a:latin typeface="Nunito Sans"/>
                          <a:ea typeface="Nunito Sans"/>
                          <a:cs typeface="Nunito Sans"/>
                          <a:sym typeface="Nunito Sans"/>
                        </a:rPr>
                        <a:t>Question 3: </a:t>
                      </a:r>
                      <a:r>
                        <a:rPr b="1" lang="en-GB" sz="1500">
                          <a:solidFill>
                            <a:schemeClr val="dk1"/>
                          </a:solidFill>
                          <a:latin typeface="Nunito Sans"/>
                          <a:ea typeface="Nunito Sans"/>
                          <a:cs typeface="Nunito Sans"/>
                          <a:sym typeface="Nunito Sans"/>
                        </a:rPr>
                        <a:t>Solving two step equations</a:t>
                      </a:r>
                      <a:endParaRPr b="1">
                        <a:solidFill>
                          <a:srgbClr val="2779F5"/>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To solve the </a:t>
                      </a:r>
                      <a:r>
                        <a:rPr b="1" lang="en-GB">
                          <a:solidFill>
                            <a:srgbClr val="2779F5"/>
                          </a:solidFill>
                          <a:latin typeface="Nunito Sans"/>
                          <a:ea typeface="Nunito Sans"/>
                          <a:cs typeface="Nunito Sans"/>
                          <a:sym typeface="Nunito Sans"/>
                        </a:rPr>
                        <a:t>equation</a:t>
                      </a:r>
                      <a:r>
                        <a:rPr b="1" lang="en-GB">
                          <a:solidFill>
                            <a:srgbClr val="2779F5"/>
                          </a:solidFill>
                          <a:latin typeface="Nunito Sans"/>
                          <a:ea typeface="Nunito Sans"/>
                          <a:cs typeface="Nunito Sans"/>
                          <a:sym typeface="Nunito Sans"/>
                        </a:rPr>
                        <a:t> 2</a:t>
                      </a:r>
                      <a:r>
                        <a:rPr b="1" i="1" lang="en-GB">
                          <a:solidFill>
                            <a:srgbClr val="2779F5"/>
                          </a:solidFill>
                          <a:latin typeface="Times New Roman"/>
                          <a:ea typeface="Times New Roman"/>
                          <a:cs typeface="Times New Roman"/>
                          <a:sym typeface="Times New Roman"/>
                        </a:rPr>
                        <a:t>a</a:t>
                      </a:r>
                      <a:r>
                        <a:rPr b="1" lang="en-GB">
                          <a:solidFill>
                            <a:srgbClr val="2779F5"/>
                          </a:solidFill>
                          <a:latin typeface="Nunito Sans"/>
                          <a:ea typeface="Nunito Sans"/>
                          <a:cs typeface="Nunito Sans"/>
                          <a:sym typeface="Nunito Sans"/>
                        </a:rPr>
                        <a:t> + 5 = 11 using inverse operations method should you </a:t>
                      </a:r>
                      <a:r>
                        <a:rPr b="1" lang="en-GB">
                          <a:solidFill>
                            <a:srgbClr val="2779F5"/>
                          </a:solidFill>
                          <a:latin typeface="Nunito Sans"/>
                          <a:ea typeface="Nunito Sans"/>
                          <a:cs typeface="Nunito Sans"/>
                          <a:sym typeface="Nunito Sans"/>
                        </a:rPr>
                        <a:t>‘divide by 2 and then subtract 5’ or </a:t>
                      </a:r>
                      <a:r>
                        <a:rPr b="1" lang="en-GB">
                          <a:solidFill>
                            <a:srgbClr val="2779F5"/>
                          </a:solidFill>
                          <a:latin typeface="Nunito Sans"/>
                          <a:ea typeface="Nunito Sans"/>
                          <a:cs typeface="Nunito Sans"/>
                          <a:sym typeface="Nunito Sans"/>
                        </a:rPr>
                        <a:t>‘subtract 5 and then divide by 2’? Discuss the importance of the order of inverse </a:t>
                      </a:r>
                      <a:r>
                        <a:rPr b="1" lang="en-GB">
                          <a:solidFill>
                            <a:srgbClr val="2779F5"/>
                          </a:solidFill>
                          <a:latin typeface="Nunito Sans"/>
                          <a:ea typeface="Nunito Sans"/>
                          <a:cs typeface="Nunito Sans"/>
                          <a:sym typeface="Nunito Sans"/>
                        </a:rPr>
                        <a:t>operations when solving equations. </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a:solidFill>
                            <a:srgbClr val="000000"/>
                          </a:solidFill>
                          <a:latin typeface="Nunito Sans"/>
                          <a:ea typeface="Nunito Sans"/>
                          <a:cs typeface="Nunito Sans"/>
                          <a:sym typeface="Nunito Sans"/>
                        </a:rPr>
                        <a:t>Question 4: </a:t>
                      </a:r>
                      <a:r>
                        <a:rPr b="1" lang="en-GB" sz="1500">
                          <a:solidFill>
                            <a:schemeClr val="dk1"/>
                          </a:solidFill>
                          <a:latin typeface="Nunito Sans"/>
                          <a:ea typeface="Nunito Sans"/>
                          <a:cs typeface="Nunito Sans"/>
                          <a:sym typeface="Nunito Sans"/>
                        </a:rPr>
                        <a:t>Calculating circumference</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Draw a circle and the diameter. Cut a piece of string the length of the diameter. How many times does this length of string fit round the circumference of the circle? Using this visual demonstration as a guide explain what pi (ℼ) is.</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397225">
                <a:tc>
                  <a:txBody>
                    <a:bodyPr/>
                    <a:lstStyle/>
                    <a:p>
                      <a:pPr indent="0" lvl="0" marL="0" rtl="0" algn="l">
                        <a:lnSpc>
                          <a:spcPct val="115000"/>
                        </a:lnSpc>
                        <a:spcBef>
                          <a:spcPts val="0"/>
                        </a:spcBef>
                        <a:spcAft>
                          <a:spcPts val="0"/>
                        </a:spcAft>
                        <a:buNone/>
                      </a:pPr>
                      <a:r>
                        <a:rPr lang="en-GB">
                          <a:latin typeface="Nunito Sans"/>
                          <a:ea typeface="Nunito Sans"/>
                          <a:cs typeface="Nunito Sans"/>
                          <a:sym typeface="Nunito Sans"/>
                        </a:rPr>
                        <a:t>Question 5: </a:t>
                      </a:r>
                      <a:r>
                        <a:rPr b="1" lang="en-GB" sz="1500">
                          <a:solidFill>
                            <a:schemeClr val="dk1"/>
                          </a:solidFill>
                          <a:latin typeface="Nunito Sans"/>
                          <a:ea typeface="Nunito Sans"/>
                          <a:cs typeface="Nunito Sans"/>
                          <a:sym typeface="Nunito Sans"/>
                        </a:rPr>
                        <a:t>Reflecting a shape</a:t>
                      </a:r>
                      <a:endParaRPr b="1">
                        <a:solidFill>
                          <a:schemeClr val="dk1"/>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What skills can be demonstrated when reflecting a shape? List as many as you can. </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 name="Shape 85"/>
        <p:cNvGrpSpPr/>
        <p:nvPr/>
      </p:nvGrpSpPr>
      <p:grpSpPr>
        <a:xfrm>
          <a:off x="0" y="0"/>
          <a:ext cx="0" cy="0"/>
          <a:chOff x="0" y="0"/>
          <a:chExt cx="0" cy="0"/>
        </a:xfrm>
      </p:grpSpPr>
      <p:graphicFrame>
        <p:nvGraphicFramePr>
          <p:cNvPr id="86" name="Google Shape;86;p18"/>
          <p:cNvGraphicFramePr/>
          <p:nvPr/>
        </p:nvGraphicFramePr>
        <p:xfrm>
          <a:off x="108044" y="862525"/>
          <a:ext cx="3000000" cy="3000000"/>
        </p:xfrm>
        <a:graphic>
          <a:graphicData uri="http://schemas.openxmlformats.org/drawingml/2006/table">
            <a:tbl>
              <a:tblPr bandRow="1" firstRow="1">
                <a:noFill/>
                <a:tableStyleId>{63EC33CE-9931-40DA-9527-E3AA4CB94C80}</a:tableStyleId>
              </a:tblPr>
              <a:tblGrid>
                <a:gridCol w="1546950"/>
                <a:gridCol w="1301375"/>
                <a:gridCol w="1615625"/>
                <a:gridCol w="1350275"/>
                <a:gridCol w="3067850"/>
              </a:tblGrid>
              <a:tr h="10047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Express 37 out of 50 as a percentage.   </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Five pens cost £2.40. How much do three pens cost?</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Solve:</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      3</a:t>
                      </a:r>
                      <a:r>
                        <a:rPr b="0" i="1" lang="en-GB" sz="1600">
                          <a:solidFill>
                            <a:srgbClr val="000000"/>
                          </a:solidFill>
                          <a:latin typeface="Times New Roman"/>
                          <a:ea typeface="Times New Roman"/>
                          <a:cs typeface="Times New Roman"/>
                          <a:sym typeface="Times New Roman"/>
                        </a:rPr>
                        <a:t>x </a:t>
                      </a:r>
                      <a:r>
                        <a:rPr b="0" lang="en-GB" sz="1600">
                          <a:solidFill>
                            <a:srgbClr val="000000"/>
                          </a:solidFill>
                          <a:latin typeface="Nunito Sans"/>
                          <a:ea typeface="Nunito Sans"/>
                          <a:cs typeface="Nunito Sans"/>
                          <a:sym typeface="Nunito Sans"/>
                        </a:rPr>
                        <a:t>- 5 = 13</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96452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What is the circumference of the circle below? </a:t>
                      </a:r>
                      <a:r>
                        <a:rPr lang="en-GB" sz="1600">
                          <a:latin typeface="Nunito Sans"/>
                          <a:ea typeface="Nunito Sans"/>
                          <a:cs typeface="Nunito Sans"/>
                          <a:sym typeface="Nunito Sans"/>
                        </a:rPr>
                        <a:t>Give your answer to 2 decimal places.</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Reflect the triangle in the line of symmetry.</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87" name="Google Shape;87;p18"/>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4, Day</a:t>
            </a:r>
            <a:r>
              <a:rPr b="1" lang="en-GB">
                <a:solidFill>
                  <a:srgbClr val="FFFFFF"/>
                </a:solidFill>
                <a:latin typeface="Nunito Sans"/>
                <a:ea typeface="Nunito Sans"/>
                <a:cs typeface="Nunito Sans"/>
                <a:sym typeface="Nunito Sans"/>
              </a:rPr>
              <a:t> 1</a:t>
            </a:r>
            <a:endParaRPr b="1">
              <a:solidFill>
                <a:srgbClr val="FFFFFF"/>
              </a:solidFill>
              <a:latin typeface="Nunito Sans"/>
              <a:ea typeface="Nunito Sans"/>
              <a:cs typeface="Nunito Sans"/>
              <a:sym typeface="Nunito Sans"/>
            </a:endParaRPr>
          </a:p>
        </p:txBody>
      </p:sp>
      <p:pic>
        <p:nvPicPr>
          <p:cNvPr id="88" name="Google Shape;88;p18"/>
          <p:cNvPicPr preferRelativeResize="0"/>
          <p:nvPr/>
        </p:nvPicPr>
        <p:blipFill>
          <a:blip r:embed="rId3">
            <a:alphaModFix/>
          </a:blip>
          <a:stretch>
            <a:fillRect/>
          </a:stretch>
        </p:blipFill>
        <p:spPr>
          <a:xfrm>
            <a:off x="915725" y="2747600"/>
            <a:ext cx="1843775" cy="1851800"/>
          </a:xfrm>
          <a:prstGeom prst="rect">
            <a:avLst/>
          </a:prstGeom>
          <a:noFill/>
          <a:ln>
            <a:noFill/>
          </a:ln>
        </p:spPr>
      </p:pic>
      <p:pic>
        <p:nvPicPr>
          <p:cNvPr id="89" name="Google Shape;89;p18"/>
          <p:cNvPicPr preferRelativeResize="0"/>
          <p:nvPr/>
        </p:nvPicPr>
        <p:blipFill>
          <a:blip r:embed="rId4">
            <a:alphaModFix/>
          </a:blip>
          <a:stretch>
            <a:fillRect/>
          </a:stretch>
        </p:blipFill>
        <p:spPr>
          <a:xfrm>
            <a:off x="5360625" y="2571738"/>
            <a:ext cx="2609850" cy="197167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 name="Shape 93"/>
        <p:cNvGrpSpPr/>
        <p:nvPr/>
      </p:nvGrpSpPr>
      <p:grpSpPr>
        <a:xfrm>
          <a:off x="0" y="0"/>
          <a:ext cx="0" cy="0"/>
          <a:chOff x="0" y="0"/>
          <a:chExt cx="0" cy="0"/>
        </a:xfrm>
      </p:grpSpPr>
      <p:graphicFrame>
        <p:nvGraphicFramePr>
          <p:cNvPr id="94" name="Google Shape;94;p19"/>
          <p:cNvGraphicFramePr/>
          <p:nvPr/>
        </p:nvGraphicFramePr>
        <p:xfrm>
          <a:off x="108044" y="862525"/>
          <a:ext cx="3000000" cy="3000000"/>
        </p:xfrm>
        <a:graphic>
          <a:graphicData uri="http://schemas.openxmlformats.org/drawingml/2006/table">
            <a:tbl>
              <a:tblPr bandRow="1" firstRow="1">
                <a:noFill/>
                <a:tableStyleId>{63EC33CE-9931-40DA-9527-E3AA4CB94C80}</a:tableStyleId>
              </a:tblPr>
              <a:tblGrid>
                <a:gridCol w="1546950"/>
                <a:gridCol w="1301375"/>
                <a:gridCol w="1615625"/>
                <a:gridCol w="1350275"/>
                <a:gridCol w="3067850"/>
              </a:tblGrid>
              <a:tr h="10047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Express 37 out of 50 as a percentage. </a:t>
                      </a:r>
                      <a:r>
                        <a:rPr b="0" lang="en-GB" sz="1600">
                          <a:solidFill>
                            <a:schemeClr val="dk1"/>
                          </a:solidFill>
                          <a:latin typeface="Nunito Sans"/>
                          <a:ea typeface="Nunito Sans"/>
                          <a:cs typeface="Nunito Sans"/>
                          <a:sym typeface="Nunito Sans"/>
                        </a:rPr>
                        <a:t> </a:t>
                      </a:r>
                      <a:r>
                        <a:rPr b="0" lang="en-GB" sz="1600">
                          <a:solidFill>
                            <a:srgbClr val="00BC89"/>
                          </a:solidFill>
                          <a:latin typeface="Nunito Sans"/>
                          <a:ea typeface="Nunito Sans"/>
                          <a:cs typeface="Nunito Sans"/>
                          <a:sym typeface="Nunito Sans"/>
                        </a:rPr>
                        <a:t>74</a:t>
                      </a:r>
                      <a:r>
                        <a:rPr b="0" lang="en-GB" sz="1600">
                          <a:solidFill>
                            <a:srgbClr val="00BC89"/>
                          </a:solidFill>
                          <a:latin typeface="Nunito Sans"/>
                          <a:ea typeface="Nunito Sans"/>
                          <a:cs typeface="Nunito Sans"/>
                          <a:sym typeface="Nunito Sans"/>
                        </a:rPr>
                        <a:t>%</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Five pens cost £2.40. How much do three pens cost?</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BC89"/>
                          </a:solidFill>
                          <a:latin typeface="Nunito Sans"/>
                          <a:ea typeface="Nunito Sans"/>
                          <a:cs typeface="Nunito Sans"/>
                          <a:sym typeface="Nunito Sans"/>
                        </a:rPr>
                        <a:t>£1.44</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Solve:</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      3</a:t>
                      </a:r>
                      <a:r>
                        <a:rPr b="0" i="1" lang="en-GB" sz="1600">
                          <a:solidFill>
                            <a:srgbClr val="000000"/>
                          </a:solidFill>
                          <a:latin typeface="Times New Roman"/>
                          <a:ea typeface="Times New Roman"/>
                          <a:cs typeface="Times New Roman"/>
                          <a:sym typeface="Times New Roman"/>
                        </a:rPr>
                        <a:t>x</a:t>
                      </a:r>
                      <a:r>
                        <a:rPr b="0" lang="en-GB" sz="1600">
                          <a:solidFill>
                            <a:srgbClr val="000000"/>
                          </a:solidFill>
                          <a:latin typeface="Nunito Sans"/>
                          <a:ea typeface="Nunito Sans"/>
                          <a:cs typeface="Nunito Sans"/>
                          <a:sym typeface="Nunito Sans"/>
                        </a:rPr>
                        <a:t> - 5 = 13        </a:t>
                      </a:r>
                      <a:r>
                        <a:rPr b="0" i="1" lang="en-GB" sz="1600">
                          <a:solidFill>
                            <a:srgbClr val="00BC89"/>
                          </a:solidFill>
                          <a:latin typeface="Times New Roman"/>
                          <a:ea typeface="Times New Roman"/>
                          <a:cs typeface="Times New Roman"/>
                          <a:sym typeface="Times New Roman"/>
                        </a:rPr>
                        <a:t>x</a:t>
                      </a:r>
                      <a:r>
                        <a:rPr b="0" lang="en-GB" sz="1600">
                          <a:solidFill>
                            <a:srgbClr val="00BC89"/>
                          </a:solidFill>
                          <a:latin typeface="Nunito Sans"/>
                          <a:ea typeface="Nunito Sans"/>
                          <a:cs typeface="Nunito Sans"/>
                          <a:sym typeface="Nunito Sans"/>
                        </a:rPr>
                        <a:t> = 6</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96452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What is the circumference of the circle below? </a:t>
                      </a:r>
                      <a:r>
                        <a:rPr lang="en-GB" sz="1600">
                          <a:latin typeface="Nunito Sans"/>
                          <a:ea typeface="Nunito Sans"/>
                          <a:cs typeface="Nunito Sans"/>
                          <a:sym typeface="Nunito Sans"/>
                        </a:rPr>
                        <a:t>Give your answer to 2 decimal places.</a:t>
                      </a:r>
                      <a:endParaRPr sz="16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BC89"/>
                          </a:solidFill>
                          <a:latin typeface="Nunito Sans"/>
                          <a:ea typeface="Nunito Sans"/>
                          <a:cs typeface="Nunito Sans"/>
                          <a:sym typeface="Nunito Sans"/>
                        </a:rPr>
                        <a:t>18.85cm</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Reflect the triangle in the line of symmetry.</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95" name="Google Shape;95;p19"/>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4, Day</a:t>
            </a:r>
            <a:r>
              <a:rPr b="1" lang="en-GB">
                <a:solidFill>
                  <a:srgbClr val="FFFFFF"/>
                </a:solidFill>
                <a:latin typeface="Nunito Sans"/>
                <a:ea typeface="Nunito Sans"/>
                <a:cs typeface="Nunito Sans"/>
                <a:sym typeface="Nunito Sans"/>
              </a:rPr>
              <a:t> 1 Answers</a:t>
            </a:r>
            <a:endParaRPr b="1">
              <a:solidFill>
                <a:srgbClr val="FFFFFF"/>
              </a:solidFill>
              <a:latin typeface="Nunito Sans"/>
              <a:ea typeface="Nunito Sans"/>
              <a:cs typeface="Nunito Sans"/>
              <a:sym typeface="Nunito Sans"/>
            </a:endParaRPr>
          </a:p>
        </p:txBody>
      </p:sp>
      <p:pic>
        <p:nvPicPr>
          <p:cNvPr id="96" name="Google Shape;96;p19"/>
          <p:cNvPicPr preferRelativeResize="0"/>
          <p:nvPr/>
        </p:nvPicPr>
        <p:blipFill>
          <a:blip r:embed="rId3">
            <a:alphaModFix/>
          </a:blip>
          <a:stretch>
            <a:fillRect/>
          </a:stretch>
        </p:blipFill>
        <p:spPr>
          <a:xfrm>
            <a:off x="915725" y="2747600"/>
            <a:ext cx="1843775" cy="1851800"/>
          </a:xfrm>
          <a:prstGeom prst="rect">
            <a:avLst/>
          </a:prstGeom>
          <a:noFill/>
          <a:ln>
            <a:noFill/>
          </a:ln>
        </p:spPr>
      </p:pic>
      <p:pic>
        <p:nvPicPr>
          <p:cNvPr id="97" name="Google Shape;97;p19"/>
          <p:cNvPicPr preferRelativeResize="0"/>
          <p:nvPr/>
        </p:nvPicPr>
        <p:blipFill>
          <a:blip r:embed="rId4">
            <a:alphaModFix/>
          </a:blip>
          <a:stretch>
            <a:fillRect/>
          </a:stretch>
        </p:blipFill>
        <p:spPr>
          <a:xfrm>
            <a:off x="5532300" y="2571738"/>
            <a:ext cx="2609850" cy="197167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1" name="Shape 101"/>
        <p:cNvGrpSpPr/>
        <p:nvPr/>
      </p:nvGrpSpPr>
      <p:grpSpPr>
        <a:xfrm>
          <a:off x="0" y="0"/>
          <a:ext cx="0" cy="0"/>
          <a:chOff x="0" y="0"/>
          <a:chExt cx="0" cy="0"/>
        </a:xfrm>
      </p:grpSpPr>
      <p:graphicFrame>
        <p:nvGraphicFramePr>
          <p:cNvPr id="102" name="Google Shape;102;p20"/>
          <p:cNvGraphicFramePr/>
          <p:nvPr/>
        </p:nvGraphicFramePr>
        <p:xfrm>
          <a:off x="108044" y="862525"/>
          <a:ext cx="3000000" cy="3000000"/>
        </p:xfrm>
        <a:graphic>
          <a:graphicData uri="http://schemas.openxmlformats.org/drawingml/2006/table">
            <a:tbl>
              <a:tblPr bandRow="1" firstRow="1">
                <a:noFill/>
                <a:tableStyleId>{63EC33CE-9931-40DA-9527-E3AA4CB94C80}</a:tableStyleId>
              </a:tblPr>
              <a:tblGrid>
                <a:gridCol w="1546950"/>
                <a:gridCol w="1301375"/>
                <a:gridCol w="1615625"/>
                <a:gridCol w="1350275"/>
                <a:gridCol w="3067850"/>
              </a:tblGrid>
              <a:tr h="10047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Express 3 out of 25 as a percentage.</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Three bags cost £87. How much do four bags cost?</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Solve: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2</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Nunito Sans"/>
                          <a:ea typeface="Nunito Sans"/>
                          <a:cs typeface="Nunito Sans"/>
                          <a:sym typeface="Nunito Sans"/>
                        </a:rPr>
                        <a:t> + 7 = 3</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96452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a:t>
                      </a:r>
                      <a:r>
                        <a:rPr lang="en-GB" sz="1600">
                          <a:solidFill>
                            <a:schemeClr val="dk1"/>
                          </a:solidFill>
                          <a:latin typeface="Nunito Sans"/>
                          <a:ea typeface="Nunito Sans"/>
                          <a:cs typeface="Nunito Sans"/>
                          <a:sym typeface="Nunito Sans"/>
                        </a:rPr>
                        <a:t>What is the circumference of the circle below? Give your answer to 2 decimal places.</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Reflect the triangle in the line of symmetry.</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03" name="Google Shape;103;p20"/>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4, Day</a:t>
            </a:r>
            <a:r>
              <a:rPr b="1" lang="en-GB">
                <a:solidFill>
                  <a:srgbClr val="FFFFFF"/>
                </a:solidFill>
                <a:latin typeface="Nunito Sans"/>
                <a:ea typeface="Nunito Sans"/>
                <a:cs typeface="Nunito Sans"/>
                <a:sym typeface="Nunito Sans"/>
              </a:rPr>
              <a:t> 2</a:t>
            </a:r>
            <a:endParaRPr b="1">
              <a:solidFill>
                <a:srgbClr val="FFFFFF"/>
              </a:solidFill>
              <a:latin typeface="Nunito Sans"/>
              <a:ea typeface="Nunito Sans"/>
              <a:cs typeface="Nunito Sans"/>
              <a:sym typeface="Nunito Sans"/>
            </a:endParaRPr>
          </a:p>
        </p:txBody>
      </p:sp>
      <p:pic>
        <p:nvPicPr>
          <p:cNvPr id="104" name="Google Shape;104;p20"/>
          <p:cNvPicPr preferRelativeResize="0"/>
          <p:nvPr/>
        </p:nvPicPr>
        <p:blipFill>
          <a:blip r:embed="rId3">
            <a:alphaModFix/>
          </a:blip>
          <a:stretch>
            <a:fillRect/>
          </a:stretch>
        </p:blipFill>
        <p:spPr>
          <a:xfrm>
            <a:off x="1026100" y="2668475"/>
            <a:ext cx="1823500" cy="1823500"/>
          </a:xfrm>
          <a:prstGeom prst="rect">
            <a:avLst/>
          </a:prstGeom>
          <a:noFill/>
          <a:ln>
            <a:noFill/>
          </a:ln>
        </p:spPr>
      </p:pic>
      <p:pic>
        <p:nvPicPr>
          <p:cNvPr id="105" name="Google Shape;105;p20"/>
          <p:cNvPicPr preferRelativeResize="0"/>
          <p:nvPr/>
        </p:nvPicPr>
        <p:blipFill>
          <a:blip r:embed="rId4">
            <a:alphaModFix/>
          </a:blip>
          <a:stretch>
            <a:fillRect/>
          </a:stretch>
        </p:blipFill>
        <p:spPr>
          <a:xfrm>
            <a:off x="5581688" y="2570724"/>
            <a:ext cx="2609712" cy="201900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9" name="Shape 109"/>
        <p:cNvGrpSpPr/>
        <p:nvPr/>
      </p:nvGrpSpPr>
      <p:grpSpPr>
        <a:xfrm>
          <a:off x="0" y="0"/>
          <a:ext cx="0" cy="0"/>
          <a:chOff x="0" y="0"/>
          <a:chExt cx="0" cy="0"/>
        </a:xfrm>
      </p:grpSpPr>
      <p:graphicFrame>
        <p:nvGraphicFramePr>
          <p:cNvPr id="110" name="Google Shape;110;p21"/>
          <p:cNvGraphicFramePr/>
          <p:nvPr/>
        </p:nvGraphicFramePr>
        <p:xfrm>
          <a:off x="108044" y="862525"/>
          <a:ext cx="3000000" cy="3000000"/>
        </p:xfrm>
        <a:graphic>
          <a:graphicData uri="http://schemas.openxmlformats.org/drawingml/2006/table">
            <a:tbl>
              <a:tblPr bandRow="1" firstRow="1">
                <a:noFill/>
                <a:tableStyleId>{63EC33CE-9931-40DA-9527-E3AA4CB94C80}</a:tableStyleId>
              </a:tblPr>
              <a:tblGrid>
                <a:gridCol w="1546950"/>
                <a:gridCol w="1301375"/>
                <a:gridCol w="1615625"/>
                <a:gridCol w="1350275"/>
                <a:gridCol w="3067850"/>
              </a:tblGrid>
              <a:tr h="10047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Express 3 out of 25 as a percentage.</a:t>
                      </a:r>
                      <a:r>
                        <a:rPr b="0" lang="en-GB" sz="1600">
                          <a:solidFill>
                            <a:schemeClr val="dk1"/>
                          </a:solidFill>
                          <a:latin typeface="Nunito Sans"/>
                          <a:ea typeface="Nunito Sans"/>
                          <a:cs typeface="Nunito Sans"/>
                          <a:sym typeface="Nunito Sans"/>
                        </a:rPr>
                        <a:t>  </a:t>
                      </a:r>
                      <a:r>
                        <a:rPr b="0" lang="en-GB" sz="1600">
                          <a:solidFill>
                            <a:srgbClr val="00BC89"/>
                          </a:solidFill>
                          <a:latin typeface="Nunito Sans"/>
                          <a:ea typeface="Nunito Sans"/>
                          <a:cs typeface="Nunito Sans"/>
                          <a:sym typeface="Nunito Sans"/>
                        </a:rPr>
                        <a:t>12</a:t>
                      </a:r>
                      <a:r>
                        <a:rPr b="0" lang="en-GB" sz="1600">
                          <a:solidFill>
                            <a:srgbClr val="00BC89"/>
                          </a:solidFill>
                          <a:latin typeface="Nunito Sans"/>
                          <a:ea typeface="Nunito Sans"/>
                          <a:cs typeface="Nunito Sans"/>
                          <a:sym typeface="Nunito Sans"/>
                        </a:rPr>
                        <a:t>%</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Three bags cost £87. How much do four bags cost?</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BC89"/>
                          </a:solidFill>
                          <a:latin typeface="Nunito Sans"/>
                          <a:ea typeface="Nunito Sans"/>
                          <a:cs typeface="Nunito Sans"/>
                          <a:sym typeface="Nunito Sans"/>
                        </a:rPr>
                        <a:t>£116</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Solve: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2</a:t>
                      </a:r>
                      <a:r>
                        <a:rPr b="0" i="1" lang="en-GB" sz="1600">
                          <a:solidFill>
                            <a:schemeClr val="dk1"/>
                          </a:solidFill>
                          <a:latin typeface="Times New Roman"/>
                          <a:ea typeface="Times New Roman"/>
                          <a:cs typeface="Times New Roman"/>
                          <a:sym typeface="Times New Roman"/>
                        </a:rPr>
                        <a:t>x </a:t>
                      </a:r>
                      <a:r>
                        <a:rPr b="0" lang="en-GB" sz="1600">
                          <a:solidFill>
                            <a:schemeClr val="dk1"/>
                          </a:solidFill>
                          <a:latin typeface="Nunito Sans"/>
                          <a:ea typeface="Nunito Sans"/>
                          <a:cs typeface="Nunito Sans"/>
                          <a:sym typeface="Nunito Sans"/>
                        </a:rPr>
                        <a:t>+ 7  = 3           </a:t>
                      </a:r>
                      <a:r>
                        <a:rPr b="0" i="1" lang="en-GB" sz="1600">
                          <a:solidFill>
                            <a:srgbClr val="00BC89"/>
                          </a:solidFill>
                          <a:latin typeface="Times New Roman"/>
                          <a:ea typeface="Times New Roman"/>
                          <a:cs typeface="Times New Roman"/>
                          <a:sym typeface="Times New Roman"/>
                        </a:rPr>
                        <a:t>x</a:t>
                      </a:r>
                      <a:r>
                        <a:rPr b="0" lang="en-GB" sz="1600">
                          <a:solidFill>
                            <a:srgbClr val="00BC89"/>
                          </a:solidFill>
                          <a:latin typeface="Nunito Sans"/>
                          <a:ea typeface="Nunito Sans"/>
                          <a:cs typeface="Nunito Sans"/>
                          <a:sym typeface="Nunito Sans"/>
                        </a:rPr>
                        <a:t> = -2</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96452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a:t>
                      </a:r>
                      <a:r>
                        <a:rPr lang="en-GB" sz="1600">
                          <a:solidFill>
                            <a:schemeClr val="dk1"/>
                          </a:solidFill>
                          <a:latin typeface="Nunito Sans"/>
                          <a:ea typeface="Nunito Sans"/>
                          <a:cs typeface="Nunito Sans"/>
                          <a:sym typeface="Nunito Sans"/>
                        </a:rPr>
                        <a:t>What is the circumference of the circle below? Give your answer to 2 decimal places.</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BC89"/>
                          </a:solidFill>
                          <a:latin typeface="Nunito Sans"/>
                          <a:ea typeface="Nunito Sans"/>
                          <a:cs typeface="Nunito Sans"/>
                          <a:sym typeface="Nunito Sans"/>
                        </a:rPr>
                        <a:t>12.57mm</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Reflect the triangle in the line of symmetry.</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11" name="Google Shape;111;p21"/>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4, Day</a:t>
            </a:r>
            <a:r>
              <a:rPr b="1" lang="en-GB">
                <a:solidFill>
                  <a:srgbClr val="FFFFFF"/>
                </a:solidFill>
                <a:latin typeface="Nunito Sans"/>
                <a:ea typeface="Nunito Sans"/>
                <a:cs typeface="Nunito Sans"/>
                <a:sym typeface="Nunito Sans"/>
              </a:rPr>
              <a:t> 2 Answers</a:t>
            </a:r>
            <a:endParaRPr b="1">
              <a:solidFill>
                <a:srgbClr val="FFFFFF"/>
              </a:solidFill>
              <a:latin typeface="Nunito Sans"/>
              <a:ea typeface="Nunito Sans"/>
              <a:cs typeface="Nunito Sans"/>
              <a:sym typeface="Nunito Sans"/>
            </a:endParaRPr>
          </a:p>
        </p:txBody>
      </p:sp>
      <p:pic>
        <p:nvPicPr>
          <p:cNvPr id="112" name="Google Shape;112;p21"/>
          <p:cNvPicPr preferRelativeResize="0"/>
          <p:nvPr/>
        </p:nvPicPr>
        <p:blipFill>
          <a:blip r:embed="rId3">
            <a:alphaModFix/>
          </a:blip>
          <a:stretch>
            <a:fillRect/>
          </a:stretch>
        </p:blipFill>
        <p:spPr>
          <a:xfrm>
            <a:off x="1026100" y="2668475"/>
            <a:ext cx="1823500" cy="1823500"/>
          </a:xfrm>
          <a:prstGeom prst="rect">
            <a:avLst/>
          </a:prstGeom>
          <a:noFill/>
          <a:ln>
            <a:noFill/>
          </a:ln>
        </p:spPr>
      </p:pic>
      <p:pic>
        <p:nvPicPr>
          <p:cNvPr id="113" name="Google Shape;113;p21"/>
          <p:cNvPicPr preferRelativeResize="0"/>
          <p:nvPr/>
        </p:nvPicPr>
        <p:blipFill>
          <a:blip r:embed="rId4">
            <a:alphaModFix/>
          </a:blip>
          <a:stretch>
            <a:fillRect/>
          </a:stretch>
        </p:blipFill>
        <p:spPr>
          <a:xfrm>
            <a:off x="5535775" y="2575950"/>
            <a:ext cx="2607600" cy="200855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7" name="Shape 117"/>
        <p:cNvGrpSpPr/>
        <p:nvPr/>
      </p:nvGrpSpPr>
      <p:grpSpPr>
        <a:xfrm>
          <a:off x="0" y="0"/>
          <a:ext cx="0" cy="0"/>
          <a:chOff x="0" y="0"/>
          <a:chExt cx="0" cy="0"/>
        </a:xfrm>
      </p:grpSpPr>
      <p:graphicFrame>
        <p:nvGraphicFramePr>
          <p:cNvPr id="118" name="Google Shape;118;p22"/>
          <p:cNvGraphicFramePr/>
          <p:nvPr/>
        </p:nvGraphicFramePr>
        <p:xfrm>
          <a:off x="108044" y="862525"/>
          <a:ext cx="3000000" cy="3000000"/>
        </p:xfrm>
        <a:graphic>
          <a:graphicData uri="http://schemas.openxmlformats.org/drawingml/2006/table">
            <a:tbl>
              <a:tblPr bandRow="1" firstRow="1">
                <a:noFill/>
                <a:tableStyleId>{63EC33CE-9931-40DA-9527-E3AA4CB94C80}</a:tableStyleId>
              </a:tblPr>
              <a:tblGrid>
                <a:gridCol w="1546950"/>
                <a:gridCol w="1301375"/>
                <a:gridCol w="1615625"/>
                <a:gridCol w="2015625"/>
                <a:gridCol w="2402500"/>
              </a:tblGrid>
              <a:tr h="10093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Express 11 out of 20 as a percentage.</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Two door-stops weigh 2.5kg. How much do five door-stops weigh?</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Solve: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+ 5 = 9</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0490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What is the circumference of the circle below? Give your answer to 2 decimal places.</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Reflect the triangle in the line of symmetry.</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19" name="Google Shape;119;p22"/>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4, Day</a:t>
            </a:r>
            <a:r>
              <a:rPr b="1" lang="en-GB">
                <a:solidFill>
                  <a:srgbClr val="FFFFFF"/>
                </a:solidFill>
                <a:latin typeface="Nunito Sans"/>
                <a:ea typeface="Nunito Sans"/>
                <a:cs typeface="Nunito Sans"/>
                <a:sym typeface="Nunito Sans"/>
              </a:rPr>
              <a:t> 3</a:t>
            </a:r>
            <a:endParaRPr b="1">
              <a:solidFill>
                <a:srgbClr val="FFFFFF"/>
              </a:solidFill>
              <a:latin typeface="Nunito Sans"/>
              <a:ea typeface="Nunito Sans"/>
              <a:cs typeface="Nunito Sans"/>
              <a:sym typeface="Nunito Sans"/>
            </a:endParaRPr>
          </a:p>
        </p:txBody>
      </p:sp>
      <p:pic>
        <p:nvPicPr>
          <p:cNvPr id="120" name="Google Shape;120;p22"/>
          <p:cNvPicPr preferRelativeResize="0"/>
          <p:nvPr/>
        </p:nvPicPr>
        <p:blipFill>
          <a:blip r:embed="rId3">
            <a:alphaModFix/>
          </a:blip>
          <a:stretch>
            <a:fillRect/>
          </a:stretch>
        </p:blipFill>
        <p:spPr>
          <a:xfrm>
            <a:off x="1055500" y="2666500"/>
            <a:ext cx="1823450" cy="1823450"/>
          </a:xfrm>
          <a:prstGeom prst="rect">
            <a:avLst/>
          </a:prstGeom>
          <a:noFill/>
          <a:ln>
            <a:noFill/>
          </a:ln>
        </p:spPr>
      </p:pic>
      <p:pic>
        <p:nvPicPr>
          <p:cNvPr id="121" name="Google Shape;121;p22"/>
          <p:cNvPicPr preferRelativeResize="0"/>
          <p:nvPr/>
        </p:nvPicPr>
        <p:blipFill>
          <a:blip r:embed="rId4">
            <a:alphaModFix/>
          </a:blip>
          <a:stretch>
            <a:fillRect/>
          </a:stretch>
        </p:blipFill>
        <p:spPr>
          <a:xfrm>
            <a:off x="5660650" y="2619174"/>
            <a:ext cx="2357675" cy="1781150"/>
          </a:xfrm>
          <a:prstGeom prst="rect">
            <a:avLst/>
          </a:prstGeom>
          <a:noFill/>
          <a:ln>
            <a:noFill/>
          </a:ln>
        </p:spPr>
      </p:pic>
      <p:grpSp>
        <p:nvGrpSpPr>
          <p:cNvPr id="122" name="Google Shape;122;p22"/>
          <p:cNvGrpSpPr/>
          <p:nvPr/>
        </p:nvGrpSpPr>
        <p:grpSpPr>
          <a:xfrm>
            <a:off x="7079789" y="1316575"/>
            <a:ext cx="159954" cy="481300"/>
            <a:chOff x="4963775" y="5368550"/>
            <a:chExt cx="294900" cy="481300"/>
          </a:xfrm>
        </p:grpSpPr>
        <p:cxnSp>
          <p:nvCxnSpPr>
            <p:cNvPr id="123" name="Google Shape;123;p22"/>
            <p:cNvCxnSpPr/>
            <p:nvPr/>
          </p:nvCxnSpPr>
          <p:spPr>
            <a:xfrm>
              <a:off x="4963775" y="5609200"/>
              <a:ext cx="294900" cy="0"/>
            </a:xfrm>
            <a:prstGeom prst="straightConnector1">
              <a:avLst/>
            </a:prstGeom>
            <a:noFill/>
            <a:ln cap="flat" cmpd="sng" w="9525">
              <a:solidFill>
                <a:srgbClr val="000000"/>
              </a:solidFill>
              <a:prstDash val="solid"/>
              <a:round/>
              <a:headEnd len="med" w="med" type="none"/>
              <a:tailEnd len="med" w="med" type="none"/>
            </a:ln>
          </p:spPr>
        </p:cxnSp>
        <p:sp>
          <p:nvSpPr>
            <p:cNvPr id="124" name="Google Shape;124;p22"/>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0000"/>
                  </a:solidFill>
                  <a:latin typeface="Nunito Sans"/>
                  <a:ea typeface="Nunito Sans"/>
                  <a:cs typeface="Nunito Sans"/>
                  <a:sym typeface="Nunito Sans"/>
                </a:rPr>
                <a:t>3</a:t>
              </a:r>
              <a:endParaRPr>
                <a:solidFill>
                  <a:srgbClr val="000000"/>
                </a:solidFill>
                <a:latin typeface="Nunito Sans"/>
                <a:ea typeface="Nunito Sans"/>
                <a:cs typeface="Nunito Sans"/>
                <a:sym typeface="Nunito Sans"/>
              </a:endParaRPr>
            </a:p>
          </p:txBody>
        </p:sp>
        <p:sp>
          <p:nvSpPr>
            <p:cNvPr id="125" name="Google Shape;125;p22"/>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i="1" lang="en-GB">
                  <a:solidFill>
                    <a:srgbClr val="000000"/>
                  </a:solidFill>
                  <a:latin typeface="Times New Roman"/>
                  <a:ea typeface="Times New Roman"/>
                  <a:cs typeface="Times New Roman"/>
                  <a:sym typeface="Times New Roman"/>
                </a:rPr>
                <a:t>x</a:t>
              </a:r>
              <a:endParaRPr i="1">
                <a:solidFill>
                  <a:srgbClr val="000000"/>
                </a:solidFill>
                <a:latin typeface="Times New Roman"/>
                <a:ea typeface="Times New Roman"/>
                <a:cs typeface="Times New Roman"/>
                <a:sym typeface="Times New Roman"/>
              </a:endParaRPr>
            </a:p>
          </p:txBody>
        </p:sp>
      </p:gr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9" name="Shape 129"/>
        <p:cNvGrpSpPr/>
        <p:nvPr/>
      </p:nvGrpSpPr>
      <p:grpSpPr>
        <a:xfrm>
          <a:off x="0" y="0"/>
          <a:ext cx="0" cy="0"/>
          <a:chOff x="0" y="0"/>
          <a:chExt cx="0" cy="0"/>
        </a:xfrm>
      </p:grpSpPr>
      <p:graphicFrame>
        <p:nvGraphicFramePr>
          <p:cNvPr id="130" name="Google Shape;130;p23"/>
          <p:cNvGraphicFramePr/>
          <p:nvPr/>
        </p:nvGraphicFramePr>
        <p:xfrm>
          <a:off x="108044" y="862525"/>
          <a:ext cx="3000000" cy="3000000"/>
        </p:xfrm>
        <a:graphic>
          <a:graphicData uri="http://schemas.openxmlformats.org/drawingml/2006/table">
            <a:tbl>
              <a:tblPr bandRow="1" firstRow="1">
                <a:noFill/>
                <a:tableStyleId>{63EC33CE-9931-40DA-9527-E3AA4CB94C80}</a:tableStyleId>
              </a:tblPr>
              <a:tblGrid>
                <a:gridCol w="1546950"/>
                <a:gridCol w="1301375"/>
                <a:gridCol w="1615625"/>
                <a:gridCol w="2015625"/>
                <a:gridCol w="2402500"/>
              </a:tblGrid>
              <a:tr h="10093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Express 11 out of 20 as a percentage.</a:t>
                      </a:r>
                      <a:r>
                        <a:rPr b="0" lang="en-GB" sz="1600">
                          <a:solidFill>
                            <a:schemeClr val="dk1"/>
                          </a:solidFill>
                          <a:latin typeface="Nunito Sans"/>
                          <a:ea typeface="Nunito Sans"/>
                          <a:cs typeface="Nunito Sans"/>
                          <a:sym typeface="Nunito Sans"/>
                        </a:rPr>
                        <a:t> </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rgbClr val="00BC89"/>
                          </a:solidFill>
                          <a:latin typeface="Nunito Sans"/>
                          <a:ea typeface="Nunito Sans"/>
                          <a:cs typeface="Nunito Sans"/>
                          <a:sym typeface="Nunito Sans"/>
                        </a:rPr>
                        <a:t>55%</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Two door-stops weigh 2.5kg. How much do five door-stops weigh?</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BC89"/>
                          </a:solidFill>
                          <a:latin typeface="Nunito Sans"/>
                          <a:ea typeface="Nunito Sans"/>
                          <a:cs typeface="Nunito Sans"/>
                          <a:sym typeface="Nunito Sans"/>
                        </a:rPr>
                        <a:t>6.25kg</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Solve: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a:t>
                      </a:r>
                      <a:r>
                        <a:rPr b="0" lang="en-GB" sz="1600">
                          <a:solidFill>
                            <a:schemeClr val="dk1"/>
                          </a:solidFill>
                          <a:latin typeface="Nunito Sans"/>
                          <a:ea typeface="Nunito Sans"/>
                          <a:cs typeface="Nunito Sans"/>
                          <a:sym typeface="Nunito Sans"/>
                        </a:rPr>
                        <a:t>+ 5 = 9</a:t>
                      </a:r>
                      <a:r>
                        <a:rPr b="0" lang="en-GB" sz="1600">
                          <a:solidFill>
                            <a:schemeClr val="dk1"/>
                          </a:solidFill>
                          <a:latin typeface="Nunito Sans"/>
                          <a:ea typeface="Nunito Sans"/>
                          <a:cs typeface="Nunito Sans"/>
                          <a:sym typeface="Nunito Sans"/>
                        </a:rPr>
                        <a:t>   </a:t>
                      </a:r>
                      <a:r>
                        <a:rPr b="0" i="1" lang="en-GB" sz="1600">
                          <a:solidFill>
                            <a:srgbClr val="00BC89"/>
                          </a:solidFill>
                          <a:latin typeface="Times New Roman"/>
                          <a:ea typeface="Times New Roman"/>
                          <a:cs typeface="Times New Roman"/>
                          <a:sym typeface="Times New Roman"/>
                        </a:rPr>
                        <a:t>x</a:t>
                      </a:r>
                      <a:r>
                        <a:rPr b="0" lang="en-GB" sz="1600">
                          <a:solidFill>
                            <a:srgbClr val="00BC89"/>
                          </a:solidFill>
                          <a:latin typeface="Nunito Sans"/>
                          <a:ea typeface="Nunito Sans"/>
                          <a:cs typeface="Nunito Sans"/>
                          <a:sym typeface="Nunito Sans"/>
                        </a:rPr>
                        <a:t> = 12</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0490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What is the circumference of the circle below? Give your answer to 2 decimal places.</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BC89"/>
                          </a:solidFill>
                          <a:latin typeface="Nunito Sans"/>
                          <a:ea typeface="Nunito Sans"/>
                          <a:cs typeface="Nunito Sans"/>
                          <a:sym typeface="Nunito Sans"/>
                        </a:rPr>
                        <a:t>62.83cm</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Reflect the triangle in the line of symmetry.</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31" name="Google Shape;131;p23"/>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4, Day</a:t>
            </a:r>
            <a:r>
              <a:rPr b="1" lang="en-GB">
                <a:solidFill>
                  <a:srgbClr val="FFFFFF"/>
                </a:solidFill>
                <a:latin typeface="Nunito Sans"/>
                <a:ea typeface="Nunito Sans"/>
                <a:cs typeface="Nunito Sans"/>
                <a:sym typeface="Nunito Sans"/>
              </a:rPr>
              <a:t> 3 Answers</a:t>
            </a:r>
            <a:endParaRPr b="1">
              <a:solidFill>
                <a:srgbClr val="FFFFFF"/>
              </a:solidFill>
              <a:latin typeface="Nunito Sans"/>
              <a:ea typeface="Nunito Sans"/>
              <a:cs typeface="Nunito Sans"/>
              <a:sym typeface="Nunito Sans"/>
            </a:endParaRPr>
          </a:p>
        </p:txBody>
      </p:sp>
      <p:pic>
        <p:nvPicPr>
          <p:cNvPr id="132" name="Google Shape;132;p23"/>
          <p:cNvPicPr preferRelativeResize="0"/>
          <p:nvPr/>
        </p:nvPicPr>
        <p:blipFill>
          <a:blip r:embed="rId3">
            <a:alphaModFix/>
          </a:blip>
          <a:stretch>
            <a:fillRect/>
          </a:stretch>
        </p:blipFill>
        <p:spPr>
          <a:xfrm>
            <a:off x="1122950" y="2692875"/>
            <a:ext cx="1833425" cy="1833425"/>
          </a:xfrm>
          <a:prstGeom prst="rect">
            <a:avLst/>
          </a:prstGeom>
          <a:noFill/>
          <a:ln>
            <a:noFill/>
          </a:ln>
        </p:spPr>
      </p:pic>
      <p:pic>
        <p:nvPicPr>
          <p:cNvPr id="133" name="Google Shape;133;p23"/>
          <p:cNvPicPr preferRelativeResize="0"/>
          <p:nvPr/>
        </p:nvPicPr>
        <p:blipFill>
          <a:blip r:embed="rId4">
            <a:alphaModFix/>
          </a:blip>
          <a:stretch>
            <a:fillRect/>
          </a:stretch>
        </p:blipFill>
        <p:spPr>
          <a:xfrm>
            <a:off x="5668300" y="2662375"/>
            <a:ext cx="2415185" cy="1833425"/>
          </a:xfrm>
          <a:prstGeom prst="rect">
            <a:avLst/>
          </a:prstGeom>
          <a:noFill/>
          <a:ln>
            <a:noFill/>
          </a:ln>
        </p:spPr>
      </p:pic>
      <p:grpSp>
        <p:nvGrpSpPr>
          <p:cNvPr id="134" name="Google Shape;134;p23"/>
          <p:cNvGrpSpPr/>
          <p:nvPr/>
        </p:nvGrpSpPr>
        <p:grpSpPr>
          <a:xfrm>
            <a:off x="7079789" y="1316575"/>
            <a:ext cx="159954" cy="481300"/>
            <a:chOff x="4963775" y="5368550"/>
            <a:chExt cx="294900" cy="481300"/>
          </a:xfrm>
        </p:grpSpPr>
        <p:cxnSp>
          <p:nvCxnSpPr>
            <p:cNvPr id="135" name="Google Shape;135;p23"/>
            <p:cNvCxnSpPr/>
            <p:nvPr/>
          </p:nvCxnSpPr>
          <p:spPr>
            <a:xfrm>
              <a:off x="4963775" y="5609200"/>
              <a:ext cx="294900" cy="0"/>
            </a:xfrm>
            <a:prstGeom prst="straightConnector1">
              <a:avLst/>
            </a:prstGeom>
            <a:noFill/>
            <a:ln cap="flat" cmpd="sng" w="9525">
              <a:solidFill>
                <a:srgbClr val="000000"/>
              </a:solidFill>
              <a:prstDash val="solid"/>
              <a:round/>
              <a:headEnd len="med" w="med" type="none"/>
              <a:tailEnd len="med" w="med" type="none"/>
            </a:ln>
          </p:spPr>
        </p:cxnSp>
        <p:sp>
          <p:nvSpPr>
            <p:cNvPr id="136" name="Google Shape;136;p23"/>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0000"/>
                  </a:solidFill>
                  <a:latin typeface="Nunito Sans"/>
                  <a:ea typeface="Nunito Sans"/>
                  <a:cs typeface="Nunito Sans"/>
                  <a:sym typeface="Nunito Sans"/>
                </a:rPr>
                <a:t>3</a:t>
              </a:r>
              <a:endParaRPr>
                <a:solidFill>
                  <a:srgbClr val="000000"/>
                </a:solidFill>
                <a:latin typeface="Nunito Sans"/>
                <a:ea typeface="Nunito Sans"/>
                <a:cs typeface="Nunito Sans"/>
                <a:sym typeface="Nunito Sans"/>
              </a:endParaRPr>
            </a:p>
          </p:txBody>
        </p:sp>
        <p:sp>
          <p:nvSpPr>
            <p:cNvPr id="137" name="Google Shape;137;p23"/>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i="1" lang="en-GB">
                  <a:solidFill>
                    <a:srgbClr val="000000"/>
                  </a:solidFill>
                  <a:latin typeface="Times New Roman"/>
                  <a:ea typeface="Times New Roman"/>
                  <a:cs typeface="Times New Roman"/>
                  <a:sym typeface="Times New Roman"/>
                </a:rPr>
                <a:t>x</a:t>
              </a:r>
              <a:endParaRPr i="1">
                <a:solidFill>
                  <a:srgbClr val="000000"/>
                </a:solidFill>
                <a:latin typeface="Times New Roman"/>
                <a:ea typeface="Times New Roman"/>
                <a:cs typeface="Times New Roman"/>
                <a:sym typeface="Times New Roman"/>
              </a:endParaRPr>
            </a:p>
          </p:txBody>
        </p:sp>
      </p:gr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