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CF627F4-4A2A-4673-A9CF-6FB9B507B2EA}">
  <a:tblStyle styleId="{5CF627F4-4A2A-4673-A9CF-6FB9B507B2E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F265DC3-A0BF-4A06-8613-5FC14A8712A8}"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7AE368D-BC3C-471D-9A19-133A80C57B6E}"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f3b111f6b0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gf3b111f6b0_0_1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f3b111f6b0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gf3b111f6b0_0_13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f3b111f6b0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gf3b111f6b0_0_6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f3b111f6b0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gf3b111f6b0_0_8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f3b111f6b0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gf3b111f6b0_0_10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Autofit/>
          </a:bodyPr>
          <a:lstStyle/>
          <a:p>
            <a:pPr indent="0" lvl="0" marL="0" rtl="0" algn="ctr">
              <a:lnSpc>
                <a:spcPct val="70000"/>
              </a:lnSpc>
              <a:spcBef>
                <a:spcPts val="0"/>
              </a:spcBef>
              <a:spcAft>
                <a:spcPts val="0"/>
              </a:spcAft>
              <a:buClr>
                <a:schemeClr val="dk1"/>
              </a:buClr>
              <a:buSzPts val="990"/>
              <a:buNone/>
            </a:pPr>
            <a:r>
              <a:rPr lang="en-GB" sz="1995">
                <a:solidFill>
                  <a:schemeClr val="lt1"/>
                </a:solidFill>
                <a:latin typeface="Nunito Sans"/>
                <a:ea typeface="Nunito Sans"/>
                <a:cs typeface="Nunito Sans"/>
                <a:sym typeface="Nunito Sans"/>
              </a:rPr>
              <a:t>KS3 Year 8</a:t>
            </a:r>
            <a:endParaRPr sz="1995">
              <a:solidFill>
                <a:schemeClr val="lt1"/>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990"/>
              <a:buNone/>
            </a:pPr>
            <a:r>
              <a:t/>
            </a:r>
            <a:endParaRPr sz="1995">
              <a:solidFill>
                <a:schemeClr val="lt1"/>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990"/>
              <a:buNone/>
            </a:pPr>
            <a:r>
              <a:rPr lang="en-GB" sz="1995">
                <a:solidFill>
                  <a:schemeClr val="lt1"/>
                </a:solidFill>
                <a:latin typeface="Nunito Sans"/>
                <a:ea typeface="Nunito Sans"/>
                <a:cs typeface="Nunito Sans"/>
                <a:sym typeface="Nunito Sans"/>
              </a:rPr>
              <a:t>SUMMER TERM</a:t>
            </a:r>
            <a:endParaRPr sz="1995">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KS3 Year 8 | Fluent in Five | </a:t>
            </a:r>
            <a:r>
              <a:rPr lang="en-GB" sz="1000">
                <a:solidFill>
                  <a:srgbClr val="2779F5"/>
                </a:solidFill>
                <a:latin typeface="Nunito Sans"/>
                <a:ea typeface="Nunito Sans"/>
                <a:cs typeface="Nunito Sans"/>
                <a:sym typeface="Nunito Sans"/>
              </a:rPr>
              <a:t>Summer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{5CF627F4-4A2A-4673-A9CF-6FB9B507B2EA}</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KS3 Year 8 | Fluent in Five | </a:t>
            </a:r>
            <a:r>
              <a:rPr lang="en-GB" sz="1000">
                <a:solidFill>
                  <a:srgbClr val="2779F5"/>
                </a:solidFill>
                <a:latin typeface="Nunito Sans"/>
                <a:ea typeface="Nunito Sans"/>
                <a:cs typeface="Nunito Sans"/>
                <a:sym typeface="Nunito Sans"/>
              </a:rPr>
              <a:t>Summer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{5CF627F4-4A2A-4673-A9CF-6FB9B507B2EA}</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5.png"/><Relationship Id="rId4" Type="http://schemas.openxmlformats.org/officeDocument/2006/relationships/image" Target="../media/image14.png"/><Relationship Id="rId5"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22.png"/><Relationship Id="rId4" Type="http://schemas.openxmlformats.org/officeDocument/2006/relationships/image" Target="../media/image26.png"/><Relationship Id="rId5" Type="http://schemas.openxmlformats.org/officeDocument/2006/relationships/image" Target="../media/image2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9.png"/><Relationship Id="rId4" Type="http://schemas.openxmlformats.org/officeDocument/2006/relationships/image" Target="../media/image23.png"/><Relationship Id="rId5"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16.png"/><Relationship Id="rId5"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8.png"/><Relationship Id="rId4" Type="http://schemas.openxmlformats.org/officeDocument/2006/relationships/image" Target="../media/image13.png"/><Relationship Id="rId5" Type="http://schemas.openxmlformats.org/officeDocument/2006/relationships/image" Target="../media/image2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2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10.png"/><Relationship Id="rId5"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8.png"/><Relationship Id="rId5"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11</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graphicFrame>
        <p:nvGraphicFramePr>
          <p:cNvPr id="140" name="Google Shape;140;p24"/>
          <p:cNvGraphicFramePr/>
          <p:nvPr/>
        </p:nvGraphicFramePr>
        <p:xfrm>
          <a:off x="108044" y="862525"/>
          <a:ext cx="3000000" cy="3000000"/>
        </p:xfrm>
        <a:graphic>
          <a:graphicData uri="http://schemas.openxmlformats.org/drawingml/2006/table">
            <a:tbl>
              <a:tblPr bandRow="1" firstRow="1">
                <a:noFill/>
                <a:tableStyleId>{D7AE368D-BC3C-471D-9A19-133A80C57B6E}</a:tableStyleId>
              </a:tblPr>
              <a:tblGrid>
                <a:gridCol w="1546950"/>
                <a:gridCol w="1301375"/>
                <a:gridCol w="1615625"/>
                <a:gridCol w="1107175"/>
                <a:gridCol w="3310950"/>
              </a:tblGrid>
              <a:tr h="14061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(7 - 3) x (3</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- 2)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Complete the equivalent fractions:</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median for this data set:</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7, 9, 11, 13, 13, 8, 9, 5</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12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Draw all lines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What is the size of one interior angle in a regular octagon?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1" name="Google Shape;141;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42" name="Google Shape;142;p24"/>
          <p:cNvPicPr preferRelativeResize="0"/>
          <p:nvPr/>
        </p:nvPicPr>
        <p:blipFill>
          <a:blip r:embed="rId3">
            <a:alphaModFix/>
          </a:blip>
          <a:stretch>
            <a:fillRect/>
          </a:stretch>
        </p:blipFill>
        <p:spPr>
          <a:xfrm>
            <a:off x="3181750" y="1531700"/>
            <a:ext cx="2342375" cy="810225"/>
          </a:xfrm>
          <a:prstGeom prst="rect">
            <a:avLst/>
          </a:prstGeom>
          <a:noFill/>
          <a:ln>
            <a:noFill/>
          </a:ln>
        </p:spPr>
      </p:pic>
      <p:pic>
        <p:nvPicPr>
          <p:cNvPr id="143" name="Google Shape;143;p24"/>
          <p:cNvPicPr preferRelativeResize="0"/>
          <p:nvPr/>
        </p:nvPicPr>
        <p:blipFill>
          <a:blip r:embed="rId4">
            <a:alphaModFix/>
          </a:blip>
          <a:stretch>
            <a:fillRect/>
          </a:stretch>
        </p:blipFill>
        <p:spPr>
          <a:xfrm>
            <a:off x="848150" y="2884900"/>
            <a:ext cx="1676400" cy="1704975"/>
          </a:xfrm>
          <a:prstGeom prst="rect">
            <a:avLst/>
          </a:prstGeom>
          <a:noFill/>
          <a:ln>
            <a:noFill/>
          </a:ln>
        </p:spPr>
      </p:pic>
      <p:pic>
        <p:nvPicPr>
          <p:cNvPr id="144" name="Google Shape;144;p24"/>
          <p:cNvPicPr preferRelativeResize="0"/>
          <p:nvPr/>
        </p:nvPicPr>
        <p:blipFill>
          <a:blip r:embed="rId5">
            <a:alphaModFix/>
          </a:blip>
          <a:stretch>
            <a:fillRect/>
          </a:stretch>
        </p:blipFill>
        <p:spPr>
          <a:xfrm>
            <a:off x="5679175" y="2769610"/>
            <a:ext cx="2049950" cy="204111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graphicFrame>
        <p:nvGraphicFramePr>
          <p:cNvPr id="149" name="Google Shape;149;p25"/>
          <p:cNvGraphicFramePr/>
          <p:nvPr/>
        </p:nvGraphicFramePr>
        <p:xfrm>
          <a:off x="108044" y="862525"/>
          <a:ext cx="3000000" cy="3000000"/>
        </p:xfrm>
        <a:graphic>
          <a:graphicData uri="http://schemas.openxmlformats.org/drawingml/2006/table">
            <a:tbl>
              <a:tblPr bandRow="1" firstRow="1">
                <a:noFill/>
                <a:tableStyleId>{D7AE368D-BC3C-471D-9A19-133A80C57B6E}</a:tableStyleId>
              </a:tblPr>
              <a:tblGrid>
                <a:gridCol w="1546950"/>
                <a:gridCol w="1301375"/>
                <a:gridCol w="1615625"/>
                <a:gridCol w="1107175"/>
                <a:gridCol w="3310950"/>
              </a:tblGrid>
              <a:tr h="14061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(7 - 3) x (3</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- 2) = </a:t>
                      </a:r>
                      <a:r>
                        <a:rPr b="0" lang="en-GB" sz="1600">
                          <a:solidFill>
                            <a:srgbClr val="00BC89"/>
                          </a:solidFill>
                          <a:latin typeface="Nunito Sans"/>
                          <a:ea typeface="Nunito Sans"/>
                          <a:cs typeface="Nunito Sans"/>
                          <a:sym typeface="Nunito Sans"/>
                        </a:rPr>
                        <a:t>4 x (9 - 2)</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4 x 7</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28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Complete the equivalent fractions:</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median for this data set:</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7, 9, 11, 13, 13, 8, 9, 5</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9</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12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Draw all lines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What is the size of one interior angle in a regular octagon?   </a:t>
                      </a:r>
                      <a:r>
                        <a:rPr lang="en-GB" sz="1600">
                          <a:solidFill>
                            <a:srgbClr val="00BC89"/>
                          </a:solidFill>
                          <a:latin typeface="Nunito Sans"/>
                          <a:ea typeface="Nunito Sans"/>
                          <a:cs typeface="Nunito Sans"/>
                          <a:sym typeface="Nunito Sans"/>
                        </a:rPr>
                        <a:t>135</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0" name="Google Shape;150;p25"/>
          <p:cNvSpPr txBox="1"/>
          <p:nvPr/>
        </p:nvSpPr>
        <p:spPr>
          <a:xfrm>
            <a:off x="80050" y="361775"/>
            <a:ext cx="2609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pic>
        <p:nvPicPr>
          <p:cNvPr id="151" name="Google Shape;151;p25"/>
          <p:cNvPicPr preferRelativeResize="0"/>
          <p:nvPr/>
        </p:nvPicPr>
        <p:blipFill>
          <a:blip r:embed="rId3">
            <a:alphaModFix/>
          </a:blip>
          <a:stretch>
            <a:fillRect/>
          </a:stretch>
        </p:blipFill>
        <p:spPr>
          <a:xfrm>
            <a:off x="3210300" y="1556225"/>
            <a:ext cx="2331368" cy="806400"/>
          </a:xfrm>
          <a:prstGeom prst="rect">
            <a:avLst/>
          </a:prstGeom>
          <a:noFill/>
          <a:ln>
            <a:noFill/>
          </a:ln>
        </p:spPr>
      </p:pic>
      <p:pic>
        <p:nvPicPr>
          <p:cNvPr id="152" name="Google Shape;152;p25"/>
          <p:cNvPicPr preferRelativeResize="0"/>
          <p:nvPr/>
        </p:nvPicPr>
        <p:blipFill>
          <a:blip r:embed="rId4">
            <a:alphaModFix/>
          </a:blip>
          <a:stretch>
            <a:fillRect/>
          </a:stretch>
        </p:blipFill>
        <p:spPr>
          <a:xfrm>
            <a:off x="542300" y="2841599"/>
            <a:ext cx="2146925" cy="1916900"/>
          </a:xfrm>
          <a:prstGeom prst="rect">
            <a:avLst/>
          </a:prstGeom>
          <a:noFill/>
          <a:ln>
            <a:noFill/>
          </a:ln>
        </p:spPr>
      </p:pic>
      <p:pic>
        <p:nvPicPr>
          <p:cNvPr id="153" name="Google Shape;153;p25"/>
          <p:cNvPicPr preferRelativeResize="0"/>
          <p:nvPr/>
        </p:nvPicPr>
        <p:blipFill>
          <a:blip r:embed="rId5">
            <a:alphaModFix/>
          </a:blip>
          <a:stretch>
            <a:fillRect/>
          </a:stretch>
        </p:blipFill>
        <p:spPr>
          <a:xfrm>
            <a:off x="5679175" y="2769610"/>
            <a:ext cx="2049950" cy="204111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graphicFrame>
        <p:nvGraphicFramePr>
          <p:cNvPr id="158" name="Google Shape;158;p26"/>
          <p:cNvGraphicFramePr/>
          <p:nvPr/>
        </p:nvGraphicFramePr>
        <p:xfrm>
          <a:off x="108044" y="862525"/>
          <a:ext cx="3000000" cy="3000000"/>
        </p:xfrm>
        <a:graphic>
          <a:graphicData uri="http://schemas.openxmlformats.org/drawingml/2006/table">
            <a:tbl>
              <a:tblPr bandRow="1" firstRow="1">
                <a:noFill/>
                <a:tableStyleId>{D7AE368D-BC3C-471D-9A19-133A80C57B6E}</a:tableStyleId>
              </a:tblPr>
              <a:tblGrid>
                <a:gridCol w="1546950"/>
                <a:gridCol w="1301375"/>
                <a:gridCol w="1615625"/>
                <a:gridCol w="1235125"/>
                <a:gridCol w="3183000"/>
              </a:tblGrid>
              <a:tr h="14054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25 ÷ (8 - 3)</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Complete the equivalent fractions:</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mean for this data set:</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2, 3, 1.5, 2.4, 3, 3.1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955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Draw all lines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What is the size of one interior angle in a regular decagon?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9" name="Google Shape;159;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60" name="Google Shape;160;p26"/>
          <p:cNvPicPr preferRelativeResize="0"/>
          <p:nvPr/>
        </p:nvPicPr>
        <p:blipFill>
          <a:blip r:embed="rId3">
            <a:alphaModFix/>
          </a:blip>
          <a:stretch>
            <a:fillRect/>
          </a:stretch>
        </p:blipFill>
        <p:spPr>
          <a:xfrm>
            <a:off x="3184698" y="1527798"/>
            <a:ext cx="2384775" cy="827725"/>
          </a:xfrm>
          <a:prstGeom prst="rect">
            <a:avLst/>
          </a:prstGeom>
          <a:noFill/>
          <a:ln>
            <a:noFill/>
          </a:ln>
        </p:spPr>
      </p:pic>
      <p:pic>
        <p:nvPicPr>
          <p:cNvPr id="161" name="Google Shape;161;p26"/>
          <p:cNvPicPr preferRelativeResize="0"/>
          <p:nvPr/>
        </p:nvPicPr>
        <p:blipFill>
          <a:blip r:embed="rId4">
            <a:alphaModFix/>
          </a:blip>
          <a:stretch>
            <a:fillRect/>
          </a:stretch>
        </p:blipFill>
        <p:spPr>
          <a:xfrm>
            <a:off x="757825" y="3316138"/>
            <a:ext cx="1771650" cy="1000125"/>
          </a:xfrm>
          <a:prstGeom prst="rect">
            <a:avLst/>
          </a:prstGeom>
          <a:noFill/>
          <a:ln>
            <a:noFill/>
          </a:ln>
        </p:spPr>
      </p:pic>
      <p:pic>
        <p:nvPicPr>
          <p:cNvPr id="162" name="Google Shape;162;p26"/>
          <p:cNvPicPr preferRelativeResize="0"/>
          <p:nvPr/>
        </p:nvPicPr>
        <p:blipFill>
          <a:blip r:embed="rId5">
            <a:alphaModFix/>
          </a:blip>
          <a:stretch>
            <a:fillRect/>
          </a:stretch>
        </p:blipFill>
        <p:spPr>
          <a:xfrm>
            <a:off x="5499775" y="2843825"/>
            <a:ext cx="2098150" cy="20981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graphicFrame>
        <p:nvGraphicFramePr>
          <p:cNvPr id="167" name="Google Shape;167;p27"/>
          <p:cNvGraphicFramePr/>
          <p:nvPr/>
        </p:nvGraphicFramePr>
        <p:xfrm>
          <a:off x="108044" y="862525"/>
          <a:ext cx="3000000" cy="3000000"/>
        </p:xfrm>
        <a:graphic>
          <a:graphicData uri="http://schemas.openxmlformats.org/drawingml/2006/table">
            <a:tbl>
              <a:tblPr bandRow="1" firstRow="1">
                <a:noFill/>
                <a:tableStyleId>{D7AE368D-BC3C-471D-9A19-133A80C57B6E}</a:tableStyleId>
              </a:tblPr>
              <a:tblGrid>
                <a:gridCol w="1546950"/>
                <a:gridCol w="1301375"/>
                <a:gridCol w="1615625"/>
                <a:gridCol w="1235125"/>
                <a:gridCol w="3183000"/>
              </a:tblGrid>
              <a:tr h="14054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25 ÷ (8 - 3)</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25 ÷ 5</a:t>
                      </a:r>
                      <a:r>
                        <a:rPr b="0" baseline="30000" lang="en-GB" sz="1600">
                          <a:solidFill>
                            <a:srgbClr val="00BC89"/>
                          </a:solidFill>
                          <a:latin typeface="Nunito Sans"/>
                          <a:ea typeface="Nunito Sans"/>
                          <a:cs typeface="Nunito Sans"/>
                          <a:sym typeface="Nunito Sans"/>
                        </a:rPr>
                        <a:t>2</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25 ÷ 25</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Complete the equivalent fractions:</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mean for this data set:</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2, 3, 1.5, 2.4, 3, 3.1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2.5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955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Draw all lines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What is the size of one interior angle in a regular decagon?       </a:t>
                      </a:r>
                      <a:r>
                        <a:rPr lang="en-GB" sz="1600">
                          <a:solidFill>
                            <a:srgbClr val="00BC89"/>
                          </a:solidFill>
                          <a:latin typeface="Nunito Sans"/>
                          <a:ea typeface="Nunito Sans"/>
                          <a:cs typeface="Nunito Sans"/>
                          <a:sym typeface="Nunito Sans"/>
                        </a:rPr>
                        <a:t>144</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8" name="Google Shape;168;p27"/>
          <p:cNvSpPr txBox="1"/>
          <p:nvPr/>
        </p:nvSpPr>
        <p:spPr>
          <a:xfrm>
            <a:off x="80050" y="361775"/>
            <a:ext cx="252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5 Answers</a:t>
            </a:r>
            <a:endParaRPr b="1">
              <a:solidFill>
                <a:srgbClr val="FFFFFF"/>
              </a:solidFill>
              <a:latin typeface="Nunito Sans"/>
              <a:ea typeface="Nunito Sans"/>
              <a:cs typeface="Nunito Sans"/>
              <a:sym typeface="Nunito Sans"/>
            </a:endParaRPr>
          </a:p>
        </p:txBody>
      </p:sp>
      <p:pic>
        <p:nvPicPr>
          <p:cNvPr id="169" name="Google Shape;169;p27"/>
          <p:cNvPicPr preferRelativeResize="0"/>
          <p:nvPr/>
        </p:nvPicPr>
        <p:blipFill>
          <a:blip r:embed="rId3">
            <a:alphaModFix/>
          </a:blip>
          <a:stretch>
            <a:fillRect/>
          </a:stretch>
        </p:blipFill>
        <p:spPr>
          <a:xfrm>
            <a:off x="3163973" y="1523073"/>
            <a:ext cx="2327000" cy="807650"/>
          </a:xfrm>
          <a:prstGeom prst="rect">
            <a:avLst/>
          </a:prstGeom>
          <a:noFill/>
          <a:ln>
            <a:noFill/>
          </a:ln>
        </p:spPr>
      </p:pic>
      <p:pic>
        <p:nvPicPr>
          <p:cNvPr id="170" name="Google Shape;170;p27"/>
          <p:cNvPicPr preferRelativeResize="0"/>
          <p:nvPr/>
        </p:nvPicPr>
        <p:blipFill>
          <a:blip r:embed="rId4">
            <a:alphaModFix/>
          </a:blip>
          <a:stretch>
            <a:fillRect/>
          </a:stretch>
        </p:blipFill>
        <p:spPr>
          <a:xfrm>
            <a:off x="592800" y="2902325"/>
            <a:ext cx="2152650" cy="1714500"/>
          </a:xfrm>
          <a:prstGeom prst="rect">
            <a:avLst/>
          </a:prstGeom>
          <a:noFill/>
          <a:ln>
            <a:noFill/>
          </a:ln>
        </p:spPr>
      </p:pic>
      <p:pic>
        <p:nvPicPr>
          <p:cNvPr id="171" name="Google Shape;171;p27"/>
          <p:cNvPicPr preferRelativeResize="0"/>
          <p:nvPr/>
        </p:nvPicPr>
        <p:blipFill>
          <a:blip r:embed="rId5">
            <a:alphaModFix/>
          </a:blip>
          <a:stretch>
            <a:fillRect/>
          </a:stretch>
        </p:blipFill>
        <p:spPr>
          <a:xfrm>
            <a:off x="5499775" y="2843825"/>
            <a:ext cx="2098150" cy="20981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{CF265DC3-A0BF-4A06-8613-5FC14A8712A8}</a:tableStyleId>
              </a:tblPr>
              <a:tblGrid>
                <a:gridCol w="88662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Encourage students to show each step of their working out in Q1. For Q2, discuss the use of equivalent fractions in calculations (adding and subtracting fractions / simplifying fractions). Q3 takes us back to Week 5 where this topic was first reviewed. Ask students to reflect on their previous learning here. Consider printing out the shapes for Q4 so that students can draw on the lines of symmetry. Alternatively ask students to sketch a copy of the shapes. Note that Q5 is designed to simply embed the concept at this stage rather than provide any problem solving practice. </a:t>
                      </a:r>
                      <a:endParaRPr sz="1500">
                        <a:solidFill>
                          <a:schemeClr val="dk1"/>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BIDMAS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Equivalent fractions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Measures of average and the range </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Lines of symmetry</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solidFill>
                            <a:schemeClr val="dk1"/>
                          </a:solidFill>
                          <a:latin typeface="Nunito Sans"/>
                          <a:ea typeface="Nunito Sans"/>
                          <a:cs typeface="Nunito Sans"/>
                          <a:sym typeface="Nunito Sans"/>
                        </a:rPr>
                        <a:t>Interior angles </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609600"/>
          <a:ext cx="3000000" cy="3000000"/>
        </p:xfrm>
        <a:graphic>
          <a:graphicData uri="http://schemas.openxmlformats.org/drawingml/2006/table">
            <a:tbl>
              <a:tblPr>
                <a:noFill/>
                <a:tableStyleId>{CF265DC3-A0BF-4A06-8613-5FC14A8712A8}</a:tableStyleId>
              </a:tblPr>
              <a:tblGrid>
                <a:gridCol w="8853400"/>
              </a:tblGrid>
              <a:tr h="492100">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76590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sz="1500">
                          <a:solidFill>
                            <a:schemeClr val="dk1"/>
                          </a:solidFill>
                          <a:latin typeface="Nunito Sans"/>
                          <a:ea typeface="Nunito Sans"/>
                          <a:cs typeface="Nunito Sans"/>
                          <a:sym typeface="Nunito Sans"/>
                        </a:rPr>
                        <a:t>BIDMAS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Challenge: Calculate the answer to 5 + 2 × 8 + 4 - 12 ÷ 3 + 1. By putting brackets in different places in this calculation, how many different answers can you generate?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765900">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sz="1500">
                          <a:solidFill>
                            <a:schemeClr val="dk1"/>
                          </a:solidFill>
                          <a:latin typeface="Nunito Sans"/>
                          <a:ea typeface="Nunito Sans"/>
                          <a:cs typeface="Nunito Sans"/>
                          <a:sym typeface="Nunito Sans"/>
                        </a:rPr>
                        <a:t>Equivalent fractions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misconceptions might primary school students have about equivalent fractions? How could you demonstrate to a primary school student that three quarters is the same as six eighths?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solidFill>
                      <a:srgbClr val="FFFFFF"/>
                    </a:solidFill>
                  </a:tcPr>
                </a:tc>
              </a:tr>
              <a:tr h="765900">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Measures of average and the range </a:t>
                      </a:r>
                      <a:endParaRPr b="1" sz="1500">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Recall the mnemonics you wrote in Week 5 to help you remember which average is which?</a:t>
                      </a:r>
                      <a:endParaRPr b="1" sz="1500">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Challenge: Write a data set that has a mode of 4, a median of 5 and a mean of 6.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765900">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sz="1500">
                          <a:solidFill>
                            <a:schemeClr val="dk1"/>
                          </a:solidFill>
                          <a:latin typeface="Nunito Sans"/>
                          <a:ea typeface="Nunito Sans"/>
                          <a:cs typeface="Nunito Sans"/>
                          <a:sym typeface="Nunito Sans"/>
                        </a:rPr>
                        <a:t>Lines of symmetry</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Simon says “The number of lines of symmetry is always the same as the order of rotational symmetry”. Is Simon correct? Draw examples to justify your answer.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8023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sz="1500">
                          <a:solidFill>
                            <a:schemeClr val="dk1"/>
                          </a:solidFill>
                          <a:latin typeface="Nunito Sans"/>
                          <a:ea typeface="Nunito Sans"/>
                          <a:cs typeface="Nunito Sans"/>
                          <a:sym typeface="Nunito Sans"/>
                        </a:rPr>
                        <a:t>Interior angles </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The sum of the angles in a triangle is 180</a:t>
                      </a:r>
                      <a:r>
                        <a:rPr baseline="30000" lang="en-GB" sz="1500">
                          <a:solidFill>
                            <a:srgbClr val="2779F5"/>
                          </a:solidFill>
                          <a:latin typeface="Nunito Sans"/>
                          <a:ea typeface="Nunito Sans"/>
                          <a:cs typeface="Nunito Sans"/>
                          <a:sym typeface="Nunito Sans"/>
                        </a:rPr>
                        <a:t>o</a:t>
                      </a:r>
                      <a:r>
                        <a:rPr b="1" lang="en-GB">
                          <a:solidFill>
                            <a:srgbClr val="2779F5"/>
                          </a:solidFill>
                          <a:latin typeface="Nunito Sans"/>
                          <a:ea typeface="Nunito Sans"/>
                          <a:cs typeface="Nunito Sans"/>
                          <a:sym typeface="Nunito Sans"/>
                        </a:rPr>
                        <a:t>. A quadrilateral is 360</a:t>
                      </a:r>
                      <a:r>
                        <a:rPr baseline="30000" lang="en-GB" sz="1500">
                          <a:solidFill>
                            <a:srgbClr val="2779F5"/>
                          </a:solidFill>
                          <a:latin typeface="Nunito Sans"/>
                          <a:ea typeface="Nunito Sans"/>
                          <a:cs typeface="Nunito Sans"/>
                          <a:sym typeface="Nunito Sans"/>
                        </a:rPr>
                        <a:t>o</a:t>
                      </a:r>
                      <a:r>
                        <a:rPr b="1" lang="en-GB">
                          <a:solidFill>
                            <a:srgbClr val="2779F5"/>
                          </a:solidFill>
                          <a:latin typeface="Nunito Sans"/>
                          <a:ea typeface="Nunito Sans"/>
                          <a:cs typeface="Nunito Sans"/>
                          <a:sym typeface="Nunito Sans"/>
                        </a:rPr>
                        <a:t>. A pentagon is 540</a:t>
                      </a:r>
                      <a:r>
                        <a:rPr baseline="30000" lang="en-GB" sz="1500">
                          <a:solidFill>
                            <a:srgbClr val="2779F5"/>
                          </a:solidFill>
                          <a:latin typeface="Nunito Sans"/>
                          <a:ea typeface="Nunito Sans"/>
                          <a:cs typeface="Nunito Sans"/>
                          <a:sym typeface="Nunito Sans"/>
                        </a:rPr>
                        <a:t>o</a:t>
                      </a:r>
                      <a:r>
                        <a:rPr b="1" lang="en-GB">
                          <a:solidFill>
                            <a:srgbClr val="2779F5"/>
                          </a:solidFill>
                          <a:latin typeface="Nunito Sans"/>
                          <a:ea typeface="Nunito Sans"/>
                          <a:cs typeface="Nunito Sans"/>
                          <a:sym typeface="Nunito Sans"/>
                        </a:rPr>
                        <a:t>. A hexagon is 720</a:t>
                      </a:r>
                      <a:r>
                        <a:rPr baseline="30000" lang="en-GB" sz="1500">
                          <a:solidFill>
                            <a:srgbClr val="2779F5"/>
                          </a:solidFill>
                          <a:latin typeface="Nunito Sans"/>
                          <a:ea typeface="Nunito Sans"/>
                          <a:cs typeface="Nunito Sans"/>
                          <a:sym typeface="Nunito Sans"/>
                        </a:rPr>
                        <a:t>o</a:t>
                      </a:r>
                      <a:r>
                        <a:rPr b="1" lang="en-GB">
                          <a:solidFill>
                            <a:srgbClr val="2779F5"/>
                          </a:solidFill>
                          <a:latin typeface="Nunito Sans"/>
                          <a:ea typeface="Nunito Sans"/>
                          <a:cs typeface="Nunito Sans"/>
                          <a:sym typeface="Nunito Sans"/>
                        </a:rPr>
                        <a:t>. What do you notice? Is there a relationship between the number of sides and the angle sum?</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{D7AE368D-BC3C-471D-9A19-133A80C57B6E}</a:tableStyleId>
              </a:tblPr>
              <a:tblGrid>
                <a:gridCol w="1546950"/>
                <a:gridCol w="1301375"/>
                <a:gridCol w="1615625"/>
                <a:gridCol w="1235125"/>
                <a:gridCol w="3183000"/>
              </a:tblGrid>
              <a:tr h="13960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15 - 4</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2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Complete the equivalent fractions: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Find the mode for this data set:</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32, 37, 41, 37, 54, 68</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794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rgbClr val="000000"/>
                          </a:solidFill>
                          <a:latin typeface="Nunito Sans"/>
                          <a:ea typeface="Nunito Sans"/>
                          <a:cs typeface="Nunito Sans"/>
                          <a:sym typeface="Nunito Sans"/>
                        </a:rPr>
                        <a:t>Draw</a:t>
                      </a:r>
                      <a:r>
                        <a:rPr lang="en-GB" sz="1600">
                          <a:solidFill>
                            <a:srgbClr val="000000"/>
                          </a:solidFill>
                          <a:latin typeface="Nunito Sans"/>
                          <a:ea typeface="Nunito Sans"/>
                          <a:cs typeface="Nunito Sans"/>
                          <a:sym typeface="Nunito Sans"/>
                        </a:rPr>
                        <a:t> all </a:t>
                      </a:r>
                      <a:r>
                        <a:rPr lang="en-GB" sz="1600">
                          <a:solidFill>
                            <a:srgbClr val="000000"/>
                          </a:solidFill>
                          <a:latin typeface="Nunito Sans"/>
                          <a:ea typeface="Nunito Sans"/>
                          <a:cs typeface="Nunito Sans"/>
                          <a:sym typeface="Nunito Sans"/>
                        </a:rPr>
                        <a:t>lines of symmetry:</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What is the size of one interior angle in an equilateral triangle?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3133948" y="1487163"/>
            <a:ext cx="2369375" cy="822360"/>
          </a:xfrm>
          <a:prstGeom prst="rect">
            <a:avLst/>
          </a:prstGeom>
          <a:noFill/>
          <a:ln>
            <a:noFill/>
          </a:ln>
        </p:spPr>
      </p:pic>
      <p:pic>
        <p:nvPicPr>
          <p:cNvPr id="89" name="Google Shape;89;p18"/>
          <p:cNvPicPr preferRelativeResize="0"/>
          <p:nvPr/>
        </p:nvPicPr>
        <p:blipFill>
          <a:blip r:embed="rId4">
            <a:alphaModFix/>
          </a:blip>
          <a:stretch>
            <a:fillRect/>
          </a:stretch>
        </p:blipFill>
        <p:spPr>
          <a:xfrm>
            <a:off x="1024625" y="3008825"/>
            <a:ext cx="1257300" cy="1543050"/>
          </a:xfrm>
          <a:prstGeom prst="rect">
            <a:avLst/>
          </a:prstGeom>
          <a:noFill/>
          <a:ln>
            <a:noFill/>
          </a:ln>
        </p:spPr>
      </p:pic>
      <p:pic>
        <p:nvPicPr>
          <p:cNvPr id="90" name="Google Shape;90;p18"/>
          <p:cNvPicPr preferRelativeResize="0"/>
          <p:nvPr/>
        </p:nvPicPr>
        <p:blipFill>
          <a:blip r:embed="rId5">
            <a:alphaModFix/>
          </a:blip>
          <a:stretch>
            <a:fillRect/>
          </a:stretch>
        </p:blipFill>
        <p:spPr>
          <a:xfrm>
            <a:off x="5636500" y="3103175"/>
            <a:ext cx="1976500" cy="19935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graphicFrame>
        <p:nvGraphicFramePr>
          <p:cNvPr id="95" name="Google Shape;95;p19"/>
          <p:cNvGraphicFramePr/>
          <p:nvPr/>
        </p:nvGraphicFramePr>
        <p:xfrm>
          <a:off x="108044" y="862525"/>
          <a:ext cx="3000000" cy="3000000"/>
        </p:xfrm>
        <a:graphic>
          <a:graphicData uri="http://schemas.openxmlformats.org/drawingml/2006/table">
            <a:tbl>
              <a:tblPr bandRow="1" firstRow="1">
                <a:noFill/>
                <a:tableStyleId>{D7AE368D-BC3C-471D-9A19-133A80C57B6E}</a:tableStyleId>
              </a:tblPr>
              <a:tblGrid>
                <a:gridCol w="1546950"/>
                <a:gridCol w="1301375"/>
                <a:gridCol w="1615625"/>
                <a:gridCol w="1235125"/>
                <a:gridCol w="3183000"/>
              </a:tblGrid>
              <a:tr h="13960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15 - 4</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2 = </a:t>
                      </a:r>
                      <a:r>
                        <a:rPr b="0" lang="en-GB" sz="1600">
                          <a:solidFill>
                            <a:srgbClr val="00BC89"/>
                          </a:solidFill>
                          <a:latin typeface="Nunito Sans"/>
                          <a:ea typeface="Nunito Sans"/>
                          <a:cs typeface="Nunito Sans"/>
                          <a:sym typeface="Nunito Sans"/>
                        </a:rPr>
                        <a:t>15 - 16 </a:t>
                      </a:r>
                      <a:r>
                        <a:rPr b="0" lang="en-GB" sz="1600">
                          <a:solidFill>
                            <a:srgbClr val="00BC89"/>
                          </a:solidFill>
                          <a:latin typeface="Nunito Sans"/>
                          <a:ea typeface="Nunito Sans"/>
                          <a:cs typeface="Nunito Sans"/>
                          <a:sym typeface="Nunito Sans"/>
                        </a:rPr>
                        <a:t>÷ 2</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15 - 8</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Complete the equivalent fractions: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Find the mode for this data set:</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32, 37, 41, 37, 54, 68</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37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794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Draw all lines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What is the size of one interior angle in an equilateral triangle?     </a:t>
                      </a:r>
                      <a:r>
                        <a:rPr lang="en-GB" sz="1600">
                          <a:solidFill>
                            <a:srgbClr val="00BC89"/>
                          </a:solidFill>
                          <a:latin typeface="Nunito Sans"/>
                          <a:ea typeface="Nunito Sans"/>
                          <a:cs typeface="Nunito Sans"/>
                          <a:sym typeface="Nunito Sans"/>
                        </a:rPr>
                        <a:t>60</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6" name="Google Shape;96;p19"/>
          <p:cNvSpPr txBox="1"/>
          <p:nvPr/>
        </p:nvSpPr>
        <p:spPr>
          <a:xfrm>
            <a:off x="80050" y="361775"/>
            <a:ext cx="2632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pic>
        <p:nvPicPr>
          <p:cNvPr id="97" name="Google Shape;97;p19"/>
          <p:cNvPicPr preferRelativeResize="0"/>
          <p:nvPr/>
        </p:nvPicPr>
        <p:blipFill>
          <a:blip r:embed="rId3">
            <a:alphaModFix/>
          </a:blip>
          <a:stretch>
            <a:fillRect/>
          </a:stretch>
        </p:blipFill>
        <p:spPr>
          <a:xfrm>
            <a:off x="3146423" y="1498698"/>
            <a:ext cx="2370700" cy="822825"/>
          </a:xfrm>
          <a:prstGeom prst="rect">
            <a:avLst/>
          </a:prstGeom>
          <a:noFill/>
          <a:ln>
            <a:noFill/>
          </a:ln>
        </p:spPr>
      </p:pic>
      <p:pic>
        <p:nvPicPr>
          <p:cNvPr id="98" name="Google Shape;98;p19"/>
          <p:cNvPicPr preferRelativeResize="0"/>
          <p:nvPr/>
        </p:nvPicPr>
        <p:blipFill>
          <a:blip r:embed="rId4">
            <a:alphaModFix/>
          </a:blip>
          <a:stretch>
            <a:fillRect/>
          </a:stretch>
        </p:blipFill>
        <p:spPr>
          <a:xfrm>
            <a:off x="508800" y="2842550"/>
            <a:ext cx="1923175" cy="1923175"/>
          </a:xfrm>
          <a:prstGeom prst="rect">
            <a:avLst/>
          </a:prstGeom>
          <a:noFill/>
          <a:ln>
            <a:noFill/>
          </a:ln>
        </p:spPr>
      </p:pic>
      <p:pic>
        <p:nvPicPr>
          <p:cNvPr id="99" name="Google Shape;99;p19"/>
          <p:cNvPicPr preferRelativeResize="0"/>
          <p:nvPr/>
        </p:nvPicPr>
        <p:blipFill>
          <a:blip r:embed="rId5">
            <a:alphaModFix/>
          </a:blip>
          <a:stretch>
            <a:fillRect/>
          </a:stretch>
        </p:blipFill>
        <p:spPr>
          <a:xfrm>
            <a:off x="5636500" y="3103175"/>
            <a:ext cx="1976500" cy="19935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graphicFrame>
        <p:nvGraphicFramePr>
          <p:cNvPr id="104" name="Google Shape;104;p20"/>
          <p:cNvGraphicFramePr/>
          <p:nvPr/>
        </p:nvGraphicFramePr>
        <p:xfrm>
          <a:off x="108044" y="862525"/>
          <a:ext cx="3000000" cy="3000000"/>
        </p:xfrm>
        <a:graphic>
          <a:graphicData uri="http://schemas.openxmlformats.org/drawingml/2006/table">
            <a:tbl>
              <a:tblPr bandRow="1" firstRow="1">
                <a:noFill/>
                <a:tableStyleId>{D7AE368D-BC3C-471D-9A19-133A80C57B6E}</a:tableStyleId>
              </a:tblPr>
              <a:tblGrid>
                <a:gridCol w="1546950"/>
                <a:gridCol w="1301375"/>
                <a:gridCol w="1615625"/>
                <a:gridCol w="1132775"/>
                <a:gridCol w="3285350"/>
              </a:tblGrid>
              <a:tr h="14879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6 x 5 - 8 ÷ 2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Complete the equivalent fractions:</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Find the range for this data set:</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57, 98, 65, 81, 79, 59</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717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Draw all lines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What is the size of one interior angle in a square?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5" name="Google Shape;105;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06" name="Google Shape;106;p20"/>
          <p:cNvPicPr preferRelativeResize="0"/>
          <p:nvPr/>
        </p:nvPicPr>
        <p:blipFill>
          <a:blip r:embed="rId3">
            <a:alphaModFix/>
          </a:blip>
          <a:stretch>
            <a:fillRect/>
          </a:stretch>
        </p:blipFill>
        <p:spPr>
          <a:xfrm>
            <a:off x="3152450" y="1540225"/>
            <a:ext cx="2366750" cy="810525"/>
          </a:xfrm>
          <a:prstGeom prst="rect">
            <a:avLst/>
          </a:prstGeom>
          <a:noFill/>
          <a:ln>
            <a:noFill/>
          </a:ln>
        </p:spPr>
      </p:pic>
      <p:pic>
        <p:nvPicPr>
          <p:cNvPr id="107" name="Google Shape;107;p20"/>
          <p:cNvPicPr preferRelativeResize="0"/>
          <p:nvPr/>
        </p:nvPicPr>
        <p:blipFill>
          <a:blip r:embed="rId4">
            <a:alphaModFix/>
          </a:blip>
          <a:stretch>
            <a:fillRect/>
          </a:stretch>
        </p:blipFill>
        <p:spPr>
          <a:xfrm>
            <a:off x="794450" y="2990013"/>
            <a:ext cx="1524000" cy="1514475"/>
          </a:xfrm>
          <a:prstGeom prst="rect">
            <a:avLst/>
          </a:prstGeom>
          <a:noFill/>
          <a:ln>
            <a:noFill/>
          </a:ln>
        </p:spPr>
      </p:pic>
      <p:pic>
        <p:nvPicPr>
          <p:cNvPr id="108" name="Google Shape;108;p20"/>
          <p:cNvPicPr preferRelativeResize="0"/>
          <p:nvPr/>
        </p:nvPicPr>
        <p:blipFill>
          <a:blip r:embed="rId5">
            <a:alphaModFix/>
          </a:blip>
          <a:stretch>
            <a:fillRect/>
          </a:stretch>
        </p:blipFill>
        <p:spPr>
          <a:xfrm>
            <a:off x="5826873" y="3008273"/>
            <a:ext cx="1612400" cy="16124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graphicFrame>
        <p:nvGraphicFramePr>
          <p:cNvPr id="113" name="Google Shape;113;p21"/>
          <p:cNvGraphicFramePr/>
          <p:nvPr/>
        </p:nvGraphicFramePr>
        <p:xfrm>
          <a:off x="108044" y="862525"/>
          <a:ext cx="3000000" cy="3000000"/>
        </p:xfrm>
        <a:graphic>
          <a:graphicData uri="http://schemas.openxmlformats.org/drawingml/2006/table">
            <a:tbl>
              <a:tblPr bandRow="1" firstRow="1">
                <a:noFill/>
                <a:tableStyleId>{D7AE368D-BC3C-471D-9A19-133A80C57B6E}</a:tableStyleId>
              </a:tblPr>
              <a:tblGrid>
                <a:gridCol w="1546950"/>
                <a:gridCol w="1301375"/>
                <a:gridCol w="1615625"/>
                <a:gridCol w="1132775"/>
                <a:gridCol w="3285350"/>
              </a:tblGrid>
              <a:tr h="14879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6 x 5 - 8 ÷ 2 = </a:t>
                      </a:r>
                      <a:r>
                        <a:rPr b="0" lang="en-GB" sz="1600">
                          <a:solidFill>
                            <a:srgbClr val="00BC89"/>
                          </a:solidFill>
                          <a:latin typeface="Nunito Sans"/>
                          <a:ea typeface="Nunito Sans"/>
                          <a:cs typeface="Nunito Sans"/>
                          <a:sym typeface="Nunito Sans"/>
                        </a:rPr>
                        <a:t>30 - 4</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26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Complete the equivalent fractions:</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Find the range for this data set:</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57, 98, 65, 81, 79, 59</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41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717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Draw all lines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What is the size of one interior angle in a square?            </a:t>
                      </a:r>
                      <a:r>
                        <a:rPr lang="en-GB" sz="1600">
                          <a:solidFill>
                            <a:srgbClr val="00BC89"/>
                          </a:solidFill>
                          <a:latin typeface="Nunito Sans"/>
                          <a:ea typeface="Nunito Sans"/>
                          <a:cs typeface="Nunito Sans"/>
                          <a:sym typeface="Nunito Sans"/>
                        </a:rPr>
                        <a:t>90</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4" name="Google Shape;114;p21"/>
          <p:cNvSpPr txBox="1"/>
          <p:nvPr/>
        </p:nvSpPr>
        <p:spPr>
          <a:xfrm>
            <a:off x="80050" y="361775"/>
            <a:ext cx="2557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pic>
        <p:nvPicPr>
          <p:cNvPr id="115" name="Google Shape;115;p21"/>
          <p:cNvPicPr preferRelativeResize="0"/>
          <p:nvPr/>
        </p:nvPicPr>
        <p:blipFill>
          <a:blip r:embed="rId3">
            <a:alphaModFix/>
          </a:blip>
          <a:stretch>
            <a:fillRect/>
          </a:stretch>
        </p:blipFill>
        <p:spPr>
          <a:xfrm>
            <a:off x="3151650" y="1502150"/>
            <a:ext cx="2457075" cy="841475"/>
          </a:xfrm>
          <a:prstGeom prst="rect">
            <a:avLst/>
          </a:prstGeom>
          <a:noFill/>
          <a:ln>
            <a:noFill/>
          </a:ln>
        </p:spPr>
      </p:pic>
      <p:pic>
        <p:nvPicPr>
          <p:cNvPr id="116" name="Google Shape;116;p21"/>
          <p:cNvPicPr preferRelativeResize="0"/>
          <p:nvPr/>
        </p:nvPicPr>
        <p:blipFill>
          <a:blip r:embed="rId4">
            <a:alphaModFix/>
          </a:blip>
          <a:stretch>
            <a:fillRect/>
          </a:stretch>
        </p:blipFill>
        <p:spPr>
          <a:xfrm>
            <a:off x="605025" y="2943963"/>
            <a:ext cx="1695450" cy="1724025"/>
          </a:xfrm>
          <a:prstGeom prst="rect">
            <a:avLst/>
          </a:prstGeom>
          <a:noFill/>
          <a:ln>
            <a:noFill/>
          </a:ln>
        </p:spPr>
      </p:pic>
      <p:pic>
        <p:nvPicPr>
          <p:cNvPr id="117" name="Google Shape;117;p21"/>
          <p:cNvPicPr preferRelativeResize="0"/>
          <p:nvPr/>
        </p:nvPicPr>
        <p:blipFill>
          <a:blip r:embed="rId5">
            <a:alphaModFix/>
          </a:blip>
          <a:stretch>
            <a:fillRect/>
          </a:stretch>
        </p:blipFill>
        <p:spPr>
          <a:xfrm>
            <a:off x="5826873" y="3008273"/>
            <a:ext cx="1612400" cy="16124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graphicFrame>
        <p:nvGraphicFramePr>
          <p:cNvPr id="122" name="Google Shape;122;p22"/>
          <p:cNvGraphicFramePr/>
          <p:nvPr/>
        </p:nvGraphicFramePr>
        <p:xfrm>
          <a:off x="108044" y="862525"/>
          <a:ext cx="3000000" cy="3000000"/>
        </p:xfrm>
        <a:graphic>
          <a:graphicData uri="http://schemas.openxmlformats.org/drawingml/2006/table">
            <a:tbl>
              <a:tblPr bandRow="1" firstRow="1">
                <a:noFill/>
                <a:tableStyleId>{D7AE368D-BC3C-471D-9A19-133A80C57B6E}</a:tableStyleId>
              </a:tblPr>
              <a:tblGrid>
                <a:gridCol w="1546950"/>
                <a:gridCol w="1301375"/>
                <a:gridCol w="1615625"/>
                <a:gridCol w="1247925"/>
                <a:gridCol w="3170200"/>
              </a:tblGrid>
              <a:tr h="14191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6 + 2</a:t>
                      </a:r>
                      <a:r>
                        <a:rPr b="0" baseline="30000" lang="en-GB" sz="1600">
                          <a:solidFill>
                            <a:schemeClr val="dk1"/>
                          </a:solidFill>
                          <a:latin typeface="Nunito Sans"/>
                          <a:ea typeface="Nunito Sans"/>
                          <a:cs typeface="Nunito Sans"/>
                          <a:sym typeface="Nunito Sans"/>
                        </a:rPr>
                        <a:t>4</a:t>
                      </a:r>
                      <a:r>
                        <a:rPr b="0" lang="en-GB" sz="1600">
                          <a:solidFill>
                            <a:schemeClr val="dk1"/>
                          </a:solidFill>
                          <a:latin typeface="Nunito Sans"/>
                          <a:ea typeface="Nunito Sans"/>
                          <a:cs typeface="Nunito Sans"/>
                          <a:sym typeface="Nunito Sans"/>
                        </a:rPr>
                        <a:t> ÷ 4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Complete the equivalent fractions:</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mean for this data set:</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9, 7.5, 5, 6.5</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025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Draw all lines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What is the size of one interior angle in a regular hexagon?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3" name="Google Shape;123;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24" name="Google Shape;124;p22"/>
          <p:cNvPicPr preferRelativeResize="0"/>
          <p:nvPr/>
        </p:nvPicPr>
        <p:blipFill>
          <a:blip r:embed="rId3">
            <a:alphaModFix/>
          </a:blip>
          <a:stretch>
            <a:fillRect/>
          </a:stretch>
        </p:blipFill>
        <p:spPr>
          <a:xfrm>
            <a:off x="3182048" y="1542250"/>
            <a:ext cx="2293200" cy="803800"/>
          </a:xfrm>
          <a:prstGeom prst="rect">
            <a:avLst/>
          </a:prstGeom>
          <a:noFill/>
          <a:ln>
            <a:noFill/>
          </a:ln>
        </p:spPr>
      </p:pic>
      <p:pic>
        <p:nvPicPr>
          <p:cNvPr id="125" name="Google Shape;125;p22"/>
          <p:cNvPicPr preferRelativeResize="0"/>
          <p:nvPr/>
        </p:nvPicPr>
        <p:blipFill>
          <a:blip r:embed="rId4">
            <a:alphaModFix/>
          </a:blip>
          <a:stretch>
            <a:fillRect/>
          </a:stretch>
        </p:blipFill>
        <p:spPr>
          <a:xfrm>
            <a:off x="779750" y="3005325"/>
            <a:ext cx="1524000" cy="1524000"/>
          </a:xfrm>
          <a:prstGeom prst="rect">
            <a:avLst/>
          </a:prstGeom>
          <a:noFill/>
          <a:ln>
            <a:noFill/>
          </a:ln>
        </p:spPr>
      </p:pic>
      <p:pic>
        <p:nvPicPr>
          <p:cNvPr id="126" name="Google Shape;126;p22"/>
          <p:cNvPicPr preferRelativeResize="0"/>
          <p:nvPr/>
        </p:nvPicPr>
        <p:blipFill>
          <a:blip r:embed="rId5">
            <a:alphaModFix/>
          </a:blip>
          <a:stretch>
            <a:fillRect/>
          </a:stretch>
        </p:blipFill>
        <p:spPr>
          <a:xfrm>
            <a:off x="5981950" y="3005313"/>
            <a:ext cx="1771650" cy="17240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graphicFrame>
        <p:nvGraphicFramePr>
          <p:cNvPr id="131" name="Google Shape;131;p23"/>
          <p:cNvGraphicFramePr/>
          <p:nvPr/>
        </p:nvGraphicFramePr>
        <p:xfrm>
          <a:off x="108044" y="862525"/>
          <a:ext cx="3000000" cy="3000000"/>
        </p:xfrm>
        <a:graphic>
          <a:graphicData uri="http://schemas.openxmlformats.org/drawingml/2006/table">
            <a:tbl>
              <a:tblPr bandRow="1" firstRow="1">
                <a:noFill/>
                <a:tableStyleId>{D7AE368D-BC3C-471D-9A19-133A80C57B6E}</a:tableStyleId>
              </a:tblPr>
              <a:tblGrid>
                <a:gridCol w="1546950"/>
                <a:gridCol w="1301375"/>
                <a:gridCol w="1615625"/>
                <a:gridCol w="1247925"/>
                <a:gridCol w="3170200"/>
              </a:tblGrid>
              <a:tr h="14191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6 + 2</a:t>
                      </a:r>
                      <a:r>
                        <a:rPr b="0" baseline="30000" lang="en-GB" sz="1600">
                          <a:solidFill>
                            <a:schemeClr val="dk1"/>
                          </a:solidFill>
                          <a:latin typeface="Nunito Sans"/>
                          <a:ea typeface="Nunito Sans"/>
                          <a:cs typeface="Nunito Sans"/>
                          <a:sym typeface="Nunito Sans"/>
                        </a:rPr>
                        <a:t>4</a:t>
                      </a:r>
                      <a:r>
                        <a:rPr b="0" lang="en-GB" sz="1600">
                          <a:solidFill>
                            <a:schemeClr val="dk1"/>
                          </a:solidFill>
                          <a:latin typeface="Nunito Sans"/>
                          <a:ea typeface="Nunito Sans"/>
                          <a:cs typeface="Nunito Sans"/>
                          <a:sym typeface="Nunito Sans"/>
                        </a:rPr>
                        <a:t> ÷ 4 = </a:t>
                      </a:r>
                      <a:r>
                        <a:rPr b="0" lang="en-GB" sz="1600">
                          <a:solidFill>
                            <a:srgbClr val="00BC89"/>
                          </a:solidFill>
                          <a:latin typeface="Nunito Sans"/>
                          <a:ea typeface="Nunito Sans"/>
                          <a:cs typeface="Nunito Sans"/>
                          <a:sym typeface="Nunito Sans"/>
                        </a:rPr>
                        <a:t>6 + 16 </a:t>
                      </a:r>
                      <a:r>
                        <a:rPr b="0" lang="en-GB" sz="1600">
                          <a:solidFill>
                            <a:srgbClr val="00BC89"/>
                          </a:solidFill>
                          <a:latin typeface="Nunito Sans"/>
                          <a:ea typeface="Nunito Sans"/>
                          <a:cs typeface="Nunito Sans"/>
                          <a:sym typeface="Nunito Sans"/>
                        </a:rPr>
                        <a:t>÷ 4</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6 + 4</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10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Complete the equivalent fractions:</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mean for this data set:</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9, 7.5, 5, 6.5</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025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Draw all lines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What is the size of one interior angle in a regular hexagon? </a:t>
                      </a:r>
                      <a:r>
                        <a:rPr lang="en-GB" sz="1600">
                          <a:solidFill>
                            <a:srgbClr val="00BC89"/>
                          </a:solidFill>
                          <a:latin typeface="Nunito Sans"/>
                          <a:ea typeface="Nunito Sans"/>
                          <a:cs typeface="Nunito Sans"/>
                          <a:sym typeface="Nunito Sans"/>
                        </a:rPr>
                        <a:t>120</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2" name="Google Shape;132;p23"/>
          <p:cNvSpPr txBox="1"/>
          <p:nvPr/>
        </p:nvSpPr>
        <p:spPr>
          <a:xfrm>
            <a:off x="80050" y="361775"/>
            <a:ext cx="2669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pic>
        <p:nvPicPr>
          <p:cNvPr id="133" name="Google Shape;133;p23"/>
          <p:cNvPicPr preferRelativeResize="0"/>
          <p:nvPr/>
        </p:nvPicPr>
        <p:blipFill>
          <a:blip r:embed="rId3">
            <a:alphaModFix/>
          </a:blip>
          <a:stretch>
            <a:fillRect/>
          </a:stretch>
        </p:blipFill>
        <p:spPr>
          <a:xfrm>
            <a:off x="3128548" y="1526850"/>
            <a:ext cx="2359075" cy="826900"/>
          </a:xfrm>
          <a:prstGeom prst="rect">
            <a:avLst/>
          </a:prstGeom>
          <a:noFill/>
          <a:ln>
            <a:noFill/>
          </a:ln>
        </p:spPr>
      </p:pic>
      <p:pic>
        <p:nvPicPr>
          <p:cNvPr id="134" name="Google Shape;134;p23"/>
          <p:cNvPicPr preferRelativeResize="0"/>
          <p:nvPr/>
        </p:nvPicPr>
        <p:blipFill>
          <a:blip r:embed="rId4">
            <a:alphaModFix/>
          </a:blip>
          <a:stretch>
            <a:fillRect/>
          </a:stretch>
        </p:blipFill>
        <p:spPr>
          <a:xfrm>
            <a:off x="825675" y="3007072"/>
            <a:ext cx="1705325" cy="1697800"/>
          </a:xfrm>
          <a:prstGeom prst="rect">
            <a:avLst/>
          </a:prstGeom>
          <a:noFill/>
          <a:ln>
            <a:noFill/>
          </a:ln>
        </p:spPr>
      </p:pic>
      <p:pic>
        <p:nvPicPr>
          <p:cNvPr id="135" name="Google Shape;135;p23"/>
          <p:cNvPicPr preferRelativeResize="0"/>
          <p:nvPr/>
        </p:nvPicPr>
        <p:blipFill>
          <a:blip r:embed="rId5">
            <a:alphaModFix/>
          </a:blip>
          <a:stretch>
            <a:fillRect/>
          </a:stretch>
        </p:blipFill>
        <p:spPr>
          <a:xfrm>
            <a:off x="5981950" y="3005313"/>
            <a:ext cx="1771650" cy="17240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