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p:regular r:id="rId20"/>
      <p:bold r:id="rId21"/>
      <p:italic r:id="rId22"/>
      <p:boldItalic r:id="rId23"/>
    </p:embeddedFont>
    <p:embeddedFont>
      <p:font typeface="Nunito Sans"/>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FCA1558-63F2-4ABF-A786-AFB535556BFA}">
  <a:tblStyle styleId="{4FCA1558-63F2-4ABF-A786-AFB535556BF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9698872-4A1A-43D2-B29F-A9A26E053795}"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4402CDB-51E5-4C59-93F9-B34C67625F5A}"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regular.fntdata"/><Relationship Id="rId22" Type="http://schemas.openxmlformats.org/officeDocument/2006/relationships/font" Target="fonts/Nunito-italic.fntdata"/><Relationship Id="rId21" Type="http://schemas.openxmlformats.org/officeDocument/2006/relationships/font" Target="fonts/Nunito-bold.fntdata"/><Relationship Id="rId24" Type="http://schemas.openxmlformats.org/officeDocument/2006/relationships/font" Target="fonts/NunitoSans-regular.fntdata"/><Relationship Id="rId23" Type="http://schemas.openxmlformats.org/officeDocument/2006/relationships/font" Target="fonts/Nunito-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NunitoSans-italic.fntdata"/><Relationship Id="rId25" Type="http://schemas.openxmlformats.org/officeDocument/2006/relationships/font" Target="fonts/NunitoSans-bold.fntdata"/><Relationship Id="rId27" Type="http://schemas.openxmlformats.org/officeDocument/2006/relationships/font" Target="fonts/NunitoSans-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1021945b8d0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g1021945b8d0_0_8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1067e896e56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g1067e896e56_0_2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1021945b8d0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g1021945b8d0_0_9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067e896e56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g1067e896e56_0_2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1021945b8d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1021945b8d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21945b8d0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21945b8d0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021945b8d0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1021945b8d0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067e896e5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1067e896e56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021945b8d0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g1021945b8d0_0_7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1067e896e56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g1067e896e56_0_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1021945b8d0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g1021945b8d0_0_8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1067e896e56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g1067e896e56_0_1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KS3 YEAR 7</a:t>
            </a:r>
            <a:endParaRPr sz="2900">
              <a:solidFill>
                <a:schemeClr val="lt1"/>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chemeClr val="lt1"/>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SPRING TERM</a:t>
            </a:r>
            <a:endParaRPr sz="2900">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KS3 Year 7</a:t>
            </a:r>
            <a:r>
              <a:rPr lang="en-GB" sz="1000">
                <a:solidFill>
                  <a:srgbClr val="2779F5"/>
                </a:solidFill>
                <a:latin typeface="Nunito Sans"/>
                <a:ea typeface="Nunito Sans"/>
                <a:cs typeface="Nunito Sans"/>
                <a:sym typeface="Nunito Sans"/>
              </a:rPr>
              <a:t> | Fluent in Five | Spring Term </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{4FCA1558-63F2-4ABF-A786-AFB535556BFA}</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KS3 Year 7 | Fluent in Five | Spring Term </a:t>
            </a:r>
            <a:endParaRPr sz="1000">
              <a:solidFill>
                <a:srgbClr val="2779F5"/>
              </a:solidFill>
              <a:latin typeface="Nunito Sans"/>
              <a:ea typeface="Nunito Sans"/>
              <a:cs typeface="Nunito Sans"/>
              <a:sym typeface="Nunito Sans"/>
            </a:endParaRPr>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{4FCA1558-63F2-4ABF-A786-AFB535556BFA}</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3.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3.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8.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4.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4.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9.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9.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2</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4</a:t>
            </a:r>
            <a:endParaRPr b="1">
              <a:solidFill>
                <a:srgbClr val="FFFFFF"/>
              </a:solidFill>
              <a:latin typeface="Nunito Sans"/>
              <a:ea typeface="Nunito Sans"/>
              <a:cs typeface="Nunito Sans"/>
              <a:sym typeface="Nunito Sans"/>
            </a:endParaRPr>
          </a:p>
        </p:txBody>
      </p:sp>
      <p:graphicFrame>
        <p:nvGraphicFramePr>
          <p:cNvPr id="135" name="Google Shape;135;p24"/>
          <p:cNvGraphicFramePr/>
          <p:nvPr/>
        </p:nvGraphicFramePr>
        <p:xfrm>
          <a:off x="108044" y="862525"/>
          <a:ext cx="3000000" cy="3000000"/>
        </p:xfrm>
        <a:graphic>
          <a:graphicData uri="http://schemas.openxmlformats.org/drawingml/2006/table">
            <a:tbl>
              <a:tblPr bandRow="1" firstRow="1">
                <a:noFill/>
                <a:tableStyleId>{A4402CDB-51E5-4C59-93F9-B34C67625F5A}</a:tableStyleId>
              </a:tblPr>
              <a:tblGrid>
                <a:gridCol w="1546950"/>
                <a:gridCol w="1349775"/>
                <a:gridCol w="1567225"/>
                <a:gridCol w="1823700"/>
                <a:gridCol w="2594425"/>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a:t>
                      </a:r>
                      <a:r>
                        <a:rPr b="0" lang="en-GB">
                          <a:solidFill>
                            <a:schemeClr val="dk1"/>
                          </a:solidFill>
                          <a:latin typeface="Nunito Sans"/>
                          <a:ea typeface="Nunito Sans"/>
                          <a:cs typeface="Nunito Sans"/>
                          <a:sym typeface="Nunito Sans"/>
                        </a:rPr>
                        <a:t>Find the lowest common multiple (LCM) of 5 and 7.</a:t>
                      </a:r>
                      <a:endParaRPr baseline="300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a:t>
                      </a:r>
                      <a:r>
                        <a:rPr b="0" lang="en-GB">
                          <a:solidFill>
                            <a:schemeClr val="dk1"/>
                          </a:solidFill>
                          <a:latin typeface="Nunito Sans"/>
                          <a:ea typeface="Nunito Sans"/>
                          <a:cs typeface="Nunito Sans"/>
                          <a:sym typeface="Nunito Sans"/>
                        </a:rPr>
                        <a:t>Write an algebraic expression that means,</a:t>
                      </a:r>
                      <a:endParaRPr b="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a:solidFill>
                            <a:schemeClr val="dk1"/>
                          </a:solidFill>
                          <a:latin typeface="Nunito Sans"/>
                          <a:ea typeface="Nunito Sans"/>
                          <a:cs typeface="Nunito Sans"/>
                          <a:sym typeface="Nunito Sans"/>
                        </a:rPr>
                        <a:t>      “five divided by a number”.</a:t>
                      </a:r>
                      <a:endParaRPr baseline="300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a:t>
                      </a:r>
                      <a:r>
                        <a:rPr b="0" lang="en-GB">
                          <a:solidFill>
                            <a:schemeClr val="dk1"/>
                          </a:solidFill>
                          <a:latin typeface="Nunito Sans"/>
                          <a:ea typeface="Nunito Sans"/>
                          <a:cs typeface="Nunito Sans"/>
                          <a:sym typeface="Nunito Sans"/>
                        </a:rPr>
                        <a:t>Calculate</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a:solidFill>
                            <a:schemeClr val="dk1"/>
                          </a:solidFill>
                          <a:latin typeface="Nunito Sans"/>
                          <a:ea typeface="Nunito Sans"/>
                          <a:cs typeface="Nunito Sans"/>
                          <a:sym typeface="Nunito Sans"/>
                        </a:rPr>
                        <a:t> 50 ÷ (8</a:t>
                      </a:r>
                      <a:r>
                        <a:rPr b="0" baseline="30000" lang="en-GB">
                          <a:solidFill>
                            <a:schemeClr val="dk1"/>
                          </a:solidFill>
                          <a:latin typeface="Nunito Sans"/>
                          <a:ea typeface="Nunito Sans"/>
                          <a:cs typeface="Nunito Sans"/>
                          <a:sym typeface="Nunito Sans"/>
                        </a:rPr>
                        <a:t>2</a:t>
                      </a:r>
                      <a:r>
                        <a:rPr b="0" lang="en-GB">
                          <a:solidFill>
                            <a:schemeClr val="dk1"/>
                          </a:solidFill>
                          <a:latin typeface="Nunito Sans"/>
                          <a:ea typeface="Nunito Sans"/>
                          <a:cs typeface="Nunito Sans"/>
                          <a:sym typeface="Nunito Sans"/>
                        </a:rPr>
                        <a:t> - 2 x 7) = </a:t>
                      </a:r>
                      <a:endParaRPr b="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Write down the coordinates of point D.</a:t>
                      </a:r>
                      <a:endParaRPr>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a:t>
                      </a:r>
                      <a:r>
                        <a:rPr lang="en-GB">
                          <a:solidFill>
                            <a:schemeClr val="dk1"/>
                          </a:solidFill>
                          <a:latin typeface="Nunito Sans"/>
                          <a:ea typeface="Nunito Sans"/>
                          <a:cs typeface="Nunito Sans"/>
                          <a:sym typeface="Nunito Sans"/>
                        </a:rPr>
                        <a:t>Plot and label the points:</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A (-1, -2)</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B (2, -3)</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36" name="Google Shape;136;p24"/>
          <p:cNvPicPr preferRelativeResize="0"/>
          <p:nvPr/>
        </p:nvPicPr>
        <p:blipFill>
          <a:blip r:embed="rId3">
            <a:alphaModFix/>
          </a:blip>
          <a:stretch>
            <a:fillRect/>
          </a:stretch>
        </p:blipFill>
        <p:spPr>
          <a:xfrm>
            <a:off x="725975" y="2735379"/>
            <a:ext cx="1927325" cy="1922921"/>
          </a:xfrm>
          <a:prstGeom prst="rect">
            <a:avLst/>
          </a:prstGeom>
          <a:noFill/>
          <a:ln>
            <a:noFill/>
          </a:ln>
        </p:spPr>
      </p:pic>
      <p:pic>
        <p:nvPicPr>
          <p:cNvPr id="137" name="Google Shape;137;p24"/>
          <p:cNvPicPr preferRelativeResize="0"/>
          <p:nvPr/>
        </p:nvPicPr>
        <p:blipFill>
          <a:blip r:embed="rId4">
            <a:alphaModFix/>
          </a:blip>
          <a:stretch>
            <a:fillRect/>
          </a:stretch>
        </p:blipFill>
        <p:spPr>
          <a:xfrm>
            <a:off x="5938026" y="2731367"/>
            <a:ext cx="1927326" cy="1930933"/>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4</a:t>
            </a:r>
            <a:endParaRPr b="1">
              <a:solidFill>
                <a:srgbClr val="FFFFFF"/>
              </a:solidFill>
              <a:latin typeface="Nunito Sans"/>
              <a:ea typeface="Nunito Sans"/>
              <a:cs typeface="Nunito Sans"/>
              <a:sym typeface="Nunito Sans"/>
            </a:endParaRPr>
          </a:p>
        </p:txBody>
      </p:sp>
      <p:graphicFrame>
        <p:nvGraphicFramePr>
          <p:cNvPr id="143" name="Google Shape;143;p25"/>
          <p:cNvGraphicFramePr/>
          <p:nvPr/>
        </p:nvGraphicFramePr>
        <p:xfrm>
          <a:off x="108044" y="862525"/>
          <a:ext cx="3000000" cy="3000000"/>
        </p:xfrm>
        <a:graphic>
          <a:graphicData uri="http://schemas.openxmlformats.org/drawingml/2006/table">
            <a:tbl>
              <a:tblPr bandRow="1" firstRow="1">
                <a:noFill/>
                <a:tableStyleId>{A4402CDB-51E5-4C59-93F9-B34C67625F5A}</a:tableStyleId>
              </a:tblPr>
              <a:tblGrid>
                <a:gridCol w="1546950"/>
                <a:gridCol w="991575"/>
                <a:gridCol w="1925425"/>
                <a:gridCol w="1235150"/>
                <a:gridCol w="3182975"/>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Find the lowest common multiple (LCM) of 5 and 7.</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35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a:t>
                      </a:r>
                      <a:r>
                        <a:rPr b="0" lang="en-GB">
                          <a:solidFill>
                            <a:schemeClr val="dk1"/>
                          </a:solidFill>
                          <a:latin typeface="Nunito Sans"/>
                          <a:ea typeface="Nunito Sans"/>
                          <a:cs typeface="Nunito Sans"/>
                          <a:sym typeface="Nunito Sans"/>
                        </a:rPr>
                        <a:t>Write an algebraic expression that means,</a:t>
                      </a:r>
                      <a:endParaRPr b="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a:solidFill>
                            <a:schemeClr val="dk1"/>
                          </a:solidFill>
                          <a:latin typeface="Nunito Sans"/>
                          <a:ea typeface="Nunito Sans"/>
                          <a:cs typeface="Nunito Sans"/>
                          <a:sym typeface="Nunito Sans"/>
                        </a:rPr>
                        <a:t>      “five divided by a number”.</a:t>
                      </a:r>
                      <a:endParaRPr b="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a:solidFill>
                            <a:schemeClr val="dk1"/>
                          </a:solidFill>
                          <a:latin typeface="Nunito Sans"/>
                          <a:ea typeface="Nunito Sans"/>
                          <a:cs typeface="Nunito Sans"/>
                          <a:sym typeface="Nunito Sans"/>
                        </a:rPr>
                        <a:t>                        </a:t>
                      </a:r>
                      <a:r>
                        <a:rPr b="0" lang="en-GB">
                          <a:solidFill>
                            <a:srgbClr val="00BC89"/>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5/n</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a:t>
                      </a:r>
                      <a:r>
                        <a:rPr b="0" lang="en-GB">
                          <a:solidFill>
                            <a:schemeClr val="dk1"/>
                          </a:solidFill>
                          <a:latin typeface="Nunito Sans"/>
                          <a:ea typeface="Nunito Sans"/>
                          <a:cs typeface="Nunito Sans"/>
                          <a:sym typeface="Nunito Sans"/>
                        </a:rPr>
                        <a:t>Calculate</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a:solidFill>
                            <a:schemeClr val="dk1"/>
                          </a:solidFill>
                          <a:latin typeface="Nunito Sans"/>
                          <a:ea typeface="Nunito Sans"/>
                          <a:cs typeface="Nunito Sans"/>
                          <a:sym typeface="Nunito Sans"/>
                        </a:rPr>
                        <a:t> 50 ÷ (8</a:t>
                      </a:r>
                      <a:r>
                        <a:rPr b="0" baseline="30000" lang="en-GB">
                          <a:solidFill>
                            <a:schemeClr val="dk1"/>
                          </a:solidFill>
                          <a:latin typeface="Nunito Sans"/>
                          <a:ea typeface="Nunito Sans"/>
                          <a:cs typeface="Nunito Sans"/>
                          <a:sym typeface="Nunito Sans"/>
                        </a:rPr>
                        <a:t>2</a:t>
                      </a:r>
                      <a:r>
                        <a:rPr b="0" lang="en-GB">
                          <a:solidFill>
                            <a:schemeClr val="dk1"/>
                          </a:solidFill>
                          <a:latin typeface="Nunito Sans"/>
                          <a:ea typeface="Nunito Sans"/>
                          <a:cs typeface="Nunito Sans"/>
                          <a:sym typeface="Nunito Sans"/>
                        </a:rPr>
                        <a:t> - 2 x 7) = </a:t>
                      </a:r>
                      <a:r>
                        <a:rPr lang="en-GB" sz="1600">
                          <a:solidFill>
                            <a:srgbClr val="00BC89"/>
                          </a:solidFill>
                          <a:latin typeface="Nunito Sans"/>
                          <a:ea typeface="Nunito Sans"/>
                          <a:cs typeface="Nunito Sans"/>
                          <a:sym typeface="Nunito Sans"/>
                        </a:rPr>
                        <a:t>50 ÷ (64 - 14)</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50 ÷ 50</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1</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Write down the coordinates of point D.</a:t>
                      </a:r>
                      <a:endParaRPr>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(1, -3)</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a:t>
                      </a:r>
                      <a:r>
                        <a:rPr lang="en-GB">
                          <a:solidFill>
                            <a:schemeClr val="dk1"/>
                          </a:solidFill>
                          <a:latin typeface="Nunito Sans"/>
                          <a:ea typeface="Nunito Sans"/>
                          <a:cs typeface="Nunito Sans"/>
                          <a:sym typeface="Nunito Sans"/>
                        </a:rPr>
                        <a:t>Plot and label the points:</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A (-1, -2)</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B (2, -3)</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44" name="Google Shape;144;p25"/>
          <p:cNvPicPr preferRelativeResize="0"/>
          <p:nvPr/>
        </p:nvPicPr>
        <p:blipFill>
          <a:blip r:embed="rId3">
            <a:alphaModFix/>
          </a:blip>
          <a:stretch>
            <a:fillRect/>
          </a:stretch>
        </p:blipFill>
        <p:spPr>
          <a:xfrm>
            <a:off x="941200" y="2754454"/>
            <a:ext cx="1927325" cy="1922921"/>
          </a:xfrm>
          <a:prstGeom prst="rect">
            <a:avLst/>
          </a:prstGeom>
          <a:noFill/>
          <a:ln>
            <a:noFill/>
          </a:ln>
        </p:spPr>
      </p:pic>
      <p:pic>
        <p:nvPicPr>
          <p:cNvPr id="145" name="Google Shape;145;p25"/>
          <p:cNvPicPr preferRelativeResize="0"/>
          <p:nvPr/>
        </p:nvPicPr>
        <p:blipFill>
          <a:blip r:embed="rId4">
            <a:alphaModFix/>
          </a:blip>
          <a:stretch>
            <a:fillRect/>
          </a:stretch>
        </p:blipFill>
        <p:spPr>
          <a:xfrm>
            <a:off x="6106121" y="2750446"/>
            <a:ext cx="1927326" cy="193093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5</a:t>
            </a:r>
            <a:endParaRPr b="1">
              <a:solidFill>
                <a:srgbClr val="FFFFFF"/>
              </a:solidFill>
              <a:latin typeface="Nunito Sans"/>
              <a:ea typeface="Nunito Sans"/>
              <a:cs typeface="Nunito Sans"/>
              <a:sym typeface="Nunito Sans"/>
            </a:endParaRPr>
          </a:p>
        </p:txBody>
      </p:sp>
      <p:graphicFrame>
        <p:nvGraphicFramePr>
          <p:cNvPr id="151" name="Google Shape;151;p26"/>
          <p:cNvGraphicFramePr/>
          <p:nvPr/>
        </p:nvGraphicFramePr>
        <p:xfrm>
          <a:off x="108044" y="862525"/>
          <a:ext cx="3000000" cy="3000000"/>
        </p:xfrm>
        <a:graphic>
          <a:graphicData uri="http://schemas.openxmlformats.org/drawingml/2006/table">
            <a:tbl>
              <a:tblPr bandRow="1" firstRow="1">
                <a:noFill/>
                <a:tableStyleId>{A4402CDB-51E5-4C59-93F9-B34C67625F5A}</a:tableStyleId>
              </a:tblPr>
              <a:tblGrid>
                <a:gridCol w="1546950"/>
                <a:gridCol w="1336975"/>
                <a:gridCol w="1580025"/>
                <a:gridCol w="1926025"/>
                <a:gridCol w="2492100"/>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a:t>
                      </a:r>
                      <a:r>
                        <a:rPr b="0" lang="en-GB">
                          <a:solidFill>
                            <a:schemeClr val="dk1"/>
                          </a:solidFill>
                          <a:latin typeface="Nunito Sans"/>
                          <a:ea typeface="Nunito Sans"/>
                          <a:cs typeface="Nunito Sans"/>
                          <a:sym typeface="Nunito Sans"/>
                        </a:rPr>
                        <a:t>Find the lowest common multiple (LCM) of 6 and 15.</a:t>
                      </a:r>
                      <a:endParaRPr baseline="300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a:t>
                      </a:r>
                      <a:r>
                        <a:rPr b="0" lang="en-GB">
                          <a:solidFill>
                            <a:schemeClr val="dk1"/>
                          </a:solidFill>
                          <a:latin typeface="Nunito Sans"/>
                          <a:ea typeface="Nunito Sans"/>
                          <a:cs typeface="Nunito Sans"/>
                          <a:sym typeface="Nunito Sans"/>
                        </a:rPr>
                        <a:t>Write an algebraic expression that means,  </a:t>
                      </a:r>
                      <a:endParaRPr b="0">
                        <a:solidFill>
                          <a:schemeClr val="dk1"/>
                        </a:solidFill>
                        <a:latin typeface="Nunito Sans"/>
                        <a:ea typeface="Nunito Sans"/>
                        <a:cs typeface="Nunito Sans"/>
                        <a:sym typeface="Nunito Sans"/>
                      </a:endParaRPr>
                    </a:p>
                    <a:p>
                      <a:pPr indent="0" lvl="0" marL="0" marR="0" rtl="0" algn="ctr">
                        <a:lnSpc>
                          <a:spcPct val="100000"/>
                        </a:lnSpc>
                        <a:spcBef>
                          <a:spcPts val="0"/>
                        </a:spcBef>
                        <a:spcAft>
                          <a:spcPts val="0"/>
                        </a:spcAft>
                        <a:buClr>
                          <a:srgbClr val="000000"/>
                        </a:buClr>
                        <a:buSzPts val="1800"/>
                        <a:buFont typeface="Calibri"/>
                        <a:buNone/>
                      </a:pPr>
                      <a:r>
                        <a:rPr b="0" lang="en-GB">
                          <a:solidFill>
                            <a:schemeClr val="dk1"/>
                          </a:solidFill>
                          <a:latin typeface="Nunito Sans"/>
                          <a:ea typeface="Nunito Sans"/>
                          <a:cs typeface="Nunito Sans"/>
                          <a:sym typeface="Nunito Sans"/>
                        </a:rPr>
                        <a:t>  “three added to a number, all divided by five”.</a:t>
                      </a:r>
                      <a:endParaRPr baseline="300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a:t>
                      </a:r>
                      <a:r>
                        <a:rPr b="0" lang="en-GB">
                          <a:solidFill>
                            <a:schemeClr val="dk1"/>
                          </a:solidFill>
                          <a:latin typeface="Nunito Sans"/>
                          <a:ea typeface="Nunito Sans"/>
                          <a:cs typeface="Nunito Sans"/>
                          <a:sym typeface="Nunito Sans"/>
                        </a:rPr>
                        <a:t>Calculate</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a:solidFill>
                            <a:schemeClr val="dk1"/>
                          </a:solidFill>
                          <a:latin typeface="Nunito Sans"/>
                          <a:ea typeface="Nunito Sans"/>
                          <a:cs typeface="Nunito Sans"/>
                          <a:sym typeface="Nunito Sans"/>
                        </a:rPr>
                        <a:t> 7</a:t>
                      </a:r>
                      <a:r>
                        <a:rPr b="0" baseline="30000" lang="en-GB">
                          <a:solidFill>
                            <a:schemeClr val="dk1"/>
                          </a:solidFill>
                          <a:latin typeface="Nunito Sans"/>
                          <a:ea typeface="Nunito Sans"/>
                          <a:cs typeface="Nunito Sans"/>
                          <a:sym typeface="Nunito Sans"/>
                        </a:rPr>
                        <a:t>2</a:t>
                      </a:r>
                      <a:r>
                        <a:rPr b="0" lang="en-GB">
                          <a:solidFill>
                            <a:schemeClr val="dk1"/>
                          </a:solidFill>
                          <a:latin typeface="Nunito Sans"/>
                          <a:ea typeface="Nunito Sans"/>
                          <a:cs typeface="Nunito Sans"/>
                          <a:sym typeface="Nunito Sans"/>
                        </a:rPr>
                        <a:t> - 4(5 - 2) = </a:t>
                      </a:r>
                      <a:endParaRPr b="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Write down the coordinates of point E.</a:t>
                      </a:r>
                      <a:endParaRPr>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a:t>
                      </a:r>
                      <a:r>
                        <a:rPr lang="en-GB">
                          <a:solidFill>
                            <a:schemeClr val="dk1"/>
                          </a:solidFill>
                          <a:latin typeface="Nunito Sans"/>
                          <a:ea typeface="Nunito Sans"/>
                          <a:cs typeface="Nunito Sans"/>
                          <a:sym typeface="Nunito Sans"/>
                        </a:rPr>
                        <a:t>Plot and label the points:</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A (0, -3)</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B (-3.5, 0)</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52" name="Google Shape;152;p26"/>
          <p:cNvPicPr preferRelativeResize="0"/>
          <p:nvPr/>
        </p:nvPicPr>
        <p:blipFill>
          <a:blip r:embed="rId3">
            <a:alphaModFix/>
          </a:blip>
          <a:stretch>
            <a:fillRect/>
          </a:stretch>
        </p:blipFill>
        <p:spPr>
          <a:xfrm>
            <a:off x="916954" y="2766125"/>
            <a:ext cx="1856276" cy="1850801"/>
          </a:xfrm>
          <a:prstGeom prst="rect">
            <a:avLst/>
          </a:prstGeom>
          <a:noFill/>
          <a:ln>
            <a:noFill/>
          </a:ln>
        </p:spPr>
      </p:pic>
      <p:pic>
        <p:nvPicPr>
          <p:cNvPr id="153" name="Google Shape;153;p26"/>
          <p:cNvPicPr preferRelativeResize="0"/>
          <p:nvPr/>
        </p:nvPicPr>
        <p:blipFill>
          <a:blip r:embed="rId4">
            <a:alphaModFix/>
          </a:blip>
          <a:stretch>
            <a:fillRect/>
          </a:stretch>
        </p:blipFill>
        <p:spPr>
          <a:xfrm>
            <a:off x="5801150" y="2672025"/>
            <a:ext cx="2135450" cy="2139449"/>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5</a:t>
            </a:r>
            <a:endParaRPr b="1">
              <a:solidFill>
                <a:srgbClr val="FFFFFF"/>
              </a:solidFill>
              <a:latin typeface="Nunito Sans"/>
              <a:ea typeface="Nunito Sans"/>
              <a:cs typeface="Nunito Sans"/>
              <a:sym typeface="Nunito Sans"/>
            </a:endParaRPr>
          </a:p>
        </p:txBody>
      </p:sp>
      <p:graphicFrame>
        <p:nvGraphicFramePr>
          <p:cNvPr id="159" name="Google Shape;159;p27"/>
          <p:cNvGraphicFramePr/>
          <p:nvPr/>
        </p:nvGraphicFramePr>
        <p:xfrm>
          <a:off x="108044" y="862525"/>
          <a:ext cx="3000000" cy="3000000"/>
        </p:xfrm>
        <a:graphic>
          <a:graphicData uri="http://schemas.openxmlformats.org/drawingml/2006/table">
            <a:tbl>
              <a:tblPr bandRow="1" firstRow="1">
                <a:noFill/>
                <a:tableStyleId>{A4402CDB-51E5-4C59-93F9-B34C67625F5A}</a:tableStyleId>
              </a:tblPr>
              <a:tblGrid>
                <a:gridCol w="1546950"/>
                <a:gridCol w="1336975"/>
                <a:gridCol w="1580025"/>
                <a:gridCol w="1926025"/>
                <a:gridCol w="2492100"/>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Find the lowest common multiple (LCM) of 6 and 15.</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30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a:t>
                      </a:r>
                      <a:r>
                        <a:rPr b="0" lang="en-GB">
                          <a:solidFill>
                            <a:schemeClr val="dk1"/>
                          </a:solidFill>
                          <a:latin typeface="Nunito Sans"/>
                          <a:ea typeface="Nunito Sans"/>
                          <a:cs typeface="Nunito Sans"/>
                          <a:sym typeface="Nunito Sans"/>
                        </a:rPr>
                        <a:t>Write an algebraic expression that means,  </a:t>
                      </a:r>
                      <a:endParaRPr b="0">
                        <a:solidFill>
                          <a:schemeClr val="dk1"/>
                        </a:solidFill>
                        <a:latin typeface="Nunito Sans"/>
                        <a:ea typeface="Nunito Sans"/>
                        <a:cs typeface="Nunito Sans"/>
                        <a:sym typeface="Nunito Sans"/>
                      </a:endParaRPr>
                    </a:p>
                    <a:p>
                      <a:pPr indent="0" lvl="0" marL="0" marR="0" rtl="0" algn="ctr">
                        <a:lnSpc>
                          <a:spcPct val="100000"/>
                        </a:lnSpc>
                        <a:spcBef>
                          <a:spcPts val="0"/>
                        </a:spcBef>
                        <a:spcAft>
                          <a:spcPts val="0"/>
                        </a:spcAft>
                        <a:buClr>
                          <a:srgbClr val="000000"/>
                        </a:buClr>
                        <a:buSzPts val="1800"/>
                        <a:buFont typeface="Calibri"/>
                        <a:buNone/>
                      </a:pPr>
                      <a:r>
                        <a:rPr b="0" lang="en-GB">
                          <a:solidFill>
                            <a:schemeClr val="dk1"/>
                          </a:solidFill>
                          <a:latin typeface="Nunito Sans"/>
                          <a:ea typeface="Nunito Sans"/>
                          <a:cs typeface="Nunito Sans"/>
                          <a:sym typeface="Nunito Sans"/>
                        </a:rPr>
                        <a:t>  “three added to a number, all divided by five”.</a:t>
                      </a:r>
                      <a:endParaRPr b="0">
                        <a:solidFill>
                          <a:schemeClr val="dk1"/>
                        </a:solidFill>
                        <a:latin typeface="Nunito Sans"/>
                        <a:ea typeface="Nunito Sans"/>
                        <a:cs typeface="Nunito Sans"/>
                        <a:sym typeface="Nunito Sans"/>
                      </a:endParaRPr>
                    </a:p>
                    <a:p>
                      <a:pPr indent="0" lvl="0" marL="0" marR="0" rtl="0" algn="ctr">
                        <a:lnSpc>
                          <a:spcPct val="100000"/>
                        </a:lnSpc>
                        <a:spcBef>
                          <a:spcPts val="0"/>
                        </a:spcBef>
                        <a:spcAft>
                          <a:spcPts val="0"/>
                        </a:spcAft>
                        <a:buClr>
                          <a:srgbClr val="000000"/>
                        </a:buClr>
                        <a:buSzPts val="1800"/>
                        <a:buFont typeface="Calibri"/>
                        <a:buNone/>
                      </a:pPr>
                      <a:r>
                        <a:t/>
                      </a:r>
                      <a:endParaRPr b="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a:t>
                      </a:r>
                      <a:r>
                        <a:rPr b="0" lang="en-GB">
                          <a:solidFill>
                            <a:schemeClr val="dk1"/>
                          </a:solidFill>
                          <a:latin typeface="Nunito Sans"/>
                          <a:ea typeface="Nunito Sans"/>
                          <a:cs typeface="Nunito Sans"/>
                          <a:sym typeface="Nunito Sans"/>
                        </a:rPr>
                        <a:t>Calculate</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a:solidFill>
                            <a:schemeClr val="dk1"/>
                          </a:solidFill>
                          <a:latin typeface="Nunito Sans"/>
                          <a:ea typeface="Nunito Sans"/>
                          <a:cs typeface="Nunito Sans"/>
                          <a:sym typeface="Nunito Sans"/>
                        </a:rPr>
                        <a:t> 7</a:t>
                      </a:r>
                      <a:r>
                        <a:rPr b="0" baseline="30000" lang="en-GB">
                          <a:solidFill>
                            <a:schemeClr val="dk1"/>
                          </a:solidFill>
                          <a:latin typeface="Nunito Sans"/>
                          <a:ea typeface="Nunito Sans"/>
                          <a:cs typeface="Nunito Sans"/>
                          <a:sym typeface="Nunito Sans"/>
                        </a:rPr>
                        <a:t>2</a:t>
                      </a:r>
                      <a:r>
                        <a:rPr b="0" lang="en-GB">
                          <a:solidFill>
                            <a:schemeClr val="dk1"/>
                          </a:solidFill>
                          <a:latin typeface="Nunito Sans"/>
                          <a:ea typeface="Nunito Sans"/>
                          <a:cs typeface="Nunito Sans"/>
                          <a:sym typeface="Nunito Sans"/>
                        </a:rPr>
                        <a:t> - 4(5 - 2) </a:t>
                      </a: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49 - 4 x 3</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49 - 12</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37</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Write down the coordinates of point E.</a:t>
                      </a:r>
                      <a:endParaRPr>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(-2, 0)</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a:t>
                      </a:r>
                      <a:r>
                        <a:rPr lang="en-GB">
                          <a:solidFill>
                            <a:schemeClr val="dk1"/>
                          </a:solidFill>
                          <a:latin typeface="Nunito Sans"/>
                          <a:ea typeface="Nunito Sans"/>
                          <a:cs typeface="Nunito Sans"/>
                          <a:sym typeface="Nunito Sans"/>
                        </a:rPr>
                        <a:t>Plot and label the points:</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A (0, -3)</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B (-3.5, 0)</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0" name="Google Shape;160;p27"/>
          <p:cNvSpPr txBox="1"/>
          <p:nvPr/>
        </p:nvSpPr>
        <p:spPr>
          <a:xfrm>
            <a:off x="5564125" y="1608575"/>
            <a:ext cx="9339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600" u="sng">
                <a:solidFill>
                  <a:srgbClr val="00BC89"/>
                </a:solidFill>
                <a:latin typeface="Nunito Sans"/>
                <a:ea typeface="Nunito Sans"/>
                <a:cs typeface="Nunito Sans"/>
                <a:sym typeface="Nunito Sans"/>
              </a:rPr>
              <a:t>n</a:t>
            </a:r>
            <a:r>
              <a:rPr b="1" lang="en-GB" sz="1600" u="sng">
                <a:solidFill>
                  <a:srgbClr val="00BC89"/>
                </a:solidFill>
                <a:latin typeface="Nunito Sans"/>
                <a:ea typeface="Nunito Sans"/>
                <a:cs typeface="Nunito Sans"/>
                <a:sym typeface="Nunito Sans"/>
              </a:rPr>
              <a:t> + 3</a:t>
            </a:r>
            <a:endParaRPr b="1" sz="1600" u="sng">
              <a:solidFill>
                <a:srgbClr val="00BC89"/>
              </a:solidFill>
              <a:latin typeface="Nunito Sans"/>
              <a:ea typeface="Nunito Sans"/>
              <a:cs typeface="Nunito Sans"/>
              <a:sym typeface="Nunito Sans"/>
            </a:endParaRPr>
          </a:p>
          <a:p>
            <a:pPr indent="0" lvl="0" marL="0" rtl="0" algn="l">
              <a:spcBef>
                <a:spcPts val="0"/>
              </a:spcBef>
              <a:spcAft>
                <a:spcPts val="0"/>
              </a:spcAft>
              <a:buNone/>
            </a:pPr>
            <a:r>
              <a:rPr b="1" lang="en-GB" sz="1600">
                <a:solidFill>
                  <a:srgbClr val="00BC89"/>
                </a:solidFill>
                <a:latin typeface="Nunito Sans"/>
                <a:ea typeface="Nunito Sans"/>
                <a:cs typeface="Nunito Sans"/>
                <a:sym typeface="Nunito Sans"/>
              </a:rPr>
              <a:t>   5</a:t>
            </a:r>
            <a:endParaRPr b="1" sz="1600">
              <a:solidFill>
                <a:srgbClr val="00BC89"/>
              </a:solidFill>
              <a:latin typeface="Nunito Sans"/>
              <a:ea typeface="Nunito Sans"/>
              <a:cs typeface="Nunito Sans"/>
              <a:sym typeface="Nunito Sans"/>
            </a:endParaRPr>
          </a:p>
        </p:txBody>
      </p:sp>
      <p:pic>
        <p:nvPicPr>
          <p:cNvPr id="161" name="Google Shape;161;p27"/>
          <p:cNvPicPr preferRelativeResize="0"/>
          <p:nvPr/>
        </p:nvPicPr>
        <p:blipFill>
          <a:blip r:embed="rId3">
            <a:alphaModFix/>
          </a:blip>
          <a:stretch>
            <a:fillRect/>
          </a:stretch>
        </p:blipFill>
        <p:spPr>
          <a:xfrm>
            <a:off x="5993746" y="2659425"/>
            <a:ext cx="2093475" cy="2097401"/>
          </a:xfrm>
          <a:prstGeom prst="rect">
            <a:avLst/>
          </a:prstGeom>
          <a:noFill/>
          <a:ln>
            <a:noFill/>
          </a:ln>
        </p:spPr>
      </p:pic>
      <p:pic>
        <p:nvPicPr>
          <p:cNvPr id="162" name="Google Shape;162;p27"/>
          <p:cNvPicPr preferRelativeResize="0"/>
          <p:nvPr/>
        </p:nvPicPr>
        <p:blipFill>
          <a:blip r:embed="rId4">
            <a:alphaModFix/>
          </a:blip>
          <a:stretch>
            <a:fillRect/>
          </a:stretch>
        </p:blipFill>
        <p:spPr>
          <a:xfrm>
            <a:off x="916954" y="2766125"/>
            <a:ext cx="1856276" cy="185080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a:t>
            </a:r>
            <a:endParaRPr b="1">
              <a:solidFill>
                <a:srgbClr val="FFFFFF"/>
              </a:solidFill>
              <a:latin typeface="Nunito Sans"/>
              <a:ea typeface="Nunito Sans"/>
              <a:cs typeface="Nunito Sans"/>
              <a:sym typeface="Nunito Sans"/>
            </a:endParaRPr>
          </a:p>
        </p:txBody>
      </p:sp>
      <p:graphicFrame>
        <p:nvGraphicFramePr>
          <p:cNvPr id="75" name="Google Shape;75;p16"/>
          <p:cNvGraphicFramePr/>
          <p:nvPr/>
        </p:nvGraphicFramePr>
        <p:xfrm>
          <a:off x="174000" y="829675"/>
          <a:ext cx="3000000" cy="3000000"/>
        </p:xfrm>
        <a:graphic>
          <a:graphicData uri="http://schemas.openxmlformats.org/drawingml/2006/table">
            <a:tbl>
              <a:tblPr>
                <a:noFill/>
                <a:tableStyleId>{09698872-4A1A-43D2-B29F-A9A26E053795}</a:tableStyleId>
              </a:tblPr>
              <a:tblGrid>
                <a:gridCol w="8879000"/>
              </a:tblGrid>
              <a:tr h="1674700">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Here we revisit topics from the autumn term for questions 1, 2 and 3; not only will students gain confidence and develop fluency, but these skills will continue to be needed to enhance understanding of future topics. Reading and plotting coordinates are dealt with together; this is to show the importance of both skills, and also to allow students to attempt the questions in the order designed to develop their understanding.</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127100">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1: </a:t>
                      </a:r>
                      <a:r>
                        <a:rPr b="1" lang="en-GB" sz="1500">
                          <a:latin typeface="Nunito Sans"/>
                          <a:ea typeface="Nunito Sans"/>
                          <a:cs typeface="Nunito Sans"/>
                          <a:sym typeface="Nunito Sans"/>
                        </a:rPr>
                        <a:t>Lowest common multiple</a:t>
                      </a:r>
                      <a:r>
                        <a:rPr b="1" lang="en-GB" sz="1500">
                          <a:latin typeface="Nunito Sans"/>
                          <a:ea typeface="Nunito Sans"/>
                          <a:cs typeface="Nunito Sans"/>
                          <a:sym typeface="Nunito Sans"/>
                        </a:rPr>
                        <a:t> (LCM)</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2: </a:t>
                      </a:r>
                      <a:r>
                        <a:rPr b="1" lang="en-GB">
                          <a:solidFill>
                            <a:schemeClr val="dk1"/>
                          </a:solidFill>
                          <a:latin typeface="Nunito Sans"/>
                          <a:ea typeface="Nunito Sans"/>
                          <a:cs typeface="Nunito Sans"/>
                          <a:sym typeface="Nunito Sans"/>
                        </a:rPr>
                        <a:t>Forming expressions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3: </a:t>
                      </a:r>
                      <a:r>
                        <a:rPr b="1" lang="en-GB" sz="1500">
                          <a:solidFill>
                            <a:srgbClr val="000000"/>
                          </a:solidFill>
                          <a:latin typeface="Nunito Sans"/>
                          <a:ea typeface="Nunito Sans"/>
                          <a:cs typeface="Nunito Sans"/>
                          <a:sym typeface="Nunito Sans"/>
                        </a:rPr>
                        <a:t>Order of operations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4: </a:t>
                      </a:r>
                      <a:r>
                        <a:rPr b="1" lang="en-GB" sz="1500">
                          <a:solidFill>
                            <a:srgbClr val="000000"/>
                          </a:solidFill>
                          <a:latin typeface="Nunito Sans"/>
                          <a:ea typeface="Nunito Sans"/>
                          <a:cs typeface="Nunito Sans"/>
                          <a:sym typeface="Nunito Sans"/>
                        </a:rPr>
                        <a:t>Reading coordinates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5: </a:t>
                      </a:r>
                      <a:r>
                        <a:rPr b="1" lang="en-GB" sz="1500">
                          <a:latin typeface="Nunito Sans"/>
                          <a:ea typeface="Nunito Sans"/>
                          <a:cs typeface="Nunito Sans"/>
                          <a:sym typeface="Nunito Sans"/>
                        </a:rPr>
                        <a:t>Plotting coordinates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{09698872-4A1A-43D2-B29F-A9A26E053795}</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solidFill>
                            <a:schemeClr val="dk1"/>
                          </a:solidFill>
                          <a:latin typeface="Nunito Sans"/>
                          <a:ea typeface="Nunito Sans"/>
                          <a:cs typeface="Nunito Sans"/>
                          <a:sym typeface="Nunito Sans"/>
                        </a:rPr>
                        <a:t>Lowest common multiple</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methods for finding the LCM can you remember?</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rgbClr val="000000"/>
                          </a:solidFill>
                          <a:latin typeface="Nunito Sans"/>
                          <a:ea typeface="Nunito Sans"/>
                          <a:cs typeface="Nunito Sans"/>
                          <a:sym typeface="Nunito Sans"/>
                        </a:rPr>
                        <a:t>Forming expressions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What’s the difference between forming an expression and forming an equation?</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solidFill>
                            <a:schemeClr val="dk1"/>
                          </a:solidFill>
                          <a:latin typeface="Nunito Sans"/>
                          <a:ea typeface="Nunito Sans"/>
                          <a:cs typeface="Nunito Sans"/>
                          <a:sym typeface="Nunito Sans"/>
                        </a:rPr>
                        <a:t>Order of operations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chemeClr val="accent1"/>
                        </a:buClr>
                        <a:buSzPts val="1400"/>
                        <a:buFont typeface="Nunito"/>
                        <a:buChar char="●"/>
                      </a:pPr>
                      <a:r>
                        <a:rPr b="1" lang="en-GB">
                          <a:solidFill>
                            <a:schemeClr val="accent1"/>
                          </a:solidFill>
                          <a:highlight>
                            <a:srgbClr val="FFFFFF"/>
                          </a:highlight>
                          <a:latin typeface="Nunito"/>
                          <a:ea typeface="Nunito"/>
                          <a:cs typeface="Nunito"/>
                          <a:sym typeface="Nunito"/>
                        </a:rPr>
                        <a:t>Why does checking factors of a number help with multi-step calculations?</a:t>
                      </a:r>
                      <a:endParaRPr b="1">
                        <a:solidFill>
                          <a:schemeClr val="accent1"/>
                        </a:solidFill>
                        <a:latin typeface="Nunito"/>
                        <a:ea typeface="Nunito"/>
                        <a:cs typeface="Nunito"/>
                        <a:sym typeface="Nunito"/>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mnemonic do we generally use to make sure we do the operations in the correct order?</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chemeClr val="dk1"/>
                          </a:solidFill>
                          <a:latin typeface="Nunito Sans"/>
                          <a:ea typeface="Nunito Sans"/>
                          <a:cs typeface="Nunito Sans"/>
                          <a:sym typeface="Nunito Sans"/>
                        </a:rPr>
                        <a:t>Reading coordinates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Which axis do you need to consider first?</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solidFill>
                            <a:schemeClr val="dk1"/>
                          </a:solidFill>
                          <a:latin typeface="Nunito Sans"/>
                          <a:ea typeface="Nunito Sans"/>
                          <a:cs typeface="Nunito Sans"/>
                          <a:sym typeface="Nunito Sans"/>
                        </a:rPr>
                        <a:t>Plotting coordinates</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Can you think of a mnemonic that helps us plot coordinates in the right order?</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1</a:t>
            </a:r>
            <a:endParaRPr b="1">
              <a:solidFill>
                <a:srgbClr val="FFFFFF"/>
              </a:solidFill>
              <a:latin typeface="Nunito Sans"/>
              <a:ea typeface="Nunito Sans"/>
              <a:cs typeface="Nunito Sans"/>
              <a:sym typeface="Nunito Sans"/>
            </a:endParaRPr>
          </a:p>
        </p:txBody>
      </p:sp>
      <p:graphicFrame>
        <p:nvGraphicFramePr>
          <p:cNvPr id="87" name="Google Shape;87;p18"/>
          <p:cNvGraphicFramePr/>
          <p:nvPr/>
        </p:nvGraphicFramePr>
        <p:xfrm>
          <a:off x="108044" y="862525"/>
          <a:ext cx="3000000" cy="3000000"/>
        </p:xfrm>
        <a:graphic>
          <a:graphicData uri="http://schemas.openxmlformats.org/drawingml/2006/table">
            <a:tbl>
              <a:tblPr bandRow="1" firstRow="1">
                <a:noFill/>
                <a:tableStyleId>{A4402CDB-51E5-4C59-93F9-B34C67625F5A}</a:tableStyleId>
              </a:tblPr>
              <a:tblGrid>
                <a:gridCol w="1546950"/>
                <a:gridCol w="1541700"/>
                <a:gridCol w="1375300"/>
                <a:gridCol w="2054000"/>
                <a:gridCol w="2364125"/>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Find the lowest common multiple (LCM) of 3 and 4.</a:t>
                      </a:r>
                      <a:endParaRPr baseline="300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Write an </a:t>
                      </a:r>
                      <a:r>
                        <a:rPr b="0" lang="en-GB">
                          <a:solidFill>
                            <a:schemeClr val="dk1"/>
                          </a:solidFill>
                          <a:latin typeface="Nunito Sans"/>
                          <a:ea typeface="Nunito Sans"/>
                          <a:cs typeface="Nunito Sans"/>
                          <a:sym typeface="Nunito Sans"/>
                        </a:rPr>
                        <a:t>algebraic </a:t>
                      </a:r>
                      <a:r>
                        <a:rPr b="0" lang="en-GB">
                          <a:solidFill>
                            <a:srgbClr val="000000"/>
                          </a:solidFill>
                          <a:latin typeface="Nunito Sans"/>
                          <a:ea typeface="Nunito Sans"/>
                          <a:cs typeface="Nunito Sans"/>
                          <a:sym typeface="Nunito Sans"/>
                        </a:rPr>
                        <a:t>expression that means,  </a:t>
                      </a:r>
                      <a:endParaRPr b="0">
                        <a:solidFill>
                          <a:srgbClr val="000000"/>
                        </a:solidFill>
                        <a:latin typeface="Nunito Sans"/>
                        <a:ea typeface="Nunito Sans"/>
                        <a:cs typeface="Nunito Sans"/>
                        <a:sym typeface="Nunito Sans"/>
                      </a:endParaRPr>
                    </a:p>
                    <a:p>
                      <a:pPr indent="0" lvl="0" marL="0" marR="0" rtl="0" algn="ctr">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“three lots of a number”.</a:t>
                      </a:r>
                      <a:endParaRPr baseline="300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Calculate</a:t>
                      </a:r>
                      <a:endParaRPr b="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 3 + 4 x 2 = </a:t>
                      </a:r>
                      <a:endParaRPr b="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Write down the coordinates of point A.</a:t>
                      </a:r>
                      <a:endParaRPr>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P</a:t>
                      </a:r>
                      <a:r>
                        <a:rPr lang="en-GB">
                          <a:latin typeface="Nunito Sans"/>
                          <a:ea typeface="Nunito Sans"/>
                          <a:cs typeface="Nunito Sans"/>
                          <a:sym typeface="Nunito Sans"/>
                        </a:rPr>
                        <a:t>lot and label the points:</a:t>
                      </a:r>
                      <a:endParaRPr>
                        <a:latin typeface="Nunito Sans"/>
                        <a:ea typeface="Nunito Sans"/>
                        <a:cs typeface="Nunito Sans"/>
                        <a:sym typeface="Nunito Sans"/>
                      </a:endParaRPr>
                    </a:p>
                    <a:p>
                      <a:pPr indent="0" lvl="0" marL="0" marR="0" rtl="0" algn="l">
                        <a:spcBef>
                          <a:spcPts val="0"/>
                        </a:spcBef>
                        <a:spcAft>
                          <a:spcPts val="0"/>
                        </a:spcAft>
                        <a:buNone/>
                      </a:pPr>
                      <a:r>
                        <a:rPr lang="en-GB">
                          <a:latin typeface="Nunito Sans"/>
                          <a:ea typeface="Nunito Sans"/>
                          <a:cs typeface="Nunito Sans"/>
                          <a:sym typeface="Nunito Sans"/>
                        </a:rPr>
                        <a:t>A (1, 3)</a:t>
                      </a:r>
                      <a:endParaRPr>
                        <a:latin typeface="Nunito Sans"/>
                        <a:ea typeface="Nunito Sans"/>
                        <a:cs typeface="Nunito Sans"/>
                        <a:sym typeface="Nunito Sans"/>
                      </a:endParaRPr>
                    </a:p>
                    <a:p>
                      <a:pPr indent="0" lvl="0" marL="0" marR="0" rtl="0" algn="l">
                        <a:spcBef>
                          <a:spcPts val="0"/>
                        </a:spcBef>
                        <a:spcAft>
                          <a:spcPts val="0"/>
                        </a:spcAft>
                        <a:buNone/>
                      </a:pPr>
                      <a:r>
                        <a:rPr lang="en-GB">
                          <a:latin typeface="Nunito Sans"/>
                          <a:ea typeface="Nunito Sans"/>
                          <a:cs typeface="Nunito Sans"/>
                          <a:sym typeface="Nunito Sans"/>
                        </a:rPr>
                        <a:t>B (5, 0)</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88" name="Google Shape;88;p18"/>
          <p:cNvPicPr preferRelativeResize="0"/>
          <p:nvPr/>
        </p:nvPicPr>
        <p:blipFill>
          <a:blip r:embed="rId3">
            <a:alphaModFix/>
          </a:blip>
          <a:stretch>
            <a:fillRect/>
          </a:stretch>
        </p:blipFill>
        <p:spPr>
          <a:xfrm>
            <a:off x="861024" y="2815437"/>
            <a:ext cx="1867851" cy="1863274"/>
          </a:xfrm>
          <a:prstGeom prst="rect">
            <a:avLst/>
          </a:prstGeom>
          <a:noFill/>
          <a:ln>
            <a:noFill/>
          </a:ln>
        </p:spPr>
      </p:pic>
      <p:pic>
        <p:nvPicPr>
          <p:cNvPr id="89" name="Google Shape;89;p18"/>
          <p:cNvPicPr preferRelativeResize="0"/>
          <p:nvPr/>
        </p:nvPicPr>
        <p:blipFill>
          <a:blip r:embed="rId4">
            <a:alphaModFix/>
          </a:blip>
          <a:stretch>
            <a:fillRect/>
          </a:stretch>
        </p:blipFill>
        <p:spPr>
          <a:xfrm>
            <a:off x="5890625" y="2795107"/>
            <a:ext cx="1867850" cy="188359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1</a:t>
            </a:r>
            <a:endParaRPr b="1">
              <a:solidFill>
                <a:srgbClr val="FFFFFF"/>
              </a:solidFill>
              <a:latin typeface="Nunito Sans"/>
              <a:ea typeface="Nunito Sans"/>
              <a:cs typeface="Nunito Sans"/>
              <a:sym typeface="Nunito Sans"/>
            </a:endParaRPr>
          </a:p>
        </p:txBody>
      </p:sp>
      <p:graphicFrame>
        <p:nvGraphicFramePr>
          <p:cNvPr id="95" name="Google Shape;95;p19"/>
          <p:cNvGraphicFramePr/>
          <p:nvPr/>
        </p:nvGraphicFramePr>
        <p:xfrm>
          <a:off x="108044" y="862525"/>
          <a:ext cx="3000000" cy="3000000"/>
        </p:xfrm>
        <a:graphic>
          <a:graphicData uri="http://schemas.openxmlformats.org/drawingml/2006/table">
            <a:tbl>
              <a:tblPr bandRow="1" firstRow="1">
                <a:noFill/>
                <a:tableStyleId>{A4402CDB-51E5-4C59-93F9-B34C67625F5A}</a:tableStyleId>
              </a:tblPr>
              <a:tblGrid>
                <a:gridCol w="1546950"/>
                <a:gridCol w="1541700"/>
                <a:gridCol w="1375300"/>
                <a:gridCol w="2054000"/>
                <a:gridCol w="2364125"/>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Find the lowest common multiple (LCM) of 3 and 4</a:t>
                      </a:r>
                      <a:r>
                        <a:rPr b="0" lang="en-GB" sz="1600">
                          <a:solidFill>
                            <a:schemeClr val="dk1"/>
                          </a:solidFill>
                          <a:latin typeface="Nunito Sans"/>
                          <a:ea typeface="Nunito Sans"/>
                          <a:cs typeface="Nunito Sans"/>
                          <a:sym typeface="Nunito Sans"/>
                        </a:rPr>
                        <a: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12</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Write an </a:t>
                      </a:r>
                      <a:r>
                        <a:rPr b="0" lang="en-GB">
                          <a:solidFill>
                            <a:schemeClr val="dk1"/>
                          </a:solidFill>
                          <a:latin typeface="Nunito Sans"/>
                          <a:ea typeface="Nunito Sans"/>
                          <a:cs typeface="Nunito Sans"/>
                          <a:sym typeface="Nunito Sans"/>
                        </a:rPr>
                        <a:t>algebraic </a:t>
                      </a:r>
                      <a:r>
                        <a:rPr b="0" lang="en-GB">
                          <a:solidFill>
                            <a:srgbClr val="000000"/>
                          </a:solidFill>
                          <a:latin typeface="Nunito Sans"/>
                          <a:ea typeface="Nunito Sans"/>
                          <a:cs typeface="Nunito Sans"/>
                          <a:sym typeface="Nunito Sans"/>
                        </a:rPr>
                        <a:t>expression that means,  </a:t>
                      </a:r>
                      <a:endParaRPr b="0">
                        <a:solidFill>
                          <a:srgbClr val="000000"/>
                        </a:solidFill>
                        <a:latin typeface="Nunito Sans"/>
                        <a:ea typeface="Nunito Sans"/>
                        <a:cs typeface="Nunito Sans"/>
                        <a:sym typeface="Nunito Sans"/>
                      </a:endParaRPr>
                    </a:p>
                    <a:p>
                      <a:pPr indent="0" lvl="0" marL="0" marR="0" rtl="0" algn="ctr">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“three lots of a number”.</a:t>
                      </a:r>
                      <a:endParaRPr b="0">
                        <a:solidFill>
                          <a:srgbClr val="000000"/>
                        </a:solidFill>
                        <a:latin typeface="Nunito Sans"/>
                        <a:ea typeface="Nunito Sans"/>
                        <a:cs typeface="Nunito Sans"/>
                        <a:sym typeface="Nunito Sans"/>
                      </a:endParaRPr>
                    </a:p>
                    <a:p>
                      <a:pPr indent="0" lvl="0" marL="0" marR="0" rtl="0" algn="ctr">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3n</a:t>
                      </a:r>
                      <a:endParaRPr sz="1600">
                        <a:solidFill>
                          <a:srgbClr val="00BC89"/>
                        </a:solidFill>
                        <a:latin typeface="Nunito Sans"/>
                        <a:ea typeface="Nunito Sans"/>
                        <a:cs typeface="Nunito Sans"/>
                        <a:sym typeface="Nunito Sans"/>
                      </a:endParaRPr>
                    </a:p>
                    <a:p>
                      <a:pPr indent="0" lvl="0" marL="0" marR="0" rtl="0" algn="ctr">
                        <a:lnSpc>
                          <a:spcPct val="100000"/>
                        </a:lnSpc>
                        <a:spcBef>
                          <a:spcPts val="0"/>
                        </a:spcBef>
                        <a:spcAft>
                          <a:spcPts val="0"/>
                        </a:spcAft>
                        <a:buClr>
                          <a:srgbClr val="000000"/>
                        </a:buClr>
                        <a:buSzPts val="1800"/>
                        <a:buFont typeface="Calibri"/>
                        <a:buNone/>
                      </a:pPr>
                      <a:r>
                        <a:rPr lang="en-GB">
                          <a:solidFill>
                            <a:srgbClr val="00BC89"/>
                          </a:solidFill>
                          <a:latin typeface="Nunito Sans"/>
                          <a:ea typeface="Nunito Sans"/>
                          <a:cs typeface="Nunito Sans"/>
                          <a:sym typeface="Nunito Sans"/>
                        </a:rPr>
                        <a:t>(you could use a letter </a:t>
                      </a:r>
                      <a:endParaRPr>
                        <a:solidFill>
                          <a:srgbClr val="00BC89"/>
                        </a:solidFill>
                        <a:latin typeface="Nunito Sans"/>
                        <a:ea typeface="Nunito Sans"/>
                        <a:cs typeface="Nunito Sans"/>
                        <a:sym typeface="Nunito Sans"/>
                      </a:endParaRPr>
                    </a:p>
                    <a:p>
                      <a:pPr indent="0" lvl="0" marL="0" marR="0" rtl="0" algn="ctr">
                        <a:lnSpc>
                          <a:spcPct val="100000"/>
                        </a:lnSpc>
                        <a:spcBef>
                          <a:spcPts val="0"/>
                        </a:spcBef>
                        <a:spcAft>
                          <a:spcPts val="0"/>
                        </a:spcAft>
                        <a:buClr>
                          <a:srgbClr val="000000"/>
                        </a:buClr>
                        <a:buSzPts val="1800"/>
                        <a:buFont typeface="Calibri"/>
                        <a:buNone/>
                      </a:pPr>
                      <a:r>
                        <a:rPr lang="en-GB">
                          <a:solidFill>
                            <a:srgbClr val="00BC89"/>
                          </a:solidFill>
                          <a:latin typeface="Nunito Sans"/>
                          <a:ea typeface="Nunito Sans"/>
                          <a:cs typeface="Nunito Sans"/>
                          <a:sym typeface="Nunito Sans"/>
                        </a:rPr>
                        <a:t>other than n)</a:t>
                      </a:r>
                      <a:endParaRPr>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Calculate</a:t>
                      </a:r>
                      <a:endParaRPr b="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 3 + 4 x 2 = </a:t>
                      </a:r>
                      <a:r>
                        <a:rPr lang="en-GB" sz="1600">
                          <a:solidFill>
                            <a:srgbClr val="00BC89"/>
                          </a:solidFill>
                          <a:latin typeface="Nunito Sans"/>
                          <a:ea typeface="Nunito Sans"/>
                          <a:cs typeface="Nunito Sans"/>
                          <a:sym typeface="Nunito Sans"/>
                        </a:rPr>
                        <a:t>3 + 8</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0" lang="en-GB">
                          <a:solidFill>
                            <a:srgbClr val="00BC89"/>
                          </a:solidFill>
                          <a:latin typeface="Nunito Sans"/>
                          <a:ea typeface="Nunito Sans"/>
                          <a:cs typeface="Nunito Sans"/>
                          <a:sym typeface="Nunito Sans"/>
                        </a:rPr>
                        <a:t>   </a:t>
                      </a:r>
                      <a:endParaRPr b="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0" lang="en-GB">
                          <a:solidFill>
                            <a:srgbClr val="00BC89"/>
                          </a:solidFill>
                          <a:latin typeface="Nunito Sans"/>
                          <a:ea typeface="Nunito Sans"/>
                          <a:cs typeface="Nunito Sans"/>
                          <a:sym typeface="Nunito Sans"/>
                        </a:rPr>
                        <a:t>                  </a:t>
                      </a:r>
                      <a:r>
                        <a:rPr b="0" lang="en-GB">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11</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Write down the coordinates of point A.</a:t>
                      </a:r>
                      <a:endParaRPr>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(3, 5)</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P</a:t>
                      </a:r>
                      <a:r>
                        <a:rPr lang="en-GB">
                          <a:latin typeface="Nunito Sans"/>
                          <a:ea typeface="Nunito Sans"/>
                          <a:cs typeface="Nunito Sans"/>
                          <a:sym typeface="Nunito Sans"/>
                        </a:rPr>
                        <a:t>lot and label the points:</a:t>
                      </a:r>
                      <a:endParaRPr>
                        <a:latin typeface="Nunito Sans"/>
                        <a:ea typeface="Nunito Sans"/>
                        <a:cs typeface="Nunito Sans"/>
                        <a:sym typeface="Nunito Sans"/>
                      </a:endParaRPr>
                    </a:p>
                    <a:p>
                      <a:pPr indent="0" lvl="0" marL="0" marR="0" rtl="0" algn="l">
                        <a:spcBef>
                          <a:spcPts val="0"/>
                        </a:spcBef>
                        <a:spcAft>
                          <a:spcPts val="0"/>
                        </a:spcAft>
                        <a:buNone/>
                      </a:pPr>
                      <a:r>
                        <a:rPr lang="en-GB">
                          <a:latin typeface="Nunito Sans"/>
                          <a:ea typeface="Nunito Sans"/>
                          <a:cs typeface="Nunito Sans"/>
                          <a:sym typeface="Nunito Sans"/>
                        </a:rPr>
                        <a:t>A (1, 3)</a:t>
                      </a:r>
                      <a:endParaRPr>
                        <a:latin typeface="Nunito Sans"/>
                        <a:ea typeface="Nunito Sans"/>
                        <a:cs typeface="Nunito Sans"/>
                        <a:sym typeface="Nunito Sans"/>
                      </a:endParaRPr>
                    </a:p>
                    <a:p>
                      <a:pPr indent="0" lvl="0" marL="0" marR="0" rtl="0" algn="l">
                        <a:spcBef>
                          <a:spcPts val="0"/>
                        </a:spcBef>
                        <a:spcAft>
                          <a:spcPts val="0"/>
                        </a:spcAft>
                        <a:buNone/>
                      </a:pPr>
                      <a:r>
                        <a:rPr lang="en-GB">
                          <a:latin typeface="Nunito Sans"/>
                          <a:ea typeface="Nunito Sans"/>
                          <a:cs typeface="Nunito Sans"/>
                          <a:sym typeface="Nunito Sans"/>
                        </a:rPr>
                        <a:t>B (5, 0)</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96" name="Google Shape;96;p19"/>
          <p:cNvPicPr preferRelativeResize="0"/>
          <p:nvPr/>
        </p:nvPicPr>
        <p:blipFill>
          <a:blip r:embed="rId3">
            <a:alphaModFix/>
          </a:blip>
          <a:stretch>
            <a:fillRect/>
          </a:stretch>
        </p:blipFill>
        <p:spPr>
          <a:xfrm>
            <a:off x="861024" y="2815437"/>
            <a:ext cx="1867851" cy="1863274"/>
          </a:xfrm>
          <a:prstGeom prst="rect">
            <a:avLst/>
          </a:prstGeom>
          <a:noFill/>
          <a:ln>
            <a:noFill/>
          </a:ln>
        </p:spPr>
      </p:pic>
      <p:pic>
        <p:nvPicPr>
          <p:cNvPr id="97" name="Google Shape;97;p19"/>
          <p:cNvPicPr preferRelativeResize="0"/>
          <p:nvPr/>
        </p:nvPicPr>
        <p:blipFill>
          <a:blip r:embed="rId4">
            <a:alphaModFix/>
          </a:blip>
          <a:stretch>
            <a:fillRect/>
          </a:stretch>
        </p:blipFill>
        <p:spPr>
          <a:xfrm>
            <a:off x="5876349" y="2673275"/>
            <a:ext cx="2129626" cy="214757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2</a:t>
            </a:r>
            <a:endParaRPr b="1">
              <a:solidFill>
                <a:srgbClr val="FFFFFF"/>
              </a:solidFill>
              <a:latin typeface="Nunito Sans"/>
              <a:ea typeface="Nunito Sans"/>
              <a:cs typeface="Nunito Sans"/>
              <a:sym typeface="Nunito Sans"/>
            </a:endParaRPr>
          </a:p>
        </p:txBody>
      </p:sp>
      <p:graphicFrame>
        <p:nvGraphicFramePr>
          <p:cNvPr id="103" name="Google Shape;103;p20"/>
          <p:cNvGraphicFramePr/>
          <p:nvPr/>
        </p:nvGraphicFramePr>
        <p:xfrm>
          <a:off x="108044" y="862525"/>
          <a:ext cx="3000000" cy="3000000"/>
        </p:xfrm>
        <a:graphic>
          <a:graphicData uri="http://schemas.openxmlformats.org/drawingml/2006/table">
            <a:tbl>
              <a:tblPr bandRow="1" firstRow="1">
                <a:noFill/>
                <a:tableStyleId>{A4402CDB-51E5-4C59-93F9-B34C67625F5A}</a:tableStyleId>
              </a:tblPr>
              <a:tblGrid>
                <a:gridCol w="1546950"/>
                <a:gridCol w="1388150"/>
                <a:gridCol w="1528850"/>
                <a:gridCol w="2054000"/>
                <a:gridCol w="2364125"/>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a:t>
                      </a:r>
                      <a:r>
                        <a:rPr b="0" lang="en-GB">
                          <a:solidFill>
                            <a:schemeClr val="dk1"/>
                          </a:solidFill>
                          <a:latin typeface="Nunito Sans"/>
                          <a:ea typeface="Nunito Sans"/>
                          <a:cs typeface="Nunito Sans"/>
                          <a:sym typeface="Nunito Sans"/>
                        </a:rPr>
                        <a:t>Find the lowest common multiple (LCM) of 12 and 20.</a:t>
                      </a:r>
                      <a:endParaRPr baseline="300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a:t>
                      </a:r>
                      <a:r>
                        <a:rPr b="0" lang="en-GB">
                          <a:solidFill>
                            <a:schemeClr val="dk1"/>
                          </a:solidFill>
                          <a:latin typeface="Nunito Sans"/>
                          <a:ea typeface="Nunito Sans"/>
                          <a:cs typeface="Nunito Sans"/>
                          <a:sym typeface="Nunito Sans"/>
                        </a:rPr>
                        <a:t>Write an algebraic expression that means, </a:t>
                      </a:r>
                      <a:endParaRPr b="0">
                        <a:solidFill>
                          <a:schemeClr val="dk1"/>
                        </a:solidFill>
                        <a:latin typeface="Nunito Sans"/>
                        <a:ea typeface="Nunito Sans"/>
                        <a:cs typeface="Nunito Sans"/>
                        <a:sym typeface="Nunito Sans"/>
                      </a:endParaRPr>
                    </a:p>
                    <a:p>
                      <a:pPr indent="0" lvl="0" marL="0" marR="0" rtl="0" algn="ctr">
                        <a:lnSpc>
                          <a:spcPct val="100000"/>
                        </a:lnSpc>
                        <a:spcBef>
                          <a:spcPts val="0"/>
                        </a:spcBef>
                        <a:spcAft>
                          <a:spcPts val="0"/>
                        </a:spcAft>
                        <a:buClr>
                          <a:srgbClr val="000000"/>
                        </a:buClr>
                        <a:buSzPts val="1800"/>
                        <a:buFont typeface="Calibri"/>
                        <a:buNone/>
                      </a:pPr>
                      <a:r>
                        <a:rPr b="0" lang="en-GB">
                          <a:solidFill>
                            <a:schemeClr val="dk1"/>
                          </a:solidFill>
                          <a:latin typeface="Nunito Sans"/>
                          <a:ea typeface="Nunito Sans"/>
                          <a:cs typeface="Nunito Sans"/>
                          <a:sym typeface="Nunito Sans"/>
                        </a:rPr>
                        <a:t> “a number added to seven”.</a:t>
                      </a:r>
                      <a:endParaRPr baseline="300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a:t>
                      </a:r>
                      <a:r>
                        <a:rPr b="0" lang="en-GB">
                          <a:solidFill>
                            <a:schemeClr val="dk1"/>
                          </a:solidFill>
                          <a:latin typeface="Nunito Sans"/>
                          <a:ea typeface="Nunito Sans"/>
                          <a:cs typeface="Nunito Sans"/>
                          <a:sym typeface="Nunito Sans"/>
                        </a:rPr>
                        <a:t>Calculate</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a:solidFill>
                            <a:schemeClr val="dk1"/>
                          </a:solidFill>
                          <a:latin typeface="Nunito Sans"/>
                          <a:ea typeface="Nunito Sans"/>
                          <a:cs typeface="Nunito Sans"/>
                          <a:sym typeface="Nunito Sans"/>
                        </a:rPr>
                        <a:t> 6 x 3 - 8 ÷ 2 = </a:t>
                      </a:r>
                      <a:endParaRPr b="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Write down the coordinates of point B.</a:t>
                      </a:r>
                      <a:endParaRPr>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a:t>
                      </a:r>
                      <a:r>
                        <a:rPr lang="en-GB">
                          <a:solidFill>
                            <a:schemeClr val="dk1"/>
                          </a:solidFill>
                          <a:latin typeface="Nunito Sans"/>
                          <a:ea typeface="Nunito Sans"/>
                          <a:cs typeface="Nunito Sans"/>
                          <a:sym typeface="Nunito Sans"/>
                        </a:rPr>
                        <a:t>Plot and label the points:</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A (0, 3)</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B (2.5, 1)</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04" name="Google Shape;104;p20"/>
          <p:cNvPicPr preferRelativeResize="0"/>
          <p:nvPr/>
        </p:nvPicPr>
        <p:blipFill>
          <a:blip r:embed="rId3">
            <a:alphaModFix/>
          </a:blip>
          <a:stretch>
            <a:fillRect/>
          </a:stretch>
        </p:blipFill>
        <p:spPr>
          <a:xfrm>
            <a:off x="824301" y="2744575"/>
            <a:ext cx="2016624" cy="2033626"/>
          </a:xfrm>
          <a:prstGeom prst="rect">
            <a:avLst/>
          </a:prstGeom>
          <a:noFill/>
          <a:ln>
            <a:noFill/>
          </a:ln>
        </p:spPr>
      </p:pic>
      <p:pic>
        <p:nvPicPr>
          <p:cNvPr id="105" name="Google Shape;105;p20"/>
          <p:cNvPicPr preferRelativeResize="0"/>
          <p:nvPr/>
        </p:nvPicPr>
        <p:blipFill>
          <a:blip r:embed="rId4">
            <a:alphaModFix/>
          </a:blip>
          <a:stretch>
            <a:fillRect/>
          </a:stretch>
        </p:blipFill>
        <p:spPr>
          <a:xfrm>
            <a:off x="5739324" y="2744572"/>
            <a:ext cx="2016624" cy="203362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2</a:t>
            </a:r>
            <a:endParaRPr b="1">
              <a:solidFill>
                <a:srgbClr val="FFFFFF"/>
              </a:solidFill>
              <a:latin typeface="Nunito Sans"/>
              <a:ea typeface="Nunito Sans"/>
              <a:cs typeface="Nunito Sans"/>
              <a:sym typeface="Nunito Sans"/>
            </a:endParaRPr>
          </a:p>
        </p:txBody>
      </p:sp>
      <p:graphicFrame>
        <p:nvGraphicFramePr>
          <p:cNvPr id="111" name="Google Shape;111;p21"/>
          <p:cNvGraphicFramePr/>
          <p:nvPr/>
        </p:nvGraphicFramePr>
        <p:xfrm>
          <a:off x="108044" y="862525"/>
          <a:ext cx="3000000" cy="3000000"/>
        </p:xfrm>
        <a:graphic>
          <a:graphicData uri="http://schemas.openxmlformats.org/drawingml/2006/table">
            <a:tbl>
              <a:tblPr bandRow="1" firstRow="1">
                <a:noFill/>
                <a:tableStyleId>{A4402CDB-51E5-4C59-93F9-B34C67625F5A}</a:tableStyleId>
              </a:tblPr>
              <a:tblGrid>
                <a:gridCol w="1546950"/>
                <a:gridCol w="1388150"/>
                <a:gridCol w="1528850"/>
                <a:gridCol w="2054000"/>
                <a:gridCol w="2364125"/>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Find the lowest common multiple (LCM) of 12 and 20.</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60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a:t>
                      </a:r>
                      <a:r>
                        <a:rPr b="0" lang="en-GB">
                          <a:solidFill>
                            <a:schemeClr val="dk1"/>
                          </a:solidFill>
                          <a:latin typeface="Nunito Sans"/>
                          <a:ea typeface="Nunito Sans"/>
                          <a:cs typeface="Nunito Sans"/>
                          <a:sym typeface="Nunito Sans"/>
                        </a:rPr>
                        <a:t>Write an algebraic expression that means, </a:t>
                      </a:r>
                      <a:endParaRPr b="0">
                        <a:solidFill>
                          <a:schemeClr val="dk1"/>
                        </a:solidFill>
                        <a:latin typeface="Nunito Sans"/>
                        <a:ea typeface="Nunito Sans"/>
                        <a:cs typeface="Nunito Sans"/>
                        <a:sym typeface="Nunito Sans"/>
                      </a:endParaRPr>
                    </a:p>
                    <a:p>
                      <a:pPr indent="0" lvl="0" marL="0" marR="0" rtl="0" algn="ctr">
                        <a:lnSpc>
                          <a:spcPct val="100000"/>
                        </a:lnSpc>
                        <a:spcBef>
                          <a:spcPts val="0"/>
                        </a:spcBef>
                        <a:spcAft>
                          <a:spcPts val="0"/>
                        </a:spcAft>
                        <a:buClr>
                          <a:srgbClr val="000000"/>
                        </a:buClr>
                        <a:buSzPts val="1800"/>
                        <a:buFont typeface="Calibri"/>
                        <a:buNone/>
                      </a:pPr>
                      <a:r>
                        <a:rPr b="0" lang="en-GB">
                          <a:solidFill>
                            <a:schemeClr val="dk1"/>
                          </a:solidFill>
                          <a:latin typeface="Nunito Sans"/>
                          <a:ea typeface="Nunito Sans"/>
                          <a:cs typeface="Nunito Sans"/>
                          <a:sym typeface="Nunito Sans"/>
                        </a:rPr>
                        <a:t> “a number added to seven”.</a:t>
                      </a:r>
                      <a:endParaRPr b="0">
                        <a:solidFill>
                          <a:schemeClr val="dk1"/>
                        </a:solidFill>
                        <a:latin typeface="Nunito Sans"/>
                        <a:ea typeface="Nunito Sans"/>
                        <a:cs typeface="Nunito Sans"/>
                        <a:sym typeface="Nunito Sans"/>
                      </a:endParaRPr>
                    </a:p>
                    <a:p>
                      <a:pPr indent="0" lvl="0" marL="0" marR="0" rtl="0" algn="ctr">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7 + n</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a:t>
                      </a:r>
                      <a:r>
                        <a:rPr b="0" lang="en-GB">
                          <a:solidFill>
                            <a:schemeClr val="dk1"/>
                          </a:solidFill>
                          <a:latin typeface="Nunito Sans"/>
                          <a:ea typeface="Nunito Sans"/>
                          <a:cs typeface="Nunito Sans"/>
                          <a:sym typeface="Nunito Sans"/>
                        </a:rPr>
                        <a:t>Calculate</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a:solidFill>
                            <a:schemeClr val="dk1"/>
                          </a:solidFill>
                          <a:latin typeface="Nunito Sans"/>
                          <a:ea typeface="Nunito Sans"/>
                          <a:cs typeface="Nunito Sans"/>
                          <a:sym typeface="Nunito Sans"/>
                        </a:rPr>
                        <a:t> 6 x 3 - 8 ÷ 2 = </a:t>
                      </a:r>
                      <a:r>
                        <a:rPr lang="en-GB" sz="1600">
                          <a:solidFill>
                            <a:srgbClr val="00BC89"/>
                          </a:solidFill>
                          <a:latin typeface="Nunito Sans"/>
                          <a:ea typeface="Nunito Sans"/>
                          <a:cs typeface="Nunito Sans"/>
                          <a:sym typeface="Nunito Sans"/>
                        </a:rPr>
                        <a:t>18 - 4</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a:solidFill>
                            <a:srgbClr val="00BC89"/>
                          </a:solidFill>
                          <a:latin typeface="Nunito Sans"/>
                          <a:ea typeface="Nunito Sans"/>
                          <a:cs typeface="Nunito Sans"/>
                          <a:sym typeface="Nunito Sans"/>
                        </a:rPr>
                        <a:t> </a:t>
                      </a:r>
                      <a:endParaRPr b="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a:solidFill>
                            <a:srgbClr val="00BC89"/>
                          </a:solidFill>
                          <a:latin typeface="Nunito Sans"/>
                          <a:ea typeface="Nunito Sans"/>
                          <a:cs typeface="Nunito Sans"/>
                          <a:sym typeface="Nunito Sans"/>
                        </a:rPr>
                        <a:t>                        </a:t>
                      </a:r>
                      <a:r>
                        <a:rPr b="0" lang="en-GB">
                          <a:solidFill>
                            <a:schemeClr val="dk1"/>
                          </a:solidFill>
                          <a:latin typeface="Nunito Sans"/>
                          <a:ea typeface="Nunito Sans"/>
                          <a:cs typeface="Nunito Sans"/>
                          <a:sym typeface="Nunito Sans"/>
                        </a:rPr>
                        <a:t>=</a:t>
                      </a:r>
                      <a:r>
                        <a:rPr b="0" lang="en-GB">
                          <a:solidFill>
                            <a:srgbClr val="00BC89"/>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14</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Write down the coordinates of point B.</a:t>
                      </a:r>
                      <a:endParaRPr>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(4, 3)</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a:t>
                      </a:r>
                      <a:r>
                        <a:rPr lang="en-GB">
                          <a:solidFill>
                            <a:schemeClr val="dk1"/>
                          </a:solidFill>
                          <a:latin typeface="Nunito Sans"/>
                          <a:ea typeface="Nunito Sans"/>
                          <a:cs typeface="Nunito Sans"/>
                          <a:sym typeface="Nunito Sans"/>
                        </a:rPr>
                        <a:t>Plot and label the points:</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A (0, 3)</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B (2.5, 1)</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12" name="Google Shape;112;p21"/>
          <p:cNvPicPr preferRelativeResize="0"/>
          <p:nvPr/>
        </p:nvPicPr>
        <p:blipFill>
          <a:blip r:embed="rId3">
            <a:alphaModFix/>
          </a:blip>
          <a:stretch>
            <a:fillRect/>
          </a:stretch>
        </p:blipFill>
        <p:spPr>
          <a:xfrm>
            <a:off x="824301" y="2744575"/>
            <a:ext cx="2016624" cy="2033626"/>
          </a:xfrm>
          <a:prstGeom prst="rect">
            <a:avLst/>
          </a:prstGeom>
          <a:noFill/>
          <a:ln>
            <a:noFill/>
          </a:ln>
        </p:spPr>
      </p:pic>
      <p:pic>
        <p:nvPicPr>
          <p:cNvPr id="113" name="Google Shape;113;p21"/>
          <p:cNvPicPr preferRelativeResize="0"/>
          <p:nvPr/>
        </p:nvPicPr>
        <p:blipFill>
          <a:blip r:embed="rId4">
            <a:alphaModFix/>
          </a:blip>
          <a:stretch>
            <a:fillRect/>
          </a:stretch>
        </p:blipFill>
        <p:spPr>
          <a:xfrm>
            <a:off x="6020456" y="2809088"/>
            <a:ext cx="1888674" cy="190459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3</a:t>
            </a:r>
            <a:endParaRPr b="1">
              <a:solidFill>
                <a:srgbClr val="FFFFFF"/>
              </a:solidFill>
              <a:latin typeface="Nunito Sans"/>
              <a:ea typeface="Nunito Sans"/>
              <a:cs typeface="Nunito Sans"/>
              <a:sym typeface="Nunito Sans"/>
            </a:endParaRPr>
          </a:p>
        </p:txBody>
      </p:sp>
      <p:graphicFrame>
        <p:nvGraphicFramePr>
          <p:cNvPr id="119" name="Google Shape;119;p22"/>
          <p:cNvGraphicFramePr/>
          <p:nvPr/>
        </p:nvGraphicFramePr>
        <p:xfrm>
          <a:off x="108044" y="862525"/>
          <a:ext cx="3000000" cy="3000000"/>
        </p:xfrm>
        <a:graphic>
          <a:graphicData uri="http://schemas.openxmlformats.org/drawingml/2006/table">
            <a:tbl>
              <a:tblPr bandRow="1" firstRow="1">
                <a:noFill/>
                <a:tableStyleId>{A4402CDB-51E5-4C59-93F9-B34C67625F5A}</a:tableStyleId>
              </a:tblPr>
              <a:tblGrid>
                <a:gridCol w="1546950"/>
                <a:gridCol w="1285800"/>
                <a:gridCol w="1631200"/>
                <a:gridCol w="2002800"/>
                <a:gridCol w="2415325"/>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a:t>
                      </a:r>
                      <a:r>
                        <a:rPr b="0" lang="en-GB">
                          <a:solidFill>
                            <a:schemeClr val="dk1"/>
                          </a:solidFill>
                          <a:latin typeface="Nunito Sans"/>
                          <a:ea typeface="Nunito Sans"/>
                          <a:cs typeface="Nunito Sans"/>
                          <a:sym typeface="Nunito Sans"/>
                        </a:rPr>
                        <a:t>Find the lowest common multiple (LCM) of 4 and 12.</a:t>
                      </a:r>
                      <a:endParaRPr baseline="300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a:t>
                      </a:r>
                      <a:r>
                        <a:rPr b="0" lang="en-GB">
                          <a:solidFill>
                            <a:schemeClr val="dk1"/>
                          </a:solidFill>
                          <a:latin typeface="Nunito Sans"/>
                          <a:ea typeface="Nunito Sans"/>
                          <a:cs typeface="Nunito Sans"/>
                          <a:sym typeface="Nunito Sans"/>
                        </a:rPr>
                        <a:t>Write an algebraic expression that means,  </a:t>
                      </a:r>
                      <a:endParaRPr b="0">
                        <a:solidFill>
                          <a:schemeClr val="dk1"/>
                        </a:solidFill>
                        <a:latin typeface="Nunito Sans"/>
                        <a:ea typeface="Nunito Sans"/>
                        <a:cs typeface="Nunito Sans"/>
                        <a:sym typeface="Nunito Sans"/>
                      </a:endParaRPr>
                    </a:p>
                    <a:p>
                      <a:pPr indent="0" lvl="0" marL="0" marR="0" rtl="0" algn="ctr">
                        <a:lnSpc>
                          <a:spcPct val="100000"/>
                        </a:lnSpc>
                        <a:spcBef>
                          <a:spcPts val="0"/>
                        </a:spcBef>
                        <a:spcAft>
                          <a:spcPts val="0"/>
                        </a:spcAft>
                        <a:buClr>
                          <a:srgbClr val="000000"/>
                        </a:buClr>
                        <a:buSzPts val="1800"/>
                        <a:buFont typeface="Calibri"/>
                        <a:buNone/>
                      </a:pPr>
                      <a:r>
                        <a:rPr b="0" lang="en-GB">
                          <a:solidFill>
                            <a:schemeClr val="dk1"/>
                          </a:solidFill>
                          <a:latin typeface="Nunito Sans"/>
                          <a:ea typeface="Nunito Sans"/>
                          <a:cs typeface="Nunito Sans"/>
                          <a:sym typeface="Nunito Sans"/>
                        </a:rPr>
                        <a:t>“a number subtracted from thirteen”.</a:t>
                      </a:r>
                      <a:endParaRPr baseline="300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a:t>
                      </a:r>
                      <a:r>
                        <a:rPr b="0" lang="en-GB">
                          <a:solidFill>
                            <a:schemeClr val="dk1"/>
                          </a:solidFill>
                          <a:latin typeface="Nunito Sans"/>
                          <a:ea typeface="Nunito Sans"/>
                          <a:cs typeface="Nunito Sans"/>
                          <a:sym typeface="Nunito Sans"/>
                        </a:rPr>
                        <a:t>Calculate</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a:solidFill>
                            <a:schemeClr val="dk1"/>
                          </a:solidFill>
                          <a:latin typeface="Nunito Sans"/>
                          <a:ea typeface="Nunito Sans"/>
                          <a:cs typeface="Nunito Sans"/>
                          <a:sym typeface="Nunito Sans"/>
                        </a:rPr>
                        <a:t> (5 + 4)</a:t>
                      </a:r>
                      <a:r>
                        <a:rPr b="0" baseline="30000" lang="en-GB">
                          <a:solidFill>
                            <a:schemeClr val="dk1"/>
                          </a:solidFill>
                          <a:latin typeface="Nunito Sans"/>
                          <a:ea typeface="Nunito Sans"/>
                          <a:cs typeface="Nunito Sans"/>
                          <a:sym typeface="Nunito Sans"/>
                        </a:rPr>
                        <a:t>2</a:t>
                      </a:r>
                      <a:r>
                        <a:rPr b="0" lang="en-GB">
                          <a:solidFill>
                            <a:schemeClr val="dk1"/>
                          </a:solidFill>
                          <a:latin typeface="Nunito Sans"/>
                          <a:ea typeface="Nunito Sans"/>
                          <a:cs typeface="Nunito Sans"/>
                          <a:sym typeface="Nunito Sans"/>
                        </a:rPr>
                        <a:t> + 3</a:t>
                      </a:r>
                      <a:r>
                        <a:rPr b="0" baseline="30000" lang="en-GB">
                          <a:solidFill>
                            <a:schemeClr val="dk1"/>
                          </a:solidFill>
                          <a:latin typeface="Nunito Sans"/>
                          <a:ea typeface="Nunito Sans"/>
                          <a:cs typeface="Nunito Sans"/>
                          <a:sym typeface="Nunito Sans"/>
                        </a:rPr>
                        <a:t>2</a:t>
                      </a:r>
                      <a:r>
                        <a:rPr b="0" lang="en-GB">
                          <a:solidFill>
                            <a:schemeClr val="dk1"/>
                          </a:solidFill>
                          <a:latin typeface="Nunito Sans"/>
                          <a:ea typeface="Nunito Sans"/>
                          <a:cs typeface="Nunito Sans"/>
                          <a:sym typeface="Nunito Sans"/>
                        </a:rPr>
                        <a:t> = </a:t>
                      </a:r>
                      <a:endParaRPr b="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Write down the coordinates of point C.</a:t>
                      </a:r>
                      <a:endParaRPr>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a:t>
                      </a:r>
                      <a:r>
                        <a:rPr lang="en-GB">
                          <a:solidFill>
                            <a:schemeClr val="dk1"/>
                          </a:solidFill>
                          <a:latin typeface="Nunito Sans"/>
                          <a:ea typeface="Nunito Sans"/>
                          <a:cs typeface="Nunito Sans"/>
                          <a:sym typeface="Nunito Sans"/>
                        </a:rPr>
                        <a:t>Plot and label the points:</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A (1, 3)</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B (-2, 4)</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20" name="Google Shape;120;p22"/>
          <p:cNvPicPr preferRelativeResize="0"/>
          <p:nvPr/>
        </p:nvPicPr>
        <p:blipFill>
          <a:blip r:embed="rId3">
            <a:alphaModFix/>
          </a:blip>
          <a:stretch>
            <a:fillRect/>
          </a:stretch>
        </p:blipFill>
        <p:spPr>
          <a:xfrm>
            <a:off x="785675" y="2702075"/>
            <a:ext cx="2058274" cy="2053575"/>
          </a:xfrm>
          <a:prstGeom prst="rect">
            <a:avLst/>
          </a:prstGeom>
          <a:noFill/>
          <a:ln>
            <a:noFill/>
          </a:ln>
        </p:spPr>
      </p:pic>
      <p:pic>
        <p:nvPicPr>
          <p:cNvPr id="121" name="Google Shape;121;p22"/>
          <p:cNvPicPr preferRelativeResize="0"/>
          <p:nvPr/>
        </p:nvPicPr>
        <p:blipFill>
          <a:blip r:embed="rId4">
            <a:alphaModFix/>
          </a:blip>
          <a:stretch>
            <a:fillRect/>
          </a:stretch>
        </p:blipFill>
        <p:spPr>
          <a:xfrm>
            <a:off x="6004496" y="2653200"/>
            <a:ext cx="2147299" cy="215132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3</a:t>
            </a:r>
            <a:endParaRPr b="1">
              <a:solidFill>
                <a:srgbClr val="FFFFFF"/>
              </a:solidFill>
              <a:latin typeface="Nunito Sans"/>
              <a:ea typeface="Nunito Sans"/>
              <a:cs typeface="Nunito Sans"/>
              <a:sym typeface="Nunito Sans"/>
            </a:endParaRPr>
          </a:p>
        </p:txBody>
      </p:sp>
      <p:graphicFrame>
        <p:nvGraphicFramePr>
          <p:cNvPr id="127" name="Google Shape;127;p23"/>
          <p:cNvGraphicFramePr/>
          <p:nvPr/>
        </p:nvGraphicFramePr>
        <p:xfrm>
          <a:off x="108044" y="862525"/>
          <a:ext cx="3000000" cy="3000000"/>
        </p:xfrm>
        <a:graphic>
          <a:graphicData uri="http://schemas.openxmlformats.org/drawingml/2006/table">
            <a:tbl>
              <a:tblPr bandRow="1" firstRow="1">
                <a:noFill/>
                <a:tableStyleId>{A4402CDB-51E5-4C59-93F9-B34C67625F5A}</a:tableStyleId>
              </a:tblPr>
              <a:tblGrid>
                <a:gridCol w="1546950"/>
                <a:gridCol w="1285800"/>
                <a:gridCol w="1631200"/>
                <a:gridCol w="2002800"/>
                <a:gridCol w="2415325"/>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Find the lowest common multiple (LCM) of 4 and 12.</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12</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a:t>
                      </a:r>
                      <a:r>
                        <a:rPr b="0" lang="en-GB">
                          <a:solidFill>
                            <a:schemeClr val="dk1"/>
                          </a:solidFill>
                          <a:latin typeface="Nunito Sans"/>
                          <a:ea typeface="Nunito Sans"/>
                          <a:cs typeface="Nunito Sans"/>
                          <a:sym typeface="Nunito Sans"/>
                        </a:rPr>
                        <a:t>Write an algebraic expression that means,  </a:t>
                      </a:r>
                      <a:endParaRPr b="0">
                        <a:solidFill>
                          <a:schemeClr val="dk1"/>
                        </a:solidFill>
                        <a:latin typeface="Nunito Sans"/>
                        <a:ea typeface="Nunito Sans"/>
                        <a:cs typeface="Nunito Sans"/>
                        <a:sym typeface="Nunito Sans"/>
                      </a:endParaRPr>
                    </a:p>
                    <a:p>
                      <a:pPr indent="0" lvl="0" marL="0" marR="0" rtl="0" algn="ctr">
                        <a:lnSpc>
                          <a:spcPct val="100000"/>
                        </a:lnSpc>
                        <a:spcBef>
                          <a:spcPts val="0"/>
                        </a:spcBef>
                        <a:spcAft>
                          <a:spcPts val="0"/>
                        </a:spcAft>
                        <a:buClr>
                          <a:srgbClr val="000000"/>
                        </a:buClr>
                        <a:buSzPts val="1800"/>
                        <a:buFont typeface="Calibri"/>
                        <a:buNone/>
                      </a:pPr>
                      <a:r>
                        <a:rPr b="0" lang="en-GB">
                          <a:solidFill>
                            <a:schemeClr val="dk1"/>
                          </a:solidFill>
                          <a:latin typeface="Nunito Sans"/>
                          <a:ea typeface="Nunito Sans"/>
                          <a:cs typeface="Nunito Sans"/>
                          <a:sym typeface="Nunito Sans"/>
                        </a:rPr>
                        <a:t>“a number subtracted from thirteen”.</a:t>
                      </a:r>
                      <a:endParaRPr b="0">
                        <a:solidFill>
                          <a:schemeClr val="dk1"/>
                        </a:solidFill>
                        <a:latin typeface="Nunito Sans"/>
                        <a:ea typeface="Nunito Sans"/>
                        <a:cs typeface="Nunito Sans"/>
                        <a:sym typeface="Nunito Sans"/>
                      </a:endParaRPr>
                    </a:p>
                    <a:p>
                      <a:pPr indent="0" lvl="0" marL="0" marR="0" rtl="0" algn="ctr">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13 - n</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a:t>
                      </a:r>
                      <a:r>
                        <a:rPr b="0" lang="en-GB">
                          <a:solidFill>
                            <a:schemeClr val="dk1"/>
                          </a:solidFill>
                          <a:latin typeface="Nunito Sans"/>
                          <a:ea typeface="Nunito Sans"/>
                          <a:cs typeface="Nunito Sans"/>
                          <a:sym typeface="Nunito Sans"/>
                        </a:rPr>
                        <a:t>Calculate</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a:solidFill>
                            <a:schemeClr val="dk1"/>
                          </a:solidFill>
                          <a:latin typeface="Nunito Sans"/>
                          <a:ea typeface="Nunito Sans"/>
                          <a:cs typeface="Nunito Sans"/>
                          <a:sym typeface="Nunito Sans"/>
                        </a:rPr>
                        <a:t> (5 + 4)</a:t>
                      </a:r>
                      <a:r>
                        <a:rPr b="0" baseline="30000" lang="en-GB">
                          <a:solidFill>
                            <a:schemeClr val="dk1"/>
                          </a:solidFill>
                          <a:latin typeface="Nunito Sans"/>
                          <a:ea typeface="Nunito Sans"/>
                          <a:cs typeface="Nunito Sans"/>
                          <a:sym typeface="Nunito Sans"/>
                        </a:rPr>
                        <a:t>2</a:t>
                      </a:r>
                      <a:r>
                        <a:rPr b="0" lang="en-GB">
                          <a:solidFill>
                            <a:schemeClr val="dk1"/>
                          </a:solidFill>
                          <a:latin typeface="Nunito Sans"/>
                          <a:ea typeface="Nunito Sans"/>
                          <a:cs typeface="Nunito Sans"/>
                          <a:sym typeface="Nunito Sans"/>
                        </a:rPr>
                        <a:t> + 3</a:t>
                      </a:r>
                      <a:r>
                        <a:rPr b="0" baseline="30000" lang="en-GB">
                          <a:solidFill>
                            <a:schemeClr val="dk1"/>
                          </a:solidFill>
                          <a:latin typeface="Nunito Sans"/>
                          <a:ea typeface="Nunito Sans"/>
                          <a:cs typeface="Nunito Sans"/>
                          <a:sym typeface="Nunito Sans"/>
                        </a:rPr>
                        <a:t>2</a:t>
                      </a:r>
                      <a:r>
                        <a:rPr b="0" lang="en-GB">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9</a:t>
                      </a:r>
                      <a:r>
                        <a:rPr baseline="30000" lang="en-GB" sz="1600">
                          <a:solidFill>
                            <a:srgbClr val="00BC89"/>
                          </a:solidFill>
                          <a:latin typeface="Nunito Sans"/>
                          <a:ea typeface="Nunito Sans"/>
                          <a:cs typeface="Nunito Sans"/>
                          <a:sym typeface="Nunito Sans"/>
                        </a:rPr>
                        <a:t>2</a:t>
                      </a:r>
                      <a:r>
                        <a:rPr lang="en-GB" sz="1600">
                          <a:solidFill>
                            <a:srgbClr val="00BC89"/>
                          </a:solidFill>
                          <a:latin typeface="Nunito Sans"/>
                          <a:ea typeface="Nunito Sans"/>
                          <a:cs typeface="Nunito Sans"/>
                          <a:sym typeface="Nunito Sans"/>
                        </a:rPr>
                        <a:t> + 3</a:t>
                      </a:r>
                      <a:r>
                        <a:rPr baseline="30000" lang="en-GB" sz="1600">
                          <a:solidFill>
                            <a:srgbClr val="00BC89"/>
                          </a:solidFill>
                          <a:latin typeface="Nunito Sans"/>
                          <a:ea typeface="Nunito Sans"/>
                          <a:cs typeface="Nunito Sans"/>
                          <a:sym typeface="Nunito Sans"/>
                        </a:rPr>
                        <a:t>2</a:t>
                      </a:r>
                      <a:endParaRPr baseline="30000"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baseline="30000" lang="en-GB">
                          <a:solidFill>
                            <a:schemeClr val="dk1"/>
                          </a:solidFill>
                          <a:latin typeface="Nunito Sans"/>
                          <a:ea typeface="Nunito Sans"/>
                          <a:cs typeface="Nunito Sans"/>
                          <a:sym typeface="Nunito Sans"/>
                        </a:rPr>
                        <a:t>           </a:t>
                      </a:r>
                      <a:r>
                        <a:rPr b="0" lang="en-GB">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81 + 9</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90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Write down the coordinates of point C.</a:t>
                      </a:r>
                      <a:endParaRPr>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(-3, 2)</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a:t>
                      </a:r>
                      <a:r>
                        <a:rPr lang="en-GB">
                          <a:solidFill>
                            <a:schemeClr val="dk1"/>
                          </a:solidFill>
                          <a:latin typeface="Nunito Sans"/>
                          <a:ea typeface="Nunito Sans"/>
                          <a:cs typeface="Nunito Sans"/>
                          <a:sym typeface="Nunito Sans"/>
                        </a:rPr>
                        <a:t>Plot and label the points:</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A (1, 3)</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B (-2, 4)</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28" name="Google Shape;128;p23"/>
          <p:cNvPicPr preferRelativeResize="0"/>
          <p:nvPr/>
        </p:nvPicPr>
        <p:blipFill>
          <a:blip r:embed="rId3">
            <a:alphaModFix/>
          </a:blip>
          <a:stretch>
            <a:fillRect/>
          </a:stretch>
        </p:blipFill>
        <p:spPr>
          <a:xfrm>
            <a:off x="1104725" y="2712350"/>
            <a:ext cx="2011124" cy="2006524"/>
          </a:xfrm>
          <a:prstGeom prst="rect">
            <a:avLst/>
          </a:prstGeom>
          <a:noFill/>
          <a:ln>
            <a:noFill/>
          </a:ln>
        </p:spPr>
      </p:pic>
      <p:pic>
        <p:nvPicPr>
          <p:cNvPr id="129" name="Google Shape;129;p23"/>
          <p:cNvPicPr preferRelativeResize="0"/>
          <p:nvPr/>
        </p:nvPicPr>
        <p:blipFill>
          <a:blip r:embed="rId4">
            <a:alphaModFix/>
          </a:blip>
          <a:stretch>
            <a:fillRect/>
          </a:stretch>
        </p:blipFill>
        <p:spPr>
          <a:xfrm>
            <a:off x="5927800" y="2708170"/>
            <a:ext cx="2011124" cy="201489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