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5143500" cx="9144000"/>
  <p:notesSz cx="6858000" cy="9144000"/>
  <p:embeddedFontLst>
    <p:embeddedFont>
      <p:font typeface="Nunito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6EFCE18-FD14-4A29-86C3-9244B88B004A}">
  <a:tblStyle styleId="{26EFCE18-FD14-4A29-86C3-9244B88B004A}"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4D7B83F2-C911-48AD-B3E5-81F8FFB4BEB6}"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14AC032E-0A30-46C4-9788-27289C3C6415}" styleName="Table_2">
    <a:wholeTbl>
      <a:tcTxStyle b="off" i="off">
        <a:font>
          <a:latin typeface="Calibri"/>
          <a:ea typeface="Calibri"/>
          <a:cs typeface="Calibri"/>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rgbClr val="FFFFFF"/>
      </a:tcTxStyle>
      <a:tcStyle>
        <a:fill>
          <a:solidFill>
            <a:srgbClr val="4472C4"/>
          </a:solidFill>
        </a:fill>
      </a:tcStyle>
    </a:lastCol>
    <a:firstCol>
      <a:tcTxStyle b="on" i="off">
        <a:font>
          <a:latin typeface="Calibri"/>
          <a:ea typeface="Calibri"/>
          <a:cs typeface="Calibri"/>
        </a:font>
        <a:srgbClr val="FFFFFF"/>
      </a:tcTxStyle>
      <a:tcStyle>
        <a:fill>
          <a:solidFill>
            <a:srgbClr val="4472C4"/>
          </a:solidFill>
        </a:fill>
      </a:tcStyle>
    </a:firstCol>
    <a:lastRow>
      <a:tcTxStyle b="on" i="off">
        <a:font>
          <a:latin typeface="Calibri"/>
          <a:ea typeface="Calibri"/>
          <a:cs typeface="Calibri"/>
        </a:font>
        <a:srgbClr val="FFFFFF"/>
      </a:tcTxStyle>
      <a:tcStyle>
        <a:tcBdr>
          <a:top>
            <a:ln cap="flat" cmpd="sng" w="38100">
              <a:solidFill>
                <a:srgbClr val="FFFFFF"/>
              </a:solidFill>
              <a:prstDash val="solid"/>
              <a:round/>
              <a:headEnd len="sm" w="sm" type="none"/>
              <a:tailEnd len="sm" w="sm" type="none"/>
            </a:ln>
          </a:top>
        </a:tcBdr>
        <a:fill>
          <a:solidFill>
            <a:srgbClr val="4472C4"/>
          </a:solidFill>
        </a:fill>
      </a:tcStyle>
    </a:lastRow>
    <a:seCell>
      <a:tcTxStyle/>
    </a:seCell>
    <a:swCell>
      <a:tcTxStyle/>
    </a:swCell>
    <a:firstRow>
      <a:tcTxStyle b="on" i="off">
        <a:font>
          <a:latin typeface="Calibri"/>
          <a:ea typeface="Calibri"/>
          <a:cs typeface="Calibri"/>
        </a:font>
        <a:srgbClr val="FFFFFF"/>
      </a:tcTxStyle>
      <a:tcStyle>
        <a:tcBdr>
          <a:bottom>
            <a:ln cap="flat" cmpd="sng" w="38100">
              <a:solidFill>
                <a:srgbClr val="FFFFFF"/>
              </a:solidFill>
              <a:prstDash val="solid"/>
              <a:round/>
              <a:headEnd len="sm" w="sm" type="none"/>
              <a:tailEnd len="sm" w="sm" type="none"/>
            </a:ln>
          </a:bottom>
        </a:tcBdr>
        <a:fill>
          <a:solidFill>
            <a:srgbClr val="4472C4"/>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NunitoSans-regular.fntdata"/><Relationship Id="rId11" Type="http://schemas.openxmlformats.org/officeDocument/2006/relationships/slide" Target="slides/slide5.xml"/><Relationship Id="rId22" Type="http://schemas.openxmlformats.org/officeDocument/2006/relationships/font" Target="fonts/NunitoSans-italic.fntdata"/><Relationship Id="rId10" Type="http://schemas.openxmlformats.org/officeDocument/2006/relationships/slide" Target="slides/slide4.xml"/><Relationship Id="rId21" Type="http://schemas.openxmlformats.org/officeDocument/2006/relationships/font" Target="fonts/NunitoSans-bold.fntdata"/><Relationship Id="rId13" Type="http://schemas.openxmlformats.org/officeDocument/2006/relationships/slide" Target="slides/slide7.xml"/><Relationship Id="rId12" Type="http://schemas.openxmlformats.org/officeDocument/2006/relationships/slide" Target="slides/slide6.xml"/><Relationship Id="rId23" Type="http://schemas.openxmlformats.org/officeDocument/2006/relationships/font" Target="fonts/NunitoSans-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d9c7bf38d3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gd9c7bf38d3_0_1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1021945b8d0_0_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2" name="Google Shape;132;g1021945b8d0_0_8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1069f90ffdd_0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g1069f90ffdd_0_3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1021945b8d0_0_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8" name="Google Shape;148;g1021945b8d0_0_9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1069f90ffdd_0_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g1069f90ffdd_0_5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1021945b8d0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1021945b8d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1021945b8d0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1021945b8d0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1069f90ffd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g1069f90ffdd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1021945b8d0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g1021945b8d0_0_1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1021945b8d0_0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g1021945b8d0_0_7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1069f90ffdd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g1069f90ffdd_0_1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1021945b8d0_0_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g1021945b8d0_0_8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1069f90ffdd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g1069f90ffdd_0_2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11" name="Google Shape;11;p2"/>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GB"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13" name="Google Shape;13;p2"/>
          <p:cNvSpPr txBox="1"/>
          <p:nvPr/>
        </p:nvSpPr>
        <p:spPr>
          <a:xfrm>
            <a:off x="0" y="3380300"/>
            <a:ext cx="9144000" cy="594600"/>
          </a:xfrm>
          <a:prstGeom prst="rect">
            <a:avLst/>
          </a:prstGeom>
          <a:noFill/>
          <a:ln>
            <a:noFill/>
          </a:ln>
        </p:spPr>
        <p:txBody>
          <a:bodyPr anchorCtr="0" anchor="t" bIns="34275" lIns="68575" spcFirstLastPara="1" rIns="68575" wrap="square" tIns="34275">
            <a:noAutofit/>
          </a:bodyPr>
          <a:lstStyle/>
          <a:p>
            <a:pPr indent="0" lvl="0" marL="0" rtl="0" algn="ctr">
              <a:lnSpc>
                <a:spcPct val="70000"/>
              </a:lnSpc>
              <a:spcBef>
                <a:spcPts val="0"/>
              </a:spcBef>
              <a:spcAft>
                <a:spcPts val="0"/>
              </a:spcAft>
              <a:buClr>
                <a:schemeClr val="dk1"/>
              </a:buClr>
              <a:buSzPts val="720"/>
              <a:buNone/>
            </a:pPr>
            <a:r>
              <a:rPr lang="en-GB" sz="1560">
                <a:solidFill>
                  <a:schemeClr val="lt1"/>
                </a:solidFill>
                <a:latin typeface="Nunito Sans"/>
                <a:ea typeface="Nunito Sans"/>
                <a:cs typeface="Nunito Sans"/>
                <a:sym typeface="Nunito Sans"/>
              </a:rPr>
              <a:t>KS3 YEAR 7</a:t>
            </a:r>
            <a:endParaRPr sz="1560">
              <a:solidFill>
                <a:schemeClr val="lt1"/>
              </a:solidFill>
              <a:latin typeface="Nunito Sans"/>
              <a:ea typeface="Nunito Sans"/>
              <a:cs typeface="Nunito Sans"/>
              <a:sym typeface="Nunito Sans"/>
            </a:endParaRPr>
          </a:p>
          <a:p>
            <a:pPr indent="0" lvl="0" marL="0" rtl="0" algn="ctr">
              <a:lnSpc>
                <a:spcPct val="70000"/>
              </a:lnSpc>
              <a:spcBef>
                <a:spcPts val="0"/>
              </a:spcBef>
              <a:spcAft>
                <a:spcPts val="0"/>
              </a:spcAft>
              <a:buClr>
                <a:schemeClr val="dk1"/>
              </a:buClr>
              <a:buSzPts val="720"/>
              <a:buFont typeface="Arial"/>
              <a:buNone/>
            </a:pPr>
            <a:r>
              <a:t/>
            </a:r>
            <a:endParaRPr sz="1560">
              <a:solidFill>
                <a:schemeClr val="lt1"/>
              </a:solidFill>
              <a:latin typeface="Nunito Sans"/>
              <a:ea typeface="Nunito Sans"/>
              <a:cs typeface="Nunito Sans"/>
              <a:sym typeface="Nunito Sans"/>
            </a:endParaRPr>
          </a:p>
          <a:p>
            <a:pPr indent="0" lvl="0" marL="0" rtl="0" algn="ctr">
              <a:lnSpc>
                <a:spcPct val="70000"/>
              </a:lnSpc>
              <a:spcBef>
                <a:spcPts val="0"/>
              </a:spcBef>
              <a:spcAft>
                <a:spcPts val="0"/>
              </a:spcAft>
              <a:buClr>
                <a:schemeClr val="dk1"/>
              </a:buClr>
              <a:buSzPts val="720"/>
              <a:buFont typeface="Arial"/>
              <a:buNone/>
            </a:pPr>
            <a:r>
              <a:rPr lang="en-GB" sz="1560">
                <a:solidFill>
                  <a:schemeClr val="lt1"/>
                </a:solidFill>
                <a:latin typeface="Nunito Sans"/>
                <a:ea typeface="Nunito Sans"/>
                <a:cs typeface="Nunito Sans"/>
                <a:sym typeface="Nunito Sans"/>
              </a:rPr>
              <a:t>SPRING TERM</a:t>
            </a:r>
            <a:endParaRPr sz="1560">
              <a:solidFill>
                <a:schemeClr val="lt1"/>
              </a:solidFill>
              <a:latin typeface="Nunito Sans"/>
              <a:ea typeface="Nunito Sans"/>
              <a:cs typeface="Nunito Sans"/>
              <a:sym typeface="Nunito Sans"/>
            </a:endParaRPr>
          </a:p>
          <a:p>
            <a:pPr indent="0" lvl="0" marL="0" rtl="0" algn="ctr">
              <a:lnSpc>
                <a:spcPct val="70000"/>
              </a:lnSpc>
              <a:spcBef>
                <a:spcPts val="0"/>
              </a:spcBef>
              <a:spcAft>
                <a:spcPts val="0"/>
              </a:spcAft>
              <a:buClr>
                <a:schemeClr val="dk1"/>
              </a:buClr>
              <a:buSzPts val="720"/>
              <a:buFont typeface="Arial"/>
              <a:buNone/>
            </a:pPr>
            <a:r>
              <a:t/>
            </a:r>
            <a:endParaRPr sz="1560">
              <a:solidFill>
                <a:schemeClr val="lt1"/>
              </a:solidFill>
              <a:latin typeface="Nunito Sans"/>
              <a:ea typeface="Nunito Sans"/>
              <a:cs typeface="Nunito Sans"/>
              <a:sym typeface="Nunito Sans"/>
            </a:endParaRPr>
          </a:p>
          <a:p>
            <a:pPr indent="0" lvl="0" marL="0" rtl="0" algn="ctr">
              <a:lnSpc>
                <a:spcPct val="70000"/>
              </a:lnSpc>
              <a:spcBef>
                <a:spcPts val="0"/>
              </a:spcBef>
              <a:spcAft>
                <a:spcPts val="0"/>
              </a:spcAft>
              <a:buClr>
                <a:schemeClr val="dk1"/>
              </a:buClr>
              <a:buSzPts val="720"/>
              <a:buNone/>
            </a:pPr>
            <a:r>
              <a:t/>
            </a:r>
            <a:endParaRPr sz="1560">
              <a:solidFill>
                <a:srgbClr val="FFFFFF"/>
              </a:solidFill>
              <a:latin typeface="Nunito Sans"/>
              <a:ea typeface="Nunito Sans"/>
              <a:cs typeface="Nunito Sans"/>
              <a:sym typeface="Nunito Sans"/>
            </a:endParaRPr>
          </a:p>
        </p:txBody>
      </p:sp>
      <p:sp>
        <p:nvSpPr>
          <p:cNvPr id="14" name="Google Shape;14;p2"/>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 name="Google Shape;15;p2"/>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1"/>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3" name="Shape 53"/>
        <p:cNvGrpSpPr/>
        <p:nvPr/>
      </p:nvGrpSpPr>
      <p:grpSpPr>
        <a:xfrm>
          <a:off x="0" y="0"/>
          <a:ext cx="0" cy="0"/>
          <a:chOff x="0" y="0"/>
          <a:chExt cx="0" cy="0"/>
        </a:xfrm>
      </p:grpSpPr>
      <p:sp>
        <p:nvSpPr>
          <p:cNvPr id="54" name="Google Shape;54;p12"/>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5" name="Google Shape;55;p1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9" name="Shape 59"/>
        <p:cNvGrpSpPr/>
        <p:nvPr/>
      </p:nvGrpSpPr>
      <p:grpSpPr>
        <a:xfrm>
          <a:off x="0" y="0"/>
          <a:ext cx="0" cy="0"/>
          <a:chOff x="0" y="0"/>
          <a:chExt cx="0" cy="0"/>
        </a:xfrm>
      </p:grpSpPr>
      <p:sp>
        <p:nvSpPr>
          <p:cNvPr id="60" name="Google Shape;60;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1" name="Google Shape;61;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62" name="Google Shape;62;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3" name="Google Shape;63;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4" name="Google Shape;64;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000"/>
              <a:buFont typeface="Arial"/>
              <a:buNone/>
            </a:pPr>
            <a:r>
              <a:rPr lang="en-GB" sz="1000">
                <a:solidFill>
                  <a:srgbClr val="2779F5"/>
                </a:solidFill>
                <a:latin typeface="Nunito Sans"/>
                <a:ea typeface="Nunito Sans"/>
                <a:cs typeface="Nunito Sans"/>
                <a:sym typeface="Nunito Sans"/>
              </a:rPr>
              <a:t>   KS3 Year 7 | Fluent in Five | Spring Term </a:t>
            </a:r>
            <a:endParaRPr sz="1000">
              <a:solidFill>
                <a:srgbClr val="2779F5"/>
              </a:solidFill>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t/>
            </a:r>
            <a:endParaRPr sz="1000">
              <a:solidFill>
                <a:srgbClr val="2779F5"/>
              </a:solidFill>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000"/>
              <a:buFont typeface="Arial"/>
              <a:buNone/>
            </a:pPr>
            <a:r>
              <a:t/>
            </a:r>
            <a:endParaRPr sz="1000">
              <a:solidFill>
                <a:srgbClr val="2779F5"/>
              </a:solidFill>
              <a:latin typeface="Nunito Sans"/>
              <a:ea typeface="Nunito Sans"/>
              <a:cs typeface="Nunito Sans"/>
              <a:sym typeface="Nunito Sans"/>
            </a:endParaRPr>
          </a:p>
          <a:p>
            <a:pPr indent="0" lvl="0" marL="0" rtl="0" algn="l">
              <a:lnSpc>
                <a:spcPct val="115000"/>
              </a:lnSpc>
              <a:spcBef>
                <a:spcPts val="0"/>
              </a:spcBef>
              <a:spcAft>
                <a:spcPts val="0"/>
              </a:spcAft>
              <a:buNone/>
            </a:pPr>
            <a:r>
              <a:t/>
            </a:r>
            <a:endParaRPr sz="1000">
              <a:solidFill>
                <a:srgbClr val="2779F5"/>
              </a:solidFill>
              <a:latin typeface="Nunito Sans"/>
              <a:ea typeface="Nunito Sans"/>
              <a:cs typeface="Nunito Sans"/>
              <a:sym typeface="Nunito Sans"/>
            </a:endParaRPr>
          </a:p>
        </p:txBody>
      </p:sp>
      <p:graphicFrame>
        <p:nvGraphicFramePr>
          <p:cNvPr id="21" name="Google Shape;21;p4"/>
          <p:cNvGraphicFramePr/>
          <p:nvPr/>
        </p:nvGraphicFramePr>
        <p:xfrm>
          <a:off x="0" y="369300"/>
          <a:ext cx="3000000" cy="3000000"/>
        </p:xfrm>
        <a:graphic>
          <a:graphicData uri="http://schemas.openxmlformats.org/drawingml/2006/table">
            <a:tbl>
              <a:tblPr>
                <a:noFill/>
                <a:tableStyleId>{26EFCE18-FD14-4A29-86C3-9244B88B004A}</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pic>
        <p:nvPicPr>
          <p:cNvPr id="22" name="Google Shape;22;p4"/>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23" name="Shape 23"/>
        <p:cNvGrpSpPr/>
        <p:nvPr/>
      </p:nvGrpSpPr>
      <p:grpSpPr>
        <a:xfrm>
          <a:off x="0" y="0"/>
          <a:ext cx="0" cy="0"/>
          <a:chOff x="0" y="0"/>
          <a:chExt cx="0" cy="0"/>
        </a:xfrm>
      </p:grpSpPr>
      <p:sp>
        <p:nvSpPr>
          <p:cNvPr id="24" name="Google Shape;24;p5"/>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000"/>
              <a:buFont typeface="Arial"/>
              <a:buNone/>
            </a:pPr>
            <a:r>
              <a:rPr lang="en-GB" sz="1000">
                <a:solidFill>
                  <a:srgbClr val="2779F5"/>
                </a:solidFill>
                <a:latin typeface="Nunito Sans"/>
                <a:ea typeface="Nunito Sans"/>
                <a:cs typeface="Nunito Sans"/>
                <a:sym typeface="Nunito Sans"/>
              </a:rPr>
              <a:t>KS3 Year 7 | Fluent in Five | Spring Term </a:t>
            </a:r>
            <a:endParaRPr sz="1200">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sz="1000">
              <a:solidFill>
                <a:srgbClr val="2779F5"/>
              </a:solidFill>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000"/>
              <a:buFont typeface="Arial"/>
              <a:buNone/>
            </a:pPr>
            <a:r>
              <a:t/>
            </a:r>
            <a:endParaRPr sz="1000">
              <a:solidFill>
                <a:srgbClr val="2779F5"/>
              </a:solidFill>
              <a:latin typeface="Nunito Sans"/>
              <a:ea typeface="Nunito Sans"/>
              <a:cs typeface="Nunito Sans"/>
              <a:sym typeface="Nunito Sans"/>
            </a:endParaRPr>
          </a:p>
          <a:p>
            <a:pPr indent="0" lvl="0" marL="0" rtl="0" algn="l">
              <a:lnSpc>
                <a:spcPct val="115000"/>
              </a:lnSpc>
              <a:spcBef>
                <a:spcPts val="0"/>
              </a:spcBef>
              <a:spcAft>
                <a:spcPts val="0"/>
              </a:spcAft>
              <a:buNone/>
            </a:pPr>
            <a:r>
              <a:t/>
            </a:r>
            <a:endParaRPr sz="1000">
              <a:solidFill>
                <a:srgbClr val="2779F5"/>
              </a:solidFill>
              <a:latin typeface="Nunito Sans"/>
              <a:ea typeface="Nunito Sans"/>
              <a:cs typeface="Nunito Sans"/>
              <a:sym typeface="Nunito Sans"/>
            </a:endParaRPr>
          </a:p>
        </p:txBody>
      </p:sp>
      <p:graphicFrame>
        <p:nvGraphicFramePr>
          <p:cNvPr id="25" name="Google Shape;25;p5"/>
          <p:cNvGraphicFramePr/>
          <p:nvPr/>
        </p:nvGraphicFramePr>
        <p:xfrm>
          <a:off x="0" y="369300"/>
          <a:ext cx="3000000" cy="3000000"/>
        </p:xfrm>
        <a:graphic>
          <a:graphicData uri="http://schemas.openxmlformats.org/drawingml/2006/table">
            <a:tbl>
              <a:tblPr>
                <a:noFill/>
                <a:tableStyleId>{26EFCE18-FD14-4A29-86C3-9244B88B004A}</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
        <p:nvSpPr>
          <p:cNvPr id="26" name="Google Shape;26;p5"/>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28" name="Google Shape;28;p5"/>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1" name="Google Shape;31;p6"/>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6"/>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4" name="Shape 34"/>
        <p:cNvGrpSpPr/>
        <p:nvPr/>
      </p:nvGrpSpPr>
      <p:grpSpPr>
        <a:xfrm>
          <a:off x="0" y="0"/>
          <a:ext cx="0" cy="0"/>
          <a:chOff x="0" y="0"/>
          <a:chExt cx="0" cy="0"/>
        </a:xfrm>
      </p:grpSpPr>
      <p:sp>
        <p:nvSpPr>
          <p:cNvPr id="35" name="Google Shape;35;p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6" name="Google Shape;36;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7" name="Shape 37"/>
        <p:cNvGrpSpPr/>
        <p:nvPr/>
      </p:nvGrpSpPr>
      <p:grpSpPr>
        <a:xfrm>
          <a:off x="0" y="0"/>
          <a:ext cx="0" cy="0"/>
          <a:chOff x="0" y="0"/>
          <a:chExt cx="0" cy="0"/>
        </a:xfrm>
      </p:grpSpPr>
      <p:sp>
        <p:nvSpPr>
          <p:cNvPr id="38" name="Google Shape;38;p8"/>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9" name="Google Shape;39;p8"/>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1" name="Shape 41"/>
        <p:cNvGrpSpPr/>
        <p:nvPr/>
      </p:nvGrpSpPr>
      <p:grpSpPr>
        <a:xfrm>
          <a:off x="0" y="0"/>
          <a:ext cx="0" cy="0"/>
          <a:chOff x="0" y="0"/>
          <a:chExt cx="0" cy="0"/>
        </a:xfrm>
      </p:grpSpPr>
      <p:sp>
        <p:nvSpPr>
          <p:cNvPr id="42" name="Google Shape;42;p9"/>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3" name="Google Shape;43;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10"/>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7" name="Google Shape;47;p10"/>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8" name="Google Shape;48;p10"/>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9" name="Google Shape;49;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9.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9.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6.pn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6.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12.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12.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3.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5.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5.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GB" sz="3500">
                <a:solidFill>
                  <a:srgbClr val="FFFFFF"/>
                </a:solidFill>
                <a:latin typeface="Nunito Sans"/>
                <a:ea typeface="Nunito Sans"/>
                <a:cs typeface="Nunito Sans"/>
                <a:sym typeface="Nunito Sans"/>
              </a:rPr>
              <a:t>Week 8</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24"/>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8, Day 4</a:t>
            </a:r>
            <a:endParaRPr b="1">
              <a:solidFill>
                <a:srgbClr val="FFFFFF"/>
              </a:solidFill>
              <a:latin typeface="Nunito Sans"/>
              <a:ea typeface="Nunito Sans"/>
              <a:cs typeface="Nunito Sans"/>
              <a:sym typeface="Nunito Sans"/>
            </a:endParaRPr>
          </a:p>
        </p:txBody>
      </p:sp>
      <p:graphicFrame>
        <p:nvGraphicFramePr>
          <p:cNvPr id="135" name="Google Shape;135;p24"/>
          <p:cNvGraphicFramePr/>
          <p:nvPr/>
        </p:nvGraphicFramePr>
        <p:xfrm>
          <a:off x="108044" y="862525"/>
          <a:ext cx="3000000" cy="3000000"/>
        </p:xfrm>
        <a:graphic>
          <a:graphicData uri="http://schemas.openxmlformats.org/drawingml/2006/table">
            <a:tbl>
              <a:tblPr bandRow="1" firstRow="1">
                <a:noFill/>
                <a:tableStyleId>{14AC032E-0A30-46C4-9788-27289C3C6415}</a:tableStyleId>
              </a:tblPr>
              <a:tblGrid>
                <a:gridCol w="1546950"/>
                <a:gridCol w="1695225"/>
                <a:gridCol w="1221775"/>
                <a:gridCol w="1350275"/>
                <a:gridCol w="3067850"/>
              </a:tblGrid>
              <a:tr h="1423150">
                <a:tc gridSpan="2">
                  <a:txBody>
                    <a:bodyPr/>
                    <a:lstStyle/>
                    <a:p>
                      <a:pPr indent="0" lvl="0" marL="0" rtl="0" algn="l">
                        <a:spcBef>
                          <a:spcPts val="0"/>
                        </a:spcBef>
                        <a:spcAft>
                          <a:spcPts val="0"/>
                        </a:spcAft>
                        <a:buNone/>
                      </a:pPr>
                      <a:r>
                        <a:rPr b="0" lang="en-GB">
                          <a:solidFill>
                            <a:schemeClr val="dk1"/>
                          </a:solidFill>
                          <a:latin typeface="Nunito Sans"/>
                          <a:ea typeface="Nunito Sans"/>
                          <a:cs typeface="Nunito Sans"/>
                          <a:sym typeface="Nunito Sans"/>
                        </a:rPr>
                        <a:t>1) </a:t>
                      </a:r>
                      <a:r>
                        <a:rPr b="0" lang="en-GB">
                          <a:solidFill>
                            <a:schemeClr val="dk1"/>
                          </a:solidFill>
                          <a:latin typeface="Nunito Sans"/>
                          <a:ea typeface="Nunito Sans"/>
                          <a:cs typeface="Nunito Sans"/>
                          <a:sym typeface="Nunito Sans"/>
                        </a:rPr>
                        <a:t>Write using words:</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b="0" lang="en-GB">
                          <a:solidFill>
                            <a:schemeClr val="dk1"/>
                          </a:solidFill>
                          <a:latin typeface="Nunito Sans"/>
                          <a:ea typeface="Nunito Sans"/>
                          <a:cs typeface="Nunito Sans"/>
                          <a:sym typeface="Nunito Sans"/>
                        </a:rPr>
                        <a:t>       50 360</a:t>
                      </a:r>
                      <a:endParaRPr b="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a:solidFill>
                            <a:srgbClr val="000000"/>
                          </a:solidFill>
                          <a:latin typeface="Nunito Sans"/>
                          <a:ea typeface="Nunito Sans"/>
                          <a:cs typeface="Nunito Sans"/>
                          <a:sym typeface="Nunito Sans"/>
                        </a:rPr>
                        <a:t>2) </a:t>
                      </a:r>
                      <a:r>
                        <a:rPr b="0" lang="en-GB">
                          <a:solidFill>
                            <a:schemeClr val="dk1"/>
                          </a:solidFill>
                          <a:latin typeface="Nunito Sans"/>
                          <a:ea typeface="Nunito Sans"/>
                          <a:cs typeface="Nunito Sans"/>
                          <a:sym typeface="Nunito Sans"/>
                        </a:rPr>
                        <a:t>Find the quotient and remainder when 378 is divided by 12.</a:t>
                      </a:r>
                      <a:endParaRPr baseline="300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a:solidFill>
                            <a:srgbClr val="000000"/>
                          </a:solidFill>
                          <a:latin typeface="Nunito Sans"/>
                          <a:ea typeface="Nunito Sans"/>
                          <a:cs typeface="Nunito Sans"/>
                          <a:sym typeface="Nunito Sans"/>
                        </a:rPr>
                        <a:t>3) </a:t>
                      </a:r>
                      <a:r>
                        <a:rPr b="0" lang="en-GB">
                          <a:solidFill>
                            <a:schemeClr val="dk1"/>
                          </a:solidFill>
                          <a:latin typeface="Nunito Sans"/>
                          <a:ea typeface="Nunito Sans"/>
                          <a:cs typeface="Nunito Sans"/>
                          <a:sym typeface="Nunito Sans"/>
                        </a:rPr>
                        <a:t>If </a:t>
                      </a:r>
                      <a:r>
                        <a:rPr b="0" i="1" lang="en-GB">
                          <a:solidFill>
                            <a:schemeClr val="dk1"/>
                          </a:solidFill>
                          <a:latin typeface="Times New Roman"/>
                          <a:ea typeface="Times New Roman"/>
                          <a:cs typeface="Times New Roman"/>
                          <a:sym typeface="Times New Roman"/>
                        </a:rPr>
                        <a:t>a</a:t>
                      </a:r>
                      <a:r>
                        <a:rPr b="0" lang="en-GB">
                          <a:solidFill>
                            <a:schemeClr val="dk1"/>
                          </a:solidFill>
                          <a:latin typeface="Nunito Sans"/>
                          <a:ea typeface="Nunito Sans"/>
                          <a:cs typeface="Nunito Sans"/>
                          <a:sym typeface="Nunito Sans"/>
                        </a:rPr>
                        <a:t>=5 and </a:t>
                      </a:r>
                      <a:r>
                        <a:rPr b="0" i="1" lang="en-GB">
                          <a:solidFill>
                            <a:schemeClr val="dk1"/>
                          </a:solidFill>
                          <a:latin typeface="Times New Roman"/>
                          <a:ea typeface="Times New Roman"/>
                          <a:cs typeface="Times New Roman"/>
                          <a:sym typeface="Times New Roman"/>
                        </a:rPr>
                        <a:t>b</a:t>
                      </a:r>
                      <a:r>
                        <a:rPr b="0" lang="en-GB">
                          <a:solidFill>
                            <a:schemeClr val="dk1"/>
                          </a:solidFill>
                          <a:latin typeface="Nunito Sans"/>
                          <a:ea typeface="Nunito Sans"/>
                          <a:cs typeface="Nunito Sans"/>
                          <a:sym typeface="Nunito Sans"/>
                        </a:rPr>
                        <a:t>=2, what is</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a:solidFill>
                            <a:schemeClr val="dk1"/>
                          </a:solidFill>
                          <a:latin typeface="Nunito Sans"/>
                          <a:ea typeface="Nunito Sans"/>
                          <a:cs typeface="Nunito Sans"/>
                          <a:sym typeface="Nunito Sans"/>
                        </a:rPr>
                        <a:t>     2</a:t>
                      </a:r>
                      <a:r>
                        <a:rPr b="0" i="1" lang="en-GB">
                          <a:solidFill>
                            <a:schemeClr val="dk1"/>
                          </a:solidFill>
                          <a:latin typeface="Times New Roman"/>
                          <a:ea typeface="Times New Roman"/>
                          <a:cs typeface="Times New Roman"/>
                          <a:sym typeface="Times New Roman"/>
                        </a:rPr>
                        <a:t>a</a:t>
                      </a:r>
                      <a:r>
                        <a:rPr b="0" lang="en-GB">
                          <a:solidFill>
                            <a:schemeClr val="dk1"/>
                          </a:solidFill>
                          <a:latin typeface="Nunito Sans"/>
                          <a:ea typeface="Nunito Sans"/>
                          <a:cs typeface="Nunito Sans"/>
                          <a:sym typeface="Nunito Sans"/>
                        </a:rPr>
                        <a:t> + 3</a:t>
                      </a:r>
                      <a:r>
                        <a:rPr b="0" i="1" lang="en-GB">
                          <a:solidFill>
                            <a:schemeClr val="dk1"/>
                          </a:solidFill>
                          <a:latin typeface="Times New Roman"/>
                          <a:ea typeface="Times New Roman"/>
                          <a:cs typeface="Times New Roman"/>
                          <a:sym typeface="Times New Roman"/>
                        </a:rPr>
                        <a:t>b</a:t>
                      </a:r>
                      <a:r>
                        <a:rPr b="0" lang="en-GB">
                          <a:solidFill>
                            <a:schemeClr val="dk1"/>
                          </a:solidFill>
                          <a:latin typeface="Nunito Sans"/>
                          <a:ea typeface="Nunito Sans"/>
                          <a:cs typeface="Nunito Sans"/>
                          <a:sym typeface="Nunito Sans"/>
                        </a:rPr>
                        <a:t> =</a:t>
                      </a:r>
                      <a:endParaRPr b="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600">
                        <a:latin typeface="Nunito Sans"/>
                        <a:ea typeface="Nunito Sans"/>
                        <a:cs typeface="Nunito Sans"/>
                        <a:sym typeface="Nunito Sans"/>
                      </a:endParaRPr>
                    </a:p>
                    <a:p>
                      <a:pPr indent="0" lvl="0" marL="0" marR="0" rtl="0" algn="l">
                        <a:spcBef>
                          <a:spcPts val="0"/>
                        </a:spcBef>
                        <a:spcAft>
                          <a:spcPts val="0"/>
                        </a:spcAft>
                        <a:buNone/>
                      </a:pPr>
                      <a:r>
                        <a:rPr lang="en-GB">
                          <a:solidFill>
                            <a:srgbClr val="000000"/>
                          </a:solidFill>
                          <a:latin typeface="Nunito Sans"/>
                          <a:ea typeface="Nunito Sans"/>
                          <a:cs typeface="Nunito Sans"/>
                          <a:sym typeface="Nunito Sans"/>
                        </a:rPr>
                        <a:t>4) </a:t>
                      </a:r>
                      <a:r>
                        <a:rPr lang="en-GB">
                          <a:solidFill>
                            <a:schemeClr val="dk1"/>
                          </a:solidFill>
                          <a:latin typeface="Nunito Sans"/>
                          <a:ea typeface="Nunito Sans"/>
                          <a:cs typeface="Nunito Sans"/>
                          <a:sym typeface="Nunito Sans"/>
                        </a:rPr>
                        <a:t>Work out the area of the shape below.</a:t>
                      </a:r>
                      <a:endParaRPr>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600">
                        <a:latin typeface="Nunito Sans"/>
                        <a:ea typeface="Nunito Sans"/>
                        <a:cs typeface="Nunito Sans"/>
                        <a:sym typeface="Nunito Sans"/>
                      </a:endParaRPr>
                    </a:p>
                    <a:p>
                      <a:pPr indent="0" lvl="0" marL="0" marR="0" rtl="0" algn="l">
                        <a:spcBef>
                          <a:spcPts val="0"/>
                        </a:spcBef>
                        <a:spcAft>
                          <a:spcPts val="0"/>
                        </a:spcAft>
                        <a:buNone/>
                      </a:pPr>
                      <a:r>
                        <a:rPr lang="en-GB">
                          <a:solidFill>
                            <a:srgbClr val="000000"/>
                          </a:solidFill>
                          <a:latin typeface="Nunito Sans"/>
                          <a:ea typeface="Nunito Sans"/>
                          <a:cs typeface="Nunito Sans"/>
                          <a:sym typeface="Nunito Sans"/>
                        </a:rPr>
                        <a:t>5) The area of this triangle is 30cm</a:t>
                      </a:r>
                      <a:r>
                        <a:rPr baseline="30000" lang="en-GB">
                          <a:solidFill>
                            <a:srgbClr val="000000"/>
                          </a:solidFill>
                          <a:latin typeface="Nunito Sans"/>
                          <a:ea typeface="Nunito Sans"/>
                          <a:cs typeface="Nunito Sans"/>
                          <a:sym typeface="Nunito Sans"/>
                        </a:rPr>
                        <a:t>2</a:t>
                      </a:r>
                      <a:r>
                        <a:rPr lang="en-GB">
                          <a:solidFill>
                            <a:srgbClr val="000000"/>
                          </a:solidFill>
                          <a:latin typeface="Nunito Sans"/>
                          <a:ea typeface="Nunito Sans"/>
                          <a:cs typeface="Nunito Sans"/>
                          <a:sym typeface="Nunito Sans"/>
                        </a:rPr>
                        <a:t>. Work out the length </a:t>
                      </a:r>
                      <a:r>
                        <a:rPr lang="en-GB">
                          <a:latin typeface="Nunito Sans"/>
                          <a:ea typeface="Nunito Sans"/>
                          <a:cs typeface="Nunito Sans"/>
                          <a:sym typeface="Nunito Sans"/>
                        </a:rPr>
                        <a:t>of the base.</a:t>
                      </a:r>
                      <a:endParaRPr>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36" name="Google Shape;136;p24"/>
          <p:cNvPicPr preferRelativeResize="0"/>
          <p:nvPr/>
        </p:nvPicPr>
        <p:blipFill>
          <a:blip r:embed="rId3">
            <a:alphaModFix/>
          </a:blip>
          <a:stretch>
            <a:fillRect/>
          </a:stretch>
        </p:blipFill>
        <p:spPr>
          <a:xfrm>
            <a:off x="869075" y="2733850"/>
            <a:ext cx="2188450" cy="1952100"/>
          </a:xfrm>
          <a:prstGeom prst="rect">
            <a:avLst/>
          </a:prstGeom>
          <a:noFill/>
          <a:ln>
            <a:noFill/>
          </a:ln>
        </p:spPr>
      </p:pic>
      <p:pic>
        <p:nvPicPr>
          <p:cNvPr id="137" name="Google Shape;137;p24"/>
          <p:cNvPicPr preferRelativeResize="0"/>
          <p:nvPr/>
        </p:nvPicPr>
        <p:blipFill>
          <a:blip r:embed="rId4">
            <a:alphaModFix/>
          </a:blip>
          <a:stretch>
            <a:fillRect/>
          </a:stretch>
        </p:blipFill>
        <p:spPr>
          <a:xfrm>
            <a:off x="5351975" y="2781824"/>
            <a:ext cx="3396449" cy="236167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25"/>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8, Day 4</a:t>
            </a:r>
            <a:endParaRPr b="1">
              <a:solidFill>
                <a:srgbClr val="FFFFFF"/>
              </a:solidFill>
              <a:latin typeface="Nunito Sans"/>
              <a:ea typeface="Nunito Sans"/>
              <a:cs typeface="Nunito Sans"/>
              <a:sym typeface="Nunito Sans"/>
            </a:endParaRPr>
          </a:p>
        </p:txBody>
      </p:sp>
      <p:graphicFrame>
        <p:nvGraphicFramePr>
          <p:cNvPr id="143" name="Google Shape;143;p25"/>
          <p:cNvGraphicFramePr/>
          <p:nvPr/>
        </p:nvGraphicFramePr>
        <p:xfrm>
          <a:off x="108044" y="862525"/>
          <a:ext cx="3000000" cy="3000000"/>
        </p:xfrm>
        <a:graphic>
          <a:graphicData uri="http://schemas.openxmlformats.org/drawingml/2006/table">
            <a:tbl>
              <a:tblPr bandRow="1" firstRow="1">
                <a:noFill/>
                <a:tableStyleId>{14AC032E-0A30-46C4-9788-27289C3C6415}</a:tableStyleId>
              </a:tblPr>
              <a:tblGrid>
                <a:gridCol w="1546950"/>
                <a:gridCol w="1695225"/>
                <a:gridCol w="1221775"/>
                <a:gridCol w="1350275"/>
                <a:gridCol w="3067850"/>
              </a:tblGrid>
              <a:tr h="1423150">
                <a:tc gridSpan="2">
                  <a:txBody>
                    <a:bodyPr/>
                    <a:lstStyle/>
                    <a:p>
                      <a:pPr indent="0" lvl="0" marL="0" rtl="0" algn="l">
                        <a:spcBef>
                          <a:spcPts val="0"/>
                        </a:spcBef>
                        <a:spcAft>
                          <a:spcPts val="0"/>
                        </a:spcAft>
                        <a:buNone/>
                      </a:pPr>
                      <a:r>
                        <a:rPr b="0" lang="en-GB">
                          <a:solidFill>
                            <a:schemeClr val="dk1"/>
                          </a:solidFill>
                          <a:latin typeface="Nunito Sans"/>
                          <a:ea typeface="Nunito Sans"/>
                          <a:cs typeface="Nunito Sans"/>
                          <a:sym typeface="Nunito Sans"/>
                        </a:rPr>
                        <a:t>1) Write using words:</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a:solidFill>
                            <a:schemeClr val="dk1"/>
                          </a:solidFill>
                          <a:latin typeface="Nunito Sans"/>
                          <a:ea typeface="Nunito Sans"/>
                          <a:cs typeface="Nunito Sans"/>
                          <a:sym typeface="Nunito Sans"/>
                        </a:rPr>
                        <a:t>       50 360</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rgbClr val="00BC89"/>
                          </a:solidFill>
                          <a:latin typeface="Nunito Sans"/>
                          <a:ea typeface="Nunito Sans"/>
                          <a:cs typeface="Nunito Sans"/>
                          <a:sym typeface="Nunito Sans"/>
                        </a:rPr>
                        <a:t>Fifty thousand, three hundred and sixty</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a:solidFill>
                            <a:srgbClr val="000000"/>
                          </a:solidFill>
                          <a:latin typeface="Nunito Sans"/>
                          <a:ea typeface="Nunito Sans"/>
                          <a:cs typeface="Nunito Sans"/>
                          <a:sym typeface="Nunito Sans"/>
                        </a:rPr>
                        <a:t>2) </a:t>
                      </a:r>
                      <a:r>
                        <a:rPr b="0" lang="en-GB">
                          <a:solidFill>
                            <a:schemeClr val="dk1"/>
                          </a:solidFill>
                          <a:latin typeface="Nunito Sans"/>
                          <a:ea typeface="Nunito Sans"/>
                          <a:cs typeface="Nunito Sans"/>
                          <a:sym typeface="Nunito Sans"/>
                        </a:rPr>
                        <a:t>Find the quotient and remainder when 378 is divided by 12.</a:t>
                      </a:r>
                      <a:endParaRPr b="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a:solidFill>
                            <a:schemeClr val="dk1"/>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31 r6</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rtl="0" algn="l">
                        <a:spcBef>
                          <a:spcPts val="0"/>
                        </a:spcBef>
                        <a:spcAft>
                          <a:spcPts val="0"/>
                        </a:spcAft>
                        <a:buClr>
                          <a:schemeClr val="dk1"/>
                        </a:buClr>
                        <a:buFont typeface="Arial"/>
                        <a:buNone/>
                      </a:pPr>
                      <a:r>
                        <a:rPr b="0" lang="en-GB">
                          <a:solidFill>
                            <a:schemeClr val="dk1"/>
                          </a:solidFill>
                          <a:latin typeface="Nunito Sans"/>
                          <a:ea typeface="Nunito Sans"/>
                          <a:cs typeface="Nunito Sans"/>
                          <a:sym typeface="Nunito Sans"/>
                        </a:rPr>
                        <a:t>3) If </a:t>
                      </a:r>
                      <a:r>
                        <a:rPr b="0" i="1" lang="en-GB">
                          <a:solidFill>
                            <a:schemeClr val="dk1"/>
                          </a:solidFill>
                          <a:latin typeface="Times New Roman"/>
                          <a:ea typeface="Times New Roman"/>
                          <a:cs typeface="Times New Roman"/>
                          <a:sym typeface="Times New Roman"/>
                        </a:rPr>
                        <a:t>a</a:t>
                      </a:r>
                      <a:r>
                        <a:rPr b="0" lang="en-GB">
                          <a:solidFill>
                            <a:schemeClr val="dk1"/>
                          </a:solidFill>
                          <a:latin typeface="Nunito Sans"/>
                          <a:ea typeface="Nunito Sans"/>
                          <a:cs typeface="Nunito Sans"/>
                          <a:sym typeface="Nunito Sans"/>
                        </a:rPr>
                        <a:t>=5 and </a:t>
                      </a:r>
                      <a:r>
                        <a:rPr b="0" i="1" lang="en-GB">
                          <a:solidFill>
                            <a:schemeClr val="dk1"/>
                          </a:solidFill>
                          <a:latin typeface="Times New Roman"/>
                          <a:ea typeface="Times New Roman"/>
                          <a:cs typeface="Times New Roman"/>
                          <a:sym typeface="Times New Roman"/>
                        </a:rPr>
                        <a:t>b</a:t>
                      </a:r>
                      <a:r>
                        <a:rPr b="0" lang="en-GB">
                          <a:solidFill>
                            <a:schemeClr val="dk1"/>
                          </a:solidFill>
                          <a:latin typeface="Nunito Sans"/>
                          <a:ea typeface="Nunito Sans"/>
                          <a:cs typeface="Nunito Sans"/>
                          <a:sym typeface="Nunito Sans"/>
                        </a:rPr>
                        <a:t>=2, what is</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a:solidFill>
                            <a:schemeClr val="dk1"/>
                          </a:solidFill>
                          <a:latin typeface="Nunito Sans"/>
                          <a:ea typeface="Nunito Sans"/>
                          <a:cs typeface="Nunito Sans"/>
                          <a:sym typeface="Nunito Sans"/>
                        </a:rPr>
                        <a:t>     2</a:t>
                      </a:r>
                      <a:r>
                        <a:rPr b="0" i="1" lang="en-GB">
                          <a:solidFill>
                            <a:schemeClr val="dk1"/>
                          </a:solidFill>
                          <a:latin typeface="Times New Roman"/>
                          <a:ea typeface="Times New Roman"/>
                          <a:cs typeface="Times New Roman"/>
                          <a:sym typeface="Times New Roman"/>
                        </a:rPr>
                        <a:t>a</a:t>
                      </a:r>
                      <a:r>
                        <a:rPr b="0" lang="en-GB">
                          <a:solidFill>
                            <a:schemeClr val="dk1"/>
                          </a:solidFill>
                          <a:latin typeface="Nunito Sans"/>
                          <a:ea typeface="Nunito Sans"/>
                          <a:cs typeface="Nunito Sans"/>
                          <a:sym typeface="Nunito Sans"/>
                        </a:rPr>
                        <a:t> + 3</a:t>
                      </a:r>
                      <a:r>
                        <a:rPr b="0" i="1" lang="en-GB">
                          <a:solidFill>
                            <a:schemeClr val="dk1"/>
                          </a:solidFill>
                          <a:latin typeface="Times New Roman"/>
                          <a:ea typeface="Times New Roman"/>
                          <a:cs typeface="Times New Roman"/>
                          <a:sym typeface="Times New Roman"/>
                        </a:rPr>
                        <a:t>b</a:t>
                      </a:r>
                      <a:r>
                        <a:rPr b="0" lang="en-GB" sz="1600">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10 + 6</a:t>
                      </a:r>
                      <a:endParaRPr sz="1600">
                        <a:solidFill>
                          <a:srgbClr val="00BC89"/>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 </a:t>
                      </a:r>
                      <a:r>
                        <a:rPr lang="en-GB" sz="1600">
                          <a:solidFill>
                            <a:srgbClr val="00BC89"/>
                          </a:solidFill>
                          <a:latin typeface="Nunito Sans"/>
                          <a:ea typeface="Nunito Sans"/>
                          <a:cs typeface="Nunito Sans"/>
                          <a:sym typeface="Nunito Sans"/>
                        </a:rPr>
                        <a:t>16</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600">
                        <a:latin typeface="Nunito Sans"/>
                        <a:ea typeface="Nunito Sans"/>
                        <a:cs typeface="Nunito Sans"/>
                        <a:sym typeface="Nunito Sans"/>
                      </a:endParaRPr>
                    </a:p>
                    <a:p>
                      <a:pPr indent="0" lvl="0" marL="0" marR="0" rtl="0" algn="l">
                        <a:spcBef>
                          <a:spcPts val="0"/>
                        </a:spcBef>
                        <a:spcAft>
                          <a:spcPts val="0"/>
                        </a:spcAft>
                        <a:buNone/>
                      </a:pPr>
                      <a:r>
                        <a:rPr lang="en-GB">
                          <a:solidFill>
                            <a:srgbClr val="000000"/>
                          </a:solidFill>
                          <a:latin typeface="Nunito Sans"/>
                          <a:ea typeface="Nunito Sans"/>
                          <a:cs typeface="Nunito Sans"/>
                          <a:sym typeface="Nunito Sans"/>
                        </a:rPr>
                        <a:t>4) </a:t>
                      </a:r>
                      <a:r>
                        <a:rPr lang="en-GB">
                          <a:solidFill>
                            <a:schemeClr val="dk1"/>
                          </a:solidFill>
                          <a:latin typeface="Nunito Sans"/>
                          <a:ea typeface="Nunito Sans"/>
                          <a:cs typeface="Nunito Sans"/>
                          <a:sym typeface="Nunito Sans"/>
                        </a:rPr>
                        <a:t>Work out the area of the shape below.</a:t>
                      </a:r>
                      <a:endParaRPr>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1" lang="en-GB" sz="1600">
                          <a:solidFill>
                            <a:srgbClr val="00BC89"/>
                          </a:solidFill>
                          <a:latin typeface="Nunito Sans"/>
                          <a:ea typeface="Nunito Sans"/>
                          <a:cs typeface="Nunito Sans"/>
                          <a:sym typeface="Nunito Sans"/>
                        </a:rPr>
                        <a:t>96cm</a:t>
                      </a:r>
                      <a:r>
                        <a:rPr b="1" baseline="30000" lang="en-GB" sz="1600">
                          <a:solidFill>
                            <a:srgbClr val="00BC89"/>
                          </a:solidFill>
                          <a:latin typeface="Nunito Sans"/>
                          <a:ea typeface="Nunito Sans"/>
                          <a:cs typeface="Nunito Sans"/>
                          <a:sym typeface="Nunito Sans"/>
                        </a:rPr>
                        <a:t>2</a:t>
                      </a:r>
                      <a:endParaRPr b="1"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600">
                        <a:latin typeface="Nunito Sans"/>
                        <a:ea typeface="Nunito Sans"/>
                        <a:cs typeface="Nunito Sans"/>
                        <a:sym typeface="Nunito Sans"/>
                      </a:endParaRPr>
                    </a:p>
                    <a:p>
                      <a:pPr indent="0" lvl="0" marL="0" marR="0" rtl="0" algn="l">
                        <a:spcBef>
                          <a:spcPts val="0"/>
                        </a:spcBef>
                        <a:spcAft>
                          <a:spcPts val="0"/>
                        </a:spcAft>
                        <a:buNone/>
                      </a:pPr>
                      <a:r>
                        <a:rPr lang="en-GB">
                          <a:solidFill>
                            <a:srgbClr val="000000"/>
                          </a:solidFill>
                          <a:latin typeface="Nunito Sans"/>
                          <a:ea typeface="Nunito Sans"/>
                          <a:cs typeface="Nunito Sans"/>
                          <a:sym typeface="Nunito Sans"/>
                        </a:rPr>
                        <a:t>5) The area of this triangle is 30cm</a:t>
                      </a:r>
                      <a:r>
                        <a:rPr baseline="30000" lang="en-GB">
                          <a:solidFill>
                            <a:srgbClr val="000000"/>
                          </a:solidFill>
                          <a:latin typeface="Nunito Sans"/>
                          <a:ea typeface="Nunito Sans"/>
                          <a:cs typeface="Nunito Sans"/>
                          <a:sym typeface="Nunito Sans"/>
                        </a:rPr>
                        <a:t>2</a:t>
                      </a:r>
                      <a:r>
                        <a:rPr lang="en-GB">
                          <a:solidFill>
                            <a:srgbClr val="000000"/>
                          </a:solidFill>
                          <a:latin typeface="Nunito Sans"/>
                          <a:ea typeface="Nunito Sans"/>
                          <a:cs typeface="Nunito Sans"/>
                          <a:sym typeface="Nunito Sans"/>
                        </a:rPr>
                        <a:t>. Work out the length </a:t>
                      </a:r>
                      <a:r>
                        <a:rPr lang="en-GB">
                          <a:latin typeface="Nunito Sans"/>
                          <a:ea typeface="Nunito Sans"/>
                          <a:cs typeface="Nunito Sans"/>
                          <a:sym typeface="Nunito Sans"/>
                        </a:rPr>
                        <a:t>of the base.       </a:t>
                      </a:r>
                      <a:r>
                        <a:rPr b="1" lang="en-GB" sz="1600">
                          <a:latin typeface="Nunito Sans"/>
                          <a:ea typeface="Nunito Sans"/>
                          <a:cs typeface="Nunito Sans"/>
                          <a:sym typeface="Nunito Sans"/>
                        </a:rPr>
                        <a:t> </a:t>
                      </a:r>
                      <a:r>
                        <a:rPr b="1" lang="en-GB" sz="1600">
                          <a:solidFill>
                            <a:srgbClr val="00BC89"/>
                          </a:solidFill>
                          <a:latin typeface="Nunito Sans"/>
                          <a:ea typeface="Nunito Sans"/>
                          <a:cs typeface="Nunito Sans"/>
                          <a:sym typeface="Nunito Sans"/>
                        </a:rPr>
                        <a:t>10cm</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44" name="Google Shape;144;p25"/>
          <p:cNvPicPr preferRelativeResize="0"/>
          <p:nvPr/>
        </p:nvPicPr>
        <p:blipFill>
          <a:blip r:embed="rId3">
            <a:alphaModFix/>
          </a:blip>
          <a:stretch>
            <a:fillRect/>
          </a:stretch>
        </p:blipFill>
        <p:spPr>
          <a:xfrm>
            <a:off x="869075" y="2733850"/>
            <a:ext cx="2188450" cy="1952100"/>
          </a:xfrm>
          <a:prstGeom prst="rect">
            <a:avLst/>
          </a:prstGeom>
          <a:noFill/>
          <a:ln>
            <a:noFill/>
          </a:ln>
        </p:spPr>
      </p:pic>
      <p:pic>
        <p:nvPicPr>
          <p:cNvPr id="145" name="Google Shape;145;p25"/>
          <p:cNvPicPr preferRelativeResize="0"/>
          <p:nvPr/>
        </p:nvPicPr>
        <p:blipFill>
          <a:blip r:embed="rId4">
            <a:alphaModFix/>
          </a:blip>
          <a:stretch>
            <a:fillRect/>
          </a:stretch>
        </p:blipFill>
        <p:spPr>
          <a:xfrm>
            <a:off x="5308925" y="2964749"/>
            <a:ext cx="3396449" cy="236167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2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8, Day 5</a:t>
            </a:r>
            <a:endParaRPr b="1">
              <a:solidFill>
                <a:srgbClr val="FFFFFF"/>
              </a:solidFill>
              <a:latin typeface="Nunito Sans"/>
              <a:ea typeface="Nunito Sans"/>
              <a:cs typeface="Nunito Sans"/>
              <a:sym typeface="Nunito Sans"/>
            </a:endParaRPr>
          </a:p>
        </p:txBody>
      </p:sp>
      <p:graphicFrame>
        <p:nvGraphicFramePr>
          <p:cNvPr id="151" name="Google Shape;151;p26"/>
          <p:cNvGraphicFramePr/>
          <p:nvPr/>
        </p:nvGraphicFramePr>
        <p:xfrm>
          <a:off x="108044" y="862525"/>
          <a:ext cx="3000000" cy="3000000"/>
        </p:xfrm>
        <a:graphic>
          <a:graphicData uri="http://schemas.openxmlformats.org/drawingml/2006/table">
            <a:tbl>
              <a:tblPr bandRow="1" firstRow="1">
                <a:noFill/>
                <a:tableStyleId>{14AC032E-0A30-46C4-9788-27289C3C6415}</a:tableStyleId>
              </a:tblPr>
              <a:tblGrid>
                <a:gridCol w="1546950"/>
                <a:gridCol w="1695225"/>
                <a:gridCol w="1221775"/>
                <a:gridCol w="1350275"/>
                <a:gridCol w="3067850"/>
              </a:tblGrid>
              <a:tr h="1423150">
                <a:tc gridSpan="2">
                  <a:txBody>
                    <a:bodyPr/>
                    <a:lstStyle/>
                    <a:p>
                      <a:pPr indent="0" lvl="0" marL="0" rtl="0" algn="l">
                        <a:spcBef>
                          <a:spcPts val="0"/>
                        </a:spcBef>
                        <a:spcAft>
                          <a:spcPts val="0"/>
                        </a:spcAft>
                        <a:buNone/>
                      </a:pPr>
                      <a:r>
                        <a:rPr b="0" lang="en-GB">
                          <a:solidFill>
                            <a:schemeClr val="dk1"/>
                          </a:solidFill>
                          <a:latin typeface="Nunito Sans"/>
                          <a:ea typeface="Nunito Sans"/>
                          <a:cs typeface="Nunito Sans"/>
                          <a:sym typeface="Nunito Sans"/>
                        </a:rPr>
                        <a:t>1) </a:t>
                      </a:r>
                      <a:r>
                        <a:rPr b="0" lang="en-GB">
                          <a:solidFill>
                            <a:schemeClr val="dk1"/>
                          </a:solidFill>
                          <a:latin typeface="Nunito Sans"/>
                          <a:ea typeface="Nunito Sans"/>
                          <a:cs typeface="Nunito Sans"/>
                          <a:sym typeface="Nunito Sans"/>
                        </a:rPr>
                        <a:t>Write using words:</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b="0" lang="en-GB">
                          <a:solidFill>
                            <a:schemeClr val="dk1"/>
                          </a:solidFill>
                          <a:latin typeface="Nunito Sans"/>
                          <a:ea typeface="Nunito Sans"/>
                          <a:cs typeface="Nunito Sans"/>
                          <a:sym typeface="Nunito Sans"/>
                        </a:rPr>
                        <a:t>       6708</a:t>
                      </a:r>
                      <a:endParaRPr b="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a:solidFill>
                            <a:srgbClr val="000000"/>
                          </a:solidFill>
                          <a:latin typeface="Nunito Sans"/>
                          <a:ea typeface="Nunito Sans"/>
                          <a:cs typeface="Nunito Sans"/>
                          <a:sym typeface="Nunito Sans"/>
                        </a:rPr>
                        <a:t>2) </a:t>
                      </a:r>
                      <a:r>
                        <a:rPr b="0" lang="en-GB">
                          <a:solidFill>
                            <a:schemeClr val="dk1"/>
                          </a:solidFill>
                          <a:latin typeface="Nunito Sans"/>
                          <a:ea typeface="Nunito Sans"/>
                          <a:cs typeface="Nunito Sans"/>
                          <a:sym typeface="Nunito Sans"/>
                        </a:rPr>
                        <a:t>Find the quotient and remainder when 623 is divided by 13.</a:t>
                      </a:r>
                      <a:endParaRPr baseline="300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a:solidFill>
                            <a:srgbClr val="000000"/>
                          </a:solidFill>
                          <a:latin typeface="Nunito Sans"/>
                          <a:ea typeface="Nunito Sans"/>
                          <a:cs typeface="Nunito Sans"/>
                          <a:sym typeface="Nunito Sans"/>
                        </a:rPr>
                        <a:t>3) </a:t>
                      </a:r>
                      <a:r>
                        <a:rPr b="0" lang="en-GB">
                          <a:solidFill>
                            <a:schemeClr val="dk1"/>
                          </a:solidFill>
                          <a:latin typeface="Nunito Sans"/>
                          <a:ea typeface="Nunito Sans"/>
                          <a:cs typeface="Nunito Sans"/>
                          <a:sym typeface="Nunito Sans"/>
                        </a:rPr>
                        <a:t>If</a:t>
                      </a:r>
                      <a:r>
                        <a:rPr b="0" i="1" lang="en-GB">
                          <a:solidFill>
                            <a:schemeClr val="dk1"/>
                          </a:solidFill>
                          <a:latin typeface="Times New Roman"/>
                          <a:ea typeface="Times New Roman"/>
                          <a:cs typeface="Times New Roman"/>
                          <a:sym typeface="Times New Roman"/>
                        </a:rPr>
                        <a:t> a</a:t>
                      </a:r>
                      <a:r>
                        <a:rPr b="0" lang="en-GB">
                          <a:solidFill>
                            <a:schemeClr val="dk1"/>
                          </a:solidFill>
                          <a:latin typeface="Nunito Sans"/>
                          <a:ea typeface="Nunito Sans"/>
                          <a:cs typeface="Nunito Sans"/>
                          <a:sym typeface="Nunito Sans"/>
                        </a:rPr>
                        <a:t>=4 and </a:t>
                      </a:r>
                      <a:r>
                        <a:rPr b="0" i="1" lang="en-GB">
                          <a:solidFill>
                            <a:schemeClr val="dk1"/>
                          </a:solidFill>
                          <a:latin typeface="Times New Roman"/>
                          <a:ea typeface="Times New Roman"/>
                          <a:cs typeface="Times New Roman"/>
                          <a:sym typeface="Times New Roman"/>
                        </a:rPr>
                        <a:t>b</a:t>
                      </a:r>
                      <a:r>
                        <a:rPr b="0" lang="en-GB">
                          <a:solidFill>
                            <a:schemeClr val="dk1"/>
                          </a:solidFill>
                          <a:latin typeface="Nunito Sans"/>
                          <a:ea typeface="Nunito Sans"/>
                          <a:cs typeface="Nunito Sans"/>
                          <a:sym typeface="Nunito Sans"/>
                        </a:rPr>
                        <a:t>=2, what is</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a:solidFill>
                            <a:schemeClr val="dk1"/>
                          </a:solidFill>
                          <a:latin typeface="Nunito Sans"/>
                          <a:ea typeface="Nunito Sans"/>
                          <a:cs typeface="Nunito Sans"/>
                          <a:sym typeface="Nunito Sans"/>
                        </a:rPr>
                        <a:t>     </a:t>
                      </a:r>
                      <a:r>
                        <a:rPr b="0" i="1" lang="en-GB">
                          <a:solidFill>
                            <a:schemeClr val="dk1"/>
                          </a:solidFill>
                          <a:latin typeface="Times New Roman"/>
                          <a:ea typeface="Times New Roman"/>
                          <a:cs typeface="Times New Roman"/>
                          <a:sym typeface="Times New Roman"/>
                        </a:rPr>
                        <a:t>a</a:t>
                      </a:r>
                      <a:r>
                        <a:rPr b="0" lang="en-GB">
                          <a:solidFill>
                            <a:schemeClr val="dk1"/>
                          </a:solidFill>
                          <a:latin typeface="Nunito Sans"/>
                          <a:ea typeface="Nunito Sans"/>
                          <a:cs typeface="Nunito Sans"/>
                          <a:sym typeface="Nunito Sans"/>
                        </a:rPr>
                        <a:t> - 2</a:t>
                      </a:r>
                      <a:r>
                        <a:rPr b="0" i="1" lang="en-GB">
                          <a:solidFill>
                            <a:schemeClr val="dk1"/>
                          </a:solidFill>
                          <a:latin typeface="Times New Roman"/>
                          <a:ea typeface="Times New Roman"/>
                          <a:cs typeface="Times New Roman"/>
                          <a:sym typeface="Times New Roman"/>
                        </a:rPr>
                        <a:t>b</a:t>
                      </a:r>
                      <a:r>
                        <a:rPr b="0" lang="en-GB">
                          <a:solidFill>
                            <a:schemeClr val="dk1"/>
                          </a:solidFill>
                          <a:latin typeface="Nunito Sans"/>
                          <a:ea typeface="Nunito Sans"/>
                          <a:cs typeface="Nunito Sans"/>
                          <a:sym typeface="Nunito Sans"/>
                        </a:rPr>
                        <a:t> =</a:t>
                      </a:r>
                      <a:endParaRPr b="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600">
                        <a:latin typeface="Nunito Sans"/>
                        <a:ea typeface="Nunito Sans"/>
                        <a:cs typeface="Nunito Sans"/>
                        <a:sym typeface="Nunito Sans"/>
                      </a:endParaRPr>
                    </a:p>
                    <a:p>
                      <a:pPr indent="0" lvl="0" marL="0" marR="0" rtl="0" algn="l">
                        <a:spcBef>
                          <a:spcPts val="0"/>
                        </a:spcBef>
                        <a:spcAft>
                          <a:spcPts val="0"/>
                        </a:spcAft>
                        <a:buNone/>
                      </a:pPr>
                      <a:r>
                        <a:rPr lang="en-GB">
                          <a:solidFill>
                            <a:srgbClr val="000000"/>
                          </a:solidFill>
                          <a:latin typeface="Nunito Sans"/>
                          <a:ea typeface="Nunito Sans"/>
                          <a:cs typeface="Nunito Sans"/>
                          <a:sym typeface="Nunito Sans"/>
                        </a:rPr>
                        <a:t>4) </a:t>
                      </a:r>
                      <a:r>
                        <a:rPr lang="en-GB">
                          <a:solidFill>
                            <a:schemeClr val="dk1"/>
                          </a:solidFill>
                          <a:latin typeface="Nunito Sans"/>
                          <a:ea typeface="Nunito Sans"/>
                          <a:cs typeface="Nunito Sans"/>
                          <a:sym typeface="Nunito Sans"/>
                        </a:rPr>
                        <a:t>Work out the area of the shape below that has been shaded.</a:t>
                      </a:r>
                      <a:endParaRPr>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600">
                        <a:latin typeface="Nunito Sans"/>
                        <a:ea typeface="Nunito Sans"/>
                        <a:cs typeface="Nunito Sans"/>
                        <a:sym typeface="Nunito Sans"/>
                      </a:endParaRPr>
                    </a:p>
                    <a:p>
                      <a:pPr indent="0" lvl="0" marL="0" marR="0" rtl="0" algn="l">
                        <a:spcBef>
                          <a:spcPts val="0"/>
                        </a:spcBef>
                        <a:spcAft>
                          <a:spcPts val="0"/>
                        </a:spcAft>
                        <a:buNone/>
                      </a:pPr>
                      <a:r>
                        <a:rPr lang="en-GB">
                          <a:solidFill>
                            <a:srgbClr val="000000"/>
                          </a:solidFill>
                          <a:latin typeface="Nunito Sans"/>
                          <a:ea typeface="Nunito Sans"/>
                          <a:cs typeface="Nunito Sans"/>
                          <a:sym typeface="Nunito Sans"/>
                        </a:rPr>
                        <a:t>5) The area of this parallelogram is 32mm</a:t>
                      </a:r>
                      <a:r>
                        <a:rPr baseline="30000" lang="en-GB">
                          <a:latin typeface="Nunito Sans"/>
                          <a:ea typeface="Nunito Sans"/>
                          <a:cs typeface="Nunito Sans"/>
                          <a:sym typeface="Nunito Sans"/>
                        </a:rPr>
                        <a:t>2</a:t>
                      </a:r>
                      <a:r>
                        <a:rPr lang="en-GB">
                          <a:latin typeface="Nunito Sans"/>
                          <a:ea typeface="Nunito Sans"/>
                          <a:cs typeface="Nunito Sans"/>
                          <a:sym typeface="Nunito Sans"/>
                        </a:rPr>
                        <a:t>. What is its height?</a:t>
                      </a:r>
                      <a:endParaRPr>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52" name="Google Shape;152;p26"/>
          <p:cNvPicPr preferRelativeResize="0"/>
          <p:nvPr/>
        </p:nvPicPr>
        <p:blipFill>
          <a:blip r:embed="rId3">
            <a:alphaModFix/>
          </a:blip>
          <a:stretch>
            <a:fillRect/>
          </a:stretch>
        </p:blipFill>
        <p:spPr>
          <a:xfrm>
            <a:off x="606282" y="2938924"/>
            <a:ext cx="2608116" cy="1683475"/>
          </a:xfrm>
          <a:prstGeom prst="rect">
            <a:avLst/>
          </a:prstGeom>
          <a:noFill/>
          <a:ln>
            <a:noFill/>
          </a:ln>
        </p:spPr>
      </p:pic>
      <p:pic>
        <p:nvPicPr>
          <p:cNvPr id="153" name="Google Shape;153;p26"/>
          <p:cNvPicPr preferRelativeResize="0"/>
          <p:nvPr/>
        </p:nvPicPr>
        <p:blipFill>
          <a:blip r:embed="rId4">
            <a:alphaModFix/>
          </a:blip>
          <a:stretch>
            <a:fillRect/>
          </a:stretch>
        </p:blipFill>
        <p:spPr>
          <a:xfrm>
            <a:off x="5272800" y="2891995"/>
            <a:ext cx="3202550" cy="177732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2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8, Day 5</a:t>
            </a:r>
            <a:endParaRPr b="1">
              <a:solidFill>
                <a:srgbClr val="FFFFFF"/>
              </a:solidFill>
              <a:latin typeface="Nunito Sans"/>
              <a:ea typeface="Nunito Sans"/>
              <a:cs typeface="Nunito Sans"/>
              <a:sym typeface="Nunito Sans"/>
            </a:endParaRPr>
          </a:p>
        </p:txBody>
      </p:sp>
      <p:graphicFrame>
        <p:nvGraphicFramePr>
          <p:cNvPr id="159" name="Google Shape;159;p27"/>
          <p:cNvGraphicFramePr/>
          <p:nvPr/>
        </p:nvGraphicFramePr>
        <p:xfrm>
          <a:off x="108044" y="862525"/>
          <a:ext cx="3000000" cy="3000000"/>
        </p:xfrm>
        <a:graphic>
          <a:graphicData uri="http://schemas.openxmlformats.org/drawingml/2006/table">
            <a:tbl>
              <a:tblPr bandRow="1" firstRow="1">
                <a:noFill/>
                <a:tableStyleId>{14AC032E-0A30-46C4-9788-27289C3C6415}</a:tableStyleId>
              </a:tblPr>
              <a:tblGrid>
                <a:gridCol w="1546950"/>
                <a:gridCol w="1695225"/>
                <a:gridCol w="1221775"/>
                <a:gridCol w="1350275"/>
                <a:gridCol w="3067850"/>
              </a:tblGrid>
              <a:tr h="1423150">
                <a:tc gridSpan="2">
                  <a:txBody>
                    <a:bodyPr/>
                    <a:lstStyle/>
                    <a:p>
                      <a:pPr indent="0" lvl="0" marL="0" rtl="0" algn="l">
                        <a:spcBef>
                          <a:spcPts val="0"/>
                        </a:spcBef>
                        <a:spcAft>
                          <a:spcPts val="0"/>
                        </a:spcAft>
                        <a:buNone/>
                      </a:pPr>
                      <a:r>
                        <a:rPr b="0" lang="en-GB">
                          <a:solidFill>
                            <a:schemeClr val="dk1"/>
                          </a:solidFill>
                          <a:latin typeface="Nunito Sans"/>
                          <a:ea typeface="Nunito Sans"/>
                          <a:cs typeface="Nunito Sans"/>
                          <a:sym typeface="Nunito Sans"/>
                        </a:rPr>
                        <a:t>1) Write using words:</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a:solidFill>
                            <a:schemeClr val="dk1"/>
                          </a:solidFill>
                          <a:latin typeface="Nunito Sans"/>
                          <a:ea typeface="Nunito Sans"/>
                          <a:cs typeface="Nunito Sans"/>
                          <a:sym typeface="Nunito Sans"/>
                        </a:rPr>
                        <a:t>       6708</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rgbClr val="00BC89"/>
                          </a:solidFill>
                          <a:latin typeface="Nunito Sans"/>
                          <a:ea typeface="Nunito Sans"/>
                          <a:cs typeface="Nunito Sans"/>
                          <a:sym typeface="Nunito Sans"/>
                        </a:rPr>
                        <a:t>Six thousand, seven hundred and eight</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a:solidFill>
                            <a:srgbClr val="000000"/>
                          </a:solidFill>
                          <a:latin typeface="Nunito Sans"/>
                          <a:ea typeface="Nunito Sans"/>
                          <a:cs typeface="Nunito Sans"/>
                          <a:sym typeface="Nunito Sans"/>
                        </a:rPr>
                        <a:t>2) </a:t>
                      </a:r>
                      <a:r>
                        <a:rPr b="0" lang="en-GB">
                          <a:solidFill>
                            <a:schemeClr val="dk1"/>
                          </a:solidFill>
                          <a:latin typeface="Nunito Sans"/>
                          <a:ea typeface="Nunito Sans"/>
                          <a:cs typeface="Nunito Sans"/>
                          <a:sym typeface="Nunito Sans"/>
                        </a:rPr>
                        <a:t>Find the quotient and remainder when 623 is divided by 13.</a:t>
                      </a:r>
                      <a:endParaRPr b="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a:solidFill>
                            <a:schemeClr val="dk1"/>
                          </a:solidFill>
                          <a:latin typeface="Nunito Sans"/>
                          <a:ea typeface="Nunito Sans"/>
                          <a:cs typeface="Nunito Sans"/>
                          <a:sym typeface="Nunito Sans"/>
                        </a:rPr>
                        <a:t>      </a:t>
                      </a:r>
                      <a:endParaRPr b="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GB" sz="1600">
                          <a:solidFill>
                            <a:srgbClr val="00BC89"/>
                          </a:solidFill>
                          <a:latin typeface="Nunito Sans"/>
                          <a:ea typeface="Nunito Sans"/>
                          <a:cs typeface="Nunito Sans"/>
                          <a:sym typeface="Nunito Sans"/>
                        </a:rPr>
                        <a:t>47 r12</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a:solidFill>
                            <a:srgbClr val="000000"/>
                          </a:solidFill>
                          <a:latin typeface="Nunito Sans"/>
                          <a:ea typeface="Nunito Sans"/>
                          <a:cs typeface="Nunito Sans"/>
                          <a:sym typeface="Nunito Sans"/>
                        </a:rPr>
                        <a:t>3) </a:t>
                      </a:r>
                      <a:r>
                        <a:rPr b="0" lang="en-GB">
                          <a:solidFill>
                            <a:schemeClr val="dk1"/>
                          </a:solidFill>
                          <a:latin typeface="Nunito Sans"/>
                          <a:ea typeface="Nunito Sans"/>
                          <a:cs typeface="Nunito Sans"/>
                          <a:sym typeface="Nunito Sans"/>
                        </a:rPr>
                        <a:t>If </a:t>
                      </a:r>
                      <a:r>
                        <a:rPr b="0" i="1" lang="en-GB">
                          <a:solidFill>
                            <a:schemeClr val="dk1"/>
                          </a:solidFill>
                          <a:latin typeface="Times New Roman"/>
                          <a:ea typeface="Times New Roman"/>
                          <a:cs typeface="Times New Roman"/>
                          <a:sym typeface="Times New Roman"/>
                        </a:rPr>
                        <a:t>a</a:t>
                      </a:r>
                      <a:r>
                        <a:rPr b="0" lang="en-GB">
                          <a:solidFill>
                            <a:schemeClr val="dk1"/>
                          </a:solidFill>
                          <a:latin typeface="Nunito Sans"/>
                          <a:ea typeface="Nunito Sans"/>
                          <a:cs typeface="Nunito Sans"/>
                          <a:sym typeface="Nunito Sans"/>
                        </a:rPr>
                        <a:t>=4 and </a:t>
                      </a:r>
                      <a:r>
                        <a:rPr b="0" i="1" lang="en-GB">
                          <a:solidFill>
                            <a:schemeClr val="dk1"/>
                          </a:solidFill>
                          <a:latin typeface="Times New Roman"/>
                          <a:ea typeface="Times New Roman"/>
                          <a:cs typeface="Times New Roman"/>
                          <a:sym typeface="Times New Roman"/>
                        </a:rPr>
                        <a:t>b</a:t>
                      </a:r>
                      <a:r>
                        <a:rPr b="0" lang="en-GB">
                          <a:solidFill>
                            <a:schemeClr val="dk1"/>
                          </a:solidFill>
                          <a:latin typeface="Nunito Sans"/>
                          <a:ea typeface="Nunito Sans"/>
                          <a:cs typeface="Nunito Sans"/>
                          <a:sym typeface="Nunito Sans"/>
                        </a:rPr>
                        <a:t>=2, what is</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a:solidFill>
                            <a:schemeClr val="dk1"/>
                          </a:solidFill>
                          <a:latin typeface="Nunito Sans"/>
                          <a:ea typeface="Nunito Sans"/>
                          <a:cs typeface="Nunito Sans"/>
                          <a:sym typeface="Nunito Sans"/>
                        </a:rPr>
                        <a:t>     </a:t>
                      </a:r>
                      <a:r>
                        <a:rPr b="0" i="1" lang="en-GB">
                          <a:solidFill>
                            <a:schemeClr val="dk1"/>
                          </a:solidFill>
                          <a:latin typeface="Times New Roman"/>
                          <a:ea typeface="Times New Roman"/>
                          <a:cs typeface="Times New Roman"/>
                          <a:sym typeface="Times New Roman"/>
                        </a:rPr>
                        <a:t>a</a:t>
                      </a:r>
                      <a:r>
                        <a:rPr b="0" lang="en-GB">
                          <a:solidFill>
                            <a:schemeClr val="dk1"/>
                          </a:solidFill>
                          <a:latin typeface="Nunito Sans"/>
                          <a:ea typeface="Nunito Sans"/>
                          <a:cs typeface="Nunito Sans"/>
                          <a:sym typeface="Nunito Sans"/>
                        </a:rPr>
                        <a:t> - 2</a:t>
                      </a:r>
                      <a:r>
                        <a:rPr b="0" i="1" lang="en-GB">
                          <a:solidFill>
                            <a:schemeClr val="dk1"/>
                          </a:solidFill>
                          <a:latin typeface="Times New Roman"/>
                          <a:ea typeface="Times New Roman"/>
                          <a:cs typeface="Times New Roman"/>
                          <a:sym typeface="Times New Roman"/>
                        </a:rPr>
                        <a:t>b</a:t>
                      </a:r>
                      <a:r>
                        <a:rPr b="0" lang="en-GB">
                          <a:solidFill>
                            <a:schemeClr val="dk1"/>
                          </a:solidFill>
                          <a:latin typeface="Nunito Sans"/>
                          <a:ea typeface="Nunito Sans"/>
                          <a:cs typeface="Nunito Sans"/>
                          <a:sym typeface="Nunito Sans"/>
                        </a:rPr>
                        <a:t> = </a:t>
                      </a:r>
                      <a:r>
                        <a:rPr lang="en-GB" sz="1600">
                          <a:solidFill>
                            <a:srgbClr val="00BC89"/>
                          </a:solidFill>
                          <a:latin typeface="Nunito Sans"/>
                          <a:ea typeface="Nunito Sans"/>
                          <a:cs typeface="Nunito Sans"/>
                          <a:sym typeface="Nunito Sans"/>
                        </a:rPr>
                        <a:t>4 - 4</a:t>
                      </a:r>
                      <a:endParaRPr sz="1600">
                        <a:solidFill>
                          <a:srgbClr val="00BC89"/>
                        </a:solidFill>
                        <a:latin typeface="Nunito Sans"/>
                        <a:ea typeface="Nunito Sans"/>
                        <a:cs typeface="Nunito Sans"/>
                        <a:sym typeface="Nunito Sans"/>
                      </a:endParaRPr>
                    </a:p>
                    <a:p>
                      <a:pPr indent="0" lvl="0" marL="0" rtl="0" algn="l">
                        <a:spcBef>
                          <a:spcPts val="0"/>
                        </a:spcBef>
                        <a:spcAft>
                          <a:spcPts val="0"/>
                        </a:spcAft>
                        <a:buNone/>
                      </a:pPr>
                      <a:r>
                        <a:rPr b="0" lang="en-GB">
                          <a:solidFill>
                            <a:schemeClr val="dk1"/>
                          </a:solidFill>
                          <a:latin typeface="Nunito Sans"/>
                          <a:ea typeface="Nunito Sans"/>
                          <a:cs typeface="Nunito Sans"/>
                          <a:sym typeface="Nunito Sans"/>
                        </a:rPr>
                        <a:t>                =</a:t>
                      </a:r>
                      <a:r>
                        <a:rPr lang="en-GB" sz="1600">
                          <a:solidFill>
                            <a:schemeClr val="dk1"/>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0</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600">
                        <a:latin typeface="Nunito Sans"/>
                        <a:ea typeface="Nunito Sans"/>
                        <a:cs typeface="Nunito Sans"/>
                        <a:sym typeface="Nunito Sans"/>
                      </a:endParaRPr>
                    </a:p>
                    <a:p>
                      <a:pPr indent="0" lvl="0" marL="0" marR="0" rtl="0" algn="l">
                        <a:spcBef>
                          <a:spcPts val="0"/>
                        </a:spcBef>
                        <a:spcAft>
                          <a:spcPts val="0"/>
                        </a:spcAft>
                        <a:buNone/>
                      </a:pPr>
                      <a:r>
                        <a:rPr lang="en-GB">
                          <a:solidFill>
                            <a:srgbClr val="000000"/>
                          </a:solidFill>
                          <a:latin typeface="Nunito Sans"/>
                          <a:ea typeface="Nunito Sans"/>
                          <a:cs typeface="Nunito Sans"/>
                          <a:sym typeface="Nunito Sans"/>
                        </a:rPr>
                        <a:t>4) </a:t>
                      </a:r>
                      <a:r>
                        <a:rPr lang="en-GB">
                          <a:solidFill>
                            <a:schemeClr val="dk1"/>
                          </a:solidFill>
                          <a:latin typeface="Nunito Sans"/>
                          <a:ea typeface="Nunito Sans"/>
                          <a:cs typeface="Nunito Sans"/>
                          <a:sym typeface="Nunito Sans"/>
                        </a:rPr>
                        <a:t>Work out the area of the shape below that has been shaded.</a:t>
                      </a:r>
                      <a:endParaRPr>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1" lang="en-GB" sz="1600">
                          <a:solidFill>
                            <a:srgbClr val="00BC89"/>
                          </a:solidFill>
                          <a:latin typeface="Nunito Sans"/>
                          <a:ea typeface="Nunito Sans"/>
                          <a:cs typeface="Nunito Sans"/>
                          <a:sym typeface="Nunito Sans"/>
                        </a:rPr>
                        <a:t>80.5cm</a:t>
                      </a:r>
                      <a:r>
                        <a:rPr b="1" baseline="30000" lang="en-GB" sz="1600">
                          <a:solidFill>
                            <a:srgbClr val="00BC89"/>
                          </a:solidFill>
                          <a:latin typeface="Nunito Sans"/>
                          <a:ea typeface="Nunito Sans"/>
                          <a:cs typeface="Nunito Sans"/>
                          <a:sym typeface="Nunito Sans"/>
                        </a:rPr>
                        <a:t>2</a:t>
                      </a:r>
                      <a:endParaRPr b="1"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600">
                        <a:latin typeface="Nunito Sans"/>
                        <a:ea typeface="Nunito Sans"/>
                        <a:cs typeface="Nunito Sans"/>
                        <a:sym typeface="Nunito Sans"/>
                      </a:endParaRPr>
                    </a:p>
                    <a:p>
                      <a:pPr indent="0" lvl="0" marL="0" marR="0" rtl="0" algn="l">
                        <a:spcBef>
                          <a:spcPts val="0"/>
                        </a:spcBef>
                        <a:spcAft>
                          <a:spcPts val="0"/>
                        </a:spcAft>
                        <a:buNone/>
                      </a:pPr>
                      <a:r>
                        <a:rPr lang="en-GB">
                          <a:solidFill>
                            <a:srgbClr val="000000"/>
                          </a:solidFill>
                          <a:latin typeface="Nunito Sans"/>
                          <a:ea typeface="Nunito Sans"/>
                          <a:cs typeface="Nunito Sans"/>
                          <a:sym typeface="Nunito Sans"/>
                        </a:rPr>
                        <a:t>5) The area of this parallelogram is 32mm</a:t>
                      </a:r>
                      <a:r>
                        <a:rPr baseline="30000" lang="en-GB">
                          <a:latin typeface="Nunito Sans"/>
                          <a:ea typeface="Nunito Sans"/>
                          <a:cs typeface="Nunito Sans"/>
                          <a:sym typeface="Nunito Sans"/>
                        </a:rPr>
                        <a:t>2</a:t>
                      </a:r>
                      <a:r>
                        <a:rPr lang="en-GB">
                          <a:latin typeface="Nunito Sans"/>
                          <a:ea typeface="Nunito Sans"/>
                          <a:cs typeface="Nunito Sans"/>
                          <a:sym typeface="Nunito Sans"/>
                        </a:rPr>
                        <a:t>. What is its height?        </a:t>
                      </a:r>
                      <a:r>
                        <a:rPr b="1" lang="en-GB" sz="1600">
                          <a:solidFill>
                            <a:srgbClr val="00BC89"/>
                          </a:solidFill>
                          <a:latin typeface="Nunito Sans"/>
                          <a:ea typeface="Nunito Sans"/>
                          <a:cs typeface="Nunito Sans"/>
                          <a:sym typeface="Nunito Sans"/>
                        </a:rPr>
                        <a:t>4mm</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60" name="Google Shape;160;p27"/>
          <p:cNvPicPr preferRelativeResize="0"/>
          <p:nvPr/>
        </p:nvPicPr>
        <p:blipFill>
          <a:blip r:embed="rId3">
            <a:alphaModFix/>
          </a:blip>
          <a:stretch>
            <a:fillRect/>
          </a:stretch>
        </p:blipFill>
        <p:spPr>
          <a:xfrm>
            <a:off x="1068982" y="2938924"/>
            <a:ext cx="2608116" cy="1683475"/>
          </a:xfrm>
          <a:prstGeom prst="rect">
            <a:avLst/>
          </a:prstGeom>
          <a:noFill/>
          <a:ln>
            <a:noFill/>
          </a:ln>
        </p:spPr>
      </p:pic>
      <p:pic>
        <p:nvPicPr>
          <p:cNvPr id="161" name="Google Shape;161;p27"/>
          <p:cNvPicPr preferRelativeResize="0"/>
          <p:nvPr/>
        </p:nvPicPr>
        <p:blipFill>
          <a:blip r:embed="rId4">
            <a:alphaModFix/>
          </a:blip>
          <a:stretch>
            <a:fillRect/>
          </a:stretch>
        </p:blipFill>
        <p:spPr>
          <a:xfrm>
            <a:off x="5272800" y="2938920"/>
            <a:ext cx="3202550" cy="17773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p1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8</a:t>
            </a:r>
            <a:endParaRPr b="1">
              <a:solidFill>
                <a:srgbClr val="FFFFFF"/>
              </a:solidFill>
              <a:latin typeface="Nunito Sans"/>
              <a:ea typeface="Nunito Sans"/>
              <a:cs typeface="Nunito Sans"/>
              <a:sym typeface="Nunito Sans"/>
            </a:endParaRPr>
          </a:p>
        </p:txBody>
      </p:sp>
      <p:graphicFrame>
        <p:nvGraphicFramePr>
          <p:cNvPr id="75" name="Google Shape;75;p16"/>
          <p:cNvGraphicFramePr/>
          <p:nvPr/>
        </p:nvGraphicFramePr>
        <p:xfrm>
          <a:off x="174000" y="829675"/>
          <a:ext cx="3000000" cy="3000000"/>
        </p:xfrm>
        <a:graphic>
          <a:graphicData uri="http://schemas.openxmlformats.org/drawingml/2006/table">
            <a:tbl>
              <a:tblPr>
                <a:noFill/>
                <a:tableStyleId>{4D7B83F2-C911-48AD-B3E5-81F8FFB4BEB6}</a:tableStyleId>
              </a:tblPr>
              <a:tblGrid>
                <a:gridCol w="8879000"/>
              </a:tblGrid>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This week in a nutshell:</a:t>
                      </a:r>
                      <a:endParaRPr sz="1500">
                        <a:latin typeface="Nunito Sans"/>
                        <a:ea typeface="Nunito Sans"/>
                        <a:cs typeface="Nunito Sans"/>
                        <a:sym typeface="Nunito Sans"/>
                      </a:endParaRPr>
                    </a:p>
                    <a:p>
                      <a:pPr indent="0" lvl="0" marL="0" rtl="0" algn="l">
                        <a:lnSpc>
                          <a:spcPct val="115000"/>
                        </a:lnSpc>
                        <a:spcBef>
                          <a:spcPts val="0"/>
                        </a:spcBef>
                        <a:spcAft>
                          <a:spcPts val="0"/>
                        </a:spcAft>
                        <a:buNone/>
                      </a:pPr>
                      <a:r>
                        <a:rPr lang="en-GB" sz="1500">
                          <a:latin typeface="Nunito Sans"/>
                          <a:ea typeface="Nunito Sans"/>
                          <a:cs typeface="Nunito Sans"/>
                          <a:sym typeface="Nunito Sans"/>
                        </a:rPr>
                        <a:t>The questions on area are a direct progression from what has been seen so far, so </a:t>
                      </a:r>
                      <a:r>
                        <a:rPr lang="en-GB" sz="1500">
                          <a:latin typeface="Nunito Sans"/>
                          <a:ea typeface="Nunito Sans"/>
                          <a:cs typeface="Nunito Sans"/>
                          <a:sym typeface="Nunito Sans"/>
                        </a:rPr>
                        <a:t>encouraging</a:t>
                      </a:r>
                      <a:r>
                        <a:rPr lang="en-GB" sz="1500">
                          <a:latin typeface="Nunito Sans"/>
                          <a:ea typeface="Nunito Sans"/>
                          <a:cs typeface="Nunito Sans"/>
                          <a:sym typeface="Nunito Sans"/>
                        </a:rPr>
                        <a:t> students to check back through their notes may be helpful to answer these questions. Questions 1, 2 and 3 test key skills and are designed to build and maintain confidence. Developing fluency with key skills such as these will allow students access to more complex and more conceptually difficult material.</a:t>
                      </a:r>
                      <a:endParaRPr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 1: </a:t>
                      </a:r>
                      <a:r>
                        <a:rPr b="1" lang="en-GB" sz="1500">
                          <a:latin typeface="Nunito Sans"/>
                          <a:ea typeface="Nunito Sans"/>
                          <a:cs typeface="Nunito Sans"/>
                          <a:sym typeface="Nunito Sans"/>
                        </a:rPr>
                        <a:t>Writing numbers using words</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sz="1500">
                          <a:solidFill>
                            <a:srgbClr val="000000"/>
                          </a:solidFill>
                          <a:latin typeface="Nunito Sans"/>
                          <a:ea typeface="Nunito Sans"/>
                          <a:cs typeface="Nunito Sans"/>
                          <a:sym typeface="Nunito Sans"/>
                        </a:rPr>
                        <a:t>Question 2: </a:t>
                      </a:r>
                      <a:r>
                        <a:rPr b="1" lang="en-GB" sz="1500">
                          <a:solidFill>
                            <a:srgbClr val="000000"/>
                          </a:solidFill>
                          <a:latin typeface="Nunito Sans"/>
                          <a:ea typeface="Nunito Sans"/>
                          <a:cs typeface="Nunito Sans"/>
                          <a:sym typeface="Nunito Sans"/>
                        </a:rPr>
                        <a:t>Wri</a:t>
                      </a:r>
                      <a:r>
                        <a:rPr b="1" lang="en-GB" sz="1500">
                          <a:latin typeface="Nunito Sans"/>
                          <a:ea typeface="Nunito Sans"/>
                          <a:cs typeface="Nunito Sans"/>
                          <a:sym typeface="Nunito Sans"/>
                        </a:rPr>
                        <a:t>tten division</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408575">
                <a:tc>
                  <a:txBody>
                    <a:bodyPr/>
                    <a:lstStyle/>
                    <a:p>
                      <a:pPr indent="0" lvl="0" marL="0" rtl="0" algn="l">
                        <a:lnSpc>
                          <a:spcPct val="115000"/>
                        </a:lnSpc>
                        <a:spcBef>
                          <a:spcPts val="0"/>
                        </a:spcBef>
                        <a:spcAft>
                          <a:spcPts val="0"/>
                        </a:spcAft>
                        <a:buNone/>
                      </a:pPr>
                      <a:r>
                        <a:rPr lang="en-GB" sz="1500">
                          <a:solidFill>
                            <a:srgbClr val="000000"/>
                          </a:solidFill>
                          <a:latin typeface="Nunito Sans"/>
                          <a:ea typeface="Nunito Sans"/>
                          <a:cs typeface="Nunito Sans"/>
                          <a:sym typeface="Nunito Sans"/>
                        </a:rPr>
                        <a:t>Question 3: </a:t>
                      </a:r>
                      <a:r>
                        <a:rPr b="1" lang="en-GB" sz="1500">
                          <a:solidFill>
                            <a:srgbClr val="000000"/>
                          </a:solidFill>
                          <a:latin typeface="Nunito Sans"/>
                          <a:ea typeface="Nunito Sans"/>
                          <a:cs typeface="Nunito Sans"/>
                          <a:sym typeface="Nunito Sans"/>
                        </a:rPr>
                        <a:t>Letters as numbers</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rgbClr val="000000"/>
                          </a:solidFill>
                          <a:latin typeface="Nunito Sans"/>
                          <a:ea typeface="Nunito Sans"/>
                          <a:cs typeface="Nunito Sans"/>
                          <a:sym typeface="Nunito Sans"/>
                        </a:rPr>
                        <a:t>Question 4: </a:t>
                      </a:r>
                      <a:r>
                        <a:rPr b="1" lang="en-GB" sz="1500">
                          <a:solidFill>
                            <a:srgbClr val="000000"/>
                          </a:solidFill>
                          <a:latin typeface="Nunito Sans"/>
                          <a:ea typeface="Nunito Sans"/>
                          <a:cs typeface="Nunito Sans"/>
                          <a:sym typeface="Nunito Sans"/>
                        </a:rPr>
                        <a:t>Area of compound shapes</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 5: </a:t>
                      </a:r>
                      <a:r>
                        <a:rPr b="1" lang="en-GB" sz="1500">
                          <a:latin typeface="Nunito Sans"/>
                          <a:ea typeface="Nunito Sans"/>
                          <a:cs typeface="Nunito Sans"/>
                          <a:sym typeface="Nunito Sans"/>
                        </a:rPr>
                        <a:t>Using area to find a missing length</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8</a:t>
            </a:r>
            <a:endParaRPr b="1">
              <a:solidFill>
                <a:srgbClr val="FFFFFF"/>
              </a:solidFill>
              <a:latin typeface="Nunito Sans"/>
              <a:ea typeface="Nunito Sans"/>
              <a:cs typeface="Nunito Sans"/>
              <a:sym typeface="Nunito Sans"/>
            </a:endParaRPr>
          </a:p>
        </p:txBody>
      </p:sp>
      <p:graphicFrame>
        <p:nvGraphicFramePr>
          <p:cNvPr id="81" name="Google Shape;81;p17"/>
          <p:cNvGraphicFramePr/>
          <p:nvPr/>
        </p:nvGraphicFramePr>
        <p:xfrm>
          <a:off x="174000" y="829675"/>
          <a:ext cx="3000000" cy="3000000"/>
        </p:xfrm>
        <a:graphic>
          <a:graphicData uri="http://schemas.openxmlformats.org/drawingml/2006/table">
            <a:tbl>
              <a:tblPr>
                <a:noFill/>
                <a:tableStyleId>{4D7B83F2-C911-48AD-B3E5-81F8FFB4BEB6}</a:tableStyleId>
              </a:tblPr>
              <a:tblGrid>
                <a:gridCol w="8853400"/>
              </a:tblGrid>
              <a:tr h="408575">
                <a:tc>
                  <a:txBody>
                    <a:bodyPr/>
                    <a:lstStyle/>
                    <a:p>
                      <a:pPr indent="0" lvl="0" marL="0" rtl="0" algn="l">
                        <a:lnSpc>
                          <a:spcPct val="115000"/>
                        </a:lnSpc>
                        <a:spcBef>
                          <a:spcPts val="0"/>
                        </a:spcBef>
                        <a:spcAft>
                          <a:spcPts val="0"/>
                        </a:spcAft>
                        <a:buClr>
                          <a:schemeClr val="dk1"/>
                        </a:buClr>
                        <a:buSzPts val="1100"/>
                        <a:buFont typeface="Arial"/>
                        <a:buNone/>
                      </a:pPr>
                      <a:r>
                        <a:rPr lang="en-GB">
                          <a:solidFill>
                            <a:schemeClr val="dk1"/>
                          </a:solidFill>
                          <a:latin typeface="Nunito Sans"/>
                          <a:ea typeface="Nunito Sans"/>
                          <a:cs typeface="Nunito Sans"/>
                          <a:sym typeface="Nunito Sans"/>
                        </a:rPr>
                        <a:t>Ideas for discussion this week include:</a:t>
                      </a:r>
                      <a:endParaRPr>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1: </a:t>
                      </a:r>
                      <a:r>
                        <a:rPr b="1" lang="en-GB">
                          <a:solidFill>
                            <a:schemeClr val="dk1"/>
                          </a:solidFill>
                          <a:latin typeface="Nunito Sans"/>
                          <a:ea typeface="Nunito Sans"/>
                          <a:cs typeface="Nunito Sans"/>
                          <a:sym typeface="Nunito Sans"/>
                        </a:rPr>
                        <a:t>Writing numbers using words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How important is spelling when writing numbers as words?</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2: </a:t>
                      </a:r>
                      <a:r>
                        <a:rPr b="1" lang="en-GB">
                          <a:solidFill>
                            <a:schemeClr val="dk1"/>
                          </a:solidFill>
                          <a:latin typeface="Nunito Sans"/>
                          <a:ea typeface="Nunito Sans"/>
                          <a:cs typeface="Nunito Sans"/>
                          <a:sym typeface="Nunito Sans"/>
                        </a:rPr>
                        <a:t>Written division</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How many ways of doing written division do you know now?</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3: </a:t>
                      </a:r>
                      <a:r>
                        <a:rPr b="1" lang="en-GB">
                          <a:solidFill>
                            <a:schemeClr val="dk1"/>
                          </a:solidFill>
                          <a:latin typeface="Nunito Sans"/>
                          <a:ea typeface="Nunito Sans"/>
                          <a:cs typeface="Nunito Sans"/>
                          <a:sym typeface="Nunito Sans"/>
                        </a:rPr>
                        <a:t>Letters as numbers</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How has your confidence with algebra changed so far this year?</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4: </a:t>
                      </a:r>
                      <a:r>
                        <a:rPr b="1" lang="en-GB">
                          <a:solidFill>
                            <a:schemeClr val="dk1"/>
                          </a:solidFill>
                          <a:latin typeface="Nunito Sans"/>
                          <a:ea typeface="Nunito Sans"/>
                          <a:cs typeface="Nunito Sans"/>
                          <a:sym typeface="Nunito Sans"/>
                        </a:rPr>
                        <a:t>Area of compound shapes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How do we use our knowledge of simple shapes when looking at compound shapes?</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Is there a “correct” way of splitting up a compound shape?</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5: </a:t>
                      </a:r>
                      <a:r>
                        <a:rPr b="1" lang="en-GB">
                          <a:solidFill>
                            <a:schemeClr val="dk1"/>
                          </a:solidFill>
                          <a:latin typeface="Nunito Sans"/>
                          <a:ea typeface="Nunito Sans"/>
                          <a:cs typeface="Nunito Sans"/>
                          <a:sym typeface="Nunito Sans"/>
                        </a:rPr>
                        <a:t>Using area to find a missing length</a:t>
                      </a:r>
                      <a:endParaRPr b="1">
                        <a:solidFill>
                          <a:schemeClr val="dk1"/>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In what real life situations is finding missing lengths important?</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8, Day 1</a:t>
            </a:r>
            <a:endParaRPr b="1">
              <a:solidFill>
                <a:srgbClr val="FFFFFF"/>
              </a:solidFill>
              <a:latin typeface="Nunito Sans"/>
              <a:ea typeface="Nunito Sans"/>
              <a:cs typeface="Nunito Sans"/>
              <a:sym typeface="Nunito Sans"/>
            </a:endParaRPr>
          </a:p>
        </p:txBody>
      </p:sp>
      <p:graphicFrame>
        <p:nvGraphicFramePr>
          <p:cNvPr id="87" name="Google Shape;87;p18"/>
          <p:cNvGraphicFramePr/>
          <p:nvPr/>
        </p:nvGraphicFramePr>
        <p:xfrm>
          <a:off x="108044" y="862525"/>
          <a:ext cx="3000000" cy="3000000"/>
        </p:xfrm>
        <a:graphic>
          <a:graphicData uri="http://schemas.openxmlformats.org/drawingml/2006/table">
            <a:tbl>
              <a:tblPr bandRow="1" firstRow="1">
                <a:noFill/>
                <a:tableStyleId>{14AC032E-0A30-46C4-9788-27289C3C6415}</a:tableStyleId>
              </a:tblPr>
              <a:tblGrid>
                <a:gridCol w="1546950"/>
                <a:gridCol w="1234600"/>
                <a:gridCol w="1682400"/>
                <a:gridCol w="1056000"/>
                <a:gridCol w="3362125"/>
              </a:tblGrid>
              <a:tr h="1423150">
                <a:tc gridSpan="2">
                  <a:txBody>
                    <a:bodyPr/>
                    <a:lstStyle/>
                    <a:p>
                      <a:pPr indent="0" lvl="0" marL="0" rtl="0" algn="l">
                        <a:spcBef>
                          <a:spcPts val="0"/>
                        </a:spcBef>
                        <a:spcAft>
                          <a:spcPts val="0"/>
                        </a:spcAft>
                        <a:buNone/>
                      </a:pPr>
                      <a:r>
                        <a:rPr b="0" lang="en-GB">
                          <a:solidFill>
                            <a:schemeClr val="dk1"/>
                          </a:solidFill>
                          <a:latin typeface="Nunito Sans"/>
                          <a:ea typeface="Nunito Sans"/>
                          <a:cs typeface="Nunito Sans"/>
                          <a:sym typeface="Nunito Sans"/>
                        </a:rPr>
                        <a:t>1) Write using words:</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a:solidFill>
                            <a:schemeClr val="dk1"/>
                          </a:solidFill>
                          <a:latin typeface="Nunito Sans"/>
                          <a:ea typeface="Nunito Sans"/>
                          <a:cs typeface="Nunito Sans"/>
                          <a:sym typeface="Nunito Sans"/>
                        </a:rPr>
                        <a:t>       207</a:t>
                      </a:r>
                      <a:endParaRPr b="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a:solidFill>
                            <a:srgbClr val="000000"/>
                          </a:solidFill>
                          <a:latin typeface="Nunito Sans"/>
                          <a:ea typeface="Nunito Sans"/>
                          <a:cs typeface="Nunito Sans"/>
                          <a:sym typeface="Nunito Sans"/>
                        </a:rPr>
                        <a:t>2) Divide 343 by 7.</a:t>
                      </a:r>
                      <a:endParaRPr baseline="300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a:solidFill>
                            <a:srgbClr val="000000"/>
                          </a:solidFill>
                          <a:latin typeface="Nunito Sans"/>
                          <a:ea typeface="Nunito Sans"/>
                          <a:cs typeface="Nunito Sans"/>
                          <a:sym typeface="Nunito Sans"/>
                        </a:rPr>
                        <a:t>3) If </a:t>
                      </a:r>
                      <a:r>
                        <a:rPr b="0" i="1" lang="en-GB">
                          <a:solidFill>
                            <a:srgbClr val="000000"/>
                          </a:solidFill>
                          <a:latin typeface="Times New Roman"/>
                          <a:ea typeface="Times New Roman"/>
                          <a:cs typeface="Times New Roman"/>
                          <a:sym typeface="Times New Roman"/>
                        </a:rPr>
                        <a:t>a</a:t>
                      </a:r>
                      <a:r>
                        <a:rPr b="0" lang="en-GB">
                          <a:solidFill>
                            <a:srgbClr val="000000"/>
                          </a:solidFill>
                          <a:latin typeface="Nunito Sans"/>
                          <a:ea typeface="Nunito Sans"/>
                          <a:cs typeface="Nunito Sans"/>
                          <a:sym typeface="Nunito Sans"/>
                        </a:rPr>
                        <a:t>=3 and </a:t>
                      </a:r>
                      <a:r>
                        <a:rPr b="0" i="1" lang="en-GB">
                          <a:solidFill>
                            <a:srgbClr val="000000"/>
                          </a:solidFill>
                          <a:latin typeface="Times New Roman"/>
                          <a:ea typeface="Times New Roman"/>
                          <a:cs typeface="Times New Roman"/>
                          <a:sym typeface="Times New Roman"/>
                        </a:rPr>
                        <a:t>b</a:t>
                      </a:r>
                      <a:r>
                        <a:rPr b="0" lang="en-GB">
                          <a:solidFill>
                            <a:srgbClr val="000000"/>
                          </a:solidFill>
                          <a:latin typeface="Nunito Sans"/>
                          <a:ea typeface="Nunito Sans"/>
                          <a:cs typeface="Nunito Sans"/>
                          <a:sym typeface="Nunito Sans"/>
                        </a:rPr>
                        <a:t>=4, what is</a:t>
                      </a:r>
                      <a:endParaRPr b="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a:solidFill>
                            <a:srgbClr val="000000"/>
                          </a:solidFill>
                          <a:latin typeface="Nunito Sans"/>
                          <a:ea typeface="Nunito Sans"/>
                          <a:cs typeface="Nunito Sans"/>
                          <a:sym typeface="Nunito Sans"/>
                        </a:rPr>
                        <a:t>     </a:t>
                      </a:r>
                      <a:r>
                        <a:rPr b="0" i="1" lang="en-GB">
                          <a:solidFill>
                            <a:srgbClr val="000000"/>
                          </a:solidFill>
                          <a:latin typeface="Times New Roman"/>
                          <a:ea typeface="Times New Roman"/>
                          <a:cs typeface="Times New Roman"/>
                          <a:sym typeface="Times New Roman"/>
                        </a:rPr>
                        <a:t>a</a:t>
                      </a:r>
                      <a:r>
                        <a:rPr b="0" lang="en-GB">
                          <a:solidFill>
                            <a:srgbClr val="000000"/>
                          </a:solidFill>
                          <a:latin typeface="Nunito Sans"/>
                          <a:ea typeface="Nunito Sans"/>
                          <a:cs typeface="Nunito Sans"/>
                          <a:sym typeface="Nunito Sans"/>
                        </a:rPr>
                        <a:t> + </a:t>
                      </a:r>
                      <a:r>
                        <a:rPr b="0" i="1" lang="en-GB">
                          <a:solidFill>
                            <a:srgbClr val="000000"/>
                          </a:solidFill>
                          <a:latin typeface="Times New Roman"/>
                          <a:ea typeface="Times New Roman"/>
                          <a:cs typeface="Times New Roman"/>
                          <a:sym typeface="Times New Roman"/>
                        </a:rPr>
                        <a:t>b</a:t>
                      </a:r>
                      <a:r>
                        <a:rPr b="0" lang="en-GB">
                          <a:solidFill>
                            <a:srgbClr val="000000"/>
                          </a:solidFill>
                          <a:latin typeface="Nunito Sans"/>
                          <a:ea typeface="Nunito Sans"/>
                          <a:cs typeface="Nunito Sans"/>
                          <a:sym typeface="Nunito Sans"/>
                        </a:rPr>
                        <a:t> =</a:t>
                      </a:r>
                      <a:endParaRPr b="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600">
                        <a:latin typeface="Nunito Sans"/>
                        <a:ea typeface="Nunito Sans"/>
                        <a:cs typeface="Nunito Sans"/>
                        <a:sym typeface="Nunito Sans"/>
                      </a:endParaRPr>
                    </a:p>
                    <a:p>
                      <a:pPr indent="0" lvl="0" marL="0" marR="0" rtl="0" algn="l">
                        <a:spcBef>
                          <a:spcPts val="0"/>
                        </a:spcBef>
                        <a:spcAft>
                          <a:spcPts val="0"/>
                        </a:spcAft>
                        <a:buNone/>
                      </a:pPr>
                      <a:r>
                        <a:rPr lang="en-GB">
                          <a:solidFill>
                            <a:srgbClr val="000000"/>
                          </a:solidFill>
                          <a:latin typeface="Nunito Sans"/>
                          <a:ea typeface="Nunito Sans"/>
                          <a:cs typeface="Nunito Sans"/>
                          <a:sym typeface="Nunito Sans"/>
                        </a:rPr>
                        <a:t>4) Work out the area of the </a:t>
                      </a:r>
                      <a:r>
                        <a:rPr lang="en-GB">
                          <a:latin typeface="Nunito Sans"/>
                          <a:ea typeface="Nunito Sans"/>
                          <a:cs typeface="Nunito Sans"/>
                          <a:sym typeface="Nunito Sans"/>
                        </a:rPr>
                        <a:t>shape below.</a:t>
                      </a:r>
                      <a:endParaRPr>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600">
                        <a:latin typeface="Nunito Sans"/>
                        <a:ea typeface="Nunito Sans"/>
                        <a:cs typeface="Nunito Sans"/>
                        <a:sym typeface="Nunito Sans"/>
                      </a:endParaRPr>
                    </a:p>
                    <a:p>
                      <a:pPr indent="0" lvl="0" marL="0" marR="0" rtl="0" algn="l">
                        <a:spcBef>
                          <a:spcPts val="0"/>
                        </a:spcBef>
                        <a:spcAft>
                          <a:spcPts val="0"/>
                        </a:spcAft>
                        <a:buNone/>
                      </a:pPr>
                      <a:r>
                        <a:rPr lang="en-GB">
                          <a:solidFill>
                            <a:srgbClr val="000000"/>
                          </a:solidFill>
                          <a:latin typeface="Nunito Sans"/>
                          <a:ea typeface="Nunito Sans"/>
                          <a:cs typeface="Nunito Sans"/>
                          <a:sym typeface="Nunito Sans"/>
                        </a:rPr>
                        <a:t>5) The area of this rectangle is 28cm</a:t>
                      </a:r>
                      <a:r>
                        <a:rPr baseline="30000" lang="en-GB">
                          <a:solidFill>
                            <a:srgbClr val="000000"/>
                          </a:solidFill>
                          <a:latin typeface="Nunito Sans"/>
                          <a:ea typeface="Nunito Sans"/>
                          <a:cs typeface="Nunito Sans"/>
                          <a:sym typeface="Nunito Sans"/>
                        </a:rPr>
                        <a:t>2</a:t>
                      </a:r>
                      <a:r>
                        <a:rPr lang="en-GB">
                          <a:solidFill>
                            <a:srgbClr val="000000"/>
                          </a:solidFill>
                          <a:latin typeface="Nunito Sans"/>
                          <a:ea typeface="Nunito Sans"/>
                          <a:cs typeface="Nunito Sans"/>
                          <a:sym typeface="Nunito Sans"/>
                        </a:rPr>
                        <a:t>. Find the missing s</a:t>
                      </a:r>
                      <a:r>
                        <a:rPr lang="en-GB">
                          <a:latin typeface="Nunito Sans"/>
                          <a:ea typeface="Nunito Sans"/>
                          <a:cs typeface="Nunito Sans"/>
                          <a:sym typeface="Nunito Sans"/>
                        </a:rPr>
                        <a:t>ide length.</a:t>
                      </a:r>
                      <a:endParaRPr>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88" name="Google Shape;88;p18"/>
          <p:cNvPicPr preferRelativeResize="0"/>
          <p:nvPr/>
        </p:nvPicPr>
        <p:blipFill>
          <a:blip r:embed="rId3">
            <a:alphaModFix/>
          </a:blip>
          <a:stretch>
            <a:fillRect/>
          </a:stretch>
        </p:blipFill>
        <p:spPr>
          <a:xfrm>
            <a:off x="340525" y="2830702"/>
            <a:ext cx="3419375" cy="1570225"/>
          </a:xfrm>
          <a:prstGeom prst="rect">
            <a:avLst/>
          </a:prstGeom>
          <a:noFill/>
          <a:ln>
            <a:noFill/>
          </a:ln>
        </p:spPr>
      </p:pic>
      <p:pic>
        <p:nvPicPr>
          <p:cNvPr id="89" name="Google Shape;89;p18"/>
          <p:cNvPicPr preferRelativeResize="0"/>
          <p:nvPr/>
        </p:nvPicPr>
        <p:blipFill>
          <a:blip r:embed="rId4">
            <a:alphaModFix/>
          </a:blip>
          <a:stretch>
            <a:fillRect/>
          </a:stretch>
        </p:blipFill>
        <p:spPr>
          <a:xfrm>
            <a:off x="4799325" y="2990875"/>
            <a:ext cx="3604775" cy="16754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19"/>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8, Day 1</a:t>
            </a:r>
            <a:endParaRPr b="1">
              <a:solidFill>
                <a:srgbClr val="FFFFFF"/>
              </a:solidFill>
              <a:latin typeface="Nunito Sans"/>
              <a:ea typeface="Nunito Sans"/>
              <a:cs typeface="Nunito Sans"/>
              <a:sym typeface="Nunito Sans"/>
            </a:endParaRPr>
          </a:p>
        </p:txBody>
      </p:sp>
      <p:graphicFrame>
        <p:nvGraphicFramePr>
          <p:cNvPr id="95" name="Google Shape;95;p19"/>
          <p:cNvGraphicFramePr/>
          <p:nvPr/>
        </p:nvGraphicFramePr>
        <p:xfrm>
          <a:off x="108044" y="862525"/>
          <a:ext cx="3000000" cy="3000000"/>
        </p:xfrm>
        <a:graphic>
          <a:graphicData uri="http://schemas.openxmlformats.org/drawingml/2006/table">
            <a:tbl>
              <a:tblPr bandRow="1" firstRow="1">
                <a:noFill/>
                <a:tableStyleId>{14AC032E-0A30-46C4-9788-27289C3C6415}</a:tableStyleId>
              </a:tblPr>
              <a:tblGrid>
                <a:gridCol w="1546950"/>
                <a:gridCol w="1234600"/>
                <a:gridCol w="1682400"/>
                <a:gridCol w="1056000"/>
                <a:gridCol w="3362125"/>
              </a:tblGrid>
              <a:tr h="1423150">
                <a:tc gridSpan="2">
                  <a:txBody>
                    <a:bodyPr/>
                    <a:lstStyle/>
                    <a:p>
                      <a:pPr indent="0" lvl="0" marL="0" rtl="0" algn="l">
                        <a:spcBef>
                          <a:spcPts val="0"/>
                        </a:spcBef>
                        <a:spcAft>
                          <a:spcPts val="0"/>
                        </a:spcAft>
                        <a:buNone/>
                      </a:pPr>
                      <a:r>
                        <a:rPr b="0" lang="en-GB">
                          <a:solidFill>
                            <a:schemeClr val="dk1"/>
                          </a:solidFill>
                          <a:latin typeface="Nunito Sans"/>
                          <a:ea typeface="Nunito Sans"/>
                          <a:cs typeface="Nunito Sans"/>
                          <a:sym typeface="Nunito Sans"/>
                        </a:rPr>
                        <a:t>1) Write using words:</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a:solidFill>
                            <a:schemeClr val="dk1"/>
                          </a:solidFill>
                          <a:latin typeface="Nunito Sans"/>
                          <a:ea typeface="Nunito Sans"/>
                          <a:cs typeface="Nunito Sans"/>
                          <a:sym typeface="Nunito Sans"/>
                        </a:rPr>
                        <a:t>       207</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rgbClr val="00BC89"/>
                          </a:solidFill>
                          <a:latin typeface="Nunito Sans"/>
                          <a:ea typeface="Nunito Sans"/>
                          <a:cs typeface="Nunito Sans"/>
                          <a:sym typeface="Nunito Sans"/>
                        </a:rPr>
                        <a:t>Two hundred and seven</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a:solidFill>
                            <a:srgbClr val="000000"/>
                          </a:solidFill>
                          <a:latin typeface="Nunito Sans"/>
                          <a:ea typeface="Nunito Sans"/>
                          <a:cs typeface="Nunito Sans"/>
                          <a:sym typeface="Nunito Sans"/>
                        </a:rPr>
                        <a:t>2) Divide 343 by 7.</a:t>
                      </a:r>
                      <a:endParaRPr b="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GB" sz="1600">
                          <a:solidFill>
                            <a:srgbClr val="00BC89"/>
                          </a:solidFill>
                          <a:latin typeface="Nunito Sans"/>
                          <a:ea typeface="Nunito Sans"/>
                          <a:cs typeface="Nunito Sans"/>
                          <a:sym typeface="Nunito Sans"/>
                        </a:rPr>
                        <a:t>49</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rtl="0" algn="l">
                        <a:spcBef>
                          <a:spcPts val="0"/>
                        </a:spcBef>
                        <a:spcAft>
                          <a:spcPts val="0"/>
                        </a:spcAft>
                        <a:buClr>
                          <a:schemeClr val="dk1"/>
                        </a:buClr>
                        <a:buFont typeface="Arial"/>
                        <a:buNone/>
                      </a:pPr>
                      <a:r>
                        <a:rPr b="0" lang="en-GB">
                          <a:solidFill>
                            <a:schemeClr val="dk1"/>
                          </a:solidFill>
                          <a:latin typeface="Nunito Sans"/>
                          <a:ea typeface="Nunito Sans"/>
                          <a:cs typeface="Nunito Sans"/>
                          <a:sym typeface="Nunito Sans"/>
                        </a:rPr>
                        <a:t>3) If </a:t>
                      </a:r>
                      <a:r>
                        <a:rPr b="0" i="1" lang="en-GB">
                          <a:solidFill>
                            <a:schemeClr val="dk1"/>
                          </a:solidFill>
                          <a:latin typeface="Times New Roman"/>
                          <a:ea typeface="Times New Roman"/>
                          <a:cs typeface="Times New Roman"/>
                          <a:sym typeface="Times New Roman"/>
                        </a:rPr>
                        <a:t>a</a:t>
                      </a:r>
                      <a:r>
                        <a:rPr b="0" lang="en-GB">
                          <a:solidFill>
                            <a:schemeClr val="dk1"/>
                          </a:solidFill>
                          <a:latin typeface="Nunito Sans"/>
                          <a:ea typeface="Nunito Sans"/>
                          <a:cs typeface="Nunito Sans"/>
                          <a:sym typeface="Nunito Sans"/>
                        </a:rPr>
                        <a:t>=3 and </a:t>
                      </a:r>
                      <a:r>
                        <a:rPr b="0" i="1" lang="en-GB">
                          <a:solidFill>
                            <a:schemeClr val="dk1"/>
                          </a:solidFill>
                          <a:latin typeface="Times New Roman"/>
                          <a:ea typeface="Times New Roman"/>
                          <a:cs typeface="Times New Roman"/>
                          <a:sym typeface="Times New Roman"/>
                        </a:rPr>
                        <a:t>b</a:t>
                      </a:r>
                      <a:r>
                        <a:rPr b="0" lang="en-GB">
                          <a:solidFill>
                            <a:schemeClr val="dk1"/>
                          </a:solidFill>
                          <a:latin typeface="Nunito Sans"/>
                          <a:ea typeface="Nunito Sans"/>
                          <a:cs typeface="Nunito Sans"/>
                          <a:sym typeface="Nunito Sans"/>
                        </a:rPr>
                        <a:t>=4, what is</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a:solidFill>
                            <a:schemeClr val="dk1"/>
                          </a:solidFill>
                          <a:latin typeface="Nunito Sans"/>
                          <a:ea typeface="Nunito Sans"/>
                          <a:cs typeface="Nunito Sans"/>
                          <a:sym typeface="Nunito Sans"/>
                        </a:rPr>
                        <a:t>     </a:t>
                      </a:r>
                      <a:r>
                        <a:rPr b="0" i="1" lang="en-GB">
                          <a:solidFill>
                            <a:schemeClr val="dk1"/>
                          </a:solidFill>
                          <a:latin typeface="Times New Roman"/>
                          <a:ea typeface="Times New Roman"/>
                          <a:cs typeface="Times New Roman"/>
                          <a:sym typeface="Times New Roman"/>
                        </a:rPr>
                        <a:t>a</a:t>
                      </a:r>
                      <a:r>
                        <a:rPr b="0" lang="en-GB">
                          <a:solidFill>
                            <a:schemeClr val="dk1"/>
                          </a:solidFill>
                          <a:latin typeface="Nunito Sans"/>
                          <a:ea typeface="Nunito Sans"/>
                          <a:cs typeface="Nunito Sans"/>
                          <a:sym typeface="Nunito Sans"/>
                        </a:rPr>
                        <a:t> + </a:t>
                      </a:r>
                      <a:r>
                        <a:rPr b="0" i="1" lang="en-GB">
                          <a:solidFill>
                            <a:schemeClr val="dk1"/>
                          </a:solidFill>
                          <a:latin typeface="Times New Roman"/>
                          <a:ea typeface="Times New Roman"/>
                          <a:cs typeface="Times New Roman"/>
                          <a:sym typeface="Times New Roman"/>
                        </a:rPr>
                        <a:t>b</a:t>
                      </a:r>
                      <a:r>
                        <a:rPr b="0" lang="en-GB">
                          <a:solidFill>
                            <a:schemeClr val="dk1"/>
                          </a:solidFill>
                          <a:latin typeface="Nunito Sans"/>
                          <a:ea typeface="Nunito Sans"/>
                          <a:cs typeface="Nunito Sans"/>
                          <a:sym typeface="Nunito Sans"/>
                        </a:rPr>
                        <a:t> =</a:t>
                      </a:r>
                      <a:r>
                        <a:rPr b="0" lang="en-GB" sz="1600">
                          <a:solidFill>
                            <a:srgbClr val="000000"/>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7</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600">
                        <a:latin typeface="Nunito Sans"/>
                        <a:ea typeface="Nunito Sans"/>
                        <a:cs typeface="Nunito Sans"/>
                        <a:sym typeface="Nunito Sans"/>
                      </a:endParaRPr>
                    </a:p>
                    <a:p>
                      <a:pPr indent="0" lvl="0" marL="0" marR="0" rtl="0" algn="l">
                        <a:spcBef>
                          <a:spcPts val="0"/>
                        </a:spcBef>
                        <a:spcAft>
                          <a:spcPts val="0"/>
                        </a:spcAft>
                        <a:buNone/>
                      </a:pPr>
                      <a:r>
                        <a:rPr lang="en-GB">
                          <a:solidFill>
                            <a:srgbClr val="000000"/>
                          </a:solidFill>
                          <a:latin typeface="Nunito Sans"/>
                          <a:ea typeface="Nunito Sans"/>
                          <a:cs typeface="Nunito Sans"/>
                          <a:sym typeface="Nunito Sans"/>
                        </a:rPr>
                        <a:t>4) Work out the area of the </a:t>
                      </a:r>
                      <a:r>
                        <a:rPr lang="en-GB">
                          <a:latin typeface="Nunito Sans"/>
                          <a:ea typeface="Nunito Sans"/>
                          <a:cs typeface="Nunito Sans"/>
                          <a:sym typeface="Nunito Sans"/>
                        </a:rPr>
                        <a:t>shape below.</a:t>
                      </a:r>
                      <a:endParaRPr>
                        <a:latin typeface="Nunito Sans"/>
                        <a:ea typeface="Nunito Sans"/>
                        <a:cs typeface="Nunito Sans"/>
                        <a:sym typeface="Nunito Sans"/>
                      </a:endParaRPr>
                    </a:p>
                    <a:p>
                      <a:pPr indent="0" lvl="0" marL="0" marR="0" rtl="0" algn="l">
                        <a:spcBef>
                          <a:spcPts val="0"/>
                        </a:spcBef>
                        <a:spcAft>
                          <a:spcPts val="0"/>
                        </a:spcAft>
                        <a:buNone/>
                      </a:pPr>
                      <a:r>
                        <a:rPr b="1" lang="en-GB" sz="1600">
                          <a:solidFill>
                            <a:srgbClr val="00BC89"/>
                          </a:solidFill>
                          <a:latin typeface="Nunito Sans"/>
                          <a:ea typeface="Nunito Sans"/>
                          <a:cs typeface="Nunito Sans"/>
                          <a:sym typeface="Nunito Sans"/>
                        </a:rPr>
                        <a:t>36m</a:t>
                      </a:r>
                      <a:r>
                        <a:rPr b="1" baseline="30000" lang="en-GB" sz="1600">
                          <a:solidFill>
                            <a:srgbClr val="00BC89"/>
                          </a:solidFill>
                          <a:latin typeface="Nunito Sans"/>
                          <a:ea typeface="Nunito Sans"/>
                          <a:cs typeface="Nunito Sans"/>
                          <a:sym typeface="Nunito Sans"/>
                        </a:rPr>
                        <a:t>2</a:t>
                      </a:r>
                      <a:endParaRPr b="1"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600">
                        <a:latin typeface="Nunito Sans"/>
                        <a:ea typeface="Nunito Sans"/>
                        <a:cs typeface="Nunito Sans"/>
                        <a:sym typeface="Nunito Sans"/>
                      </a:endParaRPr>
                    </a:p>
                    <a:p>
                      <a:pPr indent="0" lvl="0" marL="0" marR="0" rtl="0" algn="l">
                        <a:spcBef>
                          <a:spcPts val="0"/>
                        </a:spcBef>
                        <a:spcAft>
                          <a:spcPts val="0"/>
                        </a:spcAft>
                        <a:buNone/>
                      </a:pPr>
                      <a:r>
                        <a:rPr lang="en-GB">
                          <a:solidFill>
                            <a:srgbClr val="000000"/>
                          </a:solidFill>
                          <a:latin typeface="Nunito Sans"/>
                          <a:ea typeface="Nunito Sans"/>
                          <a:cs typeface="Nunito Sans"/>
                          <a:sym typeface="Nunito Sans"/>
                        </a:rPr>
                        <a:t>5) The area of this rectangle is 28cm</a:t>
                      </a:r>
                      <a:r>
                        <a:rPr baseline="30000" lang="en-GB">
                          <a:solidFill>
                            <a:srgbClr val="000000"/>
                          </a:solidFill>
                          <a:latin typeface="Nunito Sans"/>
                          <a:ea typeface="Nunito Sans"/>
                          <a:cs typeface="Nunito Sans"/>
                          <a:sym typeface="Nunito Sans"/>
                        </a:rPr>
                        <a:t>2</a:t>
                      </a:r>
                      <a:r>
                        <a:rPr lang="en-GB">
                          <a:solidFill>
                            <a:srgbClr val="000000"/>
                          </a:solidFill>
                          <a:latin typeface="Nunito Sans"/>
                          <a:ea typeface="Nunito Sans"/>
                          <a:cs typeface="Nunito Sans"/>
                          <a:sym typeface="Nunito Sans"/>
                        </a:rPr>
                        <a:t>. Find the missing s</a:t>
                      </a:r>
                      <a:r>
                        <a:rPr lang="en-GB">
                          <a:latin typeface="Nunito Sans"/>
                          <a:ea typeface="Nunito Sans"/>
                          <a:cs typeface="Nunito Sans"/>
                          <a:sym typeface="Nunito Sans"/>
                        </a:rPr>
                        <a:t>ide length.  </a:t>
                      </a:r>
                      <a:r>
                        <a:rPr b="1" lang="en-GB" sz="1600">
                          <a:solidFill>
                            <a:srgbClr val="00BC89"/>
                          </a:solidFill>
                          <a:latin typeface="Nunito Sans"/>
                          <a:ea typeface="Nunito Sans"/>
                          <a:cs typeface="Nunito Sans"/>
                          <a:sym typeface="Nunito Sans"/>
                        </a:rPr>
                        <a:t>7cm</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96" name="Google Shape;96;p19"/>
          <p:cNvPicPr preferRelativeResize="0"/>
          <p:nvPr/>
        </p:nvPicPr>
        <p:blipFill>
          <a:blip r:embed="rId3">
            <a:alphaModFix/>
          </a:blip>
          <a:stretch>
            <a:fillRect/>
          </a:stretch>
        </p:blipFill>
        <p:spPr>
          <a:xfrm>
            <a:off x="340525" y="2830702"/>
            <a:ext cx="3419375" cy="1570225"/>
          </a:xfrm>
          <a:prstGeom prst="rect">
            <a:avLst/>
          </a:prstGeom>
          <a:noFill/>
          <a:ln>
            <a:noFill/>
          </a:ln>
        </p:spPr>
      </p:pic>
      <p:pic>
        <p:nvPicPr>
          <p:cNvPr id="97" name="Google Shape;97;p19"/>
          <p:cNvPicPr preferRelativeResize="0"/>
          <p:nvPr/>
        </p:nvPicPr>
        <p:blipFill>
          <a:blip r:embed="rId4">
            <a:alphaModFix/>
          </a:blip>
          <a:stretch>
            <a:fillRect/>
          </a:stretch>
        </p:blipFill>
        <p:spPr>
          <a:xfrm>
            <a:off x="4799325" y="2990875"/>
            <a:ext cx="3604775" cy="16754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sp>
        <p:nvSpPr>
          <p:cNvPr id="102" name="Google Shape;102;p20"/>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8, Day 2</a:t>
            </a:r>
            <a:endParaRPr b="1">
              <a:solidFill>
                <a:srgbClr val="FFFFFF"/>
              </a:solidFill>
              <a:latin typeface="Nunito Sans"/>
              <a:ea typeface="Nunito Sans"/>
              <a:cs typeface="Nunito Sans"/>
              <a:sym typeface="Nunito Sans"/>
            </a:endParaRPr>
          </a:p>
        </p:txBody>
      </p:sp>
      <p:graphicFrame>
        <p:nvGraphicFramePr>
          <p:cNvPr id="103" name="Google Shape;103;p20"/>
          <p:cNvGraphicFramePr/>
          <p:nvPr/>
        </p:nvGraphicFramePr>
        <p:xfrm>
          <a:off x="108044" y="862525"/>
          <a:ext cx="3000000" cy="3000000"/>
        </p:xfrm>
        <a:graphic>
          <a:graphicData uri="http://schemas.openxmlformats.org/drawingml/2006/table">
            <a:tbl>
              <a:tblPr bandRow="1" firstRow="1">
                <a:noFill/>
                <a:tableStyleId>{14AC032E-0A30-46C4-9788-27289C3C6415}</a:tableStyleId>
              </a:tblPr>
              <a:tblGrid>
                <a:gridCol w="1546950"/>
                <a:gridCol w="1695225"/>
                <a:gridCol w="1221775"/>
                <a:gridCol w="1350275"/>
                <a:gridCol w="3067850"/>
              </a:tblGrid>
              <a:tr h="1423150">
                <a:tc gridSpan="2">
                  <a:txBody>
                    <a:bodyPr/>
                    <a:lstStyle/>
                    <a:p>
                      <a:pPr indent="0" lvl="0" marL="0" rtl="0" algn="l">
                        <a:spcBef>
                          <a:spcPts val="0"/>
                        </a:spcBef>
                        <a:spcAft>
                          <a:spcPts val="0"/>
                        </a:spcAft>
                        <a:buNone/>
                      </a:pPr>
                      <a:r>
                        <a:rPr b="0" lang="en-GB">
                          <a:solidFill>
                            <a:schemeClr val="dk1"/>
                          </a:solidFill>
                          <a:latin typeface="Nunito Sans"/>
                          <a:ea typeface="Nunito Sans"/>
                          <a:cs typeface="Nunito Sans"/>
                          <a:sym typeface="Nunito Sans"/>
                        </a:rPr>
                        <a:t>1) </a:t>
                      </a:r>
                      <a:r>
                        <a:rPr b="0" lang="en-GB">
                          <a:solidFill>
                            <a:schemeClr val="dk1"/>
                          </a:solidFill>
                          <a:latin typeface="Nunito Sans"/>
                          <a:ea typeface="Nunito Sans"/>
                          <a:cs typeface="Nunito Sans"/>
                          <a:sym typeface="Nunito Sans"/>
                        </a:rPr>
                        <a:t>Write using words:</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b="0" lang="en-GB">
                          <a:solidFill>
                            <a:schemeClr val="dk1"/>
                          </a:solidFill>
                          <a:latin typeface="Nunito Sans"/>
                          <a:ea typeface="Nunito Sans"/>
                          <a:cs typeface="Nunito Sans"/>
                          <a:sym typeface="Nunito Sans"/>
                        </a:rPr>
                        <a:t>       3009</a:t>
                      </a:r>
                      <a:endParaRPr b="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a:solidFill>
                            <a:srgbClr val="000000"/>
                          </a:solidFill>
                          <a:latin typeface="Nunito Sans"/>
                          <a:ea typeface="Nunito Sans"/>
                          <a:cs typeface="Nunito Sans"/>
                          <a:sym typeface="Nunito Sans"/>
                        </a:rPr>
                        <a:t>2) Share 544 into 8 equal groups.</a:t>
                      </a:r>
                      <a:endParaRPr baseline="300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a:solidFill>
                            <a:srgbClr val="000000"/>
                          </a:solidFill>
                          <a:latin typeface="Nunito Sans"/>
                          <a:ea typeface="Nunito Sans"/>
                          <a:cs typeface="Nunito Sans"/>
                          <a:sym typeface="Nunito Sans"/>
                        </a:rPr>
                        <a:t>3) </a:t>
                      </a:r>
                      <a:r>
                        <a:rPr b="0" lang="en-GB">
                          <a:solidFill>
                            <a:schemeClr val="dk1"/>
                          </a:solidFill>
                          <a:latin typeface="Nunito Sans"/>
                          <a:ea typeface="Nunito Sans"/>
                          <a:cs typeface="Nunito Sans"/>
                          <a:sym typeface="Nunito Sans"/>
                        </a:rPr>
                        <a:t>If </a:t>
                      </a:r>
                      <a:r>
                        <a:rPr b="0" i="1" lang="en-GB">
                          <a:solidFill>
                            <a:schemeClr val="dk1"/>
                          </a:solidFill>
                          <a:latin typeface="Times New Roman"/>
                          <a:ea typeface="Times New Roman"/>
                          <a:cs typeface="Times New Roman"/>
                          <a:sym typeface="Times New Roman"/>
                        </a:rPr>
                        <a:t>a</a:t>
                      </a:r>
                      <a:r>
                        <a:rPr b="0" lang="en-GB">
                          <a:solidFill>
                            <a:schemeClr val="dk1"/>
                          </a:solidFill>
                          <a:latin typeface="Nunito Sans"/>
                          <a:ea typeface="Nunito Sans"/>
                          <a:cs typeface="Nunito Sans"/>
                          <a:sym typeface="Nunito Sans"/>
                        </a:rPr>
                        <a:t>=7 and </a:t>
                      </a:r>
                      <a:r>
                        <a:rPr b="0" i="1" lang="en-GB">
                          <a:solidFill>
                            <a:schemeClr val="dk1"/>
                          </a:solidFill>
                          <a:latin typeface="Times New Roman"/>
                          <a:ea typeface="Times New Roman"/>
                          <a:cs typeface="Times New Roman"/>
                          <a:sym typeface="Times New Roman"/>
                        </a:rPr>
                        <a:t>b</a:t>
                      </a:r>
                      <a:r>
                        <a:rPr b="0" lang="en-GB">
                          <a:solidFill>
                            <a:schemeClr val="dk1"/>
                          </a:solidFill>
                          <a:latin typeface="Nunito Sans"/>
                          <a:ea typeface="Nunito Sans"/>
                          <a:cs typeface="Nunito Sans"/>
                          <a:sym typeface="Nunito Sans"/>
                        </a:rPr>
                        <a:t>=4, what is</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a:solidFill>
                            <a:schemeClr val="dk1"/>
                          </a:solidFill>
                          <a:latin typeface="Nunito Sans"/>
                          <a:ea typeface="Nunito Sans"/>
                          <a:cs typeface="Nunito Sans"/>
                          <a:sym typeface="Nunito Sans"/>
                        </a:rPr>
                        <a:t>     </a:t>
                      </a:r>
                      <a:r>
                        <a:rPr b="0" i="1" lang="en-GB">
                          <a:solidFill>
                            <a:schemeClr val="dk1"/>
                          </a:solidFill>
                          <a:latin typeface="Times New Roman"/>
                          <a:ea typeface="Times New Roman"/>
                          <a:cs typeface="Times New Roman"/>
                          <a:sym typeface="Times New Roman"/>
                        </a:rPr>
                        <a:t>ab</a:t>
                      </a:r>
                      <a:r>
                        <a:rPr b="0" lang="en-GB">
                          <a:solidFill>
                            <a:schemeClr val="dk1"/>
                          </a:solidFill>
                          <a:latin typeface="Nunito Sans"/>
                          <a:ea typeface="Nunito Sans"/>
                          <a:cs typeface="Nunito Sans"/>
                          <a:sym typeface="Nunito Sans"/>
                        </a:rPr>
                        <a:t> =</a:t>
                      </a:r>
                      <a:endParaRPr b="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600">
                        <a:latin typeface="Nunito Sans"/>
                        <a:ea typeface="Nunito Sans"/>
                        <a:cs typeface="Nunito Sans"/>
                        <a:sym typeface="Nunito Sans"/>
                      </a:endParaRPr>
                    </a:p>
                    <a:p>
                      <a:pPr indent="0" lvl="0" marL="0" marR="0" rtl="0" algn="l">
                        <a:spcBef>
                          <a:spcPts val="0"/>
                        </a:spcBef>
                        <a:spcAft>
                          <a:spcPts val="0"/>
                        </a:spcAft>
                        <a:buNone/>
                      </a:pPr>
                      <a:r>
                        <a:rPr lang="en-GB">
                          <a:solidFill>
                            <a:srgbClr val="000000"/>
                          </a:solidFill>
                          <a:latin typeface="Nunito Sans"/>
                          <a:ea typeface="Nunito Sans"/>
                          <a:cs typeface="Nunito Sans"/>
                          <a:sym typeface="Nunito Sans"/>
                        </a:rPr>
                        <a:t>4) </a:t>
                      </a:r>
                      <a:r>
                        <a:rPr lang="en-GB">
                          <a:solidFill>
                            <a:schemeClr val="dk1"/>
                          </a:solidFill>
                          <a:latin typeface="Nunito Sans"/>
                          <a:ea typeface="Nunito Sans"/>
                          <a:cs typeface="Nunito Sans"/>
                          <a:sym typeface="Nunito Sans"/>
                        </a:rPr>
                        <a:t>Work out the area of the shape below.</a:t>
                      </a:r>
                      <a:endParaRPr>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600">
                        <a:latin typeface="Nunito Sans"/>
                        <a:ea typeface="Nunito Sans"/>
                        <a:cs typeface="Nunito Sans"/>
                        <a:sym typeface="Nunito Sans"/>
                      </a:endParaRPr>
                    </a:p>
                    <a:p>
                      <a:pPr indent="0" lvl="0" marL="0" marR="0" rtl="0" algn="l">
                        <a:spcBef>
                          <a:spcPts val="0"/>
                        </a:spcBef>
                        <a:spcAft>
                          <a:spcPts val="0"/>
                        </a:spcAft>
                        <a:buNone/>
                      </a:pPr>
                      <a:r>
                        <a:rPr lang="en-GB">
                          <a:solidFill>
                            <a:srgbClr val="000000"/>
                          </a:solidFill>
                          <a:latin typeface="Nunito Sans"/>
                          <a:ea typeface="Nunito Sans"/>
                          <a:cs typeface="Nunito Sans"/>
                          <a:sym typeface="Nunito Sans"/>
                        </a:rPr>
                        <a:t>5) </a:t>
                      </a:r>
                      <a:r>
                        <a:rPr lang="en-GB">
                          <a:latin typeface="Nunito Sans"/>
                          <a:ea typeface="Nunito Sans"/>
                          <a:cs typeface="Nunito Sans"/>
                          <a:sym typeface="Nunito Sans"/>
                        </a:rPr>
                        <a:t>This square has an area of 64m</a:t>
                      </a:r>
                      <a:r>
                        <a:rPr baseline="30000" lang="en-GB">
                          <a:latin typeface="Nunito Sans"/>
                          <a:ea typeface="Nunito Sans"/>
                          <a:cs typeface="Nunito Sans"/>
                          <a:sym typeface="Nunito Sans"/>
                        </a:rPr>
                        <a:t>2</a:t>
                      </a:r>
                      <a:r>
                        <a:rPr lang="en-GB">
                          <a:latin typeface="Nunito Sans"/>
                          <a:ea typeface="Nunito Sans"/>
                          <a:cs typeface="Nunito Sans"/>
                          <a:sym typeface="Nunito Sans"/>
                        </a:rPr>
                        <a:t>. What is the length of one side?</a:t>
                      </a:r>
                      <a:endParaRPr>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04" name="Google Shape;104;p20"/>
          <p:cNvPicPr preferRelativeResize="0"/>
          <p:nvPr/>
        </p:nvPicPr>
        <p:blipFill>
          <a:blip r:embed="rId3">
            <a:alphaModFix/>
          </a:blip>
          <a:stretch>
            <a:fillRect/>
          </a:stretch>
        </p:blipFill>
        <p:spPr>
          <a:xfrm>
            <a:off x="258143" y="2809175"/>
            <a:ext cx="3229601" cy="1872349"/>
          </a:xfrm>
          <a:prstGeom prst="rect">
            <a:avLst/>
          </a:prstGeom>
          <a:noFill/>
          <a:ln>
            <a:noFill/>
          </a:ln>
        </p:spPr>
      </p:pic>
      <p:pic>
        <p:nvPicPr>
          <p:cNvPr id="105" name="Google Shape;105;p20"/>
          <p:cNvPicPr preferRelativeResize="0"/>
          <p:nvPr/>
        </p:nvPicPr>
        <p:blipFill>
          <a:blip r:embed="rId4">
            <a:alphaModFix/>
          </a:blip>
          <a:stretch>
            <a:fillRect/>
          </a:stretch>
        </p:blipFill>
        <p:spPr>
          <a:xfrm>
            <a:off x="5922275" y="2970575"/>
            <a:ext cx="1998325" cy="17690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21"/>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8, Day 2</a:t>
            </a:r>
            <a:endParaRPr b="1">
              <a:solidFill>
                <a:srgbClr val="FFFFFF"/>
              </a:solidFill>
              <a:latin typeface="Nunito Sans"/>
              <a:ea typeface="Nunito Sans"/>
              <a:cs typeface="Nunito Sans"/>
              <a:sym typeface="Nunito Sans"/>
            </a:endParaRPr>
          </a:p>
        </p:txBody>
      </p:sp>
      <p:graphicFrame>
        <p:nvGraphicFramePr>
          <p:cNvPr id="111" name="Google Shape;111;p21"/>
          <p:cNvGraphicFramePr/>
          <p:nvPr/>
        </p:nvGraphicFramePr>
        <p:xfrm>
          <a:off x="108044" y="862525"/>
          <a:ext cx="3000000" cy="3000000"/>
        </p:xfrm>
        <a:graphic>
          <a:graphicData uri="http://schemas.openxmlformats.org/drawingml/2006/table">
            <a:tbl>
              <a:tblPr bandRow="1" firstRow="1">
                <a:noFill/>
                <a:tableStyleId>{14AC032E-0A30-46C4-9788-27289C3C6415}</a:tableStyleId>
              </a:tblPr>
              <a:tblGrid>
                <a:gridCol w="1546950"/>
                <a:gridCol w="1695225"/>
                <a:gridCol w="1221775"/>
                <a:gridCol w="1350275"/>
                <a:gridCol w="3067850"/>
              </a:tblGrid>
              <a:tr h="1423150">
                <a:tc gridSpan="2">
                  <a:txBody>
                    <a:bodyPr/>
                    <a:lstStyle/>
                    <a:p>
                      <a:pPr indent="0" lvl="0" marL="0" rtl="0" algn="l">
                        <a:spcBef>
                          <a:spcPts val="0"/>
                        </a:spcBef>
                        <a:spcAft>
                          <a:spcPts val="0"/>
                        </a:spcAft>
                        <a:buNone/>
                      </a:pPr>
                      <a:r>
                        <a:rPr b="0" lang="en-GB">
                          <a:solidFill>
                            <a:schemeClr val="dk1"/>
                          </a:solidFill>
                          <a:latin typeface="Nunito Sans"/>
                          <a:ea typeface="Nunito Sans"/>
                          <a:cs typeface="Nunito Sans"/>
                          <a:sym typeface="Nunito Sans"/>
                        </a:rPr>
                        <a:t>1) Write using words:</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a:solidFill>
                            <a:schemeClr val="dk1"/>
                          </a:solidFill>
                          <a:latin typeface="Nunito Sans"/>
                          <a:ea typeface="Nunito Sans"/>
                          <a:cs typeface="Nunito Sans"/>
                          <a:sym typeface="Nunito Sans"/>
                        </a:rPr>
                        <a:t>       3009</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rgbClr val="00BC89"/>
                          </a:solidFill>
                          <a:latin typeface="Nunito Sans"/>
                          <a:ea typeface="Nunito Sans"/>
                          <a:cs typeface="Nunito Sans"/>
                          <a:sym typeface="Nunito Sans"/>
                        </a:rPr>
                        <a:t>Three</a:t>
                      </a:r>
                      <a:r>
                        <a:rPr lang="en-GB" sz="1500">
                          <a:solidFill>
                            <a:srgbClr val="00BC89"/>
                          </a:solidFill>
                          <a:latin typeface="Nunito Sans"/>
                          <a:ea typeface="Nunito Sans"/>
                          <a:cs typeface="Nunito Sans"/>
                          <a:sym typeface="Nunito Sans"/>
                        </a:rPr>
                        <a:t> thousand and nine</a:t>
                      </a:r>
                      <a:endParaRPr sz="15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a:solidFill>
                            <a:srgbClr val="000000"/>
                          </a:solidFill>
                          <a:latin typeface="Nunito Sans"/>
                          <a:ea typeface="Nunito Sans"/>
                          <a:cs typeface="Nunito Sans"/>
                          <a:sym typeface="Nunito Sans"/>
                        </a:rPr>
                        <a:t>2) Share 544 into 8 equal groups.</a:t>
                      </a:r>
                      <a:endParaRPr b="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GB" sz="1600">
                          <a:solidFill>
                            <a:srgbClr val="00BC89"/>
                          </a:solidFill>
                          <a:latin typeface="Nunito Sans"/>
                          <a:ea typeface="Nunito Sans"/>
                          <a:cs typeface="Nunito Sans"/>
                          <a:sym typeface="Nunito Sans"/>
                        </a:rPr>
                        <a:t>68</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a:solidFill>
                            <a:srgbClr val="000000"/>
                          </a:solidFill>
                          <a:latin typeface="Nunito Sans"/>
                          <a:ea typeface="Nunito Sans"/>
                          <a:cs typeface="Nunito Sans"/>
                          <a:sym typeface="Nunito Sans"/>
                        </a:rPr>
                        <a:t>3) </a:t>
                      </a:r>
                      <a:r>
                        <a:rPr b="0" lang="en-GB">
                          <a:solidFill>
                            <a:schemeClr val="dk1"/>
                          </a:solidFill>
                          <a:latin typeface="Nunito Sans"/>
                          <a:ea typeface="Nunito Sans"/>
                          <a:cs typeface="Nunito Sans"/>
                          <a:sym typeface="Nunito Sans"/>
                        </a:rPr>
                        <a:t>If </a:t>
                      </a:r>
                      <a:r>
                        <a:rPr b="0" i="1" lang="en-GB">
                          <a:solidFill>
                            <a:schemeClr val="dk1"/>
                          </a:solidFill>
                          <a:latin typeface="Times New Roman"/>
                          <a:ea typeface="Times New Roman"/>
                          <a:cs typeface="Times New Roman"/>
                          <a:sym typeface="Times New Roman"/>
                        </a:rPr>
                        <a:t>a</a:t>
                      </a:r>
                      <a:r>
                        <a:rPr b="0" lang="en-GB">
                          <a:solidFill>
                            <a:schemeClr val="dk1"/>
                          </a:solidFill>
                          <a:latin typeface="Nunito Sans"/>
                          <a:ea typeface="Nunito Sans"/>
                          <a:cs typeface="Nunito Sans"/>
                          <a:sym typeface="Nunito Sans"/>
                        </a:rPr>
                        <a:t>=7 and </a:t>
                      </a:r>
                      <a:r>
                        <a:rPr b="0" i="1" lang="en-GB">
                          <a:solidFill>
                            <a:schemeClr val="dk1"/>
                          </a:solidFill>
                          <a:latin typeface="Times New Roman"/>
                          <a:ea typeface="Times New Roman"/>
                          <a:cs typeface="Times New Roman"/>
                          <a:sym typeface="Times New Roman"/>
                        </a:rPr>
                        <a:t>b</a:t>
                      </a:r>
                      <a:r>
                        <a:rPr b="0" lang="en-GB">
                          <a:solidFill>
                            <a:schemeClr val="dk1"/>
                          </a:solidFill>
                          <a:latin typeface="Nunito Sans"/>
                          <a:ea typeface="Nunito Sans"/>
                          <a:cs typeface="Nunito Sans"/>
                          <a:sym typeface="Nunito Sans"/>
                        </a:rPr>
                        <a:t>=4, what is</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a:solidFill>
                            <a:schemeClr val="dk1"/>
                          </a:solidFill>
                          <a:latin typeface="Nunito Sans"/>
                          <a:ea typeface="Nunito Sans"/>
                          <a:cs typeface="Nunito Sans"/>
                          <a:sym typeface="Nunito Sans"/>
                        </a:rPr>
                        <a:t>     </a:t>
                      </a:r>
                      <a:r>
                        <a:rPr b="0" i="1" lang="en-GB">
                          <a:solidFill>
                            <a:schemeClr val="dk1"/>
                          </a:solidFill>
                          <a:latin typeface="Times New Roman"/>
                          <a:ea typeface="Times New Roman"/>
                          <a:cs typeface="Times New Roman"/>
                          <a:sym typeface="Times New Roman"/>
                        </a:rPr>
                        <a:t>ab </a:t>
                      </a:r>
                      <a:r>
                        <a:rPr b="0" lang="en-GB">
                          <a:solidFill>
                            <a:schemeClr val="dk1"/>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28</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a:solidFill>
                            <a:srgbClr val="000000"/>
                          </a:solidFill>
                          <a:latin typeface="Nunito Sans"/>
                          <a:ea typeface="Nunito Sans"/>
                          <a:cs typeface="Nunito Sans"/>
                          <a:sym typeface="Nunito Sans"/>
                        </a:rPr>
                        <a:t>4) </a:t>
                      </a:r>
                      <a:r>
                        <a:rPr lang="en-GB">
                          <a:solidFill>
                            <a:schemeClr val="dk1"/>
                          </a:solidFill>
                          <a:latin typeface="Nunito Sans"/>
                          <a:ea typeface="Nunito Sans"/>
                          <a:cs typeface="Nunito Sans"/>
                          <a:sym typeface="Nunito Sans"/>
                        </a:rPr>
                        <a:t>Work out the area of the shape below.</a:t>
                      </a:r>
                      <a:endParaRPr>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1" lang="en-GB" sz="1600">
                          <a:solidFill>
                            <a:srgbClr val="00BC89"/>
                          </a:solidFill>
                          <a:latin typeface="Nunito Sans"/>
                          <a:ea typeface="Nunito Sans"/>
                          <a:cs typeface="Nunito Sans"/>
                          <a:sym typeface="Nunito Sans"/>
                        </a:rPr>
                        <a:t>48cm</a:t>
                      </a:r>
                      <a:r>
                        <a:rPr b="1" baseline="30000" lang="en-GB" sz="1600">
                          <a:solidFill>
                            <a:srgbClr val="00BC89"/>
                          </a:solidFill>
                          <a:latin typeface="Nunito Sans"/>
                          <a:ea typeface="Nunito Sans"/>
                          <a:cs typeface="Nunito Sans"/>
                          <a:sym typeface="Nunito Sans"/>
                        </a:rPr>
                        <a:t>2</a:t>
                      </a:r>
                      <a:endParaRPr b="1"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600">
                        <a:latin typeface="Nunito Sans"/>
                        <a:ea typeface="Nunito Sans"/>
                        <a:cs typeface="Nunito Sans"/>
                        <a:sym typeface="Nunito Sans"/>
                      </a:endParaRPr>
                    </a:p>
                    <a:p>
                      <a:pPr indent="0" lvl="0" marL="0" marR="0" rtl="0" algn="l">
                        <a:spcBef>
                          <a:spcPts val="0"/>
                        </a:spcBef>
                        <a:spcAft>
                          <a:spcPts val="0"/>
                        </a:spcAft>
                        <a:buNone/>
                      </a:pPr>
                      <a:r>
                        <a:rPr lang="en-GB">
                          <a:solidFill>
                            <a:srgbClr val="000000"/>
                          </a:solidFill>
                          <a:latin typeface="Nunito Sans"/>
                          <a:ea typeface="Nunito Sans"/>
                          <a:cs typeface="Nunito Sans"/>
                          <a:sym typeface="Nunito Sans"/>
                        </a:rPr>
                        <a:t>5) </a:t>
                      </a:r>
                      <a:r>
                        <a:rPr lang="en-GB">
                          <a:latin typeface="Nunito Sans"/>
                          <a:ea typeface="Nunito Sans"/>
                          <a:cs typeface="Nunito Sans"/>
                          <a:sym typeface="Nunito Sans"/>
                        </a:rPr>
                        <a:t>This square has an area of 64m</a:t>
                      </a:r>
                      <a:r>
                        <a:rPr baseline="30000" lang="en-GB">
                          <a:latin typeface="Nunito Sans"/>
                          <a:ea typeface="Nunito Sans"/>
                          <a:cs typeface="Nunito Sans"/>
                          <a:sym typeface="Nunito Sans"/>
                        </a:rPr>
                        <a:t>2</a:t>
                      </a:r>
                      <a:r>
                        <a:rPr lang="en-GB">
                          <a:latin typeface="Nunito Sans"/>
                          <a:ea typeface="Nunito Sans"/>
                          <a:cs typeface="Nunito Sans"/>
                          <a:sym typeface="Nunito Sans"/>
                        </a:rPr>
                        <a:t>. What is the length of one side?  </a:t>
                      </a:r>
                      <a:r>
                        <a:rPr b="1" lang="en-GB" sz="1600">
                          <a:latin typeface="Nunito Sans"/>
                          <a:ea typeface="Nunito Sans"/>
                          <a:cs typeface="Nunito Sans"/>
                          <a:sym typeface="Nunito Sans"/>
                        </a:rPr>
                        <a:t> </a:t>
                      </a:r>
                      <a:r>
                        <a:rPr b="1" lang="en-GB" sz="1600">
                          <a:solidFill>
                            <a:srgbClr val="00BC89"/>
                          </a:solidFill>
                          <a:latin typeface="Nunito Sans"/>
                          <a:ea typeface="Nunito Sans"/>
                          <a:cs typeface="Nunito Sans"/>
                          <a:sym typeface="Nunito Sans"/>
                        </a:rPr>
                        <a:t>8m</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12" name="Google Shape;112;p21"/>
          <p:cNvPicPr preferRelativeResize="0"/>
          <p:nvPr/>
        </p:nvPicPr>
        <p:blipFill>
          <a:blip r:embed="rId3">
            <a:alphaModFix/>
          </a:blip>
          <a:stretch>
            <a:fillRect/>
          </a:stretch>
        </p:blipFill>
        <p:spPr>
          <a:xfrm>
            <a:off x="258143" y="2809175"/>
            <a:ext cx="3229601" cy="1872349"/>
          </a:xfrm>
          <a:prstGeom prst="rect">
            <a:avLst/>
          </a:prstGeom>
          <a:noFill/>
          <a:ln>
            <a:noFill/>
          </a:ln>
        </p:spPr>
      </p:pic>
      <p:pic>
        <p:nvPicPr>
          <p:cNvPr id="113" name="Google Shape;113;p21"/>
          <p:cNvPicPr preferRelativeResize="0"/>
          <p:nvPr/>
        </p:nvPicPr>
        <p:blipFill>
          <a:blip r:embed="rId4">
            <a:alphaModFix/>
          </a:blip>
          <a:stretch>
            <a:fillRect/>
          </a:stretch>
        </p:blipFill>
        <p:spPr>
          <a:xfrm>
            <a:off x="5922275" y="2970575"/>
            <a:ext cx="1998325" cy="17690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22"/>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8, Day 3</a:t>
            </a:r>
            <a:endParaRPr b="1">
              <a:solidFill>
                <a:srgbClr val="FFFFFF"/>
              </a:solidFill>
              <a:latin typeface="Nunito Sans"/>
              <a:ea typeface="Nunito Sans"/>
              <a:cs typeface="Nunito Sans"/>
              <a:sym typeface="Nunito Sans"/>
            </a:endParaRPr>
          </a:p>
        </p:txBody>
      </p:sp>
      <p:graphicFrame>
        <p:nvGraphicFramePr>
          <p:cNvPr id="119" name="Google Shape;119;p22"/>
          <p:cNvGraphicFramePr/>
          <p:nvPr/>
        </p:nvGraphicFramePr>
        <p:xfrm>
          <a:off x="108044" y="862525"/>
          <a:ext cx="3000000" cy="3000000"/>
        </p:xfrm>
        <a:graphic>
          <a:graphicData uri="http://schemas.openxmlformats.org/drawingml/2006/table">
            <a:tbl>
              <a:tblPr bandRow="1" firstRow="1">
                <a:noFill/>
                <a:tableStyleId>{14AC032E-0A30-46C4-9788-27289C3C6415}</a:tableStyleId>
              </a:tblPr>
              <a:tblGrid>
                <a:gridCol w="1546950"/>
                <a:gridCol w="1695225"/>
                <a:gridCol w="1221775"/>
                <a:gridCol w="1350275"/>
                <a:gridCol w="3067850"/>
              </a:tblGrid>
              <a:tr h="1423150">
                <a:tc gridSpan="2">
                  <a:txBody>
                    <a:bodyPr/>
                    <a:lstStyle/>
                    <a:p>
                      <a:pPr indent="0" lvl="0" marL="0" rtl="0" algn="l">
                        <a:spcBef>
                          <a:spcPts val="0"/>
                        </a:spcBef>
                        <a:spcAft>
                          <a:spcPts val="0"/>
                        </a:spcAft>
                        <a:buNone/>
                      </a:pPr>
                      <a:r>
                        <a:rPr b="0" lang="en-GB">
                          <a:solidFill>
                            <a:schemeClr val="dk1"/>
                          </a:solidFill>
                          <a:latin typeface="Nunito Sans"/>
                          <a:ea typeface="Nunito Sans"/>
                          <a:cs typeface="Nunito Sans"/>
                          <a:sym typeface="Nunito Sans"/>
                        </a:rPr>
                        <a:t>1) </a:t>
                      </a:r>
                      <a:r>
                        <a:rPr b="0" lang="en-GB">
                          <a:solidFill>
                            <a:schemeClr val="dk1"/>
                          </a:solidFill>
                          <a:latin typeface="Nunito Sans"/>
                          <a:ea typeface="Nunito Sans"/>
                          <a:cs typeface="Nunito Sans"/>
                          <a:sym typeface="Nunito Sans"/>
                        </a:rPr>
                        <a:t>Write using words:</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b="0" lang="en-GB">
                          <a:solidFill>
                            <a:schemeClr val="dk1"/>
                          </a:solidFill>
                          <a:latin typeface="Nunito Sans"/>
                          <a:ea typeface="Nunito Sans"/>
                          <a:cs typeface="Nunito Sans"/>
                          <a:sym typeface="Nunito Sans"/>
                        </a:rPr>
                        <a:t>       1543</a:t>
                      </a:r>
                      <a:endParaRPr b="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a:solidFill>
                            <a:srgbClr val="000000"/>
                          </a:solidFill>
                          <a:latin typeface="Nunito Sans"/>
                          <a:ea typeface="Nunito Sans"/>
                          <a:cs typeface="Nunito Sans"/>
                          <a:sym typeface="Nunito Sans"/>
                        </a:rPr>
                        <a:t>2) Find the quotient when 279 is divided by 9.</a:t>
                      </a:r>
                      <a:endParaRPr baseline="300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a:solidFill>
                            <a:srgbClr val="000000"/>
                          </a:solidFill>
                          <a:latin typeface="Nunito Sans"/>
                          <a:ea typeface="Nunito Sans"/>
                          <a:cs typeface="Nunito Sans"/>
                          <a:sym typeface="Nunito Sans"/>
                        </a:rPr>
                        <a:t>3) </a:t>
                      </a:r>
                      <a:r>
                        <a:rPr b="0" lang="en-GB">
                          <a:solidFill>
                            <a:schemeClr val="dk1"/>
                          </a:solidFill>
                          <a:latin typeface="Nunito Sans"/>
                          <a:ea typeface="Nunito Sans"/>
                          <a:cs typeface="Nunito Sans"/>
                          <a:sym typeface="Nunito Sans"/>
                        </a:rPr>
                        <a:t>If </a:t>
                      </a:r>
                      <a:r>
                        <a:rPr b="0" i="1" lang="en-GB">
                          <a:solidFill>
                            <a:schemeClr val="dk1"/>
                          </a:solidFill>
                          <a:latin typeface="Times New Roman"/>
                          <a:ea typeface="Times New Roman"/>
                          <a:cs typeface="Times New Roman"/>
                          <a:sym typeface="Times New Roman"/>
                        </a:rPr>
                        <a:t>a</a:t>
                      </a:r>
                      <a:r>
                        <a:rPr b="0" lang="en-GB">
                          <a:solidFill>
                            <a:schemeClr val="dk1"/>
                          </a:solidFill>
                          <a:latin typeface="Nunito Sans"/>
                          <a:ea typeface="Nunito Sans"/>
                          <a:cs typeface="Nunito Sans"/>
                          <a:sym typeface="Nunito Sans"/>
                        </a:rPr>
                        <a:t>=2 and </a:t>
                      </a:r>
                      <a:r>
                        <a:rPr b="0" i="1" lang="en-GB">
                          <a:solidFill>
                            <a:schemeClr val="dk1"/>
                          </a:solidFill>
                          <a:latin typeface="Times New Roman"/>
                          <a:ea typeface="Times New Roman"/>
                          <a:cs typeface="Times New Roman"/>
                          <a:sym typeface="Times New Roman"/>
                        </a:rPr>
                        <a:t>b</a:t>
                      </a:r>
                      <a:r>
                        <a:rPr b="0" lang="en-GB">
                          <a:solidFill>
                            <a:schemeClr val="dk1"/>
                          </a:solidFill>
                          <a:latin typeface="Nunito Sans"/>
                          <a:ea typeface="Nunito Sans"/>
                          <a:cs typeface="Nunito Sans"/>
                          <a:sym typeface="Nunito Sans"/>
                        </a:rPr>
                        <a:t>=5, what is</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a:solidFill>
                            <a:schemeClr val="dk1"/>
                          </a:solidFill>
                          <a:latin typeface="Nunito Sans"/>
                          <a:ea typeface="Nunito Sans"/>
                          <a:cs typeface="Nunito Sans"/>
                          <a:sym typeface="Nunito Sans"/>
                        </a:rPr>
                        <a:t>     </a:t>
                      </a:r>
                      <a:r>
                        <a:rPr b="0" i="1" lang="en-GB">
                          <a:solidFill>
                            <a:schemeClr val="dk1"/>
                          </a:solidFill>
                          <a:latin typeface="Times New Roman"/>
                          <a:ea typeface="Times New Roman"/>
                          <a:cs typeface="Times New Roman"/>
                          <a:sym typeface="Times New Roman"/>
                        </a:rPr>
                        <a:t>a </a:t>
                      </a:r>
                      <a:r>
                        <a:rPr b="0" lang="en-GB">
                          <a:solidFill>
                            <a:schemeClr val="dk1"/>
                          </a:solidFill>
                          <a:latin typeface="Times New Roman"/>
                          <a:ea typeface="Times New Roman"/>
                          <a:cs typeface="Times New Roman"/>
                          <a:sym typeface="Times New Roman"/>
                        </a:rPr>
                        <a:t>-</a:t>
                      </a:r>
                      <a:r>
                        <a:rPr b="0" i="1" lang="en-GB">
                          <a:solidFill>
                            <a:schemeClr val="dk1"/>
                          </a:solidFill>
                          <a:latin typeface="Times New Roman"/>
                          <a:ea typeface="Times New Roman"/>
                          <a:cs typeface="Times New Roman"/>
                          <a:sym typeface="Times New Roman"/>
                        </a:rPr>
                        <a:t> b</a:t>
                      </a:r>
                      <a:r>
                        <a:rPr b="0" lang="en-GB">
                          <a:solidFill>
                            <a:schemeClr val="dk1"/>
                          </a:solidFill>
                          <a:latin typeface="Nunito Sans"/>
                          <a:ea typeface="Nunito Sans"/>
                          <a:cs typeface="Nunito Sans"/>
                          <a:sym typeface="Nunito Sans"/>
                        </a:rPr>
                        <a:t> =</a:t>
                      </a:r>
                      <a:endParaRPr b="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600">
                        <a:latin typeface="Nunito Sans"/>
                        <a:ea typeface="Nunito Sans"/>
                        <a:cs typeface="Nunito Sans"/>
                        <a:sym typeface="Nunito Sans"/>
                      </a:endParaRPr>
                    </a:p>
                    <a:p>
                      <a:pPr indent="0" lvl="0" marL="0" marR="0" rtl="0" algn="l">
                        <a:spcBef>
                          <a:spcPts val="0"/>
                        </a:spcBef>
                        <a:spcAft>
                          <a:spcPts val="0"/>
                        </a:spcAft>
                        <a:buNone/>
                      </a:pPr>
                      <a:r>
                        <a:rPr lang="en-GB">
                          <a:solidFill>
                            <a:srgbClr val="000000"/>
                          </a:solidFill>
                          <a:latin typeface="Nunito Sans"/>
                          <a:ea typeface="Nunito Sans"/>
                          <a:cs typeface="Nunito Sans"/>
                          <a:sym typeface="Nunito Sans"/>
                        </a:rPr>
                        <a:t>4) </a:t>
                      </a:r>
                      <a:r>
                        <a:rPr lang="en-GB">
                          <a:solidFill>
                            <a:schemeClr val="dk1"/>
                          </a:solidFill>
                          <a:latin typeface="Nunito Sans"/>
                          <a:ea typeface="Nunito Sans"/>
                          <a:cs typeface="Nunito Sans"/>
                          <a:sym typeface="Nunito Sans"/>
                        </a:rPr>
                        <a:t>Work out the area of the shape below.</a:t>
                      </a:r>
                      <a:endParaRPr>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a:latin typeface="Nunito Sans"/>
                        <a:ea typeface="Nunito Sans"/>
                        <a:cs typeface="Nunito Sans"/>
                        <a:sym typeface="Nunito Sans"/>
                      </a:endParaRPr>
                    </a:p>
                    <a:p>
                      <a:pPr indent="0" lvl="0" marL="0" marR="0" rtl="0" algn="l">
                        <a:spcBef>
                          <a:spcPts val="0"/>
                        </a:spcBef>
                        <a:spcAft>
                          <a:spcPts val="0"/>
                        </a:spcAft>
                        <a:buNone/>
                      </a:pPr>
                      <a:r>
                        <a:rPr lang="en-GB">
                          <a:solidFill>
                            <a:srgbClr val="000000"/>
                          </a:solidFill>
                          <a:latin typeface="Nunito Sans"/>
                          <a:ea typeface="Nunito Sans"/>
                          <a:cs typeface="Nunito Sans"/>
                          <a:sym typeface="Nunito Sans"/>
                        </a:rPr>
                        <a:t>5) The </a:t>
                      </a:r>
                      <a:r>
                        <a:rPr lang="en-GB">
                          <a:latin typeface="Nunito Sans"/>
                          <a:ea typeface="Nunito Sans"/>
                          <a:cs typeface="Nunito Sans"/>
                          <a:sym typeface="Nunito Sans"/>
                        </a:rPr>
                        <a:t>area of this triangle is 24cm</a:t>
                      </a:r>
                      <a:r>
                        <a:rPr baseline="30000" lang="en-GB">
                          <a:latin typeface="Nunito Sans"/>
                          <a:ea typeface="Nunito Sans"/>
                          <a:cs typeface="Nunito Sans"/>
                          <a:sym typeface="Nunito Sans"/>
                        </a:rPr>
                        <a:t>2</a:t>
                      </a:r>
                      <a:r>
                        <a:rPr lang="en-GB">
                          <a:latin typeface="Nunito Sans"/>
                          <a:ea typeface="Nunito Sans"/>
                          <a:cs typeface="Nunito Sans"/>
                          <a:sym typeface="Nunito Sans"/>
                        </a:rPr>
                        <a:t>. Work out the missing side length.</a:t>
                      </a:r>
                      <a:endParaRPr>
                        <a:latin typeface="Nunito Sans"/>
                        <a:ea typeface="Nunito Sans"/>
                        <a:cs typeface="Nunito Sans"/>
                        <a:sym typeface="Nunito Sans"/>
                      </a:endParaRPr>
                    </a:p>
                    <a:p>
                      <a:pPr indent="0" lvl="0" marL="0" marR="0" rtl="0" algn="l">
                        <a:spcBef>
                          <a:spcPts val="0"/>
                        </a:spcBef>
                        <a:spcAft>
                          <a:spcPts val="0"/>
                        </a:spcAft>
                        <a:buNone/>
                      </a:pPr>
                      <a:r>
                        <a:t/>
                      </a:r>
                      <a:endParaRPr>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20" name="Google Shape;120;p22"/>
          <p:cNvPicPr preferRelativeResize="0"/>
          <p:nvPr/>
        </p:nvPicPr>
        <p:blipFill>
          <a:blip r:embed="rId3">
            <a:alphaModFix/>
          </a:blip>
          <a:stretch>
            <a:fillRect/>
          </a:stretch>
        </p:blipFill>
        <p:spPr>
          <a:xfrm>
            <a:off x="430575" y="2869324"/>
            <a:ext cx="2650625" cy="1656650"/>
          </a:xfrm>
          <a:prstGeom prst="rect">
            <a:avLst/>
          </a:prstGeom>
          <a:noFill/>
          <a:ln>
            <a:noFill/>
          </a:ln>
        </p:spPr>
      </p:pic>
      <p:pic>
        <p:nvPicPr>
          <p:cNvPr id="121" name="Google Shape;121;p22"/>
          <p:cNvPicPr preferRelativeResize="0"/>
          <p:nvPr/>
        </p:nvPicPr>
        <p:blipFill>
          <a:blip r:embed="rId4">
            <a:alphaModFix/>
          </a:blip>
          <a:stretch>
            <a:fillRect/>
          </a:stretch>
        </p:blipFill>
        <p:spPr>
          <a:xfrm>
            <a:off x="5165194" y="3097644"/>
            <a:ext cx="2933875" cy="16095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p23"/>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8, Day 3</a:t>
            </a:r>
            <a:endParaRPr b="1">
              <a:solidFill>
                <a:srgbClr val="FFFFFF"/>
              </a:solidFill>
              <a:latin typeface="Nunito Sans"/>
              <a:ea typeface="Nunito Sans"/>
              <a:cs typeface="Nunito Sans"/>
              <a:sym typeface="Nunito Sans"/>
            </a:endParaRPr>
          </a:p>
        </p:txBody>
      </p:sp>
      <p:graphicFrame>
        <p:nvGraphicFramePr>
          <p:cNvPr id="127" name="Google Shape;127;p23"/>
          <p:cNvGraphicFramePr/>
          <p:nvPr/>
        </p:nvGraphicFramePr>
        <p:xfrm>
          <a:off x="108044" y="862525"/>
          <a:ext cx="3000000" cy="3000000"/>
        </p:xfrm>
        <a:graphic>
          <a:graphicData uri="http://schemas.openxmlformats.org/drawingml/2006/table">
            <a:tbl>
              <a:tblPr bandRow="1" firstRow="1">
                <a:noFill/>
                <a:tableStyleId>{14AC032E-0A30-46C4-9788-27289C3C6415}</a:tableStyleId>
              </a:tblPr>
              <a:tblGrid>
                <a:gridCol w="1546950"/>
                <a:gridCol w="1695225"/>
                <a:gridCol w="1221775"/>
                <a:gridCol w="1350275"/>
                <a:gridCol w="3067850"/>
              </a:tblGrid>
              <a:tr h="1423150">
                <a:tc gridSpan="2">
                  <a:txBody>
                    <a:bodyPr/>
                    <a:lstStyle/>
                    <a:p>
                      <a:pPr indent="0" lvl="0" marL="0" rtl="0" algn="l">
                        <a:spcBef>
                          <a:spcPts val="0"/>
                        </a:spcBef>
                        <a:spcAft>
                          <a:spcPts val="0"/>
                        </a:spcAft>
                        <a:buNone/>
                      </a:pPr>
                      <a:r>
                        <a:rPr b="0" lang="en-GB">
                          <a:solidFill>
                            <a:schemeClr val="dk1"/>
                          </a:solidFill>
                          <a:latin typeface="Nunito Sans"/>
                          <a:ea typeface="Nunito Sans"/>
                          <a:cs typeface="Nunito Sans"/>
                          <a:sym typeface="Nunito Sans"/>
                        </a:rPr>
                        <a:t>1) Write using words:</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a:solidFill>
                            <a:schemeClr val="dk1"/>
                          </a:solidFill>
                          <a:latin typeface="Nunito Sans"/>
                          <a:ea typeface="Nunito Sans"/>
                          <a:cs typeface="Nunito Sans"/>
                          <a:sym typeface="Nunito Sans"/>
                        </a:rPr>
                        <a:t>       1543</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rgbClr val="00BC89"/>
                          </a:solidFill>
                          <a:latin typeface="Nunito Sans"/>
                          <a:ea typeface="Nunito Sans"/>
                          <a:cs typeface="Nunito Sans"/>
                          <a:sym typeface="Nunito Sans"/>
                        </a:rPr>
                        <a:t>One thousand five hundred and forty three</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a:solidFill>
                            <a:srgbClr val="000000"/>
                          </a:solidFill>
                          <a:latin typeface="Nunito Sans"/>
                          <a:ea typeface="Nunito Sans"/>
                          <a:cs typeface="Nunito Sans"/>
                          <a:sym typeface="Nunito Sans"/>
                        </a:rPr>
                        <a:t>2) Find the quotient when 279 is divided by 9.</a:t>
                      </a:r>
                      <a:endParaRPr b="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GB" sz="1600">
                          <a:solidFill>
                            <a:srgbClr val="00BC89"/>
                          </a:solidFill>
                          <a:latin typeface="Nunito Sans"/>
                          <a:ea typeface="Nunito Sans"/>
                          <a:cs typeface="Nunito Sans"/>
                          <a:sym typeface="Nunito Sans"/>
                        </a:rPr>
                        <a:t>31</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a:solidFill>
                            <a:srgbClr val="000000"/>
                          </a:solidFill>
                          <a:latin typeface="Nunito Sans"/>
                          <a:ea typeface="Nunito Sans"/>
                          <a:cs typeface="Nunito Sans"/>
                          <a:sym typeface="Nunito Sans"/>
                        </a:rPr>
                        <a:t>3) </a:t>
                      </a:r>
                      <a:r>
                        <a:rPr b="0" lang="en-GB">
                          <a:solidFill>
                            <a:schemeClr val="dk1"/>
                          </a:solidFill>
                          <a:latin typeface="Nunito Sans"/>
                          <a:ea typeface="Nunito Sans"/>
                          <a:cs typeface="Nunito Sans"/>
                          <a:sym typeface="Nunito Sans"/>
                        </a:rPr>
                        <a:t>If </a:t>
                      </a:r>
                      <a:r>
                        <a:rPr b="0" i="1" lang="en-GB">
                          <a:solidFill>
                            <a:schemeClr val="dk1"/>
                          </a:solidFill>
                          <a:latin typeface="Times New Roman"/>
                          <a:ea typeface="Times New Roman"/>
                          <a:cs typeface="Times New Roman"/>
                          <a:sym typeface="Times New Roman"/>
                        </a:rPr>
                        <a:t>a</a:t>
                      </a:r>
                      <a:r>
                        <a:rPr b="0" lang="en-GB">
                          <a:solidFill>
                            <a:schemeClr val="dk1"/>
                          </a:solidFill>
                          <a:latin typeface="Nunito Sans"/>
                          <a:ea typeface="Nunito Sans"/>
                          <a:cs typeface="Nunito Sans"/>
                          <a:sym typeface="Nunito Sans"/>
                        </a:rPr>
                        <a:t>=2 and </a:t>
                      </a:r>
                      <a:r>
                        <a:rPr b="0" i="1" lang="en-GB">
                          <a:solidFill>
                            <a:schemeClr val="dk1"/>
                          </a:solidFill>
                          <a:latin typeface="Times New Roman"/>
                          <a:ea typeface="Times New Roman"/>
                          <a:cs typeface="Times New Roman"/>
                          <a:sym typeface="Times New Roman"/>
                        </a:rPr>
                        <a:t>b</a:t>
                      </a:r>
                      <a:r>
                        <a:rPr b="0" lang="en-GB">
                          <a:solidFill>
                            <a:schemeClr val="dk1"/>
                          </a:solidFill>
                          <a:latin typeface="Nunito Sans"/>
                          <a:ea typeface="Nunito Sans"/>
                          <a:cs typeface="Nunito Sans"/>
                          <a:sym typeface="Nunito Sans"/>
                        </a:rPr>
                        <a:t>=5, what is</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a:solidFill>
                            <a:schemeClr val="dk1"/>
                          </a:solidFill>
                          <a:latin typeface="Nunito Sans"/>
                          <a:ea typeface="Nunito Sans"/>
                          <a:cs typeface="Nunito Sans"/>
                          <a:sym typeface="Nunito Sans"/>
                        </a:rPr>
                        <a:t> </a:t>
                      </a:r>
                      <a:r>
                        <a:rPr b="0" i="1" lang="en-GB">
                          <a:solidFill>
                            <a:schemeClr val="dk1"/>
                          </a:solidFill>
                          <a:latin typeface="Times New Roman"/>
                          <a:ea typeface="Times New Roman"/>
                          <a:cs typeface="Times New Roman"/>
                          <a:sym typeface="Times New Roman"/>
                        </a:rPr>
                        <a:t>    a </a:t>
                      </a:r>
                      <a:r>
                        <a:rPr b="0" lang="en-GB">
                          <a:solidFill>
                            <a:schemeClr val="dk1"/>
                          </a:solidFill>
                          <a:latin typeface="Times New Roman"/>
                          <a:ea typeface="Times New Roman"/>
                          <a:cs typeface="Times New Roman"/>
                          <a:sym typeface="Times New Roman"/>
                        </a:rPr>
                        <a:t>-</a:t>
                      </a:r>
                      <a:r>
                        <a:rPr b="0" i="1" lang="en-GB">
                          <a:solidFill>
                            <a:schemeClr val="dk1"/>
                          </a:solidFill>
                          <a:latin typeface="Times New Roman"/>
                          <a:ea typeface="Times New Roman"/>
                          <a:cs typeface="Times New Roman"/>
                          <a:sym typeface="Times New Roman"/>
                        </a:rPr>
                        <a:t> b</a:t>
                      </a:r>
                      <a:r>
                        <a:rPr b="0" lang="en-GB">
                          <a:solidFill>
                            <a:schemeClr val="dk1"/>
                          </a:solidFill>
                          <a:latin typeface="Nunito Sans"/>
                          <a:ea typeface="Nunito Sans"/>
                          <a:cs typeface="Nunito Sans"/>
                          <a:sym typeface="Nunito Sans"/>
                        </a:rPr>
                        <a:t> = </a:t>
                      </a:r>
                      <a:r>
                        <a:rPr lang="en-GB" sz="1600">
                          <a:solidFill>
                            <a:srgbClr val="00BC89"/>
                          </a:solidFill>
                          <a:latin typeface="Nunito Sans"/>
                          <a:ea typeface="Nunito Sans"/>
                          <a:cs typeface="Nunito Sans"/>
                          <a:sym typeface="Nunito Sans"/>
                        </a:rPr>
                        <a:t>-3</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600">
                        <a:latin typeface="Nunito Sans"/>
                        <a:ea typeface="Nunito Sans"/>
                        <a:cs typeface="Nunito Sans"/>
                        <a:sym typeface="Nunito Sans"/>
                      </a:endParaRPr>
                    </a:p>
                    <a:p>
                      <a:pPr indent="0" lvl="0" marL="0" marR="0" rtl="0" algn="l">
                        <a:spcBef>
                          <a:spcPts val="0"/>
                        </a:spcBef>
                        <a:spcAft>
                          <a:spcPts val="0"/>
                        </a:spcAft>
                        <a:buNone/>
                      </a:pPr>
                      <a:r>
                        <a:rPr lang="en-GB">
                          <a:solidFill>
                            <a:srgbClr val="000000"/>
                          </a:solidFill>
                          <a:latin typeface="Nunito Sans"/>
                          <a:ea typeface="Nunito Sans"/>
                          <a:cs typeface="Nunito Sans"/>
                          <a:sym typeface="Nunito Sans"/>
                        </a:rPr>
                        <a:t>4) </a:t>
                      </a:r>
                      <a:r>
                        <a:rPr lang="en-GB">
                          <a:solidFill>
                            <a:schemeClr val="dk1"/>
                          </a:solidFill>
                          <a:latin typeface="Nunito Sans"/>
                          <a:ea typeface="Nunito Sans"/>
                          <a:cs typeface="Nunito Sans"/>
                          <a:sym typeface="Nunito Sans"/>
                        </a:rPr>
                        <a:t>Work out the area of the shape below.</a:t>
                      </a:r>
                      <a:endParaRPr>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1" lang="en-GB" sz="1600">
                          <a:solidFill>
                            <a:srgbClr val="00BC89"/>
                          </a:solidFill>
                          <a:latin typeface="Nunito Sans"/>
                          <a:ea typeface="Nunito Sans"/>
                          <a:cs typeface="Nunito Sans"/>
                          <a:sym typeface="Nunito Sans"/>
                        </a:rPr>
                        <a:t>77cm</a:t>
                      </a:r>
                      <a:r>
                        <a:rPr b="1" baseline="30000" lang="en-GB" sz="1600">
                          <a:solidFill>
                            <a:srgbClr val="00BC89"/>
                          </a:solidFill>
                          <a:latin typeface="Nunito Sans"/>
                          <a:ea typeface="Nunito Sans"/>
                          <a:cs typeface="Nunito Sans"/>
                          <a:sym typeface="Nunito Sans"/>
                        </a:rPr>
                        <a:t>2</a:t>
                      </a:r>
                      <a:endParaRPr b="1" baseline="30000"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t/>
                      </a:r>
                      <a:endParaRPr>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a:solidFill>
                            <a:srgbClr val="000000"/>
                          </a:solidFill>
                          <a:latin typeface="Nunito Sans"/>
                          <a:ea typeface="Nunito Sans"/>
                          <a:cs typeface="Nunito Sans"/>
                          <a:sym typeface="Nunito Sans"/>
                        </a:rPr>
                        <a:t>5) The </a:t>
                      </a:r>
                      <a:r>
                        <a:rPr lang="en-GB">
                          <a:latin typeface="Nunito Sans"/>
                          <a:ea typeface="Nunito Sans"/>
                          <a:cs typeface="Nunito Sans"/>
                          <a:sym typeface="Nunito Sans"/>
                        </a:rPr>
                        <a:t>area of this triangle is 24cm</a:t>
                      </a:r>
                      <a:r>
                        <a:rPr baseline="30000" lang="en-GB">
                          <a:latin typeface="Nunito Sans"/>
                          <a:ea typeface="Nunito Sans"/>
                          <a:cs typeface="Nunito Sans"/>
                          <a:sym typeface="Nunito Sans"/>
                        </a:rPr>
                        <a:t>2</a:t>
                      </a:r>
                      <a:r>
                        <a:rPr lang="en-GB">
                          <a:latin typeface="Nunito Sans"/>
                          <a:ea typeface="Nunito Sans"/>
                          <a:cs typeface="Nunito Sans"/>
                          <a:sym typeface="Nunito Sans"/>
                        </a:rPr>
                        <a:t>. Work out the missing side length.</a:t>
                      </a:r>
                      <a:r>
                        <a:rPr lang="en-GB" sz="1600">
                          <a:latin typeface="Nunito Sans"/>
                          <a:ea typeface="Nunito Sans"/>
                          <a:cs typeface="Nunito Sans"/>
                          <a:sym typeface="Nunito Sans"/>
                        </a:rPr>
                        <a:t>    </a:t>
                      </a:r>
                      <a:r>
                        <a:rPr b="1" lang="en-GB" sz="1600">
                          <a:solidFill>
                            <a:srgbClr val="00BC89"/>
                          </a:solidFill>
                          <a:latin typeface="Nunito Sans"/>
                          <a:ea typeface="Nunito Sans"/>
                          <a:cs typeface="Nunito Sans"/>
                          <a:sym typeface="Nunito Sans"/>
                        </a:rPr>
                        <a:t>6cm</a:t>
                      </a:r>
                      <a:endParaRPr b="1"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28" name="Google Shape;128;p23"/>
          <p:cNvPicPr preferRelativeResize="0"/>
          <p:nvPr/>
        </p:nvPicPr>
        <p:blipFill>
          <a:blip r:embed="rId3">
            <a:alphaModFix/>
          </a:blip>
          <a:stretch>
            <a:fillRect/>
          </a:stretch>
        </p:blipFill>
        <p:spPr>
          <a:xfrm>
            <a:off x="430575" y="2869324"/>
            <a:ext cx="2650625" cy="1656650"/>
          </a:xfrm>
          <a:prstGeom prst="rect">
            <a:avLst/>
          </a:prstGeom>
          <a:noFill/>
          <a:ln>
            <a:noFill/>
          </a:ln>
        </p:spPr>
      </p:pic>
      <p:pic>
        <p:nvPicPr>
          <p:cNvPr id="129" name="Google Shape;129;p23"/>
          <p:cNvPicPr preferRelativeResize="0"/>
          <p:nvPr/>
        </p:nvPicPr>
        <p:blipFill>
          <a:blip r:embed="rId4">
            <a:alphaModFix/>
          </a:blip>
          <a:stretch>
            <a:fillRect/>
          </a:stretch>
        </p:blipFill>
        <p:spPr>
          <a:xfrm>
            <a:off x="5165194" y="3097644"/>
            <a:ext cx="2933875" cy="16095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