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61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</p:sldIdLst>
  <p:sldSz cy="5143500" cx="9144000"/>
  <p:notesSz cx="6858000" cy="9144000"/>
  <p:embeddedFontLst>
    <p:embeddedFont>
      <p:font typeface="Nunito"/>
      <p:regular r:id="rId20"/>
      <p:bold r:id="rId21"/>
      <p:italic r:id="rId22"/>
      <p:boldItalic r:id="rId23"/>
    </p:embeddedFont>
    <p:embeddedFont>
      <p:font typeface="Nunito Sans"/>
      <p:regular r:id="rId24"/>
      <p:bold r:id="rId25"/>
      <p:italic r:id="rId26"/>
      <p:boldItalic r:id="rId27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3B269D84-70CC-4299-90B9-4799B5A0A192}">
  <a:tblStyle styleId="{3B269D84-70CC-4299-90B9-4799B5A0A192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  <a:tblStyle styleId="{0C5524F8-3842-4CFF-AB46-564A607B7191}" styleName="Table_1">
    <a:wholeTbl>
      <a:tcTxStyle>
        <a:font>
          <a:latin typeface="Arial"/>
          <a:ea typeface="Arial"/>
          <a:cs typeface="Arial"/>
        </a:font>
        <a:srgbClr val="000000"/>
      </a:tcTx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  <a:tblStyle styleId="{4EF9E14A-A350-4AB7-856D-B396668FBBFA}" styleName="Table_2">
    <a:wholeTbl>
      <a:tcTxStyle b="off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insideV>
        </a:tcBdr>
        <a:fill>
          <a:solidFill>
            <a:srgbClr val="E8EBF5"/>
          </a:solidFill>
        </a:fill>
      </a:tcStyle>
    </a:wholeTbl>
    <a:band1H>
      <a:tcTxStyle/>
      <a:tcStyle>
        <a:fill>
          <a:solidFill>
            <a:srgbClr val="CDD4EA"/>
          </a:solidFill>
        </a:fill>
      </a:tcStyle>
    </a:band1H>
    <a:band2H>
      <a:tcTxStyle/>
    </a:band2H>
    <a:band1V>
      <a:tcTxStyle/>
      <a:tcStyle>
        <a:fill>
          <a:solidFill>
            <a:srgbClr val="CDD4EA"/>
          </a:solidFill>
        </a:fill>
      </a:tcStyle>
    </a:band1V>
    <a:band2V>
      <a:tcTxStyle/>
    </a:band2V>
    <a:lastCol>
      <a:tcTxStyle b="on" i="off">
        <a:font>
          <a:latin typeface="Calibri"/>
          <a:ea typeface="Calibri"/>
          <a:cs typeface="Calibri"/>
        </a:font>
        <a:srgbClr val="FFFFFF"/>
      </a:tcTxStyle>
      <a:tcStyle>
        <a:fill>
          <a:solidFill>
            <a:srgbClr val="4472C4"/>
          </a:solidFill>
        </a:fill>
      </a:tcStyle>
    </a:lastCol>
    <a:firstCol>
      <a:tcTxStyle b="on" i="off">
        <a:font>
          <a:latin typeface="Calibri"/>
          <a:ea typeface="Calibri"/>
          <a:cs typeface="Calibri"/>
        </a:font>
        <a:srgbClr val="FFFFFF"/>
      </a:tcTxStyle>
      <a:tcStyle>
        <a:fill>
          <a:solidFill>
            <a:srgbClr val="4472C4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top>
            <a:ln cap="flat" cmpd="sng" w="381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top>
        </a:tcBdr>
        <a:fill>
          <a:solidFill>
            <a:srgbClr val="4472C4"/>
          </a:solidFill>
        </a:fill>
      </a:tcStyle>
    </a:lastRow>
    <a:seCell>
      <a:tcTxStyle/>
    </a:seCell>
    <a:swCell>
      <a:tcTxStyle/>
    </a:swCell>
    <a:fir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bottom>
            <a:ln cap="flat" cmpd="sng" w="381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bottom>
        </a:tcBdr>
        <a:fill>
          <a:solidFill>
            <a:srgbClr val="4472C4"/>
          </a:solidFill>
        </a:fill>
      </a:tcStyle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Nunito-regular.fntdata"/><Relationship Id="rId22" Type="http://schemas.openxmlformats.org/officeDocument/2006/relationships/font" Target="fonts/Nunito-italic.fntdata"/><Relationship Id="rId21" Type="http://schemas.openxmlformats.org/officeDocument/2006/relationships/font" Target="fonts/Nunito-bold.fntdata"/><Relationship Id="rId24" Type="http://schemas.openxmlformats.org/officeDocument/2006/relationships/font" Target="fonts/NunitoSans-regular.fntdata"/><Relationship Id="rId23" Type="http://schemas.openxmlformats.org/officeDocument/2006/relationships/font" Target="fonts/Nunito-boldItalic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26" Type="http://schemas.openxmlformats.org/officeDocument/2006/relationships/font" Target="fonts/NunitoSans-italic.fntdata"/><Relationship Id="rId25" Type="http://schemas.openxmlformats.org/officeDocument/2006/relationships/font" Target="fonts/NunitoSans-bold.fntdata"/><Relationship Id="rId27" Type="http://schemas.openxmlformats.org/officeDocument/2006/relationships/font" Target="fonts/NunitoSans-boldItalic.fntdata"/><Relationship Id="rId5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11" Type="http://schemas.openxmlformats.org/officeDocument/2006/relationships/slide" Target="slides/slide5.xml"/><Relationship Id="rId10" Type="http://schemas.openxmlformats.org/officeDocument/2006/relationships/slide" Target="slides/slide4.xml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19" Type="http://schemas.openxmlformats.org/officeDocument/2006/relationships/slide" Target="slides/slide13.xml"/><Relationship Id="rId18" Type="http://schemas.openxmlformats.org/officeDocument/2006/relationships/slide" Target="slides/slide1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gd9c7bf38d3_0_1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7" name="Google Shape;67;gd9c7bf38d3_0_118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9" name="Shape 2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" name="Google Shape;290;g1021945b8d0_0_8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1" name="Google Shape;291;g1021945b8d0_0_87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25" name="Shape 3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6" name="Google Shape;326;g103eaea5971_0_13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27" name="Google Shape;327;g103eaea5971_0_133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70" name="Shape 3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1" name="Google Shape;371;g1021945b8d0_0_9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2" name="Google Shape;372;g1021945b8d0_0_92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10" name="Shape 4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1" name="Google Shape;411;g103eaea5971_0_15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12" name="Google Shape;412;g103eaea5971_0_152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g1021945b8d0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2" name="Google Shape;72;g1021945b8d0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g1021945b8d0_0_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8" name="Google Shape;78;g1021945b8d0_0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g1021945b8d0_0_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4" name="Google Shape;84;g1021945b8d0_0_1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g103eaea5971_0_7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2" name="Google Shape;112;g103eaea5971_0_75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3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g1021945b8d0_0_7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5" name="Google Shape;145;g1021945b8d0_0_77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5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g103eaea5971_0_9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7" name="Google Shape;177;g103eaea5971_0_95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6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Google Shape;217;g1021945b8d0_0_8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8" name="Google Shape;218;g1021945b8d0_0_82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8" name="Shape 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Google Shape;249;g103eaea5971_0_1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0" name="Google Shape;250;g103eaea5971_0_114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1.jp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1" name="Google Shape;11;p2"/>
          <p:cNvSpPr/>
          <p:nvPr/>
        </p:nvSpPr>
        <p:spPr>
          <a:xfrm>
            <a:off x="0" y="150"/>
            <a:ext cx="9144000" cy="5143500"/>
          </a:xfrm>
          <a:prstGeom prst="rect">
            <a:avLst/>
          </a:prstGeom>
          <a:solidFill>
            <a:srgbClr val="09217B"/>
          </a:solidFill>
          <a:ln cap="flat" cmpd="sng" w="9525">
            <a:solidFill>
              <a:srgbClr val="09217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" name="Google Shape;12;p2"/>
          <p:cNvSpPr txBox="1"/>
          <p:nvPr/>
        </p:nvSpPr>
        <p:spPr>
          <a:xfrm>
            <a:off x="-150" y="2390000"/>
            <a:ext cx="9144000" cy="7908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Calibri"/>
              <a:buNone/>
            </a:pPr>
            <a:r>
              <a:rPr b="1" lang="en-GB" sz="5000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Fluent in Five</a:t>
            </a:r>
            <a:endParaRPr b="1" sz="5000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sp>
        <p:nvSpPr>
          <p:cNvPr id="13" name="Google Shape;13;p2"/>
          <p:cNvSpPr txBox="1"/>
          <p:nvPr/>
        </p:nvSpPr>
        <p:spPr>
          <a:xfrm>
            <a:off x="0" y="3380300"/>
            <a:ext cx="9144000" cy="594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rtl="0" algn="ctr">
              <a:lnSpc>
                <a:spcPct val="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8"/>
              <a:buFont typeface="Arial"/>
              <a:buNone/>
            </a:pPr>
            <a:r>
              <a:rPr lang="en-GB" sz="1800">
                <a:solidFill>
                  <a:schemeClr val="lt1"/>
                </a:solidFill>
                <a:latin typeface="Nunito Sans"/>
                <a:ea typeface="Nunito Sans"/>
                <a:cs typeface="Nunito Sans"/>
                <a:sym typeface="Nunito Sans"/>
              </a:rPr>
              <a:t>KS3 YEAR 7</a:t>
            </a:r>
            <a:endParaRPr sz="1800">
              <a:solidFill>
                <a:schemeClr val="lt1"/>
              </a:solidFill>
              <a:latin typeface="Nunito Sans"/>
              <a:ea typeface="Nunito Sans"/>
              <a:cs typeface="Nunito Sans"/>
              <a:sym typeface="Nunito Sans"/>
            </a:endParaRPr>
          </a:p>
          <a:p>
            <a:pPr indent="0" lvl="0" marL="0" rtl="0" algn="ctr">
              <a:lnSpc>
                <a:spcPct val="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8"/>
              <a:buFont typeface="Arial"/>
              <a:buNone/>
            </a:pPr>
            <a:r>
              <a:t/>
            </a:r>
            <a:endParaRPr sz="1800">
              <a:solidFill>
                <a:schemeClr val="lt1"/>
              </a:solidFill>
              <a:latin typeface="Nunito Sans"/>
              <a:ea typeface="Nunito Sans"/>
              <a:cs typeface="Nunito Sans"/>
              <a:sym typeface="Nunito Sans"/>
            </a:endParaRPr>
          </a:p>
          <a:p>
            <a:pPr indent="0" lvl="0" marL="0" rtl="0" algn="ctr">
              <a:lnSpc>
                <a:spcPct val="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8"/>
              <a:buFont typeface="Arial"/>
              <a:buNone/>
            </a:pPr>
            <a:r>
              <a:t/>
            </a:r>
            <a:endParaRPr sz="1800">
              <a:solidFill>
                <a:schemeClr val="lt1"/>
              </a:solidFill>
              <a:latin typeface="Nunito Sans"/>
              <a:ea typeface="Nunito Sans"/>
              <a:cs typeface="Nunito Sans"/>
              <a:sym typeface="Nunito Sans"/>
            </a:endParaRPr>
          </a:p>
          <a:p>
            <a:pPr indent="0" lvl="0" marL="0" rtl="0" algn="ctr">
              <a:lnSpc>
                <a:spcPct val="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8"/>
              <a:buFont typeface="Arial"/>
              <a:buNone/>
            </a:pPr>
            <a:r>
              <a:rPr lang="en-GB" sz="1800">
                <a:solidFill>
                  <a:schemeClr val="lt1"/>
                </a:solidFill>
                <a:latin typeface="Nunito Sans"/>
                <a:ea typeface="Nunito Sans"/>
                <a:cs typeface="Nunito Sans"/>
                <a:sym typeface="Nunito Sans"/>
              </a:rPr>
              <a:t>SPRING TERM </a:t>
            </a:r>
            <a:endParaRPr sz="1800">
              <a:solidFill>
                <a:schemeClr val="lt1"/>
              </a:solidFill>
              <a:latin typeface="Nunito Sans"/>
              <a:ea typeface="Nunito Sans"/>
              <a:cs typeface="Nunito Sans"/>
              <a:sym typeface="Nunito Sans"/>
            </a:endParaRPr>
          </a:p>
          <a:p>
            <a:pPr indent="0" lvl="0" marL="0" rtl="0" algn="ctr">
              <a:lnSpc>
                <a:spcPct val="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8"/>
              <a:buFont typeface="Arial"/>
              <a:buNone/>
            </a:pPr>
            <a:r>
              <a:t/>
            </a:r>
            <a:endParaRPr sz="1800">
              <a:solidFill>
                <a:schemeClr val="lt1"/>
              </a:solidFill>
              <a:latin typeface="Nunito Sans"/>
              <a:ea typeface="Nunito Sans"/>
              <a:cs typeface="Nunito Sans"/>
              <a:sym typeface="Nunito Sans"/>
            </a:endParaRPr>
          </a:p>
          <a:p>
            <a:pPr indent="0" lvl="0" marL="0" rtl="0" algn="ctr">
              <a:lnSpc>
                <a:spcPct val="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70"/>
              <a:buFont typeface="Arial"/>
              <a:buNone/>
            </a:pPr>
            <a:r>
              <a:t/>
            </a:r>
            <a:endParaRPr sz="1800">
              <a:solidFill>
                <a:schemeClr val="lt1"/>
              </a:solidFill>
              <a:latin typeface="Nunito Sans"/>
              <a:ea typeface="Nunito Sans"/>
              <a:cs typeface="Nunito Sans"/>
              <a:sym typeface="Nunito Sans"/>
            </a:endParaRPr>
          </a:p>
          <a:p>
            <a:pPr indent="0" lvl="0" marL="0" rtl="0" algn="ctr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55"/>
              <a:buNone/>
            </a:pPr>
            <a:r>
              <a:t/>
            </a:r>
            <a:endParaRPr sz="1800">
              <a:solidFill>
                <a:schemeClr val="lt1"/>
              </a:solidFill>
              <a:latin typeface="Nunito Sans"/>
              <a:ea typeface="Nunito Sans"/>
              <a:cs typeface="Nunito Sans"/>
              <a:sym typeface="Nunito Sans"/>
            </a:endParaRPr>
          </a:p>
          <a:p>
            <a:pPr indent="0" lvl="0" marL="0" rtl="0" algn="ctr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55"/>
              <a:buNone/>
            </a:pPr>
            <a:r>
              <a:t/>
            </a:r>
            <a:endParaRPr sz="1800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sp>
        <p:nvSpPr>
          <p:cNvPr id="14" name="Google Shape;14;p2"/>
          <p:cNvSpPr/>
          <p:nvPr/>
        </p:nvSpPr>
        <p:spPr>
          <a:xfrm>
            <a:off x="3762450" y="571400"/>
            <a:ext cx="1619100" cy="1619100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5" name="Google Shape;15;p2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4066175" y="934944"/>
            <a:ext cx="1011651" cy="892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1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52" name="Google Shape;52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2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55" name="Google Shape;55;p12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56" name="Google Shape;56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1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4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61" name="Google Shape;61;p14"/>
          <p:cNvSpPr txBox="1"/>
          <p:nvPr>
            <p:ph idx="1" type="body"/>
          </p:nvPr>
        </p:nvSpPr>
        <p:spPr>
          <a:xfrm>
            <a:off x="628650" y="1369219"/>
            <a:ext cx="7886700" cy="32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3175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/>
            </a:lvl1pPr>
            <a:lvl2pPr indent="-317500" lvl="1" marL="9144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400"/>
              <a:buChar char="■"/>
              <a:defRPr/>
            </a:lvl9pPr>
          </a:lstStyle>
          <a:p/>
        </p:txBody>
      </p:sp>
      <p:sp>
        <p:nvSpPr>
          <p:cNvPr id="62" name="Google Shape;62;p14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9pPr>
          </a:lstStyle>
          <a:p/>
        </p:txBody>
      </p:sp>
      <p:sp>
        <p:nvSpPr>
          <p:cNvPr id="63" name="Google Shape;63;p14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9pPr>
          </a:lstStyle>
          <a:p/>
        </p:txBody>
      </p:sp>
      <p:sp>
        <p:nvSpPr>
          <p:cNvPr id="64" name="Google Shape;64;p14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8" name="Google Shape;18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4"/>
          <p:cNvSpPr txBox="1"/>
          <p:nvPr/>
        </p:nvSpPr>
        <p:spPr>
          <a:xfrm>
            <a:off x="0" y="0"/>
            <a:ext cx="36213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00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   KS3 Year 7 | Fluent in Five | Spring Term</a:t>
            </a:r>
            <a:endParaRPr sz="12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000">
              <a:solidFill>
                <a:srgbClr val="2779F5"/>
              </a:solidFill>
              <a:latin typeface="Nunito Sans"/>
              <a:ea typeface="Nunito Sans"/>
              <a:cs typeface="Nunito Sans"/>
              <a:sym typeface="Nunito Sans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000">
              <a:solidFill>
                <a:srgbClr val="2779F5"/>
              </a:solidFill>
              <a:latin typeface="Nunito Sans"/>
              <a:ea typeface="Nunito Sans"/>
              <a:cs typeface="Nunito Sans"/>
              <a:sym typeface="Nunito Sans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000">
              <a:solidFill>
                <a:srgbClr val="2779F5"/>
              </a:solidFill>
              <a:latin typeface="Nunito Sans"/>
              <a:ea typeface="Nunito Sans"/>
              <a:cs typeface="Nunito Sans"/>
              <a:sym typeface="Nunito Sans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000">
              <a:solidFill>
                <a:srgbClr val="2779F5"/>
              </a:solidFill>
              <a:latin typeface="Nunito Sans"/>
              <a:ea typeface="Nunito Sans"/>
              <a:cs typeface="Nunito Sans"/>
              <a:sym typeface="Nunito Sans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000">
              <a:solidFill>
                <a:srgbClr val="2779F5"/>
              </a:solidFill>
              <a:latin typeface="Nunito Sans"/>
              <a:ea typeface="Nunito Sans"/>
              <a:cs typeface="Nunito Sans"/>
              <a:sym typeface="Nunito Sans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00">
              <a:solidFill>
                <a:srgbClr val="2779F5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graphicFrame>
        <p:nvGraphicFramePr>
          <p:cNvPr id="21" name="Google Shape;21;p4"/>
          <p:cNvGraphicFramePr/>
          <p:nvPr/>
        </p:nvGraphicFramePr>
        <p:xfrm>
          <a:off x="0" y="3693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{3B269D84-70CC-4299-90B9-4799B5A0A192}</a:tableStyleId>
              </a:tblPr>
              <a:tblGrid>
                <a:gridCol w="2956375"/>
              </a:tblGrid>
              <a:tr h="3693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>
                        <a:solidFill>
                          <a:schemeClr val="lt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9217B"/>
                    </a:solidFill>
                  </a:tcPr>
                </a:tc>
              </a:tr>
            </a:tbl>
          </a:graphicData>
        </a:graphic>
      </p:graphicFrame>
      <p:pic>
        <p:nvPicPr>
          <p:cNvPr id="22" name="Google Shape;22;p4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7623046" y="205972"/>
            <a:ext cx="1305129" cy="396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 1">
  <p:cSld name="TITLE_AND_BODY_1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5"/>
          <p:cNvSpPr txBox="1"/>
          <p:nvPr/>
        </p:nvSpPr>
        <p:spPr>
          <a:xfrm>
            <a:off x="0" y="0"/>
            <a:ext cx="36213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00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   KS3 Year 7 | Fluent in Five | Spring Term</a:t>
            </a:r>
            <a:endParaRPr sz="12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000">
              <a:solidFill>
                <a:srgbClr val="2779F5"/>
              </a:solidFill>
              <a:latin typeface="Nunito Sans"/>
              <a:ea typeface="Nunito Sans"/>
              <a:cs typeface="Nunito Sans"/>
              <a:sym typeface="Nunito Sans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000">
              <a:solidFill>
                <a:srgbClr val="2779F5"/>
              </a:solidFill>
              <a:latin typeface="Nunito Sans"/>
              <a:ea typeface="Nunito Sans"/>
              <a:cs typeface="Nunito Sans"/>
              <a:sym typeface="Nunito Sans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000">
              <a:solidFill>
                <a:srgbClr val="2779F5"/>
              </a:solidFill>
              <a:latin typeface="Nunito Sans"/>
              <a:ea typeface="Nunito Sans"/>
              <a:cs typeface="Nunito Sans"/>
              <a:sym typeface="Nunito Sans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000">
              <a:solidFill>
                <a:srgbClr val="2779F5"/>
              </a:solidFill>
              <a:latin typeface="Nunito Sans"/>
              <a:ea typeface="Nunito Sans"/>
              <a:cs typeface="Nunito Sans"/>
              <a:sym typeface="Nunito Sans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000">
              <a:solidFill>
                <a:srgbClr val="2779F5"/>
              </a:solidFill>
              <a:latin typeface="Nunito Sans"/>
              <a:ea typeface="Nunito Sans"/>
              <a:cs typeface="Nunito Sans"/>
              <a:sym typeface="Nunito Sans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00">
              <a:solidFill>
                <a:srgbClr val="2779F5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graphicFrame>
        <p:nvGraphicFramePr>
          <p:cNvPr id="25" name="Google Shape;25;p5"/>
          <p:cNvGraphicFramePr/>
          <p:nvPr/>
        </p:nvGraphicFramePr>
        <p:xfrm>
          <a:off x="0" y="3693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{3B269D84-70CC-4299-90B9-4799B5A0A192}</a:tableStyleId>
              </a:tblPr>
              <a:tblGrid>
                <a:gridCol w="2956375"/>
              </a:tblGrid>
              <a:tr h="3693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>
                        <a:solidFill>
                          <a:schemeClr val="lt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9217B"/>
                    </a:solidFill>
                  </a:tcPr>
                </a:tc>
              </a:tr>
            </a:tbl>
          </a:graphicData>
        </a:graphic>
      </p:graphicFrame>
      <p:sp>
        <p:nvSpPr>
          <p:cNvPr id="26" name="Google Shape;26;p5"/>
          <p:cNvSpPr/>
          <p:nvPr/>
        </p:nvSpPr>
        <p:spPr>
          <a:xfrm>
            <a:off x="0" y="4863725"/>
            <a:ext cx="9144000" cy="279900"/>
          </a:xfrm>
          <a:prstGeom prst="rect">
            <a:avLst/>
          </a:prstGeom>
          <a:solidFill>
            <a:srgbClr val="09217B"/>
          </a:solidFill>
          <a:ln cap="flat" cmpd="sng" w="9525">
            <a:solidFill>
              <a:srgbClr val="09217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" name="Google Shape;27;p5"/>
          <p:cNvSpPr txBox="1"/>
          <p:nvPr/>
        </p:nvSpPr>
        <p:spPr>
          <a:xfrm>
            <a:off x="2023325" y="4842125"/>
            <a:ext cx="7380000" cy="323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900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   thirdspacelearning.com </a:t>
            </a:r>
            <a:r>
              <a:rPr lang="en-GB" sz="900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| Helping schools close the maths attainment gap through targeted one to one teaching and flexible resources</a:t>
            </a:r>
            <a:endParaRPr sz="900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28" name="Google Shape;28;p5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7623046" y="205972"/>
            <a:ext cx="1305129" cy="396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31" name="Google Shape;31;p6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2" name="Google Shape;32;p6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3" name="Google Shape;33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34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36" name="Google Shape;36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8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9" name="Google Shape;39;p8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40" name="Google Shape;40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9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43" name="Google Shape;43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0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6" name="Google Shape;46;p10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47" name="Google Shape;47;p10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48" name="Google Shape;48;p10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9" name="Google Shape;49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2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7.png"/><Relationship Id="rId4" Type="http://schemas.openxmlformats.org/officeDocument/2006/relationships/image" Target="../media/image10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9.png"/><Relationship Id="rId4" Type="http://schemas.openxmlformats.org/officeDocument/2006/relationships/image" Target="../media/image10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7.png"/><Relationship Id="rId4" Type="http://schemas.openxmlformats.org/officeDocument/2006/relationships/image" Target="../media/image8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5.png"/><Relationship Id="rId4" Type="http://schemas.openxmlformats.org/officeDocument/2006/relationships/image" Target="../media/image8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.png"/><Relationship Id="rId4" Type="http://schemas.openxmlformats.org/officeDocument/2006/relationships/image" Target="../media/image14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6.png"/><Relationship Id="rId4" Type="http://schemas.openxmlformats.org/officeDocument/2006/relationships/image" Target="../media/image14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5.png"/><Relationship Id="rId4" Type="http://schemas.openxmlformats.org/officeDocument/2006/relationships/image" Target="../media/image16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4.png"/><Relationship Id="rId4" Type="http://schemas.openxmlformats.org/officeDocument/2006/relationships/image" Target="../media/image16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2.png"/><Relationship Id="rId4" Type="http://schemas.openxmlformats.org/officeDocument/2006/relationships/image" Target="../media/image13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3.png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5"/>
          <p:cNvSpPr txBox="1"/>
          <p:nvPr/>
        </p:nvSpPr>
        <p:spPr>
          <a:xfrm>
            <a:off x="2027625" y="4158150"/>
            <a:ext cx="6815100" cy="723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3500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11</a:t>
            </a:r>
            <a:endParaRPr b="1" sz="3500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2" name="Shape 2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" name="Google Shape;293;p24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11, Day 4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graphicFrame>
        <p:nvGraphicFramePr>
          <p:cNvPr id="294" name="Google Shape;294;p24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{4EF9E14A-A350-4AB7-856D-B396668FBBFA}</a:tableStyleId>
              </a:tblPr>
              <a:tblGrid>
                <a:gridCol w="1546950"/>
                <a:gridCol w="1362575"/>
                <a:gridCol w="1554425"/>
                <a:gridCol w="1350275"/>
                <a:gridCol w="3067850"/>
              </a:tblGrid>
              <a:tr h="1196450"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1) Calculate</a:t>
                      </a:r>
                      <a:endParaRPr b="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b="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+          = </a:t>
                      </a:r>
                      <a:r>
                        <a:rPr b="0" lang="en-GB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</a:t>
                      </a:r>
                      <a:endParaRPr b="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b="0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Circle the largest fraction.</a:t>
                      </a:r>
                      <a:endParaRPr b="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                     </a:t>
                      </a:r>
                      <a:endParaRPr b="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0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Work out</a:t>
                      </a:r>
                      <a:endParaRPr b="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b="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0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 -         =</a:t>
                      </a:r>
                      <a:endParaRPr b="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707725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Fill in the missing values for this function machine.</a:t>
                      </a:r>
                      <a:endParaRPr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I</a:t>
                      </a:r>
                      <a:endParaRPr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Form an equation representing perimeter using information about this rectangle.</a:t>
                      </a:r>
                      <a:endParaRPr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(You do not need to solve the equation)</a:t>
                      </a:r>
                      <a:endParaRPr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grpSp>
        <p:nvGrpSpPr>
          <p:cNvPr id="295" name="Google Shape;295;p24"/>
          <p:cNvGrpSpPr/>
          <p:nvPr/>
        </p:nvGrpSpPr>
        <p:grpSpPr>
          <a:xfrm>
            <a:off x="307064" y="1283350"/>
            <a:ext cx="235655" cy="481300"/>
            <a:chOff x="4963775" y="5368550"/>
            <a:chExt cx="294900" cy="481300"/>
          </a:xfrm>
        </p:grpSpPr>
        <p:cxnSp>
          <p:nvCxnSpPr>
            <p:cNvPr id="296" name="Google Shape;296;p24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sp>
          <p:nvSpPr>
            <p:cNvPr id="297" name="Google Shape;297;p24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en-GB">
                  <a:latin typeface="Nunito Sans"/>
                  <a:ea typeface="Nunito Sans"/>
                  <a:cs typeface="Nunito Sans"/>
                  <a:sym typeface="Nunito Sans"/>
                </a:rPr>
                <a:t>7</a:t>
              </a:r>
              <a:endParaRPr i="0" u="none" cap="none" strike="noStrike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298" name="Google Shape;298;p24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en-GB">
                  <a:latin typeface="Nunito Sans"/>
                  <a:ea typeface="Nunito Sans"/>
                  <a:cs typeface="Nunito Sans"/>
                  <a:sym typeface="Nunito Sans"/>
                </a:rPr>
                <a:t>1</a:t>
              </a:r>
              <a:endParaRPr u="none" cap="none" strike="noStrike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grpSp>
        <p:nvGrpSpPr>
          <p:cNvPr id="299" name="Google Shape;299;p24"/>
          <p:cNvGrpSpPr/>
          <p:nvPr/>
        </p:nvGrpSpPr>
        <p:grpSpPr>
          <a:xfrm>
            <a:off x="742064" y="1283350"/>
            <a:ext cx="235655" cy="481300"/>
            <a:chOff x="4963775" y="5368550"/>
            <a:chExt cx="294900" cy="481300"/>
          </a:xfrm>
        </p:grpSpPr>
        <p:cxnSp>
          <p:nvCxnSpPr>
            <p:cNvPr id="300" name="Google Shape;300;p24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sp>
          <p:nvSpPr>
            <p:cNvPr id="301" name="Google Shape;301;p24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en-GB">
                  <a:latin typeface="Nunito Sans"/>
                  <a:ea typeface="Nunito Sans"/>
                  <a:cs typeface="Nunito Sans"/>
                  <a:sym typeface="Nunito Sans"/>
                </a:rPr>
                <a:t>4</a:t>
              </a:r>
              <a:endParaRPr i="0" u="none" cap="none" strike="noStrike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302" name="Google Shape;302;p24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en-GB">
                  <a:latin typeface="Nunito Sans"/>
                  <a:ea typeface="Nunito Sans"/>
                  <a:cs typeface="Nunito Sans"/>
                  <a:sym typeface="Nunito Sans"/>
                </a:rPr>
                <a:t>1</a:t>
              </a:r>
              <a:endParaRPr u="none" cap="none" strike="noStrike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grpSp>
        <p:nvGrpSpPr>
          <p:cNvPr id="303" name="Google Shape;303;p24"/>
          <p:cNvGrpSpPr/>
          <p:nvPr/>
        </p:nvGrpSpPr>
        <p:grpSpPr>
          <a:xfrm>
            <a:off x="3304839" y="1283350"/>
            <a:ext cx="235655" cy="481300"/>
            <a:chOff x="4963775" y="5368550"/>
            <a:chExt cx="294900" cy="481300"/>
          </a:xfrm>
        </p:grpSpPr>
        <p:cxnSp>
          <p:nvCxnSpPr>
            <p:cNvPr id="304" name="Google Shape;304;p24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sp>
          <p:nvSpPr>
            <p:cNvPr id="305" name="Google Shape;305;p24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en-GB">
                  <a:latin typeface="Nunito Sans"/>
                  <a:ea typeface="Nunito Sans"/>
                  <a:cs typeface="Nunito Sans"/>
                  <a:sym typeface="Nunito Sans"/>
                </a:rPr>
                <a:t>8</a:t>
              </a:r>
              <a:endParaRPr i="0" u="none" cap="none" strike="noStrike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306" name="Google Shape;306;p24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en-GB">
                  <a:latin typeface="Nunito Sans"/>
                  <a:ea typeface="Nunito Sans"/>
                  <a:cs typeface="Nunito Sans"/>
                  <a:sym typeface="Nunito Sans"/>
                </a:rPr>
                <a:t>5</a:t>
              </a:r>
              <a:endParaRPr u="none" cap="none" strike="noStrike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grpSp>
        <p:nvGrpSpPr>
          <p:cNvPr id="307" name="Google Shape;307;p24"/>
          <p:cNvGrpSpPr/>
          <p:nvPr/>
        </p:nvGrpSpPr>
        <p:grpSpPr>
          <a:xfrm>
            <a:off x="4040639" y="1283350"/>
            <a:ext cx="235655" cy="481300"/>
            <a:chOff x="4963775" y="5368550"/>
            <a:chExt cx="294900" cy="481300"/>
          </a:xfrm>
        </p:grpSpPr>
        <p:cxnSp>
          <p:nvCxnSpPr>
            <p:cNvPr id="308" name="Google Shape;308;p24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sp>
          <p:nvSpPr>
            <p:cNvPr id="309" name="Google Shape;309;p24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en-GB">
                  <a:latin typeface="Nunito Sans"/>
                  <a:ea typeface="Nunito Sans"/>
                  <a:cs typeface="Nunito Sans"/>
                  <a:sym typeface="Nunito Sans"/>
                </a:rPr>
                <a:t>4</a:t>
              </a:r>
              <a:endParaRPr i="0" u="none" cap="none" strike="noStrike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310" name="Google Shape;310;p24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en-GB">
                  <a:latin typeface="Nunito Sans"/>
                  <a:ea typeface="Nunito Sans"/>
                  <a:cs typeface="Nunito Sans"/>
                  <a:sym typeface="Nunito Sans"/>
                </a:rPr>
                <a:t>3</a:t>
              </a:r>
              <a:endParaRPr u="none" cap="none" strike="noStrike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grpSp>
        <p:nvGrpSpPr>
          <p:cNvPr id="311" name="Google Shape;311;p24"/>
          <p:cNvGrpSpPr/>
          <p:nvPr/>
        </p:nvGrpSpPr>
        <p:grpSpPr>
          <a:xfrm>
            <a:off x="4776439" y="1283350"/>
            <a:ext cx="235655" cy="481300"/>
            <a:chOff x="4963775" y="5368550"/>
            <a:chExt cx="294900" cy="481300"/>
          </a:xfrm>
        </p:grpSpPr>
        <p:cxnSp>
          <p:nvCxnSpPr>
            <p:cNvPr id="312" name="Google Shape;312;p24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sp>
          <p:nvSpPr>
            <p:cNvPr id="313" name="Google Shape;313;p24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en-GB">
                  <a:latin typeface="Nunito Sans"/>
                  <a:ea typeface="Nunito Sans"/>
                  <a:cs typeface="Nunito Sans"/>
                  <a:sym typeface="Nunito Sans"/>
                </a:rPr>
                <a:t>3</a:t>
              </a:r>
              <a:endParaRPr i="0" u="none" cap="none" strike="noStrike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314" name="Google Shape;314;p24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en-GB">
                  <a:latin typeface="Nunito Sans"/>
                  <a:ea typeface="Nunito Sans"/>
                  <a:cs typeface="Nunito Sans"/>
                  <a:sym typeface="Nunito Sans"/>
                </a:rPr>
                <a:t>2</a:t>
              </a:r>
              <a:endParaRPr u="none" cap="none" strike="noStrike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grpSp>
        <p:nvGrpSpPr>
          <p:cNvPr id="315" name="Google Shape;315;p24"/>
          <p:cNvGrpSpPr/>
          <p:nvPr/>
        </p:nvGrpSpPr>
        <p:grpSpPr>
          <a:xfrm>
            <a:off x="6172389" y="1283350"/>
            <a:ext cx="235655" cy="481300"/>
            <a:chOff x="4963775" y="5368550"/>
            <a:chExt cx="294900" cy="481300"/>
          </a:xfrm>
        </p:grpSpPr>
        <p:cxnSp>
          <p:nvCxnSpPr>
            <p:cNvPr id="316" name="Google Shape;316;p24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sp>
          <p:nvSpPr>
            <p:cNvPr id="317" name="Google Shape;317;p24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en-GB">
                  <a:latin typeface="Nunito Sans"/>
                  <a:ea typeface="Nunito Sans"/>
                  <a:cs typeface="Nunito Sans"/>
                  <a:sym typeface="Nunito Sans"/>
                </a:rPr>
                <a:t>8</a:t>
              </a:r>
              <a:endParaRPr i="0" u="none" cap="none" strike="noStrike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318" name="Google Shape;318;p24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en-GB">
                  <a:latin typeface="Nunito Sans"/>
                  <a:ea typeface="Nunito Sans"/>
                  <a:cs typeface="Nunito Sans"/>
                  <a:sym typeface="Nunito Sans"/>
                </a:rPr>
                <a:t>3</a:t>
              </a:r>
              <a:endParaRPr u="none" cap="none" strike="noStrike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grpSp>
        <p:nvGrpSpPr>
          <p:cNvPr id="319" name="Google Shape;319;p24"/>
          <p:cNvGrpSpPr/>
          <p:nvPr/>
        </p:nvGrpSpPr>
        <p:grpSpPr>
          <a:xfrm>
            <a:off x="6653664" y="1283350"/>
            <a:ext cx="235655" cy="481300"/>
            <a:chOff x="4963775" y="5368550"/>
            <a:chExt cx="294900" cy="481300"/>
          </a:xfrm>
        </p:grpSpPr>
        <p:cxnSp>
          <p:nvCxnSpPr>
            <p:cNvPr id="320" name="Google Shape;320;p24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sp>
          <p:nvSpPr>
            <p:cNvPr id="321" name="Google Shape;321;p24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en-GB">
                  <a:latin typeface="Nunito Sans"/>
                  <a:ea typeface="Nunito Sans"/>
                  <a:cs typeface="Nunito Sans"/>
                  <a:sym typeface="Nunito Sans"/>
                </a:rPr>
                <a:t>4</a:t>
              </a:r>
              <a:endParaRPr i="0" u="none" cap="none" strike="noStrike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322" name="Google Shape;322;p24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en-GB">
                  <a:latin typeface="Nunito Sans"/>
                  <a:ea typeface="Nunito Sans"/>
                  <a:cs typeface="Nunito Sans"/>
                  <a:sym typeface="Nunito Sans"/>
                </a:rPr>
                <a:t>1</a:t>
              </a:r>
              <a:endParaRPr u="none" cap="none" strike="noStrike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pic>
        <p:nvPicPr>
          <p:cNvPr id="323" name="Google Shape;323;p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07075" y="2632093"/>
            <a:ext cx="3779554" cy="1721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24" name="Google Shape;324;p2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572000" y="2942300"/>
            <a:ext cx="4133374" cy="1824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28" name="Shape 3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9" name="Google Shape;329;p25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11, Day 4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graphicFrame>
        <p:nvGraphicFramePr>
          <p:cNvPr id="330" name="Google Shape;330;p25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{4EF9E14A-A350-4AB7-856D-B396668FBBFA}</a:tableStyleId>
              </a:tblPr>
              <a:tblGrid>
                <a:gridCol w="1546950"/>
                <a:gridCol w="1362575"/>
                <a:gridCol w="1554425"/>
                <a:gridCol w="1350275"/>
                <a:gridCol w="3067850"/>
              </a:tblGrid>
              <a:tr h="1326775"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1) Calculate</a:t>
                      </a:r>
                      <a:endParaRPr b="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b="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+          = </a:t>
                      </a:r>
                      <a:r>
                        <a:rPr b="0" lang="en-GB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b="0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Circle the largest fraction.</a:t>
                      </a:r>
                      <a:endParaRPr b="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</a:t>
                      </a:r>
                      <a:endParaRPr b="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0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Work out</a:t>
                      </a:r>
                      <a:endParaRPr b="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b="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0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 -         =</a:t>
                      </a:r>
                      <a:endParaRPr b="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b="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707725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Fill in the missing values for this function machine.</a:t>
                      </a:r>
                      <a:endParaRPr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</a:t>
                      </a:r>
                      <a:endParaRPr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Form an equation representing perimeter using information about this rectangle.</a:t>
                      </a:r>
                      <a:endParaRPr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(You do not need to solve the equation)</a:t>
                      </a:r>
                      <a:endParaRPr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</a:t>
                      </a:r>
                      <a:r>
                        <a:rPr b="1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8</a:t>
                      </a:r>
                      <a:r>
                        <a:rPr b="1" i="1" lang="en-GB" sz="1600">
                          <a:solidFill>
                            <a:srgbClr val="00BC89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g</a:t>
                      </a:r>
                      <a:r>
                        <a:rPr b="1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= </a:t>
                      </a:r>
                      <a:r>
                        <a:rPr b="1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16</a:t>
                      </a:r>
                      <a:endParaRPr b="1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331" name="Google Shape;331;p25"/>
          <p:cNvSpPr/>
          <p:nvPr/>
        </p:nvSpPr>
        <p:spPr>
          <a:xfrm>
            <a:off x="3940975" y="1266675"/>
            <a:ext cx="435000" cy="512100"/>
          </a:xfrm>
          <a:prstGeom prst="ellipse">
            <a:avLst/>
          </a:prstGeom>
          <a:noFill/>
          <a:ln cap="flat" cmpd="sng" w="19050">
            <a:solidFill>
              <a:srgbClr val="00BC8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332" name="Google Shape;332;p25"/>
          <p:cNvGrpSpPr/>
          <p:nvPr/>
        </p:nvGrpSpPr>
        <p:grpSpPr>
          <a:xfrm>
            <a:off x="307064" y="1283350"/>
            <a:ext cx="235655" cy="481300"/>
            <a:chOff x="4963775" y="5368550"/>
            <a:chExt cx="294900" cy="481300"/>
          </a:xfrm>
        </p:grpSpPr>
        <p:cxnSp>
          <p:nvCxnSpPr>
            <p:cNvPr id="333" name="Google Shape;333;p25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sp>
          <p:nvSpPr>
            <p:cNvPr id="334" name="Google Shape;334;p25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en-GB">
                  <a:latin typeface="Nunito Sans"/>
                  <a:ea typeface="Nunito Sans"/>
                  <a:cs typeface="Nunito Sans"/>
                  <a:sym typeface="Nunito Sans"/>
                </a:rPr>
                <a:t>7</a:t>
              </a:r>
              <a:endParaRPr i="0" u="none" cap="none" strike="noStrike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335" name="Google Shape;335;p25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en-GB">
                  <a:latin typeface="Nunito Sans"/>
                  <a:ea typeface="Nunito Sans"/>
                  <a:cs typeface="Nunito Sans"/>
                  <a:sym typeface="Nunito Sans"/>
                </a:rPr>
                <a:t>1</a:t>
              </a:r>
              <a:endParaRPr u="none" cap="none" strike="noStrike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grpSp>
        <p:nvGrpSpPr>
          <p:cNvPr id="336" name="Google Shape;336;p25"/>
          <p:cNvGrpSpPr/>
          <p:nvPr/>
        </p:nvGrpSpPr>
        <p:grpSpPr>
          <a:xfrm>
            <a:off x="742064" y="1283350"/>
            <a:ext cx="235655" cy="481300"/>
            <a:chOff x="4963775" y="5368550"/>
            <a:chExt cx="294900" cy="481300"/>
          </a:xfrm>
        </p:grpSpPr>
        <p:cxnSp>
          <p:nvCxnSpPr>
            <p:cNvPr id="337" name="Google Shape;337;p25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sp>
          <p:nvSpPr>
            <p:cNvPr id="338" name="Google Shape;338;p25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en-GB">
                  <a:latin typeface="Nunito Sans"/>
                  <a:ea typeface="Nunito Sans"/>
                  <a:cs typeface="Nunito Sans"/>
                  <a:sym typeface="Nunito Sans"/>
                </a:rPr>
                <a:t>4</a:t>
              </a:r>
              <a:endParaRPr i="0" u="none" cap="none" strike="noStrike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339" name="Google Shape;339;p25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en-GB">
                  <a:latin typeface="Nunito Sans"/>
                  <a:ea typeface="Nunito Sans"/>
                  <a:cs typeface="Nunito Sans"/>
                  <a:sym typeface="Nunito Sans"/>
                </a:rPr>
                <a:t>1</a:t>
              </a:r>
              <a:endParaRPr u="none" cap="none" strike="noStrike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grpSp>
        <p:nvGrpSpPr>
          <p:cNvPr id="340" name="Google Shape;340;p25"/>
          <p:cNvGrpSpPr/>
          <p:nvPr/>
        </p:nvGrpSpPr>
        <p:grpSpPr>
          <a:xfrm>
            <a:off x="1339525" y="1240825"/>
            <a:ext cx="435110" cy="512200"/>
            <a:chOff x="4868994" y="5368550"/>
            <a:chExt cx="544500" cy="512200"/>
          </a:xfrm>
        </p:grpSpPr>
        <p:cxnSp>
          <p:nvCxnSpPr>
            <p:cNvPr id="341" name="Google Shape;341;p25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sp>
          <p:nvSpPr>
            <p:cNvPr id="342" name="Google Shape;342;p25"/>
            <p:cNvSpPr txBox="1"/>
            <p:nvPr/>
          </p:nvSpPr>
          <p:spPr>
            <a:xfrm>
              <a:off x="4868994" y="5634450"/>
              <a:ext cx="544500" cy="246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1" lang="en-GB" sz="1600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28</a:t>
              </a:r>
              <a:endParaRPr b="1" i="0" sz="1600" u="none" cap="none" strike="noStrike"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343" name="Google Shape;343;p25"/>
            <p:cNvSpPr txBox="1"/>
            <p:nvPr/>
          </p:nvSpPr>
          <p:spPr>
            <a:xfrm>
              <a:off x="4963794" y="5368550"/>
              <a:ext cx="432600" cy="246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1" lang="en-GB" sz="1600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1</a:t>
              </a:r>
              <a:r>
                <a:rPr b="1" lang="en-GB" sz="1600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1</a:t>
              </a:r>
              <a:endParaRPr b="1" sz="1600" u="none" cap="none" strike="noStrike"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grpSp>
        <p:nvGrpSpPr>
          <p:cNvPr id="344" name="Google Shape;344;p25"/>
          <p:cNvGrpSpPr/>
          <p:nvPr/>
        </p:nvGrpSpPr>
        <p:grpSpPr>
          <a:xfrm>
            <a:off x="3304839" y="1283350"/>
            <a:ext cx="235655" cy="481300"/>
            <a:chOff x="4963775" y="5368550"/>
            <a:chExt cx="294900" cy="481300"/>
          </a:xfrm>
        </p:grpSpPr>
        <p:cxnSp>
          <p:nvCxnSpPr>
            <p:cNvPr id="345" name="Google Shape;345;p25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sp>
          <p:nvSpPr>
            <p:cNvPr id="346" name="Google Shape;346;p25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en-GB">
                  <a:latin typeface="Nunito Sans"/>
                  <a:ea typeface="Nunito Sans"/>
                  <a:cs typeface="Nunito Sans"/>
                  <a:sym typeface="Nunito Sans"/>
                </a:rPr>
                <a:t>8</a:t>
              </a:r>
              <a:endParaRPr i="0" u="none" cap="none" strike="noStrike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347" name="Google Shape;347;p25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en-GB">
                  <a:latin typeface="Nunito Sans"/>
                  <a:ea typeface="Nunito Sans"/>
                  <a:cs typeface="Nunito Sans"/>
                  <a:sym typeface="Nunito Sans"/>
                </a:rPr>
                <a:t>5</a:t>
              </a:r>
              <a:endParaRPr u="none" cap="none" strike="noStrike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grpSp>
        <p:nvGrpSpPr>
          <p:cNvPr id="348" name="Google Shape;348;p25"/>
          <p:cNvGrpSpPr/>
          <p:nvPr/>
        </p:nvGrpSpPr>
        <p:grpSpPr>
          <a:xfrm>
            <a:off x="4040639" y="1283350"/>
            <a:ext cx="235655" cy="481300"/>
            <a:chOff x="4963775" y="5368550"/>
            <a:chExt cx="294900" cy="481300"/>
          </a:xfrm>
        </p:grpSpPr>
        <p:cxnSp>
          <p:nvCxnSpPr>
            <p:cNvPr id="349" name="Google Shape;349;p25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sp>
          <p:nvSpPr>
            <p:cNvPr id="350" name="Google Shape;350;p25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en-GB">
                  <a:latin typeface="Nunito Sans"/>
                  <a:ea typeface="Nunito Sans"/>
                  <a:cs typeface="Nunito Sans"/>
                  <a:sym typeface="Nunito Sans"/>
                </a:rPr>
                <a:t>4</a:t>
              </a:r>
              <a:endParaRPr i="0" u="none" cap="none" strike="noStrike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351" name="Google Shape;351;p25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en-GB">
                  <a:latin typeface="Nunito Sans"/>
                  <a:ea typeface="Nunito Sans"/>
                  <a:cs typeface="Nunito Sans"/>
                  <a:sym typeface="Nunito Sans"/>
                </a:rPr>
                <a:t>3</a:t>
              </a:r>
              <a:endParaRPr u="none" cap="none" strike="noStrike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grpSp>
        <p:nvGrpSpPr>
          <p:cNvPr id="352" name="Google Shape;352;p25"/>
          <p:cNvGrpSpPr/>
          <p:nvPr/>
        </p:nvGrpSpPr>
        <p:grpSpPr>
          <a:xfrm>
            <a:off x="4776439" y="1283350"/>
            <a:ext cx="235655" cy="481300"/>
            <a:chOff x="4963775" y="5368550"/>
            <a:chExt cx="294900" cy="481300"/>
          </a:xfrm>
        </p:grpSpPr>
        <p:cxnSp>
          <p:nvCxnSpPr>
            <p:cNvPr id="353" name="Google Shape;353;p25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sp>
          <p:nvSpPr>
            <p:cNvPr id="354" name="Google Shape;354;p25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en-GB">
                  <a:latin typeface="Nunito Sans"/>
                  <a:ea typeface="Nunito Sans"/>
                  <a:cs typeface="Nunito Sans"/>
                  <a:sym typeface="Nunito Sans"/>
                </a:rPr>
                <a:t>3</a:t>
              </a:r>
              <a:endParaRPr i="0" u="none" cap="none" strike="noStrike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355" name="Google Shape;355;p25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en-GB">
                  <a:latin typeface="Nunito Sans"/>
                  <a:ea typeface="Nunito Sans"/>
                  <a:cs typeface="Nunito Sans"/>
                  <a:sym typeface="Nunito Sans"/>
                </a:rPr>
                <a:t>2</a:t>
              </a:r>
              <a:endParaRPr u="none" cap="none" strike="noStrike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grpSp>
        <p:nvGrpSpPr>
          <p:cNvPr id="356" name="Google Shape;356;p25"/>
          <p:cNvGrpSpPr/>
          <p:nvPr/>
        </p:nvGrpSpPr>
        <p:grpSpPr>
          <a:xfrm>
            <a:off x="6172389" y="1283350"/>
            <a:ext cx="235655" cy="481300"/>
            <a:chOff x="4963775" y="5368550"/>
            <a:chExt cx="294900" cy="481300"/>
          </a:xfrm>
        </p:grpSpPr>
        <p:cxnSp>
          <p:nvCxnSpPr>
            <p:cNvPr id="357" name="Google Shape;357;p25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sp>
          <p:nvSpPr>
            <p:cNvPr id="358" name="Google Shape;358;p25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en-GB">
                  <a:latin typeface="Nunito Sans"/>
                  <a:ea typeface="Nunito Sans"/>
                  <a:cs typeface="Nunito Sans"/>
                  <a:sym typeface="Nunito Sans"/>
                </a:rPr>
                <a:t>8</a:t>
              </a:r>
              <a:endParaRPr i="0" u="none" cap="none" strike="noStrike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359" name="Google Shape;359;p25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en-GB">
                  <a:latin typeface="Nunito Sans"/>
                  <a:ea typeface="Nunito Sans"/>
                  <a:cs typeface="Nunito Sans"/>
                  <a:sym typeface="Nunito Sans"/>
                </a:rPr>
                <a:t>3</a:t>
              </a:r>
              <a:endParaRPr u="none" cap="none" strike="noStrike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grpSp>
        <p:nvGrpSpPr>
          <p:cNvPr id="360" name="Google Shape;360;p25"/>
          <p:cNvGrpSpPr/>
          <p:nvPr/>
        </p:nvGrpSpPr>
        <p:grpSpPr>
          <a:xfrm>
            <a:off x="6653664" y="1283350"/>
            <a:ext cx="235655" cy="481300"/>
            <a:chOff x="4963775" y="5368550"/>
            <a:chExt cx="294900" cy="481300"/>
          </a:xfrm>
        </p:grpSpPr>
        <p:cxnSp>
          <p:nvCxnSpPr>
            <p:cNvPr id="361" name="Google Shape;361;p25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sp>
          <p:nvSpPr>
            <p:cNvPr id="362" name="Google Shape;362;p25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en-GB">
                  <a:latin typeface="Nunito Sans"/>
                  <a:ea typeface="Nunito Sans"/>
                  <a:cs typeface="Nunito Sans"/>
                  <a:sym typeface="Nunito Sans"/>
                </a:rPr>
                <a:t>4</a:t>
              </a:r>
              <a:endParaRPr i="0" u="none" cap="none" strike="noStrike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363" name="Google Shape;363;p25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en-GB">
                  <a:latin typeface="Nunito Sans"/>
                  <a:ea typeface="Nunito Sans"/>
                  <a:cs typeface="Nunito Sans"/>
                  <a:sym typeface="Nunito Sans"/>
                </a:rPr>
                <a:t>1</a:t>
              </a:r>
              <a:endParaRPr u="none" cap="none" strike="noStrike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grpSp>
        <p:nvGrpSpPr>
          <p:cNvPr id="364" name="Google Shape;364;p25"/>
          <p:cNvGrpSpPr/>
          <p:nvPr/>
        </p:nvGrpSpPr>
        <p:grpSpPr>
          <a:xfrm>
            <a:off x="7182689" y="1282075"/>
            <a:ext cx="235655" cy="512200"/>
            <a:chOff x="4963775" y="5368550"/>
            <a:chExt cx="294900" cy="512200"/>
          </a:xfrm>
        </p:grpSpPr>
        <p:cxnSp>
          <p:nvCxnSpPr>
            <p:cNvPr id="365" name="Google Shape;365;p25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sp>
          <p:nvSpPr>
            <p:cNvPr id="366" name="Google Shape;366;p25"/>
            <p:cNvSpPr txBox="1"/>
            <p:nvPr/>
          </p:nvSpPr>
          <p:spPr>
            <a:xfrm>
              <a:off x="4963775" y="5634450"/>
              <a:ext cx="294900" cy="246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1" lang="en-GB" sz="1600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8</a:t>
              </a:r>
              <a:endParaRPr b="1" i="0" sz="1600" u="none" cap="none" strike="noStrike"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367" name="Google Shape;367;p25"/>
            <p:cNvSpPr txBox="1"/>
            <p:nvPr/>
          </p:nvSpPr>
          <p:spPr>
            <a:xfrm>
              <a:off x="4963775" y="5368550"/>
              <a:ext cx="294900" cy="246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1" lang="en-GB" sz="1600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1</a:t>
              </a:r>
              <a:endParaRPr b="1" sz="1600" u="none" cap="none" strike="noStrike"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pic>
        <p:nvPicPr>
          <p:cNvPr id="368" name="Google Shape;368;p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92050" y="2818757"/>
            <a:ext cx="4084251" cy="1860393"/>
          </a:xfrm>
          <a:prstGeom prst="rect">
            <a:avLst/>
          </a:prstGeom>
          <a:noFill/>
          <a:ln>
            <a:noFill/>
          </a:ln>
        </p:spPr>
      </p:pic>
      <p:pic>
        <p:nvPicPr>
          <p:cNvPr id="369" name="Google Shape;369;p2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572000" y="3084125"/>
            <a:ext cx="3982725" cy="17579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73" name="Shape 3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4" name="Google Shape;374;p26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11, Day 5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graphicFrame>
        <p:nvGraphicFramePr>
          <p:cNvPr id="375" name="Google Shape;375;p26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{4EF9E14A-A350-4AB7-856D-B396668FBBFA}</a:tableStyleId>
              </a:tblPr>
              <a:tblGrid>
                <a:gridCol w="1546950"/>
                <a:gridCol w="1439325"/>
                <a:gridCol w="1477675"/>
                <a:gridCol w="1350275"/>
                <a:gridCol w="3067850"/>
              </a:tblGrid>
              <a:tr h="1208225"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1) Calculate</a:t>
                      </a:r>
                      <a:endParaRPr b="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b="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+         +        = </a:t>
                      </a:r>
                      <a:r>
                        <a:rPr b="0" lang="en-GB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b="0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Circle the largest fraction.</a:t>
                      </a:r>
                      <a:endParaRPr b="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              </a:t>
                      </a:r>
                      <a:endParaRPr b="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0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Work out</a:t>
                      </a:r>
                      <a:endParaRPr b="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b="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0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 -         =</a:t>
                      </a:r>
                      <a:endParaRPr b="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b="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734325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Fill in the missing values for this function machine.</a:t>
                      </a:r>
                      <a:endParaRPr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</a:t>
                      </a:r>
                      <a:endParaRPr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Form an equation representing </a:t>
                      </a:r>
                      <a:r>
                        <a:rPr lang="en-GB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perimeter</a:t>
                      </a:r>
                      <a:r>
                        <a:rPr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using information about this triangle.</a:t>
                      </a:r>
                      <a:endParaRPr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(You do not need to solve the equation)</a:t>
                      </a:r>
                      <a:endParaRPr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grpSp>
        <p:nvGrpSpPr>
          <p:cNvPr id="376" name="Google Shape;376;p26"/>
          <p:cNvGrpSpPr/>
          <p:nvPr/>
        </p:nvGrpSpPr>
        <p:grpSpPr>
          <a:xfrm>
            <a:off x="307064" y="1283350"/>
            <a:ext cx="235655" cy="481300"/>
            <a:chOff x="4963775" y="5368550"/>
            <a:chExt cx="294900" cy="481300"/>
          </a:xfrm>
        </p:grpSpPr>
        <p:cxnSp>
          <p:nvCxnSpPr>
            <p:cNvPr id="377" name="Google Shape;377;p26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sp>
          <p:nvSpPr>
            <p:cNvPr id="378" name="Google Shape;378;p26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en-GB">
                  <a:latin typeface="Nunito Sans"/>
                  <a:ea typeface="Nunito Sans"/>
                  <a:cs typeface="Nunito Sans"/>
                  <a:sym typeface="Nunito Sans"/>
                </a:rPr>
                <a:t>8</a:t>
              </a:r>
              <a:endParaRPr i="0" u="none" cap="none" strike="noStrike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379" name="Google Shape;379;p26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en-GB">
                  <a:latin typeface="Nunito Sans"/>
                  <a:ea typeface="Nunito Sans"/>
                  <a:cs typeface="Nunito Sans"/>
                  <a:sym typeface="Nunito Sans"/>
                </a:rPr>
                <a:t>1</a:t>
              </a:r>
              <a:endParaRPr u="none" cap="none" strike="noStrike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grpSp>
        <p:nvGrpSpPr>
          <p:cNvPr id="380" name="Google Shape;380;p26"/>
          <p:cNvGrpSpPr/>
          <p:nvPr/>
        </p:nvGrpSpPr>
        <p:grpSpPr>
          <a:xfrm>
            <a:off x="742064" y="1283350"/>
            <a:ext cx="235655" cy="481300"/>
            <a:chOff x="4963775" y="5368550"/>
            <a:chExt cx="294900" cy="481300"/>
          </a:xfrm>
        </p:grpSpPr>
        <p:cxnSp>
          <p:nvCxnSpPr>
            <p:cNvPr id="381" name="Google Shape;381;p26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sp>
          <p:nvSpPr>
            <p:cNvPr id="382" name="Google Shape;382;p26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en-GB">
                  <a:latin typeface="Nunito Sans"/>
                  <a:ea typeface="Nunito Sans"/>
                  <a:cs typeface="Nunito Sans"/>
                  <a:sym typeface="Nunito Sans"/>
                </a:rPr>
                <a:t>4</a:t>
              </a:r>
              <a:endParaRPr i="0" u="none" cap="none" strike="noStrike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383" name="Google Shape;383;p26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en-GB">
                  <a:latin typeface="Nunito Sans"/>
                  <a:ea typeface="Nunito Sans"/>
                  <a:cs typeface="Nunito Sans"/>
                  <a:sym typeface="Nunito Sans"/>
                </a:rPr>
                <a:t>1</a:t>
              </a:r>
              <a:endParaRPr u="none" cap="none" strike="noStrike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grpSp>
        <p:nvGrpSpPr>
          <p:cNvPr id="384" name="Google Shape;384;p26"/>
          <p:cNvGrpSpPr/>
          <p:nvPr/>
        </p:nvGrpSpPr>
        <p:grpSpPr>
          <a:xfrm>
            <a:off x="1177064" y="1283350"/>
            <a:ext cx="235655" cy="481300"/>
            <a:chOff x="4963775" y="5368550"/>
            <a:chExt cx="294900" cy="481300"/>
          </a:xfrm>
        </p:grpSpPr>
        <p:cxnSp>
          <p:nvCxnSpPr>
            <p:cNvPr id="385" name="Google Shape;385;p26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sp>
          <p:nvSpPr>
            <p:cNvPr id="386" name="Google Shape;386;p26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en-GB">
                  <a:latin typeface="Nunito Sans"/>
                  <a:ea typeface="Nunito Sans"/>
                  <a:cs typeface="Nunito Sans"/>
                  <a:sym typeface="Nunito Sans"/>
                </a:rPr>
                <a:t>2</a:t>
              </a:r>
              <a:endParaRPr i="0" u="none" cap="none" strike="noStrike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387" name="Google Shape;387;p26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en-GB">
                  <a:latin typeface="Nunito Sans"/>
                  <a:ea typeface="Nunito Sans"/>
                  <a:cs typeface="Nunito Sans"/>
                  <a:sym typeface="Nunito Sans"/>
                </a:rPr>
                <a:t>1</a:t>
              </a:r>
              <a:endParaRPr u="none" cap="none" strike="noStrike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grpSp>
        <p:nvGrpSpPr>
          <p:cNvPr id="388" name="Google Shape;388;p26"/>
          <p:cNvGrpSpPr/>
          <p:nvPr/>
        </p:nvGrpSpPr>
        <p:grpSpPr>
          <a:xfrm>
            <a:off x="3304839" y="1283350"/>
            <a:ext cx="235655" cy="481300"/>
            <a:chOff x="4963775" y="5368550"/>
            <a:chExt cx="294900" cy="481300"/>
          </a:xfrm>
        </p:grpSpPr>
        <p:cxnSp>
          <p:nvCxnSpPr>
            <p:cNvPr id="389" name="Google Shape;389;p26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sp>
          <p:nvSpPr>
            <p:cNvPr id="390" name="Google Shape;390;p26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en-GB">
                  <a:latin typeface="Nunito Sans"/>
                  <a:ea typeface="Nunito Sans"/>
                  <a:cs typeface="Nunito Sans"/>
                  <a:sym typeface="Nunito Sans"/>
                </a:rPr>
                <a:t>5</a:t>
              </a:r>
              <a:endParaRPr i="0" u="none" cap="none" strike="noStrike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391" name="Google Shape;391;p26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en-GB">
                  <a:latin typeface="Nunito Sans"/>
                  <a:ea typeface="Nunito Sans"/>
                  <a:cs typeface="Nunito Sans"/>
                  <a:sym typeface="Nunito Sans"/>
                </a:rPr>
                <a:t>4</a:t>
              </a:r>
              <a:endParaRPr u="none" cap="none" strike="noStrike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grpSp>
        <p:nvGrpSpPr>
          <p:cNvPr id="392" name="Google Shape;392;p26"/>
          <p:cNvGrpSpPr/>
          <p:nvPr/>
        </p:nvGrpSpPr>
        <p:grpSpPr>
          <a:xfrm>
            <a:off x="3862964" y="1283350"/>
            <a:ext cx="235655" cy="481300"/>
            <a:chOff x="4963775" y="5368550"/>
            <a:chExt cx="294900" cy="481300"/>
          </a:xfrm>
        </p:grpSpPr>
        <p:cxnSp>
          <p:nvCxnSpPr>
            <p:cNvPr id="393" name="Google Shape;393;p26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sp>
          <p:nvSpPr>
            <p:cNvPr id="394" name="Google Shape;394;p26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en-GB">
                  <a:latin typeface="Nunito Sans"/>
                  <a:ea typeface="Nunito Sans"/>
                  <a:cs typeface="Nunito Sans"/>
                  <a:sym typeface="Nunito Sans"/>
                </a:rPr>
                <a:t>8</a:t>
              </a:r>
              <a:endParaRPr i="0" u="none" cap="none" strike="noStrike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395" name="Google Shape;395;p26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en-GB">
                  <a:latin typeface="Nunito Sans"/>
                  <a:ea typeface="Nunito Sans"/>
                  <a:cs typeface="Nunito Sans"/>
                  <a:sym typeface="Nunito Sans"/>
                </a:rPr>
                <a:t>7</a:t>
              </a:r>
              <a:endParaRPr u="none" cap="none" strike="noStrike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grpSp>
        <p:nvGrpSpPr>
          <p:cNvPr id="396" name="Google Shape;396;p26"/>
          <p:cNvGrpSpPr/>
          <p:nvPr/>
        </p:nvGrpSpPr>
        <p:grpSpPr>
          <a:xfrm>
            <a:off x="4454164" y="1283350"/>
            <a:ext cx="235655" cy="481300"/>
            <a:chOff x="4963775" y="5368550"/>
            <a:chExt cx="294900" cy="481300"/>
          </a:xfrm>
        </p:grpSpPr>
        <p:cxnSp>
          <p:nvCxnSpPr>
            <p:cNvPr id="397" name="Google Shape;397;p26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sp>
          <p:nvSpPr>
            <p:cNvPr id="398" name="Google Shape;398;p26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en-GB">
                  <a:latin typeface="Nunito Sans"/>
                  <a:ea typeface="Nunito Sans"/>
                  <a:cs typeface="Nunito Sans"/>
                  <a:sym typeface="Nunito Sans"/>
                </a:rPr>
                <a:t>20</a:t>
              </a:r>
              <a:endParaRPr i="0" u="none" cap="none" strike="noStrike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399" name="Google Shape;399;p26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en-GB">
                  <a:latin typeface="Nunito Sans"/>
                  <a:ea typeface="Nunito Sans"/>
                  <a:cs typeface="Nunito Sans"/>
                  <a:sym typeface="Nunito Sans"/>
                </a:rPr>
                <a:t>17</a:t>
              </a:r>
              <a:endParaRPr u="none" cap="none" strike="noStrike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grpSp>
        <p:nvGrpSpPr>
          <p:cNvPr id="400" name="Google Shape;400;p26"/>
          <p:cNvGrpSpPr/>
          <p:nvPr/>
        </p:nvGrpSpPr>
        <p:grpSpPr>
          <a:xfrm>
            <a:off x="6172389" y="1283350"/>
            <a:ext cx="235655" cy="481300"/>
            <a:chOff x="4963775" y="5368550"/>
            <a:chExt cx="294900" cy="481300"/>
          </a:xfrm>
        </p:grpSpPr>
        <p:cxnSp>
          <p:nvCxnSpPr>
            <p:cNvPr id="401" name="Google Shape;401;p26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sp>
          <p:nvSpPr>
            <p:cNvPr id="402" name="Google Shape;402;p26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en-GB">
                  <a:latin typeface="Nunito Sans"/>
                  <a:ea typeface="Nunito Sans"/>
                  <a:cs typeface="Nunito Sans"/>
                  <a:sym typeface="Nunito Sans"/>
                </a:rPr>
                <a:t>4</a:t>
              </a:r>
              <a:endParaRPr i="0" u="none" cap="none" strike="noStrike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403" name="Google Shape;403;p26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en-GB">
                  <a:latin typeface="Nunito Sans"/>
                  <a:ea typeface="Nunito Sans"/>
                  <a:cs typeface="Nunito Sans"/>
                  <a:sym typeface="Nunito Sans"/>
                </a:rPr>
                <a:t>3</a:t>
              </a:r>
              <a:endParaRPr u="none" cap="none" strike="noStrike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grpSp>
        <p:nvGrpSpPr>
          <p:cNvPr id="404" name="Google Shape;404;p26"/>
          <p:cNvGrpSpPr/>
          <p:nvPr/>
        </p:nvGrpSpPr>
        <p:grpSpPr>
          <a:xfrm>
            <a:off x="6653664" y="1283350"/>
            <a:ext cx="235655" cy="481300"/>
            <a:chOff x="4963775" y="5368550"/>
            <a:chExt cx="294900" cy="481300"/>
          </a:xfrm>
        </p:grpSpPr>
        <p:cxnSp>
          <p:nvCxnSpPr>
            <p:cNvPr id="405" name="Google Shape;405;p26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sp>
          <p:nvSpPr>
            <p:cNvPr id="406" name="Google Shape;406;p26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en-GB">
                  <a:latin typeface="Nunito Sans"/>
                  <a:ea typeface="Nunito Sans"/>
                  <a:cs typeface="Nunito Sans"/>
                  <a:sym typeface="Nunito Sans"/>
                </a:rPr>
                <a:t>3</a:t>
              </a:r>
              <a:endParaRPr i="0" u="none" cap="none" strike="noStrike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407" name="Google Shape;407;p26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en-GB">
                  <a:latin typeface="Nunito Sans"/>
                  <a:ea typeface="Nunito Sans"/>
                  <a:cs typeface="Nunito Sans"/>
                  <a:sym typeface="Nunito Sans"/>
                </a:rPr>
                <a:t>2</a:t>
              </a:r>
              <a:endParaRPr u="none" cap="none" strike="noStrike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pic>
        <p:nvPicPr>
          <p:cNvPr id="408" name="Google Shape;408;p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08050" y="2760050"/>
            <a:ext cx="4293150" cy="1955550"/>
          </a:xfrm>
          <a:prstGeom prst="rect">
            <a:avLst/>
          </a:prstGeom>
          <a:noFill/>
          <a:ln>
            <a:noFill/>
          </a:ln>
        </p:spPr>
      </p:pic>
      <p:pic>
        <p:nvPicPr>
          <p:cNvPr id="409" name="Google Shape;409;p2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216050" y="3051744"/>
            <a:ext cx="3284876" cy="1780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13" name="Shape 4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4" name="Google Shape;414;p27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11, Day 5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graphicFrame>
        <p:nvGraphicFramePr>
          <p:cNvPr id="415" name="Google Shape;415;p27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{4EF9E14A-A350-4AB7-856D-B396668FBBFA}</a:tableStyleId>
              </a:tblPr>
              <a:tblGrid>
                <a:gridCol w="1546950"/>
                <a:gridCol w="1439325"/>
                <a:gridCol w="1477675"/>
                <a:gridCol w="1350275"/>
                <a:gridCol w="3067850"/>
              </a:tblGrid>
              <a:tr h="1208225"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1) Calculate</a:t>
                      </a:r>
                      <a:endParaRPr b="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b="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+         +        = </a:t>
                      </a:r>
                      <a:r>
                        <a:rPr b="0" lang="en-GB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b="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b="0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Circle the largest fraction.</a:t>
                      </a:r>
                      <a:endParaRPr b="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              </a:t>
                      </a:r>
                      <a:endParaRPr b="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0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Work out</a:t>
                      </a:r>
                      <a:endParaRPr b="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b="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0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 -         =</a:t>
                      </a:r>
                      <a:endParaRPr b="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734325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Fill in the missing values for this function machine.</a:t>
                      </a:r>
                      <a:endParaRPr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</a:t>
                      </a:r>
                      <a:endParaRPr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Form an equation representing </a:t>
                      </a:r>
                      <a:r>
                        <a:rPr lang="en-GB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perimeter</a:t>
                      </a:r>
                      <a:r>
                        <a:rPr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using information about this triangle.</a:t>
                      </a:r>
                      <a:endParaRPr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(You do not need to solve the equation)</a:t>
                      </a:r>
                      <a:endParaRPr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6</a:t>
                      </a:r>
                      <a:r>
                        <a:rPr b="1" i="1" lang="en-GB" sz="1600">
                          <a:solidFill>
                            <a:srgbClr val="00BC89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f</a:t>
                      </a:r>
                      <a:r>
                        <a:rPr b="1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= </a:t>
                      </a:r>
                      <a:r>
                        <a:rPr b="1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13</a:t>
                      </a:r>
                      <a:endParaRPr b="1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416" name="Google Shape;416;p27"/>
          <p:cNvSpPr/>
          <p:nvPr/>
        </p:nvSpPr>
        <p:spPr>
          <a:xfrm>
            <a:off x="3779838" y="1274550"/>
            <a:ext cx="435000" cy="498900"/>
          </a:xfrm>
          <a:prstGeom prst="ellipse">
            <a:avLst/>
          </a:prstGeom>
          <a:noFill/>
          <a:ln cap="flat" cmpd="sng" w="19050">
            <a:solidFill>
              <a:srgbClr val="00BC8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417" name="Google Shape;417;p27"/>
          <p:cNvGrpSpPr/>
          <p:nvPr/>
        </p:nvGrpSpPr>
        <p:grpSpPr>
          <a:xfrm>
            <a:off x="307064" y="1283350"/>
            <a:ext cx="235655" cy="481300"/>
            <a:chOff x="4963775" y="5368550"/>
            <a:chExt cx="294900" cy="481300"/>
          </a:xfrm>
        </p:grpSpPr>
        <p:cxnSp>
          <p:nvCxnSpPr>
            <p:cNvPr id="418" name="Google Shape;418;p27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sp>
          <p:nvSpPr>
            <p:cNvPr id="419" name="Google Shape;419;p27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en-GB">
                  <a:latin typeface="Nunito Sans"/>
                  <a:ea typeface="Nunito Sans"/>
                  <a:cs typeface="Nunito Sans"/>
                  <a:sym typeface="Nunito Sans"/>
                </a:rPr>
                <a:t>8</a:t>
              </a:r>
              <a:endParaRPr i="0" u="none" cap="none" strike="noStrike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420" name="Google Shape;420;p27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en-GB">
                  <a:latin typeface="Nunito Sans"/>
                  <a:ea typeface="Nunito Sans"/>
                  <a:cs typeface="Nunito Sans"/>
                  <a:sym typeface="Nunito Sans"/>
                </a:rPr>
                <a:t>1</a:t>
              </a:r>
              <a:endParaRPr u="none" cap="none" strike="noStrike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grpSp>
        <p:nvGrpSpPr>
          <p:cNvPr id="421" name="Google Shape;421;p27"/>
          <p:cNvGrpSpPr/>
          <p:nvPr/>
        </p:nvGrpSpPr>
        <p:grpSpPr>
          <a:xfrm>
            <a:off x="742064" y="1283350"/>
            <a:ext cx="235655" cy="481300"/>
            <a:chOff x="4963775" y="5368550"/>
            <a:chExt cx="294900" cy="481300"/>
          </a:xfrm>
        </p:grpSpPr>
        <p:cxnSp>
          <p:nvCxnSpPr>
            <p:cNvPr id="422" name="Google Shape;422;p27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sp>
          <p:nvSpPr>
            <p:cNvPr id="423" name="Google Shape;423;p27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en-GB">
                  <a:latin typeface="Nunito Sans"/>
                  <a:ea typeface="Nunito Sans"/>
                  <a:cs typeface="Nunito Sans"/>
                  <a:sym typeface="Nunito Sans"/>
                </a:rPr>
                <a:t>4</a:t>
              </a:r>
              <a:endParaRPr i="0" u="none" cap="none" strike="noStrike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424" name="Google Shape;424;p27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en-GB">
                  <a:latin typeface="Nunito Sans"/>
                  <a:ea typeface="Nunito Sans"/>
                  <a:cs typeface="Nunito Sans"/>
                  <a:sym typeface="Nunito Sans"/>
                </a:rPr>
                <a:t>1</a:t>
              </a:r>
              <a:endParaRPr u="none" cap="none" strike="noStrike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grpSp>
        <p:nvGrpSpPr>
          <p:cNvPr id="425" name="Google Shape;425;p27"/>
          <p:cNvGrpSpPr/>
          <p:nvPr/>
        </p:nvGrpSpPr>
        <p:grpSpPr>
          <a:xfrm>
            <a:off x="1177064" y="1283350"/>
            <a:ext cx="235655" cy="481300"/>
            <a:chOff x="4963775" y="5368550"/>
            <a:chExt cx="294900" cy="481300"/>
          </a:xfrm>
        </p:grpSpPr>
        <p:cxnSp>
          <p:nvCxnSpPr>
            <p:cNvPr id="426" name="Google Shape;426;p27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sp>
          <p:nvSpPr>
            <p:cNvPr id="427" name="Google Shape;427;p27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en-GB">
                  <a:latin typeface="Nunito Sans"/>
                  <a:ea typeface="Nunito Sans"/>
                  <a:cs typeface="Nunito Sans"/>
                  <a:sym typeface="Nunito Sans"/>
                </a:rPr>
                <a:t>2</a:t>
              </a:r>
              <a:endParaRPr i="0" u="none" cap="none" strike="noStrike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428" name="Google Shape;428;p27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en-GB">
                  <a:latin typeface="Nunito Sans"/>
                  <a:ea typeface="Nunito Sans"/>
                  <a:cs typeface="Nunito Sans"/>
                  <a:sym typeface="Nunito Sans"/>
                </a:rPr>
                <a:t>1</a:t>
              </a:r>
              <a:endParaRPr u="none" cap="none" strike="noStrike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grpSp>
        <p:nvGrpSpPr>
          <p:cNvPr id="429" name="Google Shape;429;p27"/>
          <p:cNvGrpSpPr/>
          <p:nvPr/>
        </p:nvGrpSpPr>
        <p:grpSpPr>
          <a:xfrm>
            <a:off x="1727614" y="1275475"/>
            <a:ext cx="235655" cy="512200"/>
            <a:chOff x="4963775" y="5368550"/>
            <a:chExt cx="294900" cy="512200"/>
          </a:xfrm>
        </p:grpSpPr>
        <p:cxnSp>
          <p:nvCxnSpPr>
            <p:cNvPr id="430" name="Google Shape;430;p27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sp>
          <p:nvSpPr>
            <p:cNvPr id="431" name="Google Shape;431;p27"/>
            <p:cNvSpPr txBox="1"/>
            <p:nvPr/>
          </p:nvSpPr>
          <p:spPr>
            <a:xfrm>
              <a:off x="4963775" y="5634450"/>
              <a:ext cx="294900" cy="246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1" lang="en-GB" sz="1600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8</a:t>
              </a:r>
              <a:endParaRPr b="1" i="0" sz="1600" u="none" cap="none" strike="noStrike"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432" name="Google Shape;432;p27"/>
            <p:cNvSpPr txBox="1"/>
            <p:nvPr/>
          </p:nvSpPr>
          <p:spPr>
            <a:xfrm>
              <a:off x="4963775" y="5368550"/>
              <a:ext cx="294900" cy="246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1" lang="en-GB" sz="1600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7</a:t>
              </a:r>
              <a:endParaRPr b="1" sz="1600" u="none" cap="none" strike="noStrike"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grpSp>
        <p:nvGrpSpPr>
          <p:cNvPr id="433" name="Google Shape;433;p27"/>
          <p:cNvGrpSpPr/>
          <p:nvPr/>
        </p:nvGrpSpPr>
        <p:grpSpPr>
          <a:xfrm>
            <a:off x="3304839" y="1283350"/>
            <a:ext cx="235655" cy="481300"/>
            <a:chOff x="4963775" y="5368550"/>
            <a:chExt cx="294900" cy="481300"/>
          </a:xfrm>
        </p:grpSpPr>
        <p:cxnSp>
          <p:nvCxnSpPr>
            <p:cNvPr id="434" name="Google Shape;434;p27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sp>
          <p:nvSpPr>
            <p:cNvPr id="435" name="Google Shape;435;p27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en-GB">
                  <a:latin typeface="Nunito Sans"/>
                  <a:ea typeface="Nunito Sans"/>
                  <a:cs typeface="Nunito Sans"/>
                  <a:sym typeface="Nunito Sans"/>
                </a:rPr>
                <a:t>5</a:t>
              </a:r>
              <a:endParaRPr i="0" u="none" cap="none" strike="noStrike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436" name="Google Shape;436;p27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en-GB">
                  <a:latin typeface="Nunito Sans"/>
                  <a:ea typeface="Nunito Sans"/>
                  <a:cs typeface="Nunito Sans"/>
                  <a:sym typeface="Nunito Sans"/>
                </a:rPr>
                <a:t>4</a:t>
              </a:r>
              <a:endParaRPr u="none" cap="none" strike="noStrike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grpSp>
        <p:nvGrpSpPr>
          <p:cNvPr id="437" name="Google Shape;437;p27"/>
          <p:cNvGrpSpPr/>
          <p:nvPr/>
        </p:nvGrpSpPr>
        <p:grpSpPr>
          <a:xfrm>
            <a:off x="3862964" y="1283350"/>
            <a:ext cx="235655" cy="481300"/>
            <a:chOff x="4963775" y="5368550"/>
            <a:chExt cx="294900" cy="481300"/>
          </a:xfrm>
        </p:grpSpPr>
        <p:cxnSp>
          <p:nvCxnSpPr>
            <p:cNvPr id="438" name="Google Shape;438;p27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sp>
          <p:nvSpPr>
            <p:cNvPr id="439" name="Google Shape;439;p27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en-GB">
                  <a:latin typeface="Nunito Sans"/>
                  <a:ea typeface="Nunito Sans"/>
                  <a:cs typeface="Nunito Sans"/>
                  <a:sym typeface="Nunito Sans"/>
                </a:rPr>
                <a:t>8</a:t>
              </a:r>
              <a:endParaRPr i="0" u="none" cap="none" strike="noStrike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440" name="Google Shape;440;p27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en-GB">
                  <a:latin typeface="Nunito Sans"/>
                  <a:ea typeface="Nunito Sans"/>
                  <a:cs typeface="Nunito Sans"/>
                  <a:sym typeface="Nunito Sans"/>
                </a:rPr>
                <a:t>7</a:t>
              </a:r>
              <a:endParaRPr u="none" cap="none" strike="noStrike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grpSp>
        <p:nvGrpSpPr>
          <p:cNvPr id="441" name="Google Shape;441;p27"/>
          <p:cNvGrpSpPr/>
          <p:nvPr/>
        </p:nvGrpSpPr>
        <p:grpSpPr>
          <a:xfrm>
            <a:off x="4454164" y="1283350"/>
            <a:ext cx="235655" cy="481300"/>
            <a:chOff x="4963775" y="5368550"/>
            <a:chExt cx="294900" cy="481300"/>
          </a:xfrm>
        </p:grpSpPr>
        <p:cxnSp>
          <p:nvCxnSpPr>
            <p:cNvPr id="442" name="Google Shape;442;p27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sp>
          <p:nvSpPr>
            <p:cNvPr id="443" name="Google Shape;443;p27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en-GB">
                  <a:latin typeface="Nunito Sans"/>
                  <a:ea typeface="Nunito Sans"/>
                  <a:cs typeface="Nunito Sans"/>
                  <a:sym typeface="Nunito Sans"/>
                </a:rPr>
                <a:t>20</a:t>
              </a:r>
              <a:endParaRPr i="0" u="none" cap="none" strike="noStrike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444" name="Google Shape;444;p27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en-GB">
                  <a:latin typeface="Nunito Sans"/>
                  <a:ea typeface="Nunito Sans"/>
                  <a:cs typeface="Nunito Sans"/>
                  <a:sym typeface="Nunito Sans"/>
                </a:rPr>
                <a:t>17</a:t>
              </a:r>
              <a:endParaRPr u="none" cap="none" strike="noStrike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grpSp>
        <p:nvGrpSpPr>
          <p:cNvPr id="445" name="Google Shape;445;p27"/>
          <p:cNvGrpSpPr/>
          <p:nvPr/>
        </p:nvGrpSpPr>
        <p:grpSpPr>
          <a:xfrm>
            <a:off x="6172389" y="1283350"/>
            <a:ext cx="235655" cy="481300"/>
            <a:chOff x="4963775" y="5368550"/>
            <a:chExt cx="294900" cy="481300"/>
          </a:xfrm>
        </p:grpSpPr>
        <p:cxnSp>
          <p:nvCxnSpPr>
            <p:cNvPr id="446" name="Google Shape;446;p27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sp>
          <p:nvSpPr>
            <p:cNvPr id="447" name="Google Shape;447;p27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en-GB">
                  <a:latin typeface="Nunito Sans"/>
                  <a:ea typeface="Nunito Sans"/>
                  <a:cs typeface="Nunito Sans"/>
                  <a:sym typeface="Nunito Sans"/>
                </a:rPr>
                <a:t>4</a:t>
              </a:r>
              <a:endParaRPr i="0" u="none" cap="none" strike="noStrike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448" name="Google Shape;448;p27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en-GB">
                  <a:latin typeface="Nunito Sans"/>
                  <a:ea typeface="Nunito Sans"/>
                  <a:cs typeface="Nunito Sans"/>
                  <a:sym typeface="Nunito Sans"/>
                </a:rPr>
                <a:t>3</a:t>
              </a:r>
              <a:endParaRPr u="none" cap="none" strike="noStrike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grpSp>
        <p:nvGrpSpPr>
          <p:cNvPr id="449" name="Google Shape;449;p27"/>
          <p:cNvGrpSpPr/>
          <p:nvPr/>
        </p:nvGrpSpPr>
        <p:grpSpPr>
          <a:xfrm>
            <a:off x="6653664" y="1283350"/>
            <a:ext cx="235655" cy="481300"/>
            <a:chOff x="4963775" y="5368550"/>
            <a:chExt cx="294900" cy="481300"/>
          </a:xfrm>
        </p:grpSpPr>
        <p:cxnSp>
          <p:nvCxnSpPr>
            <p:cNvPr id="450" name="Google Shape;450;p27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sp>
          <p:nvSpPr>
            <p:cNvPr id="451" name="Google Shape;451;p27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en-GB">
                  <a:latin typeface="Nunito Sans"/>
                  <a:ea typeface="Nunito Sans"/>
                  <a:cs typeface="Nunito Sans"/>
                  <a:sym typeface="Nunito Sans"/>
                </a:rPr>
                <a:t>3</a:t>
              </a:r>
              <a:endParaRPr i="0" u="none" cap="none" strike="noStrike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452" name="Google Shape;452;p27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en-GB">
                  <a:latin typeface="Nunito Sans"/>
                  <a:ea typeface="Nunito Sans"/>
                  <a:cs typeface="Nunito Sans"/>
                  <a:sym typeface="Nunito Sans"/>
                </a:rPr>
                <a:t>2</a:t>
              </a:r>
              <a:endParaRPr u="none" cap="none" strike="noStrike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grpSp>
        <p:nvGrpSpPr>
          <p:cNvPr id="453" name="Google Shape;453;p27"/>
          <p:cNvGrpSpPr/>
          <p:nvPr/>
        </p:nvGrpSpPr>
        <p:grpSpPr>
          <a:xfrm>
            <a:off x="7180730" y="1254322"/>
            <a:ext cx="345610" cy="539368"/>
            <a:chOff x="4963775" y="5368550"/>
            <a:chExt cx="294915" cy="489400"/>
          </a:xfrm>
        </p:grpSpPr>
        <p:cxnSp>
          <p:nvCxnSpPr>
            <p:cNvPr id="454" name="Google Shape;454;p27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sp>
          <p:nvSpPr>
            <p:cNvPr id="455" name="Google Shape;455;p27"/>
            <p:cNvSpPr txBox="1"/>
            <p:nvPr/>
          </p:nvSpPr>
          <p:spPr>
            <a:xfrm>
              <a:off x="4963790" y="5634450"/>
              <a:ext cx="294900" cy="223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1" lang="en-GB" sz="1600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12</a:t>
              </a:r>
              <a:endParaRPr b="1" i="0" sz="1600" u="none" cap="none" strike="noStrike"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456" name="Google Shape;456;p27"/>
            <p:cNvSpPr txBox="1"/>
            <p:nvPr/>
          </p:nvSpPr>
          <p:spPr>
            <a:xfrm>
              <a:off x="4963775" y="5368550"/>
              <a:ext cx="294900" cy="223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1" lang="en-GB" sz="1600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1</a:t>
              </a:r>
              <a:endParaRPr b="1" sz="1600" u="none" cap="none" strike="noStrike"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pic>
        <p:nvPicPr>
          <p:cNvPr id="457" name="Google Shape;457;p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07075" y="2711131"/>
            <a:ext cx="3966764" cy="1806875"/>
          </a:xfrm>
          <a:prstGeom prst="rect">
            <a:avLst/>
          </a:prstGeom>
          <a:noFill/>
          <a:ln>
            <a:noFill/>
          </a:ln>
        </p:spPr>
      </p:pic>
      <p:pic>
        <p:nvPicPr>
          <p:cNvPr id="458" name="Google Shape;458;p2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216050" y="3051744"/>
            <a:ext cx="3284876" cy="1780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6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11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graphicFrame>
        <p:nvGraphicFramePr>
          <p:cNvPr id="75" name="Google Shape;75;p16"/>
          <p:cNvGraphicFramePr/>
          <p:nvPr/>
        </p:nvGraphicFramePr>
        <p:xfrm>
          <a:off x="174000" y="82967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{0C5524F8-3842-4CFF-AB46-564A607B7191}</a:tableStyleId>
              </a:tblPr>
              <a:tblGrid>
                <a:gridCol w="8879000"/>
              </a:tblGrid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This week in a nutshell:</a:t>
                      </a:r>
                      <a:endParaRPr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Much of this week could be considered procedural. These methods are necessary, and understanding how and why they work (or should be used) will be a priority. Adding and subtracting fractions, along with comparing fractions, are dealt with in the same week to enhance the understanding of common </a:t>
                      </a: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denominators. Fluency in dealing with different denominators allows for confidence in this sort of arithmetic.</a:t>
                      </a:r>
                      <a:endParaRPr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1: </a:t>
                      </a:r>
                      <a:r>
                        <a:rPr b="1"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Adding fractions</a:t>
                      </a:r>
                      <a:endParaRPr b="1"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2702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2: </a:t>
                      </a:r>
                      <a:r>
                        <a:rPr b="1" lang="en-GB" sz="15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Comparing fractions</a:t>
                      </a:r>
                      <a:endParaRPr b="1"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3: </a:t>
                      </a:r>
                      <a:r>
                        <a:rPr b="1" lang="en-GB" sz="15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Subtracting fractions</a:t>
                      </a:r>
                      <a:endParaRPr b="1"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4: </a:t>
                      </a:r>
                      <a:r>
                        <a:rPr b="1" lang="en-GB" sz="15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Function machines</a:t>
                      </a:r>
                      <a:endParaRPr b="1"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9722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5: </a:t>
                      </a:r>
                      <a:r>
                        <a:rPr b="1"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Forming equations using perimeter</a:t>
                      </a:r>
                      <a:endParaRPr b="1"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7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11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graphicFrame>
        <p:nvGraphicFramePr>
          <p:cNvPr id="81" name="Google Shape;81;p17"/>
          <p:cNvGraphicFramePr/>
          <p:nvPr/>
        </p:nvGraphicFramePr>
        <p:xfrm>
          <a:off x="174000" y="82967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{0C5524F8-3842-4CFF-AB46-564A607B7191}</a:tableStyleId>
              </a:tblPr>
              <a:tblGrid>
                <a:gridCol w="8853400"/>
              </a:tblGrid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Ideas for discussion this week include:</a:t>
                      </a:r>
                      <a:endParaRPr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1: </a:t>
                      </a:r>
                      <a:r>
                        <a:rPr b="1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Adding fractions</a:t>
                      </a:r>
                      <a:endParaRPr b="1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779F5"/>
                        </a:buClr>
                        <a:buSzPts val="1400"/>
                        <a:buFont typeface="Nunito Sans"/>
                        <a:buChar char="●"/>
                      </a:pPr>
                      <a:r>
                        <a:rPr b="1" lang="en-GB">
                          <a:solidFill>
                            <a:srgbClr val="2779F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How would you explain the method of adding fractions? What steps are important?</a:t>
                      </a:r>
                      <a:endParaRPr b="1">
                        <a:solidFill>
                          <a:srgbClr val="2779F5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2702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2: </a:t>
                      </a:r>
                      <a:r>
                        <a:rPr b="1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Comparing fractions</a:t>
                      </a:r>
                      <a:endParaRPr b="1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1"/>
                        </a:buClr>
                        <a:buSzPts val="1400"/>
                        <a:buFont typeface="Nunito"/>
                        <a:buChar char="●"/>
                      </a:pPr>
                      <a:r>
                        <a:rPr b="1" lang="en-GB">
                          <a:solidFill>
                            <a:schemeClr val="accent1"/>
                          </a:solidFill>
                          <a:highlight>
                            <a:srgbClr val="FFFFFF"/>
                          </a:highlight>
                          <a:latin typeface="Nunito"/>
                          <a:ea typeface="Nunito"/>
                          <a:cs typeface="Nunito"/>
                          <a:sym typeface="Nunito"/>
                        </a:rPr>
                        <a:t>How is comparing fractions different to comparing integers or decimals?</a:t>
                      </a:r>
                      <a:endParaRPr b="1">
                        <a:solidFill>
                          <a:schemeClr val="accent1"/>
                        </a:solidFill>
                        <a:latin typeface="Nunito"/>
                        <a:ea typeface="Nunito"/>
                        <a:cs typeface="Nunito"/>
                        <a:sym typeface="Nunito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3: </a:t>
                      </a:r>
                      <a:r>
                        <a:rPr b="1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Subtracting fractions</a:t>
                      </a:r>
                      <a:endParaRPr b="1">
                        <a:solidFill>
                          <a:srgbClr val="2779F5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779F5"/>
                        </a:buClr>
                        <a:buSzPts val="1400"/>
                        <a:buFont typeface="Nunito Sans"/>
                        <a:buChar char="●"/>
                      </a:pPr>
                      <a:r>
                        <a:rPr b="1" lang="en-GB">
                          <a:solidFill>
                            <a:srgbClr val="2779F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How would you explain the method of subtracting fractions?</a:t>
                      </a:r>
                      <a:endParaRPr b="1">
                        <a:solidFill>
                          <a:srgbClr val="2779F5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4: </a:t>
                      </a:r>
                      <a:r>
                        <a:rPr b="1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Function machines</a:t>
                      </a:r>
                      <a:endParaRPr b="1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779F5"/>
                        </a:buClr>
                        <a:buSzPts val="1400"/>
                        <a:buFont typeface="Nunito Sans"/>
                        <a:buChar char="●"/>
                      </a:pPr>
                      <a:r>
                        <a:rPr b="1" lang="en-GB">
                          <a:solidFill>
                            <a:srgbClr val="2779F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How do you think function machines relate to graphs?</a:t>
                      </a:r>
                      <a:endParaRPr b="1">
                        <a:solidFill>
                          <a:srgbClr val="2779F5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779F5"/>
                        </a:buClr>
                        <a:buSzPts val="1400"/>
                        <a:buFont typeface="Nunito Sans"/>
                        <a:buChar char="●"/>
                      </a:pPr>
                      <a:r>
                        <a:rPr b="1" lang="en-GB">
                          <a:solidFill>
                            <a:srgbClr val="2779F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How do function machines help us be precise in our thinking?</a:t>
                      </a:r>
                      <a:endParaRPr b="1">
                        <a:solidFill>
                          <a:srgbClr val="2779F5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9722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5: </a:t>
                      </a:r>
                      <a:r>
                        <a:rPr b="1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Forming equations using perimeter</a:t>
                      </a:r>
                      <a:endParaRPr b="1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779F5"/>
                        </a:buClr>
                        <a:buSzPts val="1400"/>
                        <a:buFont typeface="Nunito Sans"/>
                        <a:buChar char="●"/>
                      </a:pPr>
                      <a:r>
                        <a:rPr b="1" lang="en-GB">
                          <a:solidFill>
                            <a:srgbClr val="2779F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What advice would you give to someone learning this for the first time?</a:t>
                      </a:r>
                      <a:endParaRPr b="1">
                        <a:solidFill>
                          <a:srgbClr val="2779F5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779F5"/>
                        </a:buClr>
                        <a:buSzPts val="1400"/>
                        <a:buFont typeface="Nunito Sans"/>
                        <a:buChar char="●"/>
                      </a:pPr>
                      <a:r>
                        <a:rPr b="1" lang="en-GB">
                          <a:solidFill>
                            <a:srgbClr val="2779F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How do you know you have used the information correctly?</a:t>
                      </a:r>
                      <a:endParaRPr b="1">
                        <a:solidFill>
                          <a:srgbClr val="2779F5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8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11, Day 1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graphicFrame>
        <p:nvGraphicFramePr>
          <p:cNvPr id="87" name="Google Shape;87;p18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{4EF9E14A-A350-4AB7-856D-B396668FBBFA}</a:tableStyleId>
              </a:tblPr>
              <a:tblGrid>
                <a:gridCol w="1546950"/>
                <a:gridCol w="1452125"/>
                <a:gridCol w="1464875"/>
                <a:gridCol w="1350275"/>
                <a:gridCol w="3067850"/>
              </a:tblGrid>
              <a:tr h="1192525"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1) Calculate</a:t>
                      </a:r>
                      <a:endParaRPr b="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+          =</a:t>
                      </a:r>
                      <a:endParaRPr b="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Circle the larger fraction.</a:t>
                      </a:r>
                      <a:endParaRPr b="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             </a:t>
                      </a:r>
                      <a:endParaRPr b="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Work out</a:t>
                      </a:r>
                      <a:endParaRPr b="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1 -        =</a:t>
                      </a:r>
                      <a:endParaRPr b="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698850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Fill in the missing values for this function machine.</a:t>
                      </a:r>
                      <a:endParaRPr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                                   </a:t>
                      </a:r>
                      <a:endParaRPr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Form an equation representing perimeter using information about this triangle.</a:t>
                      </a:r>
                      <a:endParaRPr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(You do not need to solve the equation)</a:t>
                      </a:r>
                      <a:endParaRPr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grpSp>
        <p:nvGrpSpPr>
          <p:cNvPr id="88" name="Google Shape;88;p18"/>
          <p:cNvGrpSpPr/>
          <p:nvPr/>
        </p:nvGrpSpPr>
        <p:grpSpPr>
          <a:xfrm>
            <a:off x="307064" y="1283350"/>
            <a:ext cx="235655" cy="481300"/>
            <a:chOff x="4963775" y="5368550"/>
            <a:chExt cx="294900" cy="481300"/>
          </a:xfrm>
        </p:grpSpPr>
        <p:cxnSp>
          <p:nvCxnSpPr>
            <p:cNvPr id="89" name="Google Shape;89;p18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sp>
          <p:nvSpPr>
            <p:cNvPr id="90" name="Google Shape;90;p18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en-GB">
                  <a:latin typeface="Nunito Sans"/>
                  <a:ea typeface="Nunito Sans"/>
                  <a:cs typeface="Nunito Sans"/>
                  <a:sym typeface="Nunito Sans"/>
                </a:rPr>
                <a:t>2</a:t>
              </a:r>
              <a:endParaRPr i="0" u="none" cap="none" strike="noStrike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91" name="Google Shape;91;p18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en-GB">
                  <a:latin typeface="Nunito Sans"/>
                  <a:ea typeface="Nunito Sans"/>
                  <a:cs typeface="Nunito Sans"/>
                  <a:sym typeface="Nunito Sans"/>
                </a:rPr>
                <a:t>1</a:t>
              </a:r>
              <a:endParaRPr u="none" cap="none" strike="noStrike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grpSp>
        <p:nvGrpSpPr>
          <p:cNvPr id="92" name="Google Shape;92;p18"/>
          <p:cNvGrpSpPr/>
          <p:nvPr/>
        </p:nvGrpSpPr>
        <p:grpSpPr>
          <a:xfrm>
            <a:off x="867339" y="1283350"/>
            <a:ext cx="235655" cy="481300"/>
            <a:chOff x="4963775" y="5368550"/>
            <a:chExt cx="294900" cy="481300"/>
          </a:xfrm>
        </p:grpSpPr>
        <p:cxnSp>
          <p:nvCxnSpPr>
            <p:cNvPr id="93" name="Google Shape;93;p18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sp>
          <p:nvSpPr>
            <p:cNvPr id="94" name="Google Shape;94;p18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en-GB">
                  <a:latin typeface="Nunito Sans"/>
                  <a:ea typeface="Nunito Sans"/>
                  <a:cs typeface="Nunito Sans"/>
                  <a:sym typeface="Nunito Sans"/>
                </a:rPr>
                <a:t>2</a:t>
              </a:r>
              <a:endParaRPr i="0" u="none" cap="none" strike="noStrike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95" name="Google Shape;95;p18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en-GB">
                  <a:latin typeface="Nunito Sans"/>
                  <a:ea typeface="Nunito Sans"/>
                  <a:cs typeface="Nunito Sans"/>
                  <a:sym typeface="Nunito Sans"/>
                </a:rPr>
                <a:t>1</a:t>
              </a:r>
              <a:endParaRPr u="none" cap="none" strike="noStrike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grpSp>
        <p:nvGrpSpPr>
          <p:cNvPr id="96" name="Google Shape;96;p18"/>
          <p:cNvGrpSpPr/>
          <p:nvPr/>
        </p:nvGrpSpPr>
        <p:grpSpPr>
          <a:xfrm>
            <a:off x="3414639" y="1283350"/>
            <a:ext cx="235655" cy="481300"/>
            <a:chOff x="4963775" y="5368550"/>
            <a:chExt cx="294900" cy="481300"/>
          </a:xfrm>
        </p:grpSpPr>
        <p:cxnSp>
          <p:nvCxnSpPr>
            <p:cNvPr id="97" name="Google Shape;97;p18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sp>
          <p:nvSpPr>
            <p:cNvPr id="98" name="Google Shape;98;p18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en-GB">
                  <a:latin typeface="Nunito Sans"/>
                  <a:ea typeface="Nunito Sans"/>
                  <a:cs typeface="Nunito Sans"/>
                  <a:sym typeface="Nunito Sans"/>
                </a:rPr>
                <a:t>2</a:t>
              </a:r>
              <a:endParaRPr i="0" u="none" cap="none" strike="noStrike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99" name="Google Shape;99;p18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en-GB">
                  <a:latin typeface="Nunito Sans"/>
                  <a:ea typeface="Nunito Sans"/>
                  <a:cs typeface="Nunito Sans"/>
                  <a:sym typeface="Nunito Sans"/>
                </a:rPr>
                <a:t>1</a:t>
              </a:r>
              <a:endParaRPr u="none" cap="none" strike="noStrike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grpSp>
        <p:nvGrpSpPr>
          <p:cNvPr id="100" name="Google Shape;100;p18"/>
          <p:cNvGrpSpPr/>
          <p:nvPr/>
        </p:nvGrpSpPr>
        <p:grpSpPr>
          <a:xfrm>
            <a:off x="4389989" y="1283350"/>
            <a:ext cx="235655" cy="481300"/>
            <a:chOff x="4963775" y="5368550"/>
            <a:chExt cx="294900" cy="481300"/>
          </a:xfrm>
        </p:grpSpPr>
        <p:cxnSp>
          <p:nvCxnSpPr>
            <p:cNvPr id="101" name="Google Shape;101;p18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sp>
          <p:nvSpPr>
            <p:cNvPr id="102" name="Google Shape;102;p18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en-GB">
                  <a:latin typeface="Nunito Sans"/>
                  <a:ea typeface="Nunito Sans"/>
                  <a:cs typeface="Nunito Sans"/>
                  <a:sym typeface="Nunito Sans"/>
                </a:rPr>
                <a:t>3</a:t>
              </a:r>
              <a:endParaRPr i="0" u="none" cap="none" strike="noStrike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103" name="Google Shape;103;p18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en-GB">
                  <a:latin typeface="Nunito Sans"/>
                  <a:ea typeface="Nunito Sans"/>
                  <a:cs typeface="Nunito Sans"/>
                  <a:sym typeface="Nunito Sans"/>
                </a:rPr>
                <a:t>1</a:t>
              </a:r>
              <a:endParaRPr u="none" cap="none" strike="noStrike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grpSp>
        <p:nvGrpSpPr>
          <p:cNvPr id="104" name="Google Shape;104;p18"/>
          <p:cNvGrpSpPr/>
          <p:nvPr/>
        </p:nvGrpSpPr>
        <p:grpSpPr>
          <a:xfrm>
            <a:off x="6309889" y="1239375"/>
            <a:ext cx="235655" cy="481300"/>
            <a:chOff x="4963775" y="5368550"/>
            <a:chExt cx="294900" cy="481300"/>
          </a:xfrm>
        </p:grpSpPr>
        <p:cxnSp>
          <p:nvCxnSpPr>
            <p:cNvPr id="105" name="Google Shape;105;p18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sp>
          <p:nvSpPr>
            <p:cNvPr id="106" name="Google Shape;106;p18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en-GB">
                  <a:latin typeface="Nunito Sans"/>
                  <a:ea typeface="Nunito Sans"/>
                  <a:cs typeface="Nunito Sans"/>
                  <a:sym typeface="Nunito Sans"/>
                </a:rPr>
                <a:t>3</a:t>
              </a:r>
              <a:endParaRPr i="0" u="none" cap="none" strike="noStrike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107" name="Google Shape;107;p18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en-GB">
                  <a:latin typeface="Nunito Sans"/>
                  <a:ea typeface="Nunito Sans"/>
                  <a:cs typeface="Nunito Sans"/>
                  <a:sym typeface="Nunito Sans"/>
                </a:rPr>
                <a:t>1</a:t>
              </a:r>
              <a:endParaRPr u="none" cap="none" strike="noStrike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pic>
        <p:nvPicPr>
          <p:cNvPr id="108" name="Google Shape;108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07075" y="2814105"/>
            <a:ext cx="3514626" cy="16009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9" name="Google Shape;109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846219" y="3067365"/>
            <a:ext cx="3694150" cy="155617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19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11, Day 1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graphicFrame>
        <p:nvGraphicFramePr>
          <p:cNvPr id="115" name="Google Shape;115;p19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{4EF9E14A-A350-4AB7-856D-B396668FBBFA}</a:tableStyleId>
              </a:tblPr>
              <a:tblGrid>
                <a:gridCol w="1546950"/>
                <a:gridCol w="1452125"/>
                <a:gridCol w="1464875"/>
                <a:gridCol w="1350275"/>
                <a:gridCol w="3067850"/>
              </a:tblGrid>
              <a:tr h="1192525"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1) Calculate</a:t>
                      </a:r>
                      <a:endParaRPr b="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b="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+          = 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Circle the larger fraction.</a:t>
                      </a:r>
                      <a:endParaRPr b="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           </a:t>
                      </a:r>
                      <a:endParaRPr b="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Work out</a:t>
                      </a:r>
                      <a:endParaRPr b="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1 -        = </a:t>
                      </a:r>
                      <a:r>
                        <a:rPr b="0" lang="en-GB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</a:t>
                      </a:r>
                      <a:endParaRPr b="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698850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Fill in the missing values for this function machine.</a:t>
                      </a:r>
                      <a:endParaRPr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</a:t>
                      </a:r>
                      <a:endParaRPr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Form an equation representing perimeter using information about this triangle.</a:t>
                      </a:r>
                      <a:endParaRPr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(You do not need to solve the equation)</a:t>
                      </a:r>
                      <a:endParaRPr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32</a:t>
                      </a:r>
                      <a:r>
                        <a:rPr b="1" i="1" lang="en-GB" sz="1600">
                          <a:solidFill>
                            <a:srgbClr val="00BC89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a</a:t>
                      </a:r>
                      <a:r>
                        <a:rPr b="1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= 28</a:t>
                      </a:r>
                      <a:endParaRPr b="1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116" name="Google Shape;116;p19"/>
          <p:cNvSpPr/>
          <p:nvPr/>
        </p:nvSpPr>
        <p:spPr>
          <a:xfrm>
            <a:off x="3273275" y="1222950"/>
            <a:ext cx="518400" cy="602100"/>
          </a:xfrm>
          <a:prstGeom prst="ellipse">
            <a:avLst/>
          </a:prstGeom>
          <a:noFill/>
          <a:ln cap="flat" cmpd="sng" w="19050">
            <a:solidFill>
              <a:srgbClr val="00BC8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17" name="Google Shape;117;p19"/>
          <p:cNvGrpSpPr/>
          <p:nvPr/>
        </p:nvGrpSpPr>
        <p:grpSpPr>
          <a:xfrm>
            <a:off x="307064" y="1283350"/>
            <a:ext cx="235655" cy="481300"/>
            <a:chOff x="4963775" y="5368550"/>
            <a:chExt cx="294900" cy="481300"/>
          </a:xfrm>
        </p:grpSpPr>
        <p:cxnSp>
          <p:nvCxnSpPr>
            <p:cNvPr id="118" name="Google Shape;118;p19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sp>
          <p:nvSpPr>
            <p:cNvPr id="119" name="Google Shape;119;p19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en-GB">
                  <a:latin typeface="Nunito Sans"/>
                  <a:ea typeface="Nunito Sans"/>
                  <a:cs typeface="Nunito Sans"/>
                  <a:sym typeface="Nunito Sans"/>
                </a:rPr>
                <a:t>2</a:t>
              </a:r>
              <a:endParaRPr i="0" u="none" cap="none" strike="noStrike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120" name="Google Shape;120;p19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en-GB">
                  <a:latin typeface="Nunito Sans"/>
                  <a:ea typeface="Nunito Sans"/>
                  <a:cs typeface="Nunito Sans"/>
                  <a:sym typeface="Nunito Sans"/>
                </a:rPr>
                <a:t>1</a:t>
              </a:r>
              <a:endParaRPr u="none" cap="none" strike="noStrike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grpSp>
        <p:nvGrpSpPr>
          <p:cNvPr id="121" name="Google Shape;121;p19"/>
          <p:cNvGrpSpPr/>
          <p:nvPr/>
        </p:nvGrpSpPr>
        <p:grpSpPr>
          <a:xfrm>
            <a:off x="889864" y="1283350"/>
            <a:ext cx="235655" cy="481300"/>
            <a:chOff x="4963775" y="5368550"/>
            <a:chExt cx="294900" cy="481300"/>
          </a:xfrm>
        </p:grpSpPr>
        <p:cxnSp>
          <p:nvCxnSpPr>
            <p:cNvPr id="122" name="Google Shape;122;p19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sp>
          <p:nvSpPr>
            <p:cNvPr id="123" name="Google Shape;123;p19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en-GB">
                  <a:latin typeface="Nunito Sans"/>
                  <a:ea typeface="Nunito Sans"/>
                  <a:cs typeface="Nunito Sans"/>
                  <a:sym typeface="Nunito Sans"/>
                </a:rPr>
                <a:t>2</a:t>
              </a:r>
              <a:endParaRPr i="0" u="none" cap="none" strike="noStrike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124" name="Google Shape;124;p19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en-GB">
                  <a:latin typeface="Nunito Sans"/>
                  <a:ea typeface="Nunito Sans"/>
                  <a:cs typeface="Nunito Sans"/>
                  <a:sym typeface="Nunito Sans"/>
                </a:rPr>
                <a:t>1</a:t>
              </a:r>
              <a:endParaRPr u="none" cap="none" strike="noStrike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grpSp>
        <p:nvGrpSpPr>
          <p:cNvPr id="125" name="Google Shape;125;p19"/>
          <p:cNvGrpSpPr/>
          <p:nvPr/>
        </p:nvGrpSpPr>
        <p:grpSpPr>
          <a:xfrm>
            <a:off x="3414639" y="1283350"/>
            <a:ext cx="235655" cy="481300"/>
            <a:chOff x="4963775" y="5368550"/>
            <a:chExt cx="294900" cy="481300"/>
          </a:xfrm>
        </p:grpSpPr>
        <p:cxnSp>
          <p:nvCxnSpPr>
            <p:cNvPr id="126" name="Google Shape;126;p19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sp>
          <p:nvSpPr>
            <p:cNvPr id="127" name="Google Shape;127;p19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en-GB">
                  <a:latin typeface="Nunito Sans"/>
                  <a:ea typeface="Nunito Sans"/>
                  <a:cs typeface="Nunito Sans"/>
                  <a:sym typeface="Nunito Sans"/>
                </a:rPr>
                <a:t>2</a:t>
              </a:r>
              <a:endParaRPr i="0" u="none" cap="none" strike="noStrike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128" name="Google Shape;128;p19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en-GB">
                  <a:latin typeface="Nunito Sans"/>
                  <a:ea typeface="Nunito Sans"/>
                  <a:cs typeface="Nunito Sans"/>
                  <a:sym typeface="Nunito Sans"/>
                </a:rPr>
                <a:t>1</a:t>
              </a:r>
              <a:endParaRPr u="none" cap="none" strike="noStrike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grpSp>
        <p:nvGrpSpPr>
          <p:cNvPr id="129" name="Google Shape;129;p19"/>
          <p:cNvGrpSpPr/>
          <p:nvPr/>
        </p:nvGrpSpPr>
        <p:grpSpPr>
          <a:xfrm>
            <a:off x="4389989" y="1283350"/>
            <a:ext cx="235655" cy="481300"/>
            <a:chOff x="4963775" y="5368550"/>
            <a:chExt cx="294900" cy="481300"/>
          </a:xfrm>
        </p:grpSpPr>
        <p:cxnSp>
          <p:nvCxnSpPr>
            <p:cNvPr id="130" name="Google Shape;130;p19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sp>
          <p:nvSpPr>
            <p:cNvPr id="131" name="Google Shape;131;p19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en-GB">
                  <a:latin typeface="Nunito Sans"/>
                  <a:ea typeface="Nunito Sans"/>
                  <a:cs typeface="Nunito Sans"/>
                  <a:sym typeface="Nunito Sans"/>
                </a:rPr>
                <a:t>3</a:t>
              </a:r>
              <a:endParaRPr i="0" u="none" cap="none" strike="noStrike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132" name="Google Shape;132;p19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en-GB">
                  <a:latin typeface="Nunito Sans"/>
                  <a:ea typeface="Nunito Sans"/>
                  <a:cs typeface="Nunito Sans"/>
                  <a:sym typeface="Nunito Sans"/>
                </a:rPr>
                <a:t>1</a:t>
              </a:r>
              <a:endParaRPr u="none" cap="none" strike="noStrike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grpSp>
        <p:nvGrpSpPr>
          <p:cNvPr id="133" name="Google Shape;133;p19"/>
          <p:cNvGrpSpPr/>
          <p:nvPr/>
        </p:nvGrpSpPr>
        <p:grpSpPr>
          <a:xfrm>
            <a:off x="6309889" y="1239375"/>
            <a:ext cx="235655" cy="481300"/>
            <a:chOff x="4963775" y="5368550"/>
            <a:chExt cx="294900" cy="481300"/>
          </a:xfrm>
        </p:grpSpPr>
        <p:cxnSp>
          <p:nvCxnSpPr>
            <p:cNvPr id="134" name="Google Shape;134;p19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sp>
          <p:nvSpPr>
            <p:cNvPr id="135" name="Google Shape;135;p19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en-GB">
                  <a:latin typeface="Nunito Sans"/>
                  <a:ea typeface="Nunito Sans"/>
                  <a:cs typeface="Nunito Sans"/>
                  <a:sym typeface="Nunito Sans"/>
                </a:rPr>
                <a:t>3</a:t>
              </a:r>
              <a:endParaRPr i="0" u="none" cap="none" strike="noStrike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136" name="Google Shape;136;p19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en-GB">
                  <a:latin typeface="Nunito Sans"/>
                  <a:ea typeface="Nunito Sans"/>
                  <a:cs typeface="Nunito Sans"/>
                  <a:sym typeface="Nunito Sans"/>
                </a:rPr>
                <a:t>1</a:t>
              </a:r>
              <a:endParaRPr u="none" cap="none" strike="noStrike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grpSp>
        <p:nvGrpSpPr>
          <p:cNvPr id="137" name="Google Shape;137;p19"/>
          <p:cNvGrpSpPr/>
          <p:nvPr/>
        </p:nvGrpSpPr>
        <p:grpSpPr>
          <a:xfrm>
            <a:off x="6785089" y="1239375"/>
            <a:ext cx="235655" cy="512200"/>
            <a:chOff x="4963775" y="5368550"/>
            <a:chExt cx="294900" cy="512200"/>
          </a:xfrm>
        </p:grpSpPr>
        <p:cxnSp>
          <p:nvCxnSpPr>
            <p:cNvPr id="138" name="Google Shape;138;p19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sp>
          <p:nvSpPr>
            <p:cNvPr id="139" name="Google Shape;139;p19"/>
            <p:cNvSpPr txBox="1"/>
            <p:nvPr/>
          </p:nvSpPr>
          <p:spPr>
            <a:xfrm>
              <a:off x="4963775" y="5634450"/>
              <a:ext cx="294900" cy="246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1" lang="en-GB" sz="1600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3</a:t>
              </a:r>
              <a:endParaRPr b="1" i="0" sz="1600" u="none" cap="none" strike="noStrike"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140" name="Google Shape;140;p19"/>
            <p:cNvSpPr txBox="1"/>
            <p:nvPr/>
          </p:nvSpPr>
          <p:spPr>
            <a:xfrm>
              <a:off x="4963775" y="5368550"/>
              <a:ext cx="294900" cy="246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1" lang="en-GB" sz="1600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2</a:t>
              </a:r>
              <a:endParaRPr b="1" sz="1600" u="none" cap="none" strike="noStrike"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pic>
        <p:nvPicPr>
          <p:cNvPr id="141" name="Google Shape;141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59550" y="2865101"/>
            <a:ext cx="3751475" cy="1708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2" name="Google Shape;142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846219" y="3067365"/>
            <a:ext cx="3694150" cy="155617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6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p20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11, Day 2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graphicFrame>
        <p:nvGraphicFramePr>
          <p:cNvPr id="148" name="Google Shape;148;p20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{4EF9E14A-A350-4AB7-856D-B396668FBBFA}</a:tableStyleId>
              </a:tblPr>
              <a:tblGrid>
                <a:gridCol w="1546950"/>
                <a:gridCol w="1439325"/>
                <a:gridCol w="1477675"/>
                <a:gridCol w="1350275"/>
                <a:gridCol w="3067850"/>
              </a:tblGrid>
              <a:tr h="1052100"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1) Calculate</a:t>
                      </a:r>
                      <a:endParaRPr b="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+       = </a:t>
                      </a:r>
                      <a:endParaRPr b="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b="0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Circle the larger fraction.</a:t>
                      </a:r>
                      <a:endParaRPr b="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            </a:t>
                      </a:r>
                      <a:endParaRPr b="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Work out   </a:t>
                      </a:r>
                      <a:endParaRPr b="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-            =        </a:t>
                      </a:r>
                      <a:endParaRPr b="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820075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</a:t>
                      </a:r>
                      <a:endParaRPr sz="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Fill in the missing values for this function machine.</a:t>
                      </a:r>
                      <a:endParaRPr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</a:t>
                      </a:r>
                      <a:endParaRPr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Form an equation representing perimeter using information about this rectangle.</a:t>
                      </a:r>
                      <a:endParaRPr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(You do not need to solve the equation)</a:t>
                      </a:r>
                      <a:endParaRPr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grpSp>
        <p:nvGrpSpPr>
          <p:cNvPr id="149" name="Google Shape;149;p20"/>
          <p:cNvGrpSpPr/>
          <p:nvPr/>
        </p:nvGrpSpPr>
        <p:grpSpPr>
          <a:xfrm>
            <a:off x="307064" y="1283350"/>
            <a:ext cx="235655" cy="481300"/>
            <a:chOff x="4963775" y="5368550"/>
            <a:chExt cx="294900" cy="481300"/>
          </a:xfrm>
        </p:grpSpPr>
        <p:cxnSp>
          <p:nvCxnSpPr>
            <p:cNvPr id="150" name="Google Shape;150;p20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sp>
          <p:nvSpPr>
            <p:cNvPr id="151" name="Google Shape;151;p20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en-GB">
                  <a:latin typeface="Nunito Sans"/>
                  <a:ea typeface="Nunito Sans"/>
                  <a:cs typeface="Nunito Sans"/>
                  <a:sym typeface="Nunito Sans"/>
                </a:rPr>
                <a:t>2</a:t>
              </a:r>
              <a:endParaRPr i="0" u="none" cap="none" strike="noStrike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152" name="Google Shape;152;p20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en-GB">
                  <a:latin typeface="Nunito Sans"/>
                  <a:ea typeface="Nunito Sans"/>
                  <a:cs typeface="Nunito Sans"/>
                  <a:sym typeface="Nunito Sans"/>
                </a:rPr>
                <a:t>1</a:t>
              </a:r>
              <a:endParaRPr u="none" cap="none" strike="noStrike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grpSp>
        <p:nvGrpSpPr>
          <p:cNvPr id="153" name="Google Shape;153;p20"/>
          <p:cNvGrpSpPr/>
          <p:nvPr/>
        </p:nvGrpSpPr>
        <p:grpSpPr>
          <a:xfrm>
            <a:off x="796139" y="1283350"/>
            <a:ext cx="235655" cy="481300"/>
            <a:chOff x="4963775" y="5368550"/>
            <a:chExt cx="294900" cy="481300"/>
          </a:xfrm>
        </p:grpSpPr>
        <p:cxnSp>
          <p:nvCxnSpPr>
            <p:cNvPr id="154" name="Google Shape;154;p20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sp>
          <p:nvSpPr>
            <p:cNvPr id="155" name="Google Shape;155;p20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en-GB">
                  <a:latin typeface="Nunito Sans"/>
                  <a:ea typeface="Nunito Sans"/>
                  <a:cs typeface="Nunito Sans"/>
                  <a:sym typeface="Nunito Sans"/>
                </a:rPr>
                <a:t>4</a:t>
              </a:r>
              <a:endParaRPr i="0" u="none" cap="none" strike="noStrike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156" name="Google Shape;156;p20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en-GB">
                  <a:latin typeface="Nunito Sans"/>
                  <a:ea typeface="Nunito Sans"/>
                  <a:cs typeface="Nunito Sans"/>
                  <a:sym typeface="Nunito Sans"/>
                </a:rPr>
                <a:t>1</a:t>
              </a:r>
              <a:endParaRPr u="none" cap="none" strike="noStrike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grpSp>
        <p:nvGrpSpPr>
          <p:cNvPr id="157" name="Google Shape;157;p20"/>
          <p:cNvGrpSpPr/>
          <p:nvPr/>
        </p:nvGrpSpPr>
        <p:grpSpPr>
          <a:xfrm>
            <a:off x="4773414" y="1283350"/>
            <a:ext cx="235655" cy="481300"/>
            <a:chOff x="4963775" y="5368550"/>
            <a:chExt cx="294900" cy="481300"/>
          </a:xfrm>
        </p:grpSpPr>
        <p:cxnSp>
          <p:nvCxnSpPr>
            <p:cNvPr id="158" name="Google Shape;158;p20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sp>
          <p:nvSpPr>
            <p:cNvPr id="159" name="Google Shape;159;p20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en-GB">
                  <a:latin typeface="Nunito Sans"/>
                  <a:ea typeface="Nunito Sans"/>
                  <a:cs typeface="Nunito Sans"/>
                  <a:sym typeface="Nunito Sans"/>
                </a:rPr>
                <a:t>4</a:t>
              </a:r>
              <a:endParaRPr i="0" u="none" cap="none" strike="noStrike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160" name="Google Shape;160;p20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en-GB">
                  <a:latin typeface="Nunito Sans"/>
                  <a:ea typeface="Nunito Sans"/>
                  <a:cs typeface="Nunito Sans"/>
                  <a:sym typeface="Nunito Sans"/>
                </a:rPr>
                <a:t>3</a:t>
              </a:r>
              <a:endParaRPr u="none" cap="none" strike="noStrike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grpSp>
        <p:nvGrpSpPr>
          <p:cNvPr id="161" name="Google Shape;161;p20"/>
          <p:cNvGrpSpPr/>
          <p:nvPr/>
        </p:nvGrpSpPr>
        <p:grpSpPr>
          <a:xfrm>
            <a:off x="3595389" y="1283350"/>
            <a:ext cx="235655" cy="481300"/>
            <a:chOff x="4963775" y="5368550"/>
            <a:chExt cx="294900" cy="481300"/>
          </a:xfrm>
        </p:grpSpPr>
        <p:cxnSp>
          <p:nvCxnSpPr>
            <p:cNvPr id="162" name="Google Shape;162;p20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sp>
          <p:nvSpPr>
            <p:cNvPr id="163" name="Google Shape;163;p20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en-GB">
                  <a:latin typeface="Nunito Sans"/>
                  <a:ea typeface="Nunito Sans"/>
                  <a:cs typeface="Nunito Sans"/>
                  <a:sym typeface="Nunito Sans"/>
                </a:rPr>
                <a:t>3</a:t>
              </a:r>
              <a:endParaRPr i="0" u="none" cap="none" strike="noStrike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164" name="Google Shape;164;p20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en-GB">
                  <a:latin typeface="Nunito Sans"/>
                  <a:ea typeface="Nunito Sans"/>
                  <a:cs typeface="Nunito Sans"/>
                  <a:sym typeface="Nunito Sans"/>
                </a:rPr>
                <a:t>2</a:t>
              </a:r>
              <a:endParaRPr u="none" cap="none" strike="noStrike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grpSp>
        <p:nvGrpSpPr>
          <p:cNvPr id="165" name="Google Shape;165;p20"/>
          <p:cNvGrpSpPr/>
          <p:nvPr/>
        </p:nvGrpSpPr>
        <p:grpSpPr>
          <a:xfrm>
            <a:off x="6172389" y="1283350"/>
            <a:ext cx="235655" cy="481300"/>
            <a:chOff x="4963775" y="5368550"/>
            <a:chExt cx="294900" cy="481300"/>
          </a:xfrm>
        </p:grpSpPr>
        <p:cxnSp>
          <p:nvCxnSpPr>
            <p:cNvPr id="166" name="Google Shape;166;p20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sp>
          <p:nvSpPr>
            <p:cNvPr id="167" name="Google Shape;167;p20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en-GB">
                  <a:latin typeface="Nunito Sans"/>
                  <a:ea typeface="Nunito Sans"/>
                  <a:cs typeface="Nunito Sans"/>
                  <a:sym typeface="Nunito Sans"/>
                </a:rPr>
                <a:t>2</a:t>
              </a:r>
              <a:endParaRPr i="0" u="none" cap="none" strike="noStrike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168" name="Google Shape;168;p20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en-GB">
                  <a:latin typeface="Nunito Sans"/>
                  <a:ea typeface="Nunito Sans"/>
                  <a:cs typeface="Nunito Sans"/>
                  <a:sym typeface="Nunito Sans"/>
                </a:rPr>
                <a:t>1</a:t>
              </a:r>
              <a:endParaRPr u="none" cap="none" strike="noStrike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grpSp>
        <p:nvGrpSpPr>
          <p:cNvPr id="169" name="Google Shape;169;p20"/>
          <p:cNvGrpSpPr/>
          <p:nvPr/>
        </p:nvGrpSpPr>
        <p:grpSpPr>
          <a:xfrm>
            <a:off x="6653664" y="1283350"/>
            <a:ext cx="235655" cy="481300"/>
            <a:chOff x="4963775" y="5368550"/>
            <a:chExt cx="294900" cy="481300"/>
          </a:xfrm>
        </p:grpSpPr>
        <p:cxnSp>
          <p:nvCxnSpPr>
            <p:cNvPr id="170" name="Google Shape;170;p20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sp>
          <p:nvSpPr>
            <p:cNvPr id="171" name="Google Shape;171;p20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en-GB">
                  <a:latin typeface="Nunito Sans"/>
                  <a:ea typeface="Nunito Sans"/>
                  <a:cs typeface="Nunito Sans"/>
                  <a:sym typeface="Nunito Sans"/>
                </a:rPr>
                <a:t>3</a:t>
              </a:r>
              <a:endParaRPr i="0" u="none" cap="none" strike="noStrike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172" name="Google Shape;172;p20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en-GB">
                  <a:latin typeface="Nunito Sans"/>
                  <a:ea typeface="Nunito Sans"/>
                  <a:cs typeface="Nunito Sans"/>
                  <a:sym typeface="Nunito Sans"/>
                </a:rPr>
                <a:t>1</a:t>
              </a:r>
              <a:endParaRPr u="none" cap="none" strike="noStrike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pic>
        <p:nvPicPr>
          <p:cNvPr id="173" name="Google Shape;173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07075" y="2669300"/>
            <a:ext cx="4138051" cy="1884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4" name="Google Shape;174;p2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758963" y="2796000"/>
            <a:ext cx="4025073" cy="18849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8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p21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11, Day 2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graphicFrame>
        <p:nvGraphicFramePr>
          <p:cNvPr id="180" name="Google Shape;180;p21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{4EF9E14A-A350-4AB7-856D-B396668FBBFA}</a:tableStyleId>
              </a:tblPr>
              <a:tblGrid>
                <a:gridCol w="1546950"/>
                <a:gridCol w="1439325"/>
                <a:gridCol w="1477675"/>
                <a:gridCol w="1350275"/>
                <a:gridCol w="3067850"/>
              </a:tblGrid>
              <a:tr h="1052100"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1) Calculate</a:t>
                      </a:r>
                      <a:endParaRPr b="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+         = </a:t>
                      </a:r>
                      <a:endParaRPr b="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b="0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Circle the larger fraction.</a:t>
                      </a:r>
                      <a:endParaRPr b="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             </a:t>
                      </a:r>
                      <a:endParaRPr b="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0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Work out   </a:t>
                      </a:r>
                      <a:endParaRPr b="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b="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0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-            =        </a:t>
                      </a:r>
                      <a:endParaRPr b="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820075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Fill in the missing values for this function machine.</a:t>
                      </a:r>
                      <a:endParaRPr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</a:t>
                      </a:r>
                      <a:endParaRPr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Form an equation representing perimeter using information about this rectangle.</a:t>
                      </a:r>
                      <a:endParaRPr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(You do not need to solve the equation)</a:t>
                      </a:r>
                      <a:endParaRPr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14</a:t>
                      </a:r>
                      <a:r>
                        <a:rPr b="1" i="1" lang="en-GB" sz="1600">
                          <a:solidFill>
                            <a:srgbClr val="00BC89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b</a:t>
                      </a:r>
                      <a:r>
                        <a:rPr b="1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+ 10 = 45</a:t>
                      </a:r>
                      <a:endParaRPr b="1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181" name="Google Shape;181;p21"/>
          <p:cNvSpPr/>
          <p:nvPr/>
        </p:nvSpPr>
        <p:spPr>
          <a:xfrm>
            <a:off x="4673750" y="1283350"/>
            <a:ext cx="435000" cy="481200"/>
          </a:xfrm>
          <a:prstGeom prst="ellipse">
            <a:avLst/>
          </a:prstGeom>
          <a:noFill/>
          <a:ln cap="flat" cmpd="sng" w="19050">
            <a:solidFill>
              <a:srgbClr val="00BC8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82" name="Google Shape;182;p21"/>
          <p:cNvGrpSpPr/>
          <p:nvPr/>
        </p:nvGrpSpPr>
        <p:grpSpPr>
          <a:xfrm>
            <a:off x="307064" y="1283350"/>
            <a:ext cx="235655" cy="481300"/>
            <a:chOff x="4963775" y="5368550"/>
            <a:chExt cx="294900" cy="481300"/>
          </a:xfrm>
        </p:grpSpPr>
        <p:cxnSp>
          <p:nvCxnSpPr>
            <p:cNvPr id="183" name="Google Shape;183;p21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sp>
          <p:nvSpPr>
            <p:cNvPr id="184" name="Google Shape;184;p21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en-GB">
                  <a:latin typeface="Nunito Sans"/>
                  <a:ea typeface="Nunito Sans"/>
                  <a:cs typeface="Nunito Sans"/>
                  <a:sym typeface="Nunito Sans"/>
                </a:rPr>
                <a:t>2</a:t>
              </a:r>
              <a:endParaRPr i="0" u="none" cap="none" strike="noStrike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185" name="Google Shape;185;p21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en-GB">
                  <a:latin typeface="Nunito Sans"/>
                  <a:ea typeface="Nunito Sans"/>
                  <a:cs typeface="Nunito Sans"/>
                  <a:sym typeface="Nunito Sans"/>
                </a:rPr>
                <a:t>1</a:t>
              </a:r>
              <a:endParaRPr u="none" cap="none" strike="noStrike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grpSp>
        <p:nvGrpSpPr>
          <p:cNvPr id="186" name="Google Shape;186;p21"/>
          <p:cNvGrpSpPr/>
          <p:nvPr/>
        </p:nvGrpSpPr>
        <p:grpSpPr>
          <a:xfrm>
            <a:off x="787739" y="1283350"/>
            <a:ext cx="235655" cy="481300"/>
            <a:chOff x="4963775" y="5368550"/>
            <a:chExt cx="294900" cy="481300"/>
          </a:xfrm>
        </p:grpSpPr>
        <p:cxnSp>
          <p:nvCxnSpPr>
            <p:cNvPr id="187" name="Google Shape;187;p21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sp>
          <p:nvSpPr>
            <p:cNvPr id="188" name="Google Shape;188;p21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en-GB">
                  <a:latin typeface="Nunito Sans"/>
                  <a:ea typeface="Nunito Sans"/>
                  <a:cs typeface="Nunito Sans"/>
                  <a:sym typeface="Nunito Sans"/>
                </a:rPr>
                <a:t>4</a:t>
              </a:r>
              <a:endParaRPr i="0" u="none" cap="none" strike="noStrike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189" name="Google Shape;189;p21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en-GB">
                  <a:latin typeface="Nunito Sans"/>
                  <a:ea typeface="Nunito Sans"/>
                  <a:cs typeface="Nunito Sans"/>
                  <a:sym typeface="Nunito Sans"/>
                </a:rPr>
                <a:t>1</a:t>
              </a:r>
              <a:endParaRPr u="none" cap="none" strike="noStrike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grpSp>
        <p:nvGrpSpPr>
          <p:cNvPr id="190" name="Google Shape;190;p21"/>
          <p:cNvGrpSpPr/>
          <p:nvPr/>
        </p:nvGrpSpPr>
        <p:grpSpPr>
          <a:xfrm>
            <a:off x="1343589" y="1283350"/>
            <a:ext cx="235655" cy="512200"/>
            <a:chOff x="4963775" y="5368550"/>
            <a:chExt cx="294900" cy="512200"/>
          </a:xfrm>
        </p:grpSpPr>
        <p:cxnSp>
          <p:nvCxnSpPr>
            <p:cNvPr id="191" name="Google Shape;191;p21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sp>
          <p:nvSpPr>
            <p:cNvPr id="192" name="Google Shape;192;p21"/>
            <p:cNvSpPr txBox="1"/>
            <p:nvPr/>
          </p:nvSpPr>
          <p:spPr>
            <a:xfrm>
              <a:off x="4963775" y="5634450"/>
              <a:ext cx="294900" cy="246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1" lang="en-GB" sz="1600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4</a:t>
              </a:r>
              <a:endParaRPr b="1" i="0" sz="1600" u="none" cap="none" strike="noStrike"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193" name="Google Shape;193;p21"/>
            <p:cNvSpPr txBox="1"/>
            <p:nvPr/>
          </p:nvSpPr>
          <p:spPr>
            <a:xfrm>
              <a:off x="4963775" y="5368550"/>
              <a:ext cx="294900" cy="246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1" lang="en-GB" sz="1600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3</a:t>
              </a:r>
              <a:endParaRPr b="1" sz="1600" u="none" cap="none" strike="noStrike"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grpSp>
        <p:nvGrpSpPr>
          <p:cNvPr id="194" name="Google Shape;194;p21"/>
          <p:cNvGrpSpPr/>
          <p:nvPr/>
        </p:nvGrpSpPr>
        <p:grpSpPr>
          <a:xfrm>
            <a:off x="3595389" y="1283350"/>
            <a:ext cx="235655" cy="481300"/>
            <a:chOff x="4963775" y="5368550"/>
            <a:chExt cx="294900" cy="481300"/>
          </a:xfrm>
        </p:grpSpPr>
        <p:cxnSp>
          <p:nvCxnSpPr>
            <p:cNvPr id="195" name="Google Shape;195;p21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sp>
          <p:nvSpPr>
            <p:cNvPr id="196" name="Google Shape;196;p21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en-GB">
                  <a:latin typeface="Nunito Sans"/>
                  <a:ea typeface="Nunito Sans"/>
                  <a:cs typeface="Nunito Sans"/>
                  <a:sym typeface="Nunito Sans"/>
                </a:rPr>
                <a:t>3</a:t>
              </a:r>
              <a:endParaRPr i="0" u="none" cap="none" strike="noStrike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197" name="Google Shape;197;p21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en-GB">
                  <a:latin typeface="Nunito Sans"/>
                  <a:ea typeface="Nunito Sans"/>
                  <a:cs typeface="Nunito Sans"/>
                  <a:sym typeface="Nunito Sans"/>
                </a:rPr>
                <a:t>2</a:t>
              </a:r>
              <a:endParaRPr u="none" cap="none" strike="noStrike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grpSp>
        <p:nvGrpSpPr>
          <p:cNvPr id="198" name="Google Shape;198;p21"/>
          <p:cNvGrpSpPr/>
          <p:nvPr/>
        </p:nvGrpSpPr>
        <p:grpSpPr>
          <a:xfrm>
            <a:off x="4773414" y="1283350"/>
            <a:ext cx="235655" cy="481300"/>
            <a:chOff x="4963775" y="5368550"/>
            <a:chExt cx="294900" cy="481300"/>
          </a:xfrm>
        </p:grpSpPr>
        <p:cxnSp>
          <p:nvCxnSpPr>
            <p:cNvPr id="199" name="Google Shape;199;p21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sp>
          <p:nvSpPr>
            <p:cNvPr id="200" name="Google Shape;200;p21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en-GB">
                  <a:latin typeface="Nunito Sans"/>
                  <a:ea typeface="Nunito Sans"/>
                  <a:cs typeface="Nunito Sans"/>
                  <a:sym typeface="Nunito Sans"/>
                </a:rPr>
                <a:t>4</a:t>
              </a:r>
              <a:endParaRPr i="0" u="none" cap="none" strike="noStrike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201" name="Google Shape;201;p21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en-GB">
                  <a:latin typeface="Nunito Sans"/>
                  <a:ea typeface="Nunito Sans"/>
                  <a:cs typeface="Nunito Sans"/>
                  <a:sym typeface="Nunito Sans"/>
                </a:rPr>
                <a:t>3</a:t>
              </a:r>
              <a:endParaRPr u="none" cap="none" strike="noStrike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grpSp>
        <p:nvGrpSpPr>
          <p:cNvPr id="202" name="Google Shape;202;p21"/>
          <p:cNvGrpSpPr/>
          <p:nvPr/>
        </p:nvGrpSpPr>
        <p:grpSpPr>
          <a:xfrm>
            <a:off x="6172389" y="1283350"/>
            <a:ext cx="235655" cy="481300"/>
            <a:chOff x="4963775" y="5368550"/>
            <a:chExt cx="294900" cy="481300"/>
          </a:xfrm>
        </p:grpSpPr>
        <p:cxnSp>
          <p:nvCxnSpPr>
            <p:cNvPr id="203" name="Google Shape;203;p21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sp>
          <p:nvSpPr>
            <p:cNvPr id="204" name="Google Shape;204;p21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en-GB">
                  <a:latin typeface="Nunito Sans"/>
                  <a:ea typeface="Nunito Sans"/>
                  <a:cs typeface="Nunito Sans"/>
                  <a:sym typeface="Nunito Sans"/>
                </a:rPr>
                <a:t>2</a:t>
              </a:r>
              <a:endParaRPr i="0" u="none" cap="none" strike="noStrike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205" name="Google Shape;205;p21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en-GB">
                  <a:latin typeface="Nunito Sans"/>
                  <a:ea typeface="Nunito Sans"/>
                  <a:cs typeface="Nunito Sans"/>
                  <a:sym typeface="Nunito Sans"/>
                </a:rPr>
                <a:t>1</a:t>
              </a:r>
              <a:endParaRPr u="none" cap="none" strike="noStrike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grpSp>
        <p:nvGrpSpPr>
          <p:cNvPr id="206" name="Google Shape;206;p21"/>
          <p:cNvGrpSpPr/>
          <p:nvPr/>
        </p:nvGrpSpPr>
        <p:grpSpPr>
          <a:xfrm>
            <a:off x="6653664" y="1283350"/>
            <a:ext cx="235655" cy="481300"/>
            <a:chOff x="4963775" y="5368550"/>
            <a:chExt cx="294900" cy="481300"/>
          </a:xfrm>
        </p:grpSpPr>
        <p:cxnSp>
          <p:nvCxnSpPr>
            <p:cNvPr id="207" name="Google Shape;207;p21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sp>
          <p:nvSpPr>
            <p:cNvPr id="208" name="Google Shape;208;p21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en-GB">
                  <a:latin typeface="Nunito Sans"/>
                  <a:ea typeface="Nunito Sans"/>
                  <a:cs typeface="Nunito Sans"/>
                  <a:sym typeface="Nunito Sans"/>
                </a:rPr>
                <a:t>3</a:t>
              </a:r>
              <a:endParaRPr i="0" u="none" cap="none" strike="noStrike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209" name="Google Shape;209;p21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en-GB">
                  <a:latin typeface="Nunito Sans"/>
                  <a:ea typeface="Nunito Sans"/>
                  <a:cs typeface="Nunito Sans"/>
                  <a:sym typeface="Nunito Sans"/>
                </a:rPr>
                <a:t>1</a:t>
              </a:r>
              <a:endParaRPr u="none" cap="none" strike="noStrike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grpSp>
        <p:nvGrpSpPr>
          <p:cNvPr id="210" name="Google Shape;210;p21"/>
          <p:cNvGrpSpPr/>
          <p:nvPr/>
        </p:nvGrpSpPr>
        <p:grpSpPr>
          <a:xfrm>
            <a:off x="7344264" y="1283300"/>
            <a:ext cx="235655" cy="512200"/>
            <a:chOff x="4963775" y="5368550"/>
            <a:chExt cx="294900" cy="512200"/>
          </a:xfrm>
        </p:grpSpPr>
        <p:cxnSp>
          <p:nvCxnSpPr>
            <p:cNvPr id="211" name="Google Shape;211;p21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sp>
          <p:nvSpPr>
            <p:cNvPr id="212" name="Google Shape;212;p21"/>
            <p:cNvSpPr txBox="1"/>
            <p:nvPr/>
          </p:nvSpPr>
          <p:spPr>
            <a:xfrm>
              <a:off x="4963775" y="5634450"/>
              <a:ext cx="294900" cy="246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1" lang="en-GB" sz="1600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6</a:t>
              </a:r>
              <a:endParaRPr b="1" i="0" sz="1600" u="none" cap="none" strike="noStrike"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213" name="Google Shape;213;p21"/>
            <p:cNvSpPr txBox="1"/>
            <p:nvPr/>
          </p:nvSpPr>
          <p:spPr>
            <a:xfrm>
              <a:off x="4963775" y="5368550"/>
              <a:ext cx="294900" cy="246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1" lang="en-GB" sz="1600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1</a:t>
              </a:r>
              <a:endParaRPr b="1" sz="1600" u="none" cap="none" strike="noStrike"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pic>
        <p:nvPicPr>
          <p:cNvPr id="214" name="Google Shape;214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83375" y="2665243"/>
            <a:ext cx="3706751" cy="16884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15" name="Google Shape;215;p2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773413" y="2796000"/>
            <a:ext cx="4025073" cy="18849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9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Google Shape;220;p22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11, Day 3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graphicFrame>
        <p:nvGraphicFramePr>
          <p:cNvPr id="221" name="Google Shape;221;p22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{4EF9E14A-A350-4AB7-856D-B396668FBBFA}</a:tableStyleId>
              </a:tblPr>
              <a:tblGrid>
                <a:gridCol w="1546950"/>
                <a:gridCol w="1477725"/>
                <a:gridCol w="1439275"/>
                <a:gridCol w="1350275"/>
                <a:gridCol w="3067850"/>
              </a:tblGrid>
              <a:tr h="1108050"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1) Calculate</a:t>
                      </a:r>
                      <a:endParaRPr b="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b="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+         = </a:t>
                      </a:r>
                      <a:endParaRPr b="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b="0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Circle the larger fraction.</a:t>
                      </a:r>
                      <a:endParaRPr b="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             </a:t>
                      </a:r>
                      <a:endParaRPr b="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Work out</a:t>
                      </a:r>
                      <a:endParaRPr b="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 -         =</a:t>
                      </a:r>
                      <a:endParaRPr b="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796125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Fill in the missing values for this function machine.</a:t>
                      </a:r>
                      <a:endParaRPr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</a:t>
                      </a:r>
                      <a:endParaRPr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Form an equation representing perimeter using information about this parallelogram.</a:t>
                      </a:r>
                      <a:endParaRPr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(You do not need to solve the equation)</a:t>
                      </a:r>
                      <a:endParaRPr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grpSp>
        <p:nvGrpSpPr>
          <p:cNvPr id="222" name="Google Shape;222;p22"/>
          <p:cNvGrpSpPr/>
          <p:nvPr/>
        </p:nvGrpSpPr>
        <p:grpSpPr>
          <a:xfrm>
            <a:off x="307064" y="1283350"/>
            <a:ext cx="235655" cy="481300"/>
            <a:chOff x="4963775" y="5368550"/>
            <a:chExt cx="294900" cy="481300"/>
          </a:xfrm>
        </p:grpSpPr>
        <p:cxnSp>
          <p:nvCxnSpPr>
            <p:cNvPr id="223" name="Google Shape;223;p22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sp>
          <p:nvSpPr>
            <p:cNvPr id="224" name="Google Shape;224;p22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en-GB">
                  <a:latin typeface="Nunito Sans"/>
                  <a:ea typeface="Nunito Sans"/>
                  <a:cs typeface="Nunito Sans"/>
                  <a:sym typeface="Nunito Sans"/>
                </a:rPr>
                <a:t>4</a:t>
              </a:r>
              <a:endParaRPr i="0" u="none" cap="none" strike="noStrike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225" name="Google Shape;225;p22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en-GB">
                  <a:latin typeface="Nunito Sans"/>
                  <a:ea typeface="Nunito Sans"/>
                  <a:cs typeface="Nunito Sans"/>
                  <a:sym typeface="Nunito Sans"/>
                </a:rPr>
                <a:t>1</a:t>
              </a:r>
              <a:endParaRPr u="none" cap="none" strike="noStrike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grpSp>
        <p:nvGrpSpPr>
          <p:cNvPr id="226" name="Google Shape;226;p22"/>
          <p:cNvGrpSpPr/>
          <p:nvPr/>
        </p:nvGrpSpPr>
        <p:grpSpPr>
          <a:xfrm>
            <a:off x="787739" y="1283350"/>
            <a:ext cx="235655" cy="481300"/>
            <a:chOff x="4963775" y="5368550"/>
            <a:chExt cx="294900" cy="481300"/>
          </a:xfrm>
        </p:grpSpPr>
        <p:cxnSp>
          <p:nvCxnSpPr>
            <p:cNvPr id="227" name="Google Shape;227;p22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sp>
          <p:nvSpPr>
            <p:cNvPr id="228" name="Google Shape;228;p22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en-GB">
                  <a:latin typeface="Nunito Sans"/>
                  <a:ea typeface="Nunito Sans"/>
                  <a:cs typeface="Nunito Sans"/>
                  <a:sym typeface="Nunito Sans"/>
                </a:rPr>
                <a:t>3</a:t>
              </a:r>
              <a:endParaRPr i="0" u="none" cap="none" strike="noStrike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229" name="Google Shape;229;p22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en-GB">
                  <a:latin typeface="Nunito Sans"/>
                  <a:ea typeface="Nunito Sans"/>
                  <a:cs typeface="Nunito Sans"/>
                  <a:sym typeface="Nunito Sans"/>
                </a:rPr>
                <a:t>1</a:t>
              </a:r>
              <a:endParaRPr u="none" cap="none" strike="noStrike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grpSp>
        <p:nvGrpSpPr>
          <p:cNvPr id="230" name="Google Shape;230;p22"/>
          <p:cNvGrpSpPr/>
          <p:nvPr/>
        </p:nvGrpSpPr>
        <p:grpSpPr>
          <a:xfrm>
            <a:off x="3595389" y="1283350"/>
            <a:ext cx="235655" cy="481300"/>
            <a:chOff x="4963775" y="5368550"/>
            <a:chExt cx="294900" cy="481300"/>
          </a:xfrm>
        </p:grpSpPr>
        <p:cxnSp>
          <p:nvCxnSpPr>
            <p:cNvPr id="231" name="Google Shape;231;p22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sp>
          <p:nvSpPr>
            <p:cNvPr id="232" name="Google Shape;232;p22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en-GB">
                  <a:latin typeface="Nunito Sans"/>
                  <a:ea typeface="Nunito Sans"/>
                  <a:cs typeface="Nunito Sans"/>
                  <a:sym typeface="Nunito Sans"/>
                </a:rPr>
                <a:t>8</a:t>
              </a:r>
              <a:endParaRPr i="0" u="none" cap="none" strike="noStrike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233" name="Google Shape;233;p22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en-GB">
                  <a:latin typeface="Nunito Sans"/>
                  <a:ea typeface="Nunito Sans"/>
                  <a:cs typeface="Nunito Sans"/>
                  <a:sym typeface="Nunito Sans"/>
                </a:rPr>
                <a:t>5</a:t>
              </a:r>
              <a:endParaRPr u="none" cap="none" strike="noStrike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grpSp>
        <p:nvGrpSpPr>
          <p:cNvPr id="234" name="Google Shape;234;p22"/>
          <p:cNvGrpSpPr/>
          <p:nvPr/>
        </p:nvGrpSpPr>
        <p:grpSpPr>
          <a:xfrm>
            <a:off x="4773414" y="1283350"/>
            <a:ext cx="235655" cy="481300"/>
            <a:chOff x="4963775" y="5368550"/>
            <a:chExt cx="294900" cy="481300"/>
          </a:xfrm>
        </p:grpSpPr>
        <p:cxnSp>
          <p:nvCxnSpPr>
            <p:cNvPr id="235" name="Google Shape;235;p22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sp>
          <p:nvSpPr>
            <p:cNvPr id="236" name="Google Shape;236;p22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en-GB">
                  <a:latin typeface="Nunito Sans"/>
                  <a:ea typeface="Nunito Sans"/>
                  <a:cs typeface="Nunito Sans"/>
                  <a:sym typeface="Nunito Sans"/>
                </a:rPr>
                <a:t>5</a:t>
              </a:r>
              <a:endParaRPr i="0" u="none" cap="none" strike="noStrike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237" name="Google Shape;237;p22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en-GB">
                  <a:latin typeface="Nunito Sans"/>
                  <a:ea typeface="Nunito Sans"/>
                  <a:cs typeface="Nunito Sans"/>
                  <a:sym typeface="Nunito Sans"/>
                </a:rPr>
                <a:t>3</a:t>
              </a:r>
              <a:endParaRPr u="none" cap="none" strike="noStrike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grpSp>
        <p:nvGrpSpPr>
          <p:cNvPr id="238" name="Google Shape;238;p22"/>
          <p:cNvGrpSpPr/>
          <p:nvPr/>
        </p:nvGrpSpPr>
        <p:grpSpPr>
          <a:xfrm>
            <a:off x="6172389" y="1283350"/>
            <a:ext cx="235655" cy="481300"/>
            <a:chOff x="4963775" y="5368550"/>
            <a:chExt cx="294900" cy="481300"/>
          </a:xfrm>
        </p:grpSpPr>
        <p:cxnSp>
          <p:nvCxnSpPr>
            <p:cNvPr id="239" name="Google Shape;239;p22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sp>
          <p:nvSpPr>
            <p:cNvPr id="240" name="Google Shape;240;p22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en-GB">
                  <a:latin typeface="Nunito Sans"/>
                  <a:ea typeface="Nunito Sans"/>
                  <a:cs typeface="Nunito Sans"/>
                  <a:sym typeface="Nunito Sans"/>
                </a:rPr>
                <a:t>3</a:t>
              </a:r>
              <a:endParaRPr i="0" u="none" cap="none" strike="noStrike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241" name="Google Shape;241;p22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en-GB">
                  <a:latin typeface="Nunito Sans"/>
                  <a:ea typeface="Nunito Sans"/>
                  <a:cs typeface="Nunito Sans"/>
                  <a:sym typeface="Nunito Sans"/>
                </a:rPr>
                <a:t>1</a:t>
              </a:r>
              <a:endParaRPr u="none" cap="none" strike="noStrike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grpSp>
        <p:nvGrpSpPr>
          <p:cNvPr id="242" name="Google Shape;242;p22"/>
          <p:cNvGrpSpPr/>
          <p:nvPr/>
        </p:nvGrpSpPr>
        <p:grpSpPr>
          <a:xfrm>
            <a:off x="6653664" y="1283350"/>
            <a:ext cx="235655" cy="481300"/>
            <a:chOff x="4963775" y="5368550"/>
            <a:chExt cx="294900" cy="481300"/>
          </a:xfrm>
        </p:grpSpPr>
        <p:cxnSp>
          <p:nvCxnSpPr>
            <p:cNvPr id="243" name="Google Shape;243;p22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sp>
          <p:nvSpPr>
            <p:cNvPr id="244" name="Google Shape;244;p22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en-GB">
                  <a:latin typeface="Nunito Sans"/>
                  <a:ea typeface="Nunito Sans"/>
                  <a:cs typeface="Nunito Sans"/>
                  <a:sym typeface="Nunito Sans"/>
                </a:rPr>
                <a:t>4</a:t>
              </a:r>
              <a:endParaRPr i="0" u="none" cap="none" strike="noStrike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245" name="Google Shape;245;p22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en-GB">
                  <a:latin typeface="Nunito Sans"/>
                  <a:ea typeface="Nunito Sans"/>
                  <a:cs typeface="Nunito Sans"/>
                  <a:sym typeface="Nunito Sans"/>
                </a:rPr>
                <a:t>1</a:t>
              </a:r>
              <a:endParaRPr u="none" cap="none" strike="noStrike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pic>
        <p:nvPicPr>
          <p:cNvPr id="246" name="Google Shape;246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08050" y="2733850"/>
            <a:ext cx="4190200" cy="19086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47" name="Google Shape;247;p2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009075" y="2975900"/>
            <a:ext cx="3717949" cy="1790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1" name="Shape 2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" name="Google Shape;252;p23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11, Day 3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graphicFrame>
        <p:nvGraphicFramePr>
          <p:cNvPr id="253" name="Google Shape;253;p23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{4EF9E14A-A350-4AB7-856D-B396668FBBFA}</a:tableStyleId>
              </a:tblPr>
              <a:tblGrid>
                <a:gridCol w="1546950"/>
                <a:gridCol w="1477725"/>
                <a:gridCol w="1439275"/>
                <a:gridCol w="1350275"/>
                <a:gridCol w="3067850"/>
              </a:tblGrid>
              <a:tr h="1108050"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1) Calculate</a:t>
                      </a:r>
                      <a:endParaRPr b="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+          = </a:t>
                      </a:r>
                      <a:r>
                        <a:rPr b="0" lang="en-GB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</a:t>
                      </a:r>
                      <a:endParaRPr b="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Circle the larger fraction.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     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0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Work out</a:t>
                      </a:r>
                      <a:endParaRPr b="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b="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0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 -         =</a:t>
                      </a:r>
                      <a:endParaRPr b="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796125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Fill in the missing values for this function machine.</a:t>
                      </a:r>
                      <a:endParaRPr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</a:t>
                      </a:r>
                      <a:endParaRPr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Form an equation representing perimeter using information about this parallelogram.</a:t>
                      </a:r>
                      <a:endParaRPr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(You do not need to solve the equation)</a:t>
                      </a:r>
                      <a:endParaRPr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24</a:t>
                      </a:r>
                      <a:r>
                        <a:rPr b="1" i="1" lang="en-GB" sz="1600">
                          <a:solidFill>
                            <a:srgbClr val="00BC89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h</a:t>
                      </a:r>
                      <a:r>
                        <a:rPr b="1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= 50</a:t>
                      </a:r>
                      <a:endParaRPr b="1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254" name="Google Shape;254;p23"/>
          <p:cNvSpPr/>
          <p:nvPr/>
        </p:nvSpPr>
        <p:spPr>
          <a:xfrm>
            <a:off x="3495725" y="1280850"/>
            <a:ext cx="435000" cy="486300"/>
          </a:xfrm>
          <a:prstGeom prst="ellipse">
            <a:avLst/>
          </a:prstGeom>
          <a:noFill/>
          <a:ln cap="flat" cmpd="sng" w="19050">
            <a:solidFill>
              <a:srgbClr val="00BC8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255" name="Google Shape;255;p23"/>
          <p:cNvGrpSpPr/>
          <p:nvPr/>
        </p:nvGrpSpPr>
        <p:grpSpPr>
          <a:xfrm>
            <a:off x="307064" y="1283350"/>
            <a:ext cx="235655" cy="481300"/>
            <a:chOff x="4963775" y="5368550"/>
            <a:chExt cx="294900" cy="481300"/>
          </a:xfrm>
        </p:grpSpPr>
        <p:cxnSp>
          <p:nvCxnSpPr>
            <p:cNvPr id="256" name="Google Shape;256;p23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sp>
          <p:nvSpPr>
            <p:cNvPr id="257" name="Google Shape;257;p23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en-GB">
                  <a:latin typeface="Nunito Sans"/>
                  <a:ea typeface="Nunito Sans"/>
                  <a:cs typeface="Nunito Sans"/>
                  <a:sym typeface="Nunito Sans"/>
                </a:rPr>
                <a:t>4</a:t>
              </a:r>
              <a:endParaRPr i="0" u="none" cap="none" strike="noStrike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258" name="Google Shape;258;p23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en-GB">
                  <a:latin typeface="Nunito Sans"/>
                  <a:ea typeface="Nunito Sans"/>
                  <a:cs typeface="Nunito Sans"/>
                  <a:sym typeface="Nunito Sans"/>
                </a:rPr>
                <a:t>1</a:t>
              </a:r>
              <a:endParaRPr u="none" cap="none" strike="noStrike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grpSp>
        <p:nvGrpSpPr>
          <p:cNvPr id="259" name="Google Shape;259;p23"/>
          <p:cNvGrpSpPr/>
          <p:nvPr/>
        </p:nvGrpSpPr>
        <p:grpSpPr>
          <a:xfrm>
            <a:off x="742064" y="1283350"/>
            <a:ext cx="235655" cy="481300"/>
            <a:chOff x="4963775" y="5368550"/>
            <a:chExt cx="294900" cy="481300"/>
          </a:xfrm>
        </p:grpSpPr>
        <p:cxnSp>
          <p:nvCxnSpPr>
            <p:cNvPr id="260" name="Google Shape;260;p23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sp>
          <p:nvSpPr>
            <p:cNvPr id="261" name="Google Shape;261;p23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en-GB">
                  <a:latin typeface="Nunito Sans"/>
                  <a:ea typeface="Nunito Sans"/>
                  <a:cs typeface="Nunito Sans"/>
                  <a:sym typeface="Nunito Sans"/>
                </a:rPr>
                <a:t>3</a:t>
              </a:r>
              <a:endParaRPr i="0" u="none" cap="none" strike="noStrike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262" name="Google Shape;262;p23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en-GB">
                  <a:latin typeface="Nunito Sans"/>
                  <a:ea typeface="Nunito Sans"/>
                  <a:cs typeface="Nunito Sans"/>
                  <a:sym typeface="Nunito Sans"/>
                </a:rPr>
                <a:t>1</a:t>
              </a:r>
              <a:endParaRPr u="none" cap="none" strike="noStrike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grpSp>
        <p:nvGrpSpPr>
          <p:cNvPr id="263" name="Google Shape;263;p23"/>
          <p:cNvGrpSpPr/>
          <p:nvPr/>
        </p:nvGrpSpPr>
        <p:grpSpPr>
          <a:xfrm>
            <a:off x="1343589" y="1283350"/>
            <a:ext cx="311423" cy="512200"/>
            <a:chOff x="4963775" y="5368550"/>
            <a:chExt cx="389717" cy="512200"/>
          </a:xfrm>
        </p:grpSpPr>
        <p:cxnSp>
          <p:nvCxnSpPr>
            <p:cNvPr id="264" name="Google Shape;264;p23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sp>
          <p:nvSpPr>
            <p:cNvPr id="265" name="Google Shape;265;p23"/>
            <p:cNvSpPr txBox="1"/>
            <p:nvPr/>
          </p:nvSpPr>
          <p:spPr>
            <a:xfrm>
              <a:off x="4963792" y="5634450"/>
              <a:ext cx="389700" cy="246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1" lang="en-GB" sz="1600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12</a:t>
              </a:r>
              <a:endParaRPr b="1" i="0" sz="1600" u="none" cap="none" strike="noStrike"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266" name="Google Shape;266;p23"/>
            <p:cNvSpPr txBox="1"/>
            <p:nvPr/>
          </p:nvSpPr>
          <p:spPr>
            <a:xfrm>
              <a:off x="4963775" y="5368550"/>
              <a:ext cx="294900" cy="246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1" lang="en-GB" sz="1600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7</a:t>
              </a:r>
              <a:endParaRPr b="1" sz="1600" u="none" cap="none" strike="noStrike"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grpSp>
        <p:nvGrpSpPr>
          <p:cNvPr id="267" name="Google Shape;267;p23"/>
          <p:cNvGrpSpPr/>
          <p:nvPr/>
        </p:nvGrpSpPr>
        <p:grpSpPr>
          <a:xfrm>
            <a:off x="3595389" y="1283350"/>
            <a:ext cx="235655" cy="481300"/>
            <a:chOff x="4963775" y="5368550"/>
            <a:chExt cx="294900" cy="481300"/>
          </a:xfrm>
        </p:grpSpPr>
        <p:cxnSp>
          <p:nvCxnSpPr>
            <p:cNvPr id="268" name="Google Shape;268;p23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sp>
          <p:nvSpPr>
            <p:cNvPr id="269" name="Google Shape;269;p23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en-GB">
                  <a:latin typeface="Nunito Sans"/>
                  <a:ea typeface="Nunito Sans"/>
                  <a:cs typeface="Nunito Sans"/>
                  <a:sym typeface="Nunito Sans"/>
                </a:rPr>
                <a:t>8</a:t>
              </a:r>
              <a:endParaRPr i="0" u="none" cap="none" strike="noStrike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270" name="Google Shape;270;p23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en-GB">
                  <a:latin typeface="Nunito Sans"/>
                  <a:ea typeface="Nunito Sans"/>
                  <a:cs typeface="Nunito Sans"/>
                  <a:sym typeface="Nunito Sans"/>
                </a:rPr>
                <a:t>5</a:t>
              </a:r>
              <a:endParaRPr u="none" cap="none" strike="noStrike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grpSp>
        <p:nvGrpSpPr>
          <p:cNvPr id="271" name="Google Shape;271;p23"/>
          <p:cNvGrpSpPr/>
          <p:nvPr/>
        </p:nvGrpSpPr>
        <p:grpSpPr>
          <a:xfrm>
            <a:off x="4773414" y="1283350"/>
            <a:ext cx="235655" cy="481300"/>
            <a:chOff x="4963775" y="5368550"/>
            <a:chExt cx="294900" cy="481300"/>
          </a:xfrm>
        </p:grpSpPr>
        <p:cxnSp>
          <p:nvCxnSpPr>
            <p:cNvPr id="272" name="Google Shape;272;p23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sp>
          <p:nvSpPr>
            <p:cNvPr id="273" name="Google Shape;273;p23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en-GB">
                  <a:latin typeface="Nunito Sans"/>
                  <a:ea typeface="Nunito Sans"/>
                  <a:cs typeface="Nunito Sans"/>
                  <a:sym typeface="Nunito Sans"/>
                </a:rPr>
                <a:t>5</a:t>
              </a:r>
              <a:endParaRPr i="0" u="none" cap="none" strike="noStrike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274" name="Google Shape;274;p23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en-GB">
                  <a:latin typeface="Nunito Sans"/>
                  <a:ea typeface="Nunito Sans"/>
                  <a:cs typeface="Nunito Sans"/>
                  <a:sym typeface="Nunito Sans"/>
                </a:rPr>
                <a:t>3</a:t>
              </a:r>
              <a:endParaRPr u="none" cap="none" strike="noStrike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grpSp>
        <p:nvGrpSpPr>
          <p:cNvPr id="275" name="Google Shape;275;p23"/>
          <p:cNvGrpSpPr/>
          <p:nvPr/>
        </p:nvGrpSpPr>
        <p:grpSpPr>
          <a:xfrm>
            <a:off x="6172389" y="1283350"/>
            <a:ext cx="235655" cy="481300"/>
            <a:chOff x="4963775" y="5368550"/>
            <a:chExt cx="294900" cy="481300"/>
          </a:xfrm>
        </p:grpSpPr>
        <p:cxnSp>
          <p:nvCxnSpPr>
            <p:cNvPr id="276" name="Google Shape;276;p23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sp>
          <p:nvSpPr>
            <p:cNvPr id="277" name="Google Shape;277;p23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en-GB">
                  <a:latin typeface="Nunito Sans"/>
                  <a:ea typeface="Nunito Sans"/>
                  <a:cs typeface="Nunito Sans"/>
                  <a:sym typeface="Nunito Sans"/>
                </a:rPr>
                <a:t>3</a:t>
              </a:r>
              <a:endParaRPr i="0" u="none" cap="none" strike="noStrike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278" name="Google Shape;278;p23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en-GB">
                  <a:latin typeface="Nunito Sans"/>
                  <a:ea typeface="Nunito Sans"/>
                  <a:cs typeface="Nunito Sans"/>
                  <a:sym typeface="Nunito Sans"/>
                </a:rPr>
                <a:t>1</a:t>
              </a:r>
              <a:endParaRPr u="none" cap="none" strike="noStrike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grpSp>
        <p:nvGrpSpPr>
          <p:cNvPr id="279" name="Google Shape;279;p23"/>
          <p:cNvGrpSpPr/>
          <p:nvPr/>
        </p:nvGrpSpPr>
        <p:grpSpPr>
          <a:xfrm>
            <a:off x="6653664" y="1283350"/>
            <a:ext cx="235655" cy="481300"/>
            <a:chOff x="4963775" y="5368550"/>
            <a:chExt cx="294900" cy="481300"/>
          </a:xfrm>
        </p:grpSpPr>
        <p:cxnSp>
          <p:nvCxnSpPr>
            <p:cNvPr id="280" name="Google Shape;280;p23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sp>
          <p:nvSpPr>
            <p:cNvPr id="281" name="Google Shape;281;p23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en-GB">
                  <a:latin typeface="Nunito Sans"/>
                  <a:ea typeface="Nunito Sans"/>
                  <a:cs typeface="Nunito Sans"/>
                  <a:sym typeface="Nunito Sans"/>
                </a:rPr>
                <a:t>4</a:t>
              </a:r>
              <a:endParaRPr i="0" u="none" cap="none" strike="noStrike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282" name="Google Shape;282;p23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en-GB">
                  <a:latin typeface="Nunito Sans"/>
                  <a:ea typeface="Nunito Sans"/>
                  <a:cs typeface="Nunito Sans"/>
                  <a:sym typeface="Nunito Sans"/>
                </a:rPr>
                <a:t>1</a:t>
              </a:r>
              <a:endParaRPr u="none" cap="none" strike="noStrike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grpSp>
        <p:nvGrpSpPr>
          <p:cNvPr id="283" name="Google Shape;283;p23"/>
          <p:cNvGrpSpPr/>
          <p:nvPr/>
        </p:nvGrpSpPr>
        <p:grpSpPr>
          <a:xfrm>
            <a:off x="7268525" y="1283300"/>
            <a:ext cx="435110" cy="512200"/>
            <a:chOff x="4868994" y="5368550"/>
            <a:chExt cx="544500" cy="512200"/>
          </a:xfrm>
        </p:grpSpPr>
        <p:cxnSp>
          <p:nvCxnSpPr>
            <p:cNvPr id="284" name="Google Shape;284;p23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sp>
          <p:nvSpPr>
            <p:cNvPr id="285" name="Google Shape;285;p23"/>
            <p:cNvSpPr txBox="1"/>
            <p:nvPr/>
          </p:nvSpPr>
          <p:spPr>
            <a:xfrm>
              <a:off x="4868994" y="5634450"/>
              <a:ext cx="544500" cy="246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1" lang="en-GB" sz="1600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12</a:t>
              </a:r>
              <a:endParaRPr b="1" i="0" sz="1600" u="none" cap="none" strike="noStrike"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286" name="Google Shape;286;p23"/>
            <p:cNvSpPr txBox="1"/>
            <p:nvPr/>
          </p:nvSpPr>
          <p:spPr>
            <a:xfrm>
              <a:off x="4963775" y="5368550"/>
              <a:ext cx="294900" cy="246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1" lang="en-GB" sz="1600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1</a:t>
              </a:r>
              <a:endParaRPr b="1" sz="1600" u="none" cap="none" strike="noStrike"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pic>
        <p:nvPicPr>
          <p:cNvPr id="287" name="Google Shape;287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07075" y="2647776"/>
            <a:ext cx="4019874" cy="18310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88" name="Google Shape;288;p2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009075" y="2975900"/>
            <a:ext cx="3717949" cy="1790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