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"/>
      <p:regular r:id="rId20"/>
      <p:bold r:id="rId21"/>
      <p:italic r:id="rId22"/>
      <p:boldItalic r:id="rId23"/>
    </p:embeddedFont>
    <p:embeddedFont>
      <p:font typeface="Nunito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41721D6-D8E4-4083-BA2D-D7DC4AF72F48}">
  <a:tblStyle styleId="{F41721D6-D8E4-4083-BA2D-D7DC4AF72F4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E845130-D5FE-46D3-AD9E-395E07CF8ECD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6F622B2-CDDA-4E98-8BFD-6462E7E49209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regular.fntdata"/><Relationship Id="rId22" Type="http://schemas.openxmlformats.org/officeDocument/2006/relationships/font" Target="fonts/Nunito-italic.fntdata"/><Relationship Id="rId21" Type="http://schemas.openxmlformats.org/officeDocument/2006/relationships/font" Target="fonts/Nunito-bold.fntdata"/><Relationship Id="rId24" Type="http://schemas.openxmlformats.org/officeDocument/2006/relationships/font" Target="fonts/NunitoSans-regular.fntdata"/><Relationship Id="rId23" Type="http://schemas.openxmlformats.org/officeDocument/2006/relationships/font" Target="fonts/Nuni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NunitoSans-italic.fntdata"/><Relationship Id="rId25" Type="http://schemas.openxmlformats.org/officeDocument/2006/relationships/font" Target="fonts/NunitoSans-bold.fntdata"/><Relationship Id="rId27" Type="http://schemas.openxmlformats.org/officeDocument/2006/relationships/font" Target="fonts/Nunito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021945b8d0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1021945b8d0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0564015df7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10564015df7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021945b8d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1021945b8d0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0564015df7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10564015df7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945b8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945b8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21945b8d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21945b8d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564015d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564015df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21945b8d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1021945b8d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021945b8d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1021945b8d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564015df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564015df7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021945b8d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1021945b8d0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0564015df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0564015df7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rPr lang="en-GB" sz="18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rPr lang="en-GB" sz="18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 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{F41721D6-D8E4-4083-BA2D-D7DC4AF72F48}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| Fluent in Five | Spring Term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{F41721D6-D8E4-4083-BA2D-D7DC4AF72F48}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9" name="Google Shape;219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 written as a decimal?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(3, 2)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5 -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aseline="30000" i="1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this fraction in its simplest form: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area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20" name="Google Shape;220;p24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221" name="Google Shape;221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2" name="Google Shape;222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3" name="Google Shape;223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4" name="Google Shape;224;p24"/>
          <p:cNvGrpSpPr/>
          <p:nvPr/>
        </p:nvGrpSpPr>
        <p:grpSpPr>
          <a:xfrm>
            <a:off x="6424176" y="1397625"/>
            <a:ext cx="355040" cy="481300"/>
            <a:chOff x="4896621" y="5368550"/>
            <a:chExt cx="444300" cy="481300"/>
          </a:xfrm>
        </p:grpSpPr>
        <p:cxnSp>
          <p:nvCxnSpPr>
            <p:cNvPr id="225" name="Google Shape;225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6" name="Google Shape;226;p24"/>
            <p:cNvSpPr txBox="1"/>
            <p:nvPr/>
          </p:nvSpPr>
          <p:spPr>
            <a:xfrm>
              <a:off x="4896621" y="5634450"/>
              <a:ext cx="4443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7" name="Google Shape;227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8" name="Google Shape;228;p24"/>
          <p:cNvGrpSpPr/>
          <p:nvPr/>
        </p:nvGrpSpPr>
        <p:grpSpPr>
          <a:xfrm>
            <a:off x="972414" y="2331100"/>
            <a:ext cx="235655" cy="481300"/>
            <a:chOff x="4963775" y="5368550"/>
            <a:chExt cx="294900" cy="481300"/>
          </a:xfrm>
        </p:grpSpPr>
        <p:cxnSp>
          <p:nvCxnSpPr>
            <p:cNvPr id="229" name="Google Shape;229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0" name="Google Shape;230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1" name="Google Shape;231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32" name="Google Shape;2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050" y="2947925"/>
            <a:ext cx="3873601" cy="172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1920" y="2916183"/>
            <a:ext cx="2708674" cy="179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39" name="Google Shape;239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       written as a decimal?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(3, 2)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5 -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this fraction in its simplest form: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=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Any 6 boxes shaded, eg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area of this rectangle.  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y(5 + y)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5y + y</a:t>
                      </a:r>
                      <a:r>
                        <a:rPr b="1" baseline="3000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b="1" baseline="3000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40" name="Google Shape;240;p25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241" name="Google Shape;24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2" name="Google Shape;242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3" name="Google Shape;243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4" name="Google Shape;244;p25"/>
          <p:cNvGrpSpPr/>
          <p:nvPr/>
        </p:nvGrpSpPr>
        <p:grpSpPr>
          <a:xfrm>
            <a:off x="6424176" y="1397625"/>
            <a:ext cx="355040" cy="481300"/>
            <a:chOff x="4896621" y="5368550"/>
            <a:chExt cx="444300" cy="481300"/>
          </a:xfrm>
        </p:grpSpPr>
        <p:cxnSp>
          <p:nvCxnSpPr>
            <p:cNvPr id="245" name="Google Shape;24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46" name="Google Shape;246;p25"/>
            <p:cNvSpPr txBox="1"/>
            <p:nvPr/>
          </p:nvSpPr>
          <p:spPr>
            <a:xfrm>
              <a:off x="4896621" y="5634450"/>
              <a:ext cx="4443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7" name="Google Shape;247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8" name="Google Shape;248;p25"/>
          <p:cNvGrpSpPr/>
          <p:nvPr/>
        </p:nvGrpSpPr>
        <p:grpSpPr>
          <a:xfrm>
            <a:off x="6966780" y="1382175"/>
            <a:ext cx="413332" cy="512200"/>
            <a:chOff x="4896621" y="5368550"/>
            <a:chExt cx="444300" cy="512200"/>
          </a:xfrm>
        </p:grpSpPr>
        <p:cxnSp>
          <p:nvCxnSpPr>
            <p:cNvPr id="249" name="Google Shape;249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50" name="Google Shape;250;p25"/>
            <p:cNvSpPr txBox="1"/>
            <p:nvPr/>
          </p:nvSpPr>
          <p:spPr>
            <a:xfrm>
              <a:off x="4896621" y="5634450"/>
              <a:ext cx="4443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0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1" name="Google Shape;251;p25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13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52" name="Google Shape;252;p25"/>
          <p:cNvGrpSpPr/>
          <p:nvPr/>
        </p:nvGrpSpPr>
        <p:grpSpPr>
          <a:xfrm>
            <a:off x="972414" y="2331100"/>
            <a:ext cx="235655" cy="481300"/>
            <a:chOff x="4963775" y="5368550"/>
            <a:chExt cx="294900" cy="481300"/>
          </a:xfrm>
        </p:grpSpPr>
        <p:cxnSp>
          <p:nvCxnSpPr>
            <p:cNvPr id="253" name="Google Shape;25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54" name="Google Shape;254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5" name="Google Shape;255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56" name="Google Shape;25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775" y="3181849"/>
            <a:ext cx="3496200" cy="155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3445" y="2950008"/>
            <a:ext cx="2708674" cy="179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63" name="Google Shape;263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301050"/>
                <a:gridCol w="16159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 written as a decimal?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(-1, 6)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this fraction in its simplest form: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area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64" name="Google Shape;264;p26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265" name="Google Shape;265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6" name="Google Shape;266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7" name="Google Shape;267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8" name="Google Shape;268;p26"/>
          <p:cNvGrpSpPr/>
          <p:nvPr/>
        </p:nvGrpSpPr>
        <p:grpSpPr>
          <a:xfrm>
            <a:off x="6424176" y="1397625"/>
            <a:ext cx="355040" cy="481300"/>
            <a:chOff x="4896621" y="5368550"/>
            <a:chExt cx="444300" cy="481300"/>
          </a:xfrm>
        </p:grpSpPr>
        <p:cxnSp>
          <p:nvCxnSpPr>
            <p:cNvPr id="269" name="Google Shape;269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0" name="Google Shape;270;p26"/>
            <p:cNvSpPr txBox="1"/>
            <p:nvPr/>
          </p:nvSpPr>
          <p:spPr>
            <a:xfrm>
              <a:off x="4896621" y="5634450"/>
              <a:ext cx="4443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49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1" name="Google Shape;271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2" name="Google Shape;272;p26"/>
          <p:cNvGrpSpPr/>
          <p:nvPr/>
        </p:nvGrpSpPr>
        <p:grpSpPr>
          <a:xfrm>
            <a:off x="951489" y="2331100"/>
            <a:ext cx="235655" cy="481300"/>
            <a:chOff x="4963775" y="5368550"/>
            <a:chExt cx="294900" cy="481300"/>
          </a:xfrm>
        </p:grpSpPr>
        <p:cxnSp>
          <p:nvCxnSpPr>
            <p:cNvPr id="273" name="Google Shape;273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4" name="Google Shape;274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5" name="Google Shape;275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76" name="Google Shape;27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200" y="2812400"/>
            <a:ext cx="3265018" cy="189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2675" y="2756875"/>
            <a:ext cx="3145800" cy="194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83" name="Google Shape;283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301050"/>
                <a:gridCol w="16159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       written as a decimal?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0.625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(-1, 6)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5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this fraction in its simplest form: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=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Any 18 boxes shaded, e.g.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area of this rectangle.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2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(3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 - 2) or 6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2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- 4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84" name="Google Shape;284;p27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285" name="Google Shape;28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6" name="Google Shape;28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7" name="Google Shape;28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88" name="Google Shape;288;p27"/>
          <p:cNvGrpSpPr/>
          <p:nvPr/>
        </p:nvGrpSpPr>
        <p:grpSpPr>
          <a:xfrm>
            <a:off x="6424176" y="1397625"/>
            <a:ext cx="355040" cy="481300"/>
            <a:chOff x="4896621" y="5368550"/>
            <a:chExt cx="444300" cy="481300"/>
          </a:xfrm>
        </p:grpSpPr>
        <p:cxnSp>
          <p:nvCxnSpPr>
            <p:cNvPr id="289" name="Google Shape;28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90" name="Google Shape;290;p27"/>
            <p:cNvSpPr txBox="1"/>
            <p:nvPr/>
          </p:nvSpPr>
          <p:spPr>
            <a:xfrm>
              <a:off x="4896621" y="5634450"/>
              <a:ext cx="4443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49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1" name="Google Shape;291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92" name="Google Shape;292;p27"/>
          <p:cNvGrpSpPr/>
          <p:nvPr/>
        </p:nvGrpSpPr>
        <p:grpSpPr>
          <a:xfrm>
            <a:off x="6966776" y="1397625"/>
            <a:ext cx="355040" cy="512200"/>
            <a:chOff x="4896621" y="5368550"/>
            <a:chExt cx="444300" cy="512200"/>
          </a:xfrm>
        </p:grpSpPr>
        <p:cxnSp>
          <p:nvCxnSpPr>
            <p:cNvPr id="293" name="Google Shape;293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94" name="Google Shape;294;p27"/>
            <p:cNvSpPr txBox="1"/>
            <p:nvPr/>
          </p:nvSpPr>
          <p:spPr>
            <a:xfrm>
              <a:off x="4896621" y="5634450"/>
              <a:ext cx="4443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5" name="Google Shape;295;p27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96" name="Google Shape;29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025" y="3174550"/>
            <a:ext cx="2604151" cy="1509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7" name="Google Shape;297;p27"/>
          <p:cNvGrpSpPr/>
          <p:nvPr/>
        </p:nvGrpSpPr>
        <p:grpSpPr>
          <a:xfrm>
            <a:off x="951489" y="2331100"/>
            <a:ext cx="235655" cy="481300"/>
            <a:chOff x="4963775" y="5368550"/>
            <a:chExt cx="294900" cy="481300"/>
          </a:xfrm>
        </p:grpSpPr>
        <p:cxnSp>
          <p:nvCxnSpPr>
            <p:cNvPr id="298" name="Google Shape;29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99" name="Google Shape;29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0" name="Google Shape;30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301" name="Google Shape;30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3325" y="3153525"/>
            <a:ext cx="2471536" cy="153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{4E845130-D5FE-46D3-AD9E-395E07CF8ECD}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Questions 1, 3, 4 and 5 are essentially about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representing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values in different ways and require a range of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different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skills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relating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fractions and decimals.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 deals with coordinates and requires a good understanding of substitution. A student’s ability to check and verify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calculations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an important skill to develop for both in the classroom and beyond.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fractions as decimals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Verif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ying coordinates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Simplest form of a fraction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Represe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nting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expressions for area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{4E845130-D5FE-46D3-AD9E-395E07CF8ECD}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fractions as decimals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think the denominator affects what the decimal representation will look like?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Verifying coordinates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we need to verify information given to us?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Simplest form of a fraction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simplest form the “best” form? Why do you think this?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Representing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important is it to be able to show our understanding of maths in different ways?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Who do these different representations benefit?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expressions for area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 the expressions for area remind you of maths you have seen elsewhere? Why do you think this is the case?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285800"/>
                <a:gridCol w="163120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       written as a decimal?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(1, 3)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+ 1</a:t>
                      </a:r>
                      <a:endParaRPr baseline="300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this fraction in its simplest form: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an expression that represents the area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88" name="Google Shape;88;p18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89" name="Google Shape;89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0" name="Google Shape;90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1" name="Google Shape;91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2" name="Google Shape;92;p18"/>
          <p:cNvGrpSpPr/>
          <p:nvPr/>
        </p:nvGrpSpPr>
        <p:grpSpPr>
          <a:xfrm>
            <a:off x="6632414" y="1343825"/>
            <a:ext cx="235655" cy="481300"/>
            <a:chOff x="4963775" y="5368550"/>
            <a:chExt cx="294900" cy="481300"/>
          </a:xfrm>
        </p:grpSpPr>
        <p:cxnSp>
          <p:nvCxnSpPr>
            <p:cNvPr id="93" name="Google Shape;93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4" name="Google Shape;94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5" name="Google Shape;95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6" name="Google Shape;96;p18"/>
          <p:cNvGrpSpPr/>
          <p:nvPr/>
        </p:nvGrpSpPr>
        <p:grpSpPr>
          <a:xfrm>
            <a:off x="952664" y="2331100"/>
            <a:ext cx="235655" cy="481300"/>
            <a:chOff x="4963775" y="5368550"/>
            <a:chExt cx="294900" cy="481300"/>
          </a:xfrm>
        </p:grpSpPr>
        <p:cxnSp>
          <p:nvCxnSpPr>
            <p:cNvPr id="97" name="Google Shape;97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8" name="Google Shape;98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i="0" lang="en-GB" u="none" cap="none" strike="noStrike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9" name="Google Shape;99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325" y="2909250"/>
            <a:ext cx="3415425" cy="170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7225" y="2812396"/>
            <a:ext cx="2957921" cy="193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7" name="Google Shape;107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285800"/>
                <a:gridCol w="163120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       written as a decimal?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(1, 3)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+ 1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this fraction in its simplest form:</a:t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= 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Any 10 boxes shaded, e.g.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an expression that represents the area of this rectangle.    </a:t>
                      </a:r>
                      <a:r>
                        <a:rPr b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5(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  or   5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08" name="Google Shape;108;p19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109" name="Google Shape;109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0" name="Google Shape;110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1" name="Google Shape;111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2" name="Google Shape;112;p19"/>
          <p:cNvGrpSpPr/>
          <p:nvPr/>
        </p:nvGrpSpPr>
        <p:grpSpPr>
          <a:xfrm>
            <a:off x="6632414" y="1343825"/>
            <a:ext cx="235655" cy="481300"/>
            <a:chOff x="4963775" y="5368550"/>
            <a:chExt cx="294900" cy="481300"/>
          </a:xfrm>
        </p:grpSpPr>
        <p:cxnSp>
          <p:nvCxnSpPr>
            <p:cNvPr id="113" name="Google Shape;113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4" name="Google Shape;114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5" name="Google Shape;115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6" name="Google Shape;116;p19"/>
          <p:cNvGrpSpPr/>
          <p:nvPr/>
        </p:nvGrpSpPr>
        <p:grpSpPr>
          <a:xfrm>
            <a:off x="7249214" y="1343825"/>
            <a:ext cx="235655" cy="512200"/>
            <a:chOff x="4963775" y="5368550"/>
            <a:chExt cx="294900" cy="512200"/>
          </a:xfrm>
        </p:grpSpPr>
        <p:cxnSp>
          <p:nvCxnSpPr>
            <p:cNvPr id="117" name="Google Shape;117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8" name="Google Shape;118;p19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9" name="Google Shape;119;p19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0" name="Google Shape;120;p19"/>
          <p:cNvGrpSpPr/>
          <p:nvPr/>
        </p:nvGrpSpPr>
        <p:grpSpPr>
          <a:xfrm>
            <a:off x="952664" y="2331100"/>
            <a:ext cx="235655" cy="481300"/>
            <a:chOff x="4963775" y="5368550"/>
            <a:chExt cx="294900" cy="481300"/>
          </a:xfrm>
        </p:grpSpPr>
        <p:cxnSp>
          <p:nvCxnSpPr>
            <p:cNvPr id="121" name="Google Shape;12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2" name="Google Shape;122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i="0" lang="en-GB" u="none" cap="none" strike="noStrike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3" name="Google Shape;123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24" name="Google Shape;12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050" y="3134674"/>
            <a:ext cx="3072975" cy="153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7225" y="3028125"/>
            <a:ext cx="2627325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1" name="Google Shape;131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 written as a decimal?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(0, 3)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this fraction in its simplest form: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Shade        of this rectan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area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32" name="Google Shape;132;p20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133" name="Google Shape;133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4" name="Google Shape;134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5" name="Google Shape;135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6" name="Google Shape;136;p20"/>
          <p:cNvGrpSpPr/>
          <p:nvPr/>
        </p:nvGrpSpPr>
        <p:grpSpPr>
          <a:xfrm>
            <a:off x="6632414" y="1343825"/>
            <a:ext cx="235655" cy="481300"/>
            <a:chOff x="4963775" y="5368550"/>
            <a:chExt cx="294900" cy="481300"/>
          </a:xfrm>
        </p:grpSpPr>
        <p:cxnSp>
          <p:nvCxnSpPr>
            <p:cNvPr id="137" name="Google Shape;137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8" name="Google Shape;138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9" name="Google Shape;139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0" name="Google Shape;140;p20"/>
          <p:cNvGrpSpPr/>
          <p:nvPr/>
        </p:nvGrpSpPr>
        <p:grpSpPr>
          <a:xfrm>
            <a:off x="952639" y="2331100"/>
            <a:ext cx="235655" cy="481300"/>
            <a:chOff x="4963775" y="5368550"/>
            <a:chExt cx="294900" cy="481300"/>
          </a:xfrm>
        </p:grpSpPr>
        <p:cxnSp>
          <p:nvCxnSpPr>
            <p:cNvPr id="141" name="Google Shape;141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2" name="Google Shape;142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3" name="Google Shape;143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44" name="Google Shape;14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900" y="2940701"/>
            <a:ext cx="4130225" cy="138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0171" y="2812396"/>
            <a:ext cx="2942925" cy="195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1" name="Google Shape;151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       written as a decimal?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.6666…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(0, 3)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this fraction in its simplest form: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= 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Shade        of this rectan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gle.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Any 8 boxes shaded, e.g.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area of this rectangle. 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a(a + b)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or   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baseline="3000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+ ab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52" name="Google Shape;152;p21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153" name="Google Shape;15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4" name="Google Shape;15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5" name="Google Shape;15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6" name="Google Shape;156;p21"/>
          <p:cNvGrpSpPr/>
          <p:nvPr/>
        </p:nvGrpSpPr>
        <p:grpSpPr>
          <a:xfrm>
            <a:off x="6632414" y="1343825"/>
            <a:ext cx="235655" cy="481300"/>
            <a:chOff x="4963775" y="5368550"/>
            <a:chExt cx="294900" cy="481300"/>
          </a:xfrm>
        </p:grpSpPr>
        <p:cxnSp>
          <p:nvCxnSpPr>
            <p:cNvPr id="157" name="Google Shape;157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8" name="Google Shape;158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9" name="Google Shape;15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0" name="Google Shape;160;p21"/>
          <p:cNvGrpSpPr/>
          <p:nvPr/>
        </p:nvGrpSpPr>
        <p:grpSpPr>
          <a:xfrm>
            <a:off x="7150689" y="1343825"/>
            <a:ext cx="235655" cy="512200"/>
            <a:chOff x="4963775" y="5368550"/>
            <a:chExt cx="294900" cy="512200"/>
          </a:xfrm>
        </p:grpSpPr>
        <p:cxnSp>
          <p:nvCxnSpPr>
            <p:cNvPr id="161" name="Google Shape;16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2" name="Google Shape;162;p21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3" name="Google Shape;163;p21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4" name="Google Shape;164;p21"/>
          <p:cNvGrpSpPr/>
          <p:nvPr/>
        </p:nvGrpSpPr>
        <p:grpSpPr>
          <a:xfrm>
            <a:off x="952639" y="2331100"/>
            <a:ext cx="235655" cy="481300"/>
            <a:chOff x="4963775" y="5368550"/>
            <a:chExt cx="294900" cy="481300"/>
          </a:xfrm>
        </p:grpSpPr>
        <p:cxnSp>
          <p:nvCxnSpPr>
            <p:cNvPr id="165" name="Google Shape;16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6" name="Google Shape;166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7" name="Google Shape;167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68" name="Google Shape;16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600" y="3163914"/>
            <a:ext cx="4359401" cy="1464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0175" y="2949075"/>
            <a:ext cx="2737225" cy="181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5" name="Google Shape;175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400950"/>
                <a:gridCol w="15160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 written as a decimal?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(-2, -5)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</a:t>
                      </a:r>
                      <a:endParaRPr baseline="300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this fraction in its simplest form: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   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area 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76" name="Google Shape;176;p22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177" name="Google Shape;17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8" name="Google Shape;178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9" name="Google Shape;179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0" name="Google Shape;180;p22"/>
          <p:cNvGrpSpPr/>
          <p:nvPr/>
        </p:nvGrpSpPr>
        <p:grpSpPr>
          <a:xfrm>
            <a:off x="6477839" y="1397625"/>
            <a:ext cx="235655" cy="481300"/>
            <a:chOff x="4963775" y="5368550"/>
            <a:chExt cx="294900" cy="481300"/>
          </a:xfrm>
        </p:grpSpPr>
        <p:cxnSp>
          <p:nvCxnSpPr>
            <p:cNvPr id="181" name="Google Shape;181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2" name="Google Shape;182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3" name="Google Shape;183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4" name="Google Shape;184;p22"/>
          <p:cNvGrpSpPr/>
          <p:nvPr/>
        </p:nvGrpSpPr>
        <p:grpSpPr>
          <a:xfrm>
            <a:off x="983139" y="2331100"/>
            <a:ext cx="235655" cy="481300"/>
            <a:chOff x="4963775" y="5368550"/>
            <a:chExt cx="294900" cy="481300"/>
          </a:xfrm>
        </p:grpSpPr>
        <p:cxnSp>
          <p:nvCxnSpPr>
            <p:cNvPr id="185" name="Google Shape;185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86" name="Google Shape;186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7" name="Google Shape;187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88" name="Google Shape;18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200" y="2938300"/>
            <a:ext cx="3866776" cy="129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2924" y="2812400"/>
            <a:ext cx="2870501" cy="187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95" name="Google Shape;195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{26F622B2-CDDA-4E98-8BFD-6462E7E49209}</a:tableStyleId>
              </a:tblPr>
              <a:tblGrid>
                <a:gridCol w="1546950"/>
                <a:gridCol w="1400950"/>
                <a:gridCol w="15160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is        written as a decimal?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0.125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point (-2, -5) lie on the line with equation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</a:t>
                      </a:r>
                      <a:r>
                        <a:rPr b="0" i="1" lang="en-GB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this fraction in its simplest form:</a:t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= </a:t>
                      </a:r>
                      <a:endParaRPr b="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Shade </a:t>
                      </a: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this rectangle.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Any 9 boxes shaded, e.g.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that represents the area of this rectangle.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3(5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- 2)  or  15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96" name="Google Shape;196;p23"/>
          <p:cNvGrpSpPr/>
          <p:nvPr/>
        </p:nvGrpSpPr>
        <p:grpSpPr>
          <a:xfrm>
            <a:off x="1089014" y="862525"/>
            <a:ext cx="235655" cy="481300"/>
            <a:chOff x="4963775" y="5368550"/>
            <a:chExt cx="294900" cy="481300"/>
          </a:xfrm>
        </p:grpSpPr>
        <p:cxnSp>
          <p:nvCxnSpPr>
            <p:cNvPr id="197" name="Google Shape;19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8" name="Google Shape;19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9" name="Google Shape;19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0" name="Google Shape;200;p23"/>
          <p:cNvGrpSpPr/>
          <p:nvPr/>
        </p:nvGrpSpPr>
        <p:grpSpPr>
          <a:xfrm>
            <a:off x="6477839" y="1397625"/>
            <a:ext cx="235655" cy="481300"/>
            <a:chOff x="4963775" y="5368550"/>
            <a:chExt cx="294900" cy="481300"/>
          </a:xfrm>
        </p:grpSpPr>
        <p:cxnSp>
          <p:nvCxnSpPr>
            <p:cNvPr id="201" name="Google Shape;201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2" name="Google Shape;202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35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3" name="Google Shape;20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4" name="Google Shape;204;p23"/>
          <p:cNvGrpSpPr/>
          <p:nvPr/>
        </p:nvGrpSpPr>
        <p:grpSpPr>
          <a:xfrm>
            <a:off x="6966764" y="1397625"/>
            <a:ext cx="235655" cy="512200"/>
            <a:chOff x="4963775" y="5368550"/>
            <a:chExt cx="294900" cy="512200"/>
          </a:xfrm>
        </p:grpSpPr>
        <p:cxnSp>
          <p:nvCxnSpPr>
            <p:cNvPr id="205" name="Google Shape;205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6" name="Google Shape;206;p23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 i="0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7" name="Google Shape;207;p23"/>
            <p:cNvSpPr txBox="1"/>
            <p:nvPr/>
          </p:nvSpPr>
          <p:spPr>
            <a:xfrm>
              <a:off x="4963775" y="53685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 sz="1600" u="none" cap="none" strike="noStrike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8" name="Google Shape;208;p23"/>
          <p:cNvGrpSpPr/>
          <p:nvPr/>
        </p:nvGrpSpPr>
        <p:grpSpPr>
          <a:xfrm>
            <a:off x="983139" y="2331100"/>
            <a:ext cx="235655" cy="481300"/>
            <a:chOff x="4963775" y="5368550"/>
            <a:chExt cx="294900" cy="481300"/>
          </a:xfrm>
        </p:grpSpPr>
        <p:cxnSp>
          <p:nvCxnSpPr>
            <p:cNvPr id="209" name="Google Shape;20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0" name="Google Shape;21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i="0"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1" name="Google Shape;211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u="none" cap="none" strike="noStrike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12" name="Google Shape;21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300" y="3216331"/>
            <a:ext cx="4047350" cy="1359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4450" y="3015475"/>
            <a:ext cx="2658225" cy="173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