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9C5BE376-A1FD-4F01-B4DE-3A5CDC0E3167}">
  <a:tblStyle styleId="{9C5BE376-A1FD-4F01-B4DE-3A5CDC0E3167}"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198DC77F-FF89-43D5-9896-10F9C9E9AD94}"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D1976872-16E2-4EBA-959F-C61764F938F6}"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fc21ba8c5f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gfc21ba8c5f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fa44a5fde2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gfa44a5fde2_0_3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fc21ba8c5f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fc21ba8c5f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3" name="Shape 163"/>
        <p:cNvGrpSpPr/>
        <p:nvPr/>
      </p:nvGrpSpPr>
      <p:grpSpPr>
        <a:xfrm>
          <a:off x="0" y="0"/>
          <a:ext cx="0" cy="0"/>
          <a:chOff x="0" y="0"/>
          <a:chExt cx="0" cy="0"/>
        </a:xfrm>
      </p:grpSpPr>
      <p:sp>
        <p:nvSpPr>
          <p:cNvPr id="164" name="Google Shape;164;gfa44a5fde2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gfa44a5fde2_0_4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fc466ada8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fc466ada8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e79dbc3d4a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e79dbc3d4a_0_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1" name="Shape 91"/>
        <p:cNvGrpSpPr/>
        <p:nvPr/>
      </p:nvGrpSpPr>
      <p:grpSpPr>
        <a:xfrm>
          <a:off x="0" y="0"/>
          <a:ext cx="0" cy="0"/>
          <a:chOff x="0" y="0"/>
          <a:chExt cx="0" cy="0"/>
        </a:xfrm>
      </p:grpSpPr>
      <p:sp>
        <p:nvSpPr>
          <p:cNvPr id="92" name="Google Shape;92;gfa44a5fde2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gfa44a5fde2_0_1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fc21ba8c5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gfc21ba8c5f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fa44a5fde2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gfa44a5fde2_0_1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fc21ba8c5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gfc21ba8c5f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fa44a5fde2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9" name="Google Shape;129;gfa44a5fde2_0_2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KS3 Year 7</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 AUTUMN TERM</a:t>
            </a:r>
            <a:endParaRPr sz="2900">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KS3 </a:t>
            </a:r>
            <a:r>
              <a:rPr lang="en-GB" sz="1000">
                <a:solidFill>
                  <a:srgbClr val="2779F5"/>
                </a:solidFill>
                <a:latin typeface="Nunito Sans"/>
                <a:ea typeface="Nunito Sans"/>
                <a:cs typeface="Nunito Sans"/>
                <a:sym typeface="Nunito Sans"/>
              </a:rPr>
              <a:t>Year 7</a:t>
            </a:r>
            <a:r>
              <a:rPr lang="en-GB" sz="1000">
                <a:solidFill>
                  <a:srgbClr val="2779F5"/>
                </a:solidFill>
                <a:latin typeface="Nunito Sans"/>
                <a:ea typeface="Nunito Sans"/>
                <a:cs typeface="Nunito Sans"/>
                <a:sym typeface="Nunito Sans"/>
              </a:rPr>
              <a:t> | Fluent in Five | Autumn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{9C5BE376-A1FD-4F01-B4DE-3A5CDC0E3167}</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KS3 </a:t>
            </a:r>
            <a:r>
              <a:rPr lang="en-GB" sz="1000">
                <a:solidFill>
                  <a:srgbClr val="2779F5"/>
                </a:solidFill>
                <a:latin typeface="Nunito Sans"/>
                <a:ea typeface="Nunito Sans"/>
                <a:cs typeface="Nunito Sans"/>
                <a:sym typeface="Nunito Sans"/>
              </a:rPr>
              <a:t>Year 7</a:t>
            </a:r>
            <a:r>
              <a:rPr lang="en-GB" sz="1000">
                <a:solidFill>
                  <a:srgbClr val="2779F5"/>
                </a:solidFill>
                <a:latin typeface="Nunito Sans"/>
                <a:ea typeface="Nunito Sans"/>
                <a:cs typeface="Nunito Sans"/>
                <a:sym typeface="Nunito Sans"/>
              </a:rPr>
              <a:t> | Fluent in Five | </a:t>
            </a:r>
            <a:r>
              <a:rPr lang="en-GB" sz="1000">
                <a:solidFill>
                  <a:srgbClr val="2779F5"/>
                </a:solidFill>
                <a:latin typeface="Nunito Sans"/>
                <a:ea typeface="Nunito Sans"/>
                <a:cs typeface="Nunito Sans"/>
                <a:sym typeface="Nunito Sans"/>
              </a:rPr>
              <a:t>Autumn</a:t>
            </a:r>
            <a:r>
              <a:rPr lang="en-GB" sz="1000">
                <a:solidFill>
                  <a:srgbClr val="2779F5"/>
                </a:solidFill>
                <a:latin typeface="Nunito Sans"/>
                <a:ea typeface="Nunito Sans"/>
                <a:cs typeface="Nunito Sans"/>
                <a:sym typeface="Nunito Sans"/>
              </a:rPr>
              <a:t>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{9C5BE376-A1FD-4F01-B4DE-3A5CDC0E3167}</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22.png"/><Relationship Id="rId4" Type="http://schemas.openxmlformats.org/officeDocument/2006/relationships/image" Target="../media/image19.png"/><Relationship Id="rId5" Type="http://schemas.openxmlformats.org/officeDocument/2006/relationships/image" Target="../media/image2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20.png"/><Relationship Id="rId4" Type="http://schemas.openxmlformats.org/officeDocument/2006/relationships/image" Target="../media/image24.png"/><Relationship Id="rId5" Type="http://schemas.openxmlformats.org/officeDocument/2006/relationships/image" Target="../media/image2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31.png"/><Relationship Id="rId4" Type="http://schemas.openxmlformats.org/officeDocument/2006/relationships/image" Target="../media/image27.png"/><Relationship Id="rId5" Type="http://schemas.openxmlformats.org/officeDocument/2006/relationships/image" Target="../media/image3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png"/><Relationship Id="rId5" Type="http://schemas.openxmlformats.org/officeDocument/2006/relationships/image" Target="../media/image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17.png"/><Relationship Id="rId4" Type="http://schemas.openxmlformats.org/officeDocument/2006/relationships/image" Target="../media/image7.png"/><Relationship Id="rId5"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11.png"/><Relationship Id="rId5" Type="http://schemas.openxmlformats.org/officeDocument/2006/relationships/image" Target="../media/image2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6.png"/><Relationship Id="rId4" Type="http://schemas.openxmlformats.org/officeDocument/2006/relationships/image" Target="../media/image14.png"/><Relationship Id="rId5"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25.png"/><Relationship Id="rId4" Type="http://schemas.openxmlformats.org/officeDocument/2006/relationships/image" Target="../media/image18.png"/><Relationship Id="rId5"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3</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 4</a:t>
            </a:r>
            <a:endParaRPr b="1">
              <a:solidFill>
                <a:srgbClr val="FFFFFF"/>
              </a:solidFill>
              <a:latin typeface="Nunito Sans"/>
              <a:ea typeface="Nunito Sans"/>
              <a:cs typeface="Nunito Sans"/>
              <a:sym typeface="Nunito Sans"/>
            </a:endParaRPr>
          </a:p>
        </p:txBody>
      </p:sp>
      <p:graphicFrame>
        <p:nvGraphicFramePr>
          <p:cNvPr id="141" name="Google Shape;141;p24"/>
          <p:cNvGraphicFramePr/>
          <p:nvPr/>
        </p:nvGraphicFramePr>
        <p:xfrm>
          <a:off x="108044" y="862525"/>
          <a:ext cx="3000000" cy="3000000"/>
        </p:xfrm>
        <a:graphic>
          <a:graphicData uri="http://schemas.openxmlformats.org/drawingml/2006/table">
            <a:tbl>
              <a:tblPr bandRow="1" firstRow="1">
                <a:noFill/>
                <a:tableStyleId>{D1976872-16E2-4EBA-959F-C61764F938F6}</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Is 78 is a multiple of 6?</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Fill in the missing numbers:</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u="sng">
                          <a:solidFill>
                            <a:schemeClr val="lt1"/>
                          </a:solidFill>
                          <a:latin typeface="Nunito Sans"/>
                          <a:ea typeface="Nunito Sans"/>
                          <a:cs typeface="Nunito Sans"/>
                          <a:sym typeface="Nunito Sans"/>
                        </a:rPr>
                        <a:t>.</a:t>
                      </a:r>
                      <a:endParaRPr b="0" sz="1600" u="sng">
                        <a:solidFill>
                          <a:schemeClr val="lt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List the factors of 31.</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column addition.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column subtraction.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42" name="Google Shape;142;p24"/>
          <p:cNvPicPr preferRelativeResize="0"/>
          <p:nvPr/>
        </p:nvPicPr>
        <p:blipFill>
          <a:blip r:embed="rId3">
            <a:alphaModFix/>
          </a:blip>
          <a:stretch>
            <a:fillRect/>
          </a:stretch>
        </p:blipFill>
        <p:spPr>
          <a:xfrm>
            <a:off x="3737750" y="1390525"/>
            <a:ext cx="1125300" cy="847275"/>
          </a:xfrm>
          <a:prstGeom prst="rect">
            <a:avLst/>
          </a:prstGeom>
          <a:noFill/>
          <a:ln>
            <a:noFill/>
          </a:ln>
        </p:spPr>
      </p:pic>
      <p:pic>
        <p:nvPicPr>
          <p:cNvPr id="143" name="Google Shape;143;p24"/>
          <p:cNvPicPr preferRelativeResize="0"/>
          <p:nvPr/>
        </p:nvPicPr>
        <p:blipFill>
          <a:blip r:embed="rId4">
            <a:alphaModFix/>
          </a:blip>
          <a:stretch>
            <a:fillRect/>
          </a:stretch>
        </p:blipFill>
        <p:spPr>
          <a:xfrm>
            <a:off x="717550" y="3134048"/>
            <a:ext cx="2312800" cy="1399025"/>
          </a:xfrm>
          <a:prstGeom prst="rect">
            <a:avLst/>
          </a:prstGeom>
          <a:noFill/>
          <a:ln>
            <a:noFill/>
          </a:ln>
        </p:spPr>
      </p:pic>
      <p:pic>
        <p:nvPicPr>
          <p:cNvPr id="144" name="Google Shape;144;p24"/>
          <p:cNvPicPr preferRelativeResize="0"/>
          <p:nvPr/>
        </p:nvPicPr>
        <p:blipFill>
          <a:blip r:embed="rId5">
            <a:alphaModFix/>
          </a:blip>
          <a:stretch>
            <a:fillRect/>
          </a:stretch>
        </p:blipFill>
        <p:spPr>
          <a:xfrm>
            <a:off x="5489100" y="3068949"/>
            <a:ext cx="2420425" cy="14641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 4</a:t>
            </a:r>
            <a:endParaRPr b="1">
              <a:solidFill>
                <a:srgbClr val="FFFFFF"/>
              </a:solidFill>
              <a:latin typeface="Nunito Sans"/>
              <a:ea typeface="Nunito Sans"/>
              <a:cs typeface="Nunito Sans"/>
              <a:sym typeface="Nunito Sans"/>
            </a:endParaRPr>
          </a:p>
        </p:txBody>
      </p:sp>
      <p:graphicFrame>
        <p:nvGraphicFramePr>
          <p:cNvPr id="150" name="Google Shape;150;p25"/>
          <p:cNvGraphicFramePr/>
          <p:nvPr/>
        </p:nvGraphicFramePr>
        <p:xfrm>
          <a:off x="108044" y="862525"/>
          <a:ext cx="3000000" cy="3000000"/>
        </p:xfrm>
        <a:graphic>
          <a:graphicData uri="http://schemas.openxmlformats.org/drawingml/2006/table">
            <a:tbl>
              <a:tblPr bandRow="1" firstRow="1">
                <a:noFill/>
                <a:tableStyleId>{D1976872-16E2-4EBA-959F-C61764F938F6}</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Is 78 is a multiple of 6?</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Yes, because 13 x 6 = 78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Fill in the missing numbers:</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t/>
                      </a:r>
                      <a:endParaRPr b="0" sz="1600" u="sng">
                        <a:solidFill>
                          <a:schemeClr val="lt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a:solidFill>
                            <a:schemeClr val="dk1"/>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List the factors of 31.</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1, 31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column addition.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column subtraction.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51" name="Google Shape;151;p25"/>
          <p:cNvPicPr preferRelativeResize="0"/>
          <p:nvPr/>
        </p:nvPicPr>
        <p:blipFill>
          <a:blip r:embed="rId3">
            <a:alphaModFix/>
          </a:blip>
          <a:stretch>
            <a:fillRect/>
          </a:stretch>
        </p:blipFill>
        <p:spPr>
          <a:xfrm>
            <a:off x="3721425" y="1393300"/>
            <a:ext cx="1123850" cy="808625"/>
          </a:xfrm>
          <a:prstGeom prst="rect">
            <a:avLst/>
          </a:prstGeom>
          <a:noFill/>
          <a:ln>
            <a:noFill/>
          </a:ln>
        </p:spPr>
      </p:pic>
      <p:pic>
        <p:nvPicPr>
          <p:cNvPr id="152" name="Google Shape;152;p25"/>
          <p:cNvPicPr preferRelativeResize="0"/>
          <p:nvPr/>
        </p:nvPicPr>
        <p:blipFill>
          <a:blip r:embed="rId4">
            <a:alphaModFix/>
          </a:blip>
          <a:stretch>
            <a:fillRect/>
          </a:stretch>
        </p:blipFill>
        <p:spPr>
          <a:xfrm>
            <a:off x="522000" y="3080875"/>
            <a:ext cx="2400725" cy="1452200"/>
          </a:xfrm>
          <a:prstGeom prst="rect">
            <a:avLst/>
          </a:prstGeom>
          <a:noFill/>
          <a:ln>
            <a:noFill/>
          </a:ln>
        </p:spPr>
      </p:pic>
      <p:pic>
        <p:nvPicPr>
          <p:cNvPr id="153" name="Google Shape;153;p25"/>
          <p:cNvPicPr preferRelativeResize="0"/>
          <p:nvPr/>
        </p:nvPicPr>
        <p:blipFill>
          <a:blip r:embed="rId5">
            <a:alphaModFix/>
          </a:blip>
          <a:stretch>
            <a:fillRect/>
          </a:stretch>
        </p:blipFill>
        <p:spPr>
          <a:xfrm>
            <a:off x="5246925" y="3044224"/>
            <a:ext cx="2438375" cy="14749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sp>
        <p:nvSpPr>
          <p:cNvPr id="158" name="Google Shape;158;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 5</a:t>
            </a:r>
            <a:endParaRPr b="1">
              <a:solidFill>
                <a:srgbClr val="FFFFFF"/>
              </a:solidFill>
              <a:latin typeface="Nunito Sans"/>
              <a:ea typeface="Nunito Sans"/>
              <a:cs typeface="Nunito Sans"/>
              <a:sym typeface="Nunito Sans"/>
            </a:endParaRPr>
          </a:p>
        </p:txBody>
      </p:sp>
      <p:graphicFrame>
        <p:nvGraphicFramePr>
          <p:cNvPr id="159" name="Google Shape;159;p26"/>
          <p:cNvGraphicFramePr/>
          <p:nvPr/>
        </p:nvGraphicFramePr>
        <p:xfrm>
          <a:off x="108044" y="862525"/>
          <a:ext cx="3000000" cy="3000000"/>
        </p:xfrm>
        <a:graphic>
          <a:graphicData uri="http://schemas.openxmlformats.org/drawingml/2006/table">
            <a:tbl>
              <a:tblPr bandRow="1" firstRow="1">
                <a:noFill/>
                <a:tableStyleId>{D1976872-16E2-4EBA-959F-C61764F938F6}</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Is 82 is a multiple of 4?</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Fill in the missing numbers:</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t/>
                      </a:r>
                      <a:endParaRPr b="0" sz="1600" u="sng">
                        <a:solidFill>
                          <a:schemeClr val="lt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List the factors of 81.</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column addition.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column subtraction.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60" name="Google Shape;160;p26"/>
          <p:cNvPicPr preferRelativeResize="0"/>
          <p:nvPr/>
        </p:nvPicPr>
        <p:blipFill>
          <a:blip r:embed="rId3">
            <a:alphaModFix/>
          </a:blip>
          <a:stretch>
            <a:fillRect/>
          </a:stretch>
        </p:blipFill>
        <p:spPr>
          <a:xfrm>
            <a:off x="3708000" y="1421625"/>
            <a:ext cx="1216025" cy="790425"/>
          </a:xfrm>
          <a:prstGeom prst="rect">
            <a:avLst/>
          </a:prstGeom>
          <a:noFill/>
          <a:ln>
            <a:noFill/>
          </a:ln>
        </p:spPr>
      </p:pic>
      <p:pic>
        <p:nvPicPr>
          <p:cNvPr id="161" name="Google Shape;161;p26"/>
          <p:cNvPicPr preferRelativeResize="0"/>
          <p:nvPr/>
        </p:nvPicPr>
        <p:blipFill>
          <a:blip r:embed="rId4">
            <a:alphaModFix/>
          </a:blip>
          <a:stretch>
            <a:fillRect/>
          </a:stretch>
        </p:blipFill>
        <p:spPr>
          <a:xfrm>
            <a:off x="5372500" y="2966224"/>
            <a:ext cx="2433875" cy="1472250"/>
          </a:xfrm>
          <a:prstGeom prst="rect">
            <a:avLst/>
          </a:prstGeom>
          <a:noFill/>
          <a:ln>
            <a:noFill/>
          </a:ln>
        </p:spPr>
      </p:pic>
      <p:pic>
        <p:nvPicPr>
          <p:cNvPr id="162" name="Google Shape;162;p26"/>
          <p:cNvPicPr preferRelativeResize="0"/>
          <p:nvPr/>
        </p:nvPicPr>
        <p:blipFill>
          <a:blip r:embed="rId5">
            <a:alphaModFix/>
          </a:blip>
          <a:stretch>
            <a:fillRect/>
          </a:stretch>
        </p:blipFill>
        <p:spPr>
          <a:xfrm>
            <a:off x="722032" y="2966224"/>
            <a:ext cx="2433893" cy="14722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6" name="Shape 166"/>
        <p:cNvGrpSpPr/>
        <p:nvPr/>
      </p:nvGrpSpPr>
      <p:grpSpPr>
        <a:xfrm>
          <a:off x="0" y="0"/>
          <a:ext cx="0" cy="0"/>
          <a:chOff x="0" y="0"/>
          <a:chExt cx="0" cy="0"/>
        </a:xfrm>
      </p:grpSpPr>
      <p:sp>
        <p:nvSpPr>
          <p:cNvPr id="167" name="Google Shape;167;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 5</a:t>
            </a:r>
            <a:endParaRPr b="1">
              <a:solidFill>
                <a:srgbClr val="FFFFFF"/>
              </a:solidFill>
              <a:latin typeface="Nunito Sans"/>
              <a:ea typeface="Nunito Sans"/>
              <a:cs typeface="Nunito Sans"/>
              <a:sym typeface="Nunito Sans"/>
            </a:endParaRPr>
          </a:p>
        </p:txBody>
      </p:sp>
      <p:graphicFrame>
        <p:nvGraphicFramePr>
          <p:cNvPr id="168" name="Google Shape;168;p27"/>
          <p:cNvGraphicFramePr/>
          <p:nvPr/>
        </p:nvGraphicFramePr>
        <p:xfrm>
          <a:off x="108044" y="862525"/>
          <a:ext cx="3000000" cy="3000000"/>
        </p:xfrm>
        <a:graphic>
          <a:graphicData uri="http://schemas.openxmlformats.org/drawingml/2006/table">
            <a:tbl>
              <a:tblPr bandRow="1" firstRow="1">
                <a:noFill/>
                <a:tableStyleId>{D1976872-16E2-4EBA-959F-C61764F938F6}</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Is 82 a multiple of 4?</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No</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Fill in the missing numbers:</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t/>
                      </a:r>
                      <a:endParaRPr b="0" sz="1600" u="sng">
                        <a:solidFill>
                          <a:schemeClr val="lt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rPr b="0" lang="en-GB" sz="1600" u="sng">
                          <a:solidFill>
                            <a:schemeClr val="lt1"/>
                          </a:solidFill>
                          <a:latin typeface="Nunito Sans"/>
                          <a:ea typeface="Nunito Sans"/>
                          <a:cs typeface="Nunito Sans"/>
                          <a:sym typeface="Nunito Sans"/>
                        </a:rPr>
                        <a:t>.</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List the factors of 81.</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1, 3, 9, 27, 81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column </a:t>
                      </a:r>
                      <a:r>
                        <a:rPr lang="en-GB" sz="1600">
                          <a:solidFill>
                            <a:schemeClr val="dk1"/>
                          </a:solidFill>
                          <a:latin typeface="Nunito Sans"/>
                          <a:ea typeface="Nunito Sans"/>
                          <a:cs typeface="Nunito Sans"/>
                          <a:sym typeface="Nunito Sans"/>
                        </a:rPr>
                        <a:t>addition</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column subtraction.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69" name="Google Shape;169;p27"/>
          <p:cNvPicPr preferRelativeResize="0"/>
          <p:nvPr/>
        </p:nvPicPr>
        <p:blipFill>
          <a:blip r:embed="rId3">
            <a:alphaModFix/>
          </a:blip>
          <a:stretch>
            <a:fillRect/>
          </a:stretch>
        </p:blipFill>
        <p:spPr>
          <a:xfrm>
            <a:off x="3679450" y="1412625"/>
            <a:ext cx="1263075" cy="801300"/>
          </a:xfrm>
          <a:prstGeom prst="rect">
            <a:avLst/>
          </a:prstGeom>
          <a:noFill/>
          <a:ln>
            <a:noFill/>
          </a:ln>
        </p:spPr>
      </p:pic>
      <p:pic>
        <p:nvPicPr>
          <p:cNvPr id="170" name="Google Shape;170;p27"/>
          <p:cNvPicPr preferRelativeResize="0"/>
          <p:nvPr/>
        </p:nvPicPr>
        <p:blipFill>
          <a:blip r:embed="rId4">
            <a:alphaModFix/>
          </a:blip>
          <a:stretch>
            <a:fillRect/>
          </a:stretch>
        </p:blipFill>
        <p:spPr>
          <a:xfrm>
            <a:off x="555450" y="3050550"/>
            <a:ext cx="2287750" cy="1383850"/>
          </a:xfrm>
          <a:prstGeom prst="rect">
            <a:avLst/>
          </a:prstGeom>
          <a:noFill/>
          <a:ln>
            <a:noFill/>
          </a:ln>
        </p:spPr>
      </p:pic>
      <p:pic>
        <p:nvPicPr>
          <p:cNvPr id="171" name="Google Shape;171;p27"/>
          <p:cNvPicPr preferRelativeResize="0"/>
          <p:nvPr/>
        </p:nvPicPr>
        <p:blipFill>
          <a:blip r:embed="rId5">
            <a:alphaModFix/>
          </a:blip>
          <a:stretch>
            <a:fillRect/>
          </a:stretch>
        </p:blipFill>
        <p:spPr>
          <a:xfrm>
            <a:off x="5161000" y="3014263"/>
            <a:ext cx="2407700" cy="14564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a:t>
            </a:r>
            <a:endParaRPr b="1">
              <a:solidFill>
                <a:srgbClr val="FFFFFF"/>
              </a:solidFill>
              <a:latin typeface="Nunito Sans"/>
              <a:ea typeface="Nunito Sans"/>
              <a:cs typeface="Nunito Sans"/>
              <a:sym typeface="Nunito Sans"/>
            </a:endParaRPr>
          </a:p>
        </p:txBody>
      </p:sp>
      <p:graphicFrame>
        <p:nvGraphicFramePr>
          <p:cNvPr id="75" name="Google Shape;75;p16"/>
          <p:cNvGraphicFramePr/>
          <p:nvPr/>
        </p:nvGraphicFramePr>
        <p:xfrm>
          <a:off x="174000" y="829675"/>
          <a:ext cx="3000000" cy="3000000"/>
        </p:xfrm>
        <a:graphic>
          <a:graphicData uri="http://schemas.openxmlformats.org/drawingml/2006/table">
            <a:tbl>
              <a:tblPr>
                <a:noFill/>
                <a:tableStyleId>{198DC77F-FF89-43D5-9896-10F9C9E9AD94}</a:tableStyleId>
              </a:tblPr>
              <a:tblGrid>
                <a:gridCol w="88534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Students will encounter topics they are aware of, but may not have explicit </a:t>
                      </a:r>
                      <a:r>
                        <a:rPr lang="en-GB" sz="1500">
                          <a:latin typeface="Nunito Sans"/>
                          <a:ea typeface="Nunito Sans"/>
                          <a:cs typeface="Nunito Sans"/>
                          <a:sym typeface="Nunito Sans"/>
                        </a:rPr>
                        <a:t>experience</a:t>
                      </a:r>
                      <a:r>
                        <a:rPr lang="en-GB" sz="1500">
                          <a:latin typeface="Nunito Sans"/>
                          <a:ea typeface="Nunito Sans"/>
                          <a:cs typeface="Nunito Sans"/>
                          <a:sym typeface="Nunito Sans"/>
                        </a:rPr>
                        <a:t> of dealing with. Questions are accessible, and progressive in nature. Encouraging students to use results from previous days, and remembering how previous questions could be dealt with will foster an enquiring mindset and a fluency with important methods.</a:t>
                      </a:r>
                      <a:endParaRPr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1: </a:t>
                      </a:r>
                      <a:r>
                        <a:rPr b="1" lang="en-GB" sz="1500">
                          <a:latin typeface="Nunito Sans"/>
                          <a:ea typeface="Nunito Sans"/>
                          <a:cs typeface="Nunito Sans"/>
                          <a:sym typeface="Nunito Sans"/>
                        </a:rPr>
                        <a:t>Multiples (verification)</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2: </a:t>
                      </a:r>
                      <a:r>
                        <a:rPr b="1" lang="en-GB" sz="1500">
                          <a:solidFill>
                            <a:srgbClr val="000000"/>
                          </a:solidFill>
                          <a:latin typeface="Nunito Sans"/>
                          <a:ea typeface="Nunito Sans"/>
                          <a:cs typeface="Nunito Sans"/>
                          <a:sym typeface="Nunito Sans"/>
                        </a:rPr>
                        <a:t>Square and cube</a:t>
                      </a:r>
                      <a:r>
                        <a:rPr b="1" lang="en-GB" sz="1500">
                          <a:latin typeface="Nunito Sans"/>
                          <a:ea typeface="Nunito Sans"/>
                          <a:cs typeface="Nunito Sans"/>
                          <a:sym typeface="Nunito Sans"/>
                        </a:rPr>
                        <a:t> numbers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3: </a:t>
                      </a:r>
                      <a:r>
                        <a:rPr b="1" lang="en-GB" sz="1500">
                          <a:solidFill>
                            <a:srgbClr val="000000"/>
                          </a:solidFill>
                          <a:latin typeface="Nunito Sans"/>
                          <a:ea typeface="Nunito Sans"/>
                          <a:cs typeface="Nunito Sans"/>
                          <a:sym typeface="Nunito Sans"/>
                        </a:rPr>
                        <a:t>Factors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4: </a:t>
                      </a:r>
                      <a:r>
                        <a:rPr b="1" lang="en-GB" sz="1500">
                          <a:solidFill>
                            <a:srgbClr val="000000"/>
                          </a:solidFill>
                          <a:latin typeface="Nunito Sans"/>
                          <a:ea typeface="Nunito Sans"/>
                          <a:cs typeface="Nunito Sans"/>
                          <a:sym typeface="Nunito Sans"/>
                        </a:rPr>
                        <a:t>Column addition</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5: </a:t>
                      </a:r>
                      <a:r>
                        <a:rPr b="1" lang="en-GB" sz="1500">
                          <a:latin typeface="Nunito Sans"/>
                          <a:ea typeface="Nunito Sans"/>
                          <a:cs typeface="Nunito Sans"/>
                          <a:sym typeface="Nunito Sans"/>
                        </a:rPr>
                        <a:t>Column subtraction</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{198DC77F-FF89-43D5-9896-10F9C9E9AD94}</a:tableStyleId>
              </a:tblPr>
              <a:tblGrid>
                <a:gridCol w="8802225"/>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latin typeface="Nunito Sans"/>
                          <a:ea typeface="Nunito Sans"/>
                          <a:cs typeface="Nunito Sans"/>
                          <a:sym typeface="Nunito Sans"/>
                        </a:rPr>
                        <a:t>Multiples (verification)</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is it so important to be able to verify multiples?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many ways can you think of to verify a multiple?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rgbClr val="000000"/>
                          </a:solidFill>
                          <a:latin typeface="Nunito Sans"/>
                          <a:ea typeface="Nunito Sans"/>
                          <a:cs typeface="Nunito Sans"/>
                          <a:sym typeface="Nunito Sans"/>
                        </a:rPr>
                        <a:t>Square and cube</a:t>
                      </a:r>
                      <a:r>
                        <a:rPr b="1" lang="en-GB">
                          <a:latin typeface="Nunito Sans"/>
                          <a:ea typeface="Nunito Sans"/>
                          <a:cs typeface="Nunito Sans"/>
                          <a:sym typeface="Nunito Sans"/>
                        </a:rPr>
                        <a:t> numbers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might square and cube numbers relate to objects of the same names?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rgbClr val="000000"/>
                          </a:solidFill>
                          <a:latin typeface="Nunito Sans"/>
                          <a:ea typeface="Nunito Sans"/>
                          <a:cs typeface="Nunito Sans"/>
                          <a:sym typeface="Nunito Sans"/>
                        </a:rPr>
                        <a:t>Factors</a:t>
                      </a:r>
                      <a:endParaRPr b="1">
                        <a:solidFill>
                          <a:srgbClr val="00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does the size of a factor compare to the number we are given?</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rgbClr val="000000"/>
                          </a:solidFill>
                          <a:latin typeface="Nunito Sans"/>
                          <a:ea typeface="Nunito Sans"/>
                          <a:cs typeface="Nunito Sans"/>
                          <a:sym typeface="Nunito Sans"/>
                        </a:rPr>
                        <a:t>Column addition</a:t>
                      </a:r>
                      <a:endParaRPr b="1">
                        <a:solidFill>
                          <a:srgbClr val="00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do you think we use column addition?</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latin typeface="Nunito Sans"/>
                          <a:ea typeface="Nunito Sans"/>
                          <a:cs typeface="Nunito Sans"/>
                          <a:sym typeface="Nunito Sans"/>
                        </a:rPr>
                        <a:t>Column Subtraction</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would you describe the method of regrouping? How does it work?</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 1</a:t>
            </a:r>
            <a:endParaRPr b="1">
              <a:solidFill>
                <a:srgbClr val="FFFFFF"/>
              </a:solidFill>
              <a:latin typeface="Nunito Sans"/>
              <a:ea typeface="Nunito Sans"/>
              <a:cs typeface="Nunito Sans"/>
              <a:sym typeface="Nunito Sans"/>
            </a:endParaRPr>
          </a:p>
        </p:txBody>
      </p:sp>
      <p:graphicFrame>
        <p:nvGraphicFramePr>
          <p:cNvPr id="87" name="Google Shape;87;p18"/>
          <p:cNvGraphicFramePr/>
          <p:nvPr/>
        </p:nvGraphicFramePr>
        <p:xfrm>
          <a:off x="108044" y="862525"/>
          <a:ext cx="3000000" cy="3000000"/>
        </p:xfrm>
        <a:graphic>
          <a:graphicData uri="http://schemas.openxmlformats.org/drawingml/2006/table">
            <a:tbl>
              <a:tblPr bandRow="1" firstRow="1">
                <a:noFill/>
                <a:tableStyleId>{D1976872-16E2-4EBA-959F-C61764F938F6}</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Is 35 is a multiple of 7?</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Fill in the missing numbers:</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t/>
                      </a:r>
                      <a:endParaRPr b="0" sz="1600" u="sng">
                        <a:solidFill>
                          <a:schemeClr val="lt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t/>
                      </a:r>
                      <a:endParaRPr b="0" sz="1600" u="sng">
                        <a:solidFill>
                          <a:schemeClr val="lt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List the factors of 24.</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Complete the column addition.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column subtraction.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88" name="Google Shape;88;p18"/>
          <p:cNvPicPr preferRelativeResize="0"/>
          <p:nvPr/>
        </p:nvPicPr>
        <p:blipFill>
          <a:blip r:embed="rId3">
            <a:alphaModFix/>
          </a:blip>
          <a:stretch>
            <a:fillRect/>
          </a:stretch>
        </p:blipFill>
        <p:spPr>
          <a:xfrm>
            <a:off x="3724475" y="1402550"/>
            <a:ext cx="951775" cy="812825"/>
          </a:xfrm>
          <a:prstGeom prst="rect">
            <a:avLst/>
          </a:prstGeom>
          <a:noFill/>
          <a:ln>
            <a:noFill/>
          </a:ln>
        </p:spPr>
      </p:pic>
      <p:pic>
        <p:nvPicPr>
          <p:cNvPr id="89" name="Google Shape;89;p18"/>
          <p:cNvPicPr preferRelativeResize="0"/>
          <p:nvPr/>
        </p:nvPicPr>
        <p:blipFill>
          <a:blip r:embed="rId4">
            <a:alphaModFix/>
          </a:blip>
          <a:stretch>
            <a:fillRect/>
          </a:stretch>
        </p:blipFill>
        <p:spPr>
          <a:xfrm>
            <a:off x="744425" y="3119675"/>
            <a:ext cx="2179550" cy="1318425"/>
          </a:xfrm>
          <a:prstGeom prst="rect">
            <a:avLst/>
          </a:prstGeom>
          <a:noFill/>
          <a:ln>
            <a:noFill/>
          </a:ln>
        </p:spPr>
      </p:pic>
      <p:pic>
        <p:nvPicPr>
          <p:cNvPr id="90" name="Google Shape;90;p18"/>
          <p:cNvPicPr preferRelativeResize="0"/>
          <p:nvPr/>
        </p:nvPicPr>
        <p:blipFill>
          <a:blip r:embed="rId5">
            <a:alphaModFix/>
          </a:blip>
          <a:stretch>
            <a:fillRect/>
          </a:stretch>
        </p:blipFill>
        <p:spPr>
          <a:xfrm>
            <a:off x="5487756" y="3060800"/>
            <a:ext cx="2179594" cy="13184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4" name="Shape 94"/>
        <p:cNvGrpSpPr/>
        <p:nvPr/>
      </p:nvGrpSpPr>
      <p:grpSpPr>
        <a:xfrm>
          <a:off x="0" y="0"/>
          <a:ext cx="0" cy="0"/>
          <a:chOff x="0" y="0"/>
          <a:chExt cx="0" cy="0"/>
        </a:xfrm>
      </p:grpSpPr>
      <p:sp>
        <p:nvSpPr>
          <p:cNvPr id="95" name="Google Shape;95;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 1</a:t>
            </a:r>
            <a:endParaRPr b="1">
              <a:solidFill>
                <a:srgbClr val="FFFFFF"/>
              </a:solidFill>
              <a:latin typeface="Nunito Sans"/>
              <a:ea typeface="Nunito Sans"/>
              <a:cs typeface="Nunito Sans"/>
              <a:sym typeface="Nunito Sans"/>
            </a:endParaRPr>
          </a:p>
        </p:txBody>
      </p:sp>
      <p:graphicFrame>
        <p:nvGraphicFramePr>
          <p:cNvPr id="96" name="Google Shape;96;p19"/>
          <p:cNvGraphicFramePr/>
          <p:nvPr/>
        </p:nvGraphicFramePr>
        <p:xfrm>
          <a:off x="108044" y="862525"/>
          <a:ext cx="3000000" cy="3000000"/>
        </p:xfrm>
        <a:graphic>
          <a:graphicData uri="http://schemas.openxmlformats.org/drawingml/2006/table">
            <a:tbl>
              <a:tblPr bandRow="1" firstRow="1">
                <a:noFill/>
                <a:tableStyleId>{D1976872-16E2-4EBA-959F-C61764F938F6}</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Is 35 is a multiple of 7?</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Yes, because 5 x 7 = 35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Fill in the missing numbers:</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t/>
                      </a:r>
                      <a:endParaRPr b="0" sz="1600" u="sng">
                        <a:solidFill>
                          <a:schemeClr val="lt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p>
                      <a:pPr indent="-330200" lvl="0" marL="457200" marR="0" rtl="0" algn="l">
                        <a:lnSpc>
                          <a:spcPct val="100000"/>
                        </a:lnSpc>
                        <a:spcBef>
                          <a:spcPts val="0"/>
                        </a:spcBef>
                        <a:spcAft>
                          <a:spcPts val="0"/>
                        </a:spcAft>
                        <a:buClr>
                          <a:srgbClr val="000000"/>
                        </a:buClr>
                        <a:buSzPts val="1600"/>
                        <a:buFont typeface="Nunito Sans"/>
                        <a:buAutoNum type="alphaLcParenR"/>
                      </a:pPr>
                      <a:r>
                        <a:t/>
                      </a:r>
                      <a:endParaRPr b="0" sz="1600" u="sng">
                        <a:solidFill>
                          <a:schemeClr val="lt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List the factors of 24.</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1, 2, 3, 4, 6, 8, 12, 24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Complete the column addition.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column subtraction.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97" name="Google Shape;97;p19"/>
          <p:cNvPicPr preferRelativeResize="0"/>
          <p:nvPr/>
        </p:nvPicPr>
        <p:blipFill>
          <a:blip r:embed="rId3">
            <a:alphaModFix/>
          </a:blip>
          <a:stretch>
            <a:fillRect/>
          </a:stretch>
        </p:blipFill>
        <p:spPr>
          <a:xfrm>
            <a:off x="3746875" y="1378700"/>
            <a:ext cx="932450" cy="796325"/>
          </a:xfrm>
          <a:prstGeom prst="rect">
            <a:avLst/>
          </a:prstGeom>
          <a:noFill/>
          <a:ln>
            <a:noFill/>
          </a:ln>
        </p:spPr>
      </p:pic>
      <p:pic>
        <p:nvPicPr>
          <p:cNvPr id="98" name="Google Shape;98;p19"/>
          <p:cNvPicPr preferRelativeResize="0"/>
          <p:nvPr/>
        </p:nvPicPr>
        <p:blipFill>
          <a:blip r:embed="rId4">
            <a:alphaModFix/>
          </a:blip>
          <a:stretch>
            <a:fillRect/>
          </a:stretch>
        </p:blipFill>
        <p:spPr>
          <a:xfrm>
            <a:off x="896900" y="3099275"/>
            <a:ext cx="2084550" cy="1260925"/>
          </a:xfrm>
          <a:prstGeom prst="rect">
            <a:avLst/>
          </a:prstGeom>
          <a:noFill/>
          <a:ln>
            <a:noFill/>
          </a:ln>
        </p:spPr>
      </p:pic>
      <p:pic>
        <p:nvPicPr>
          <p:cNvPr id="99" name="Google Shape;99;p19"/>
          <p:cNvPicPr preferRelativeResize="0"/>
          <p:nvPr/>
        </p:nvPicPr>
        <p:blipFill>
          <a:blip r:embed="rId5">
            <a:alphaModFix/>
          </a:blip>
          <a:stretch>
            <a:fillRect/>
          </a:stretch>
        </p:blipFill>
        <p:spPr>
          <a:xfrm>
            <a:off x="5587290" y="3100075"/>
            <a:ext cx="2084560" cy="12609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 2</a:t>
            </a:r>
            <a:endParaRPr b="1">
              <a:solidFill>
                <a:srgbClr val="FFFFFF"/>
              </a:solidFill>
              <a:latin typeface="Nunito Sans"/>
              <a:ea typeface="Nunito Sans"/>
              <a:cs typeface="Nunito Sans"/>
              <a:sym typeface="Nunito Sans"/>
            </a:endParaRPr>
          </a:p>
        </p:txBody>
      </p:sp>
      <p:graphicFrame>
        <p:nvGraphicFramePr>
          <p:cNvPr id="105" name="Google Shape;105;p20"/>
          <p:cNvGraphicFramePr/>
          <p:nvPr/>
        </p:nvGraphicFramePr>
        <p:xfrm>
          <a:off x="108044" y="862525"/>
          <a:ext cx="3000000" cy="3000000"/>
        </p:xfrm>
        <a:graphic>
          <a:graphicData uri="http://schemas.openxmlformats.org/drawingml/2006/table">
            <a:tbl>
              <a:tblPr bandRow="1" firstRow="1">
                <a:noFill/>
                <a:tableStyleId>{D1976872-16E2-4EBA-959F-C61764F938F6}</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Is 42 is a multiple of 4?</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Fill in the missing numbers:</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t/>
                      </a:r>
                      <a:endParaRPr b="0" sz="1600" u="sng">
                        <a:solidFill>
                          <a:schemeClr val="lt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List the factors of 54.</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column addition.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column subtraction.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06" name="Google Shape;106;p20"/>
          <p:cNvPicPr preferRelativeResize="0"/>
          <p:nvPr/>
        </p:nvPicPr>
        <p:blipFill>
          <a:blip r:embed="rId3">
            <a:alphaModFix/>
          </a:blip>
          <a:stretch>
            <a:fillRect/>
          </a:stretch>
        </p:blipFill>
        <p:spPr>
          <a:xfrm>
            <a:off x="3726900" y="1380900"/>
            <a:ext cx="901150" cy="776175"/>
          </a:xfrm>
          <a:prstGeom prst="rect">
            <a:avLst/>
          </a:prstGeom>
          <a:noFill/>
          <a:ln>
            <a:noFill/>
          </a:ln>
        </p:spPr>
      </p:pic>
      <p:pic>
        <p:nvPicPr>
          <p:cNvPr id="107" name="Google Shape;107;p20"/>
          <p:cNvPicPr preferRelativeResize="0"/>
          <p:nvPr/>
        </p:nvPicPr>
        <p:blipFill>
          <a:blip r:embed="rId4">
            <a:alphaModFix/>
          </a:blip>
          <a:stretch>
            <a:fillRect/>
          </a:stretch>
        </p:blipFill>
        <p:spPr>
          <a:xfrm>
            <a:off x="611150" y="3041775"/>
            <a:ext cx="2253600" cy="1363178"/>
          </a:xfrm>
          <a:prstGeom prst="rect">
            <a:avLst/>
          </a:prstGeom>
          <a:noFill/>
          <a:ln>
            <a:noFill/>
          </a:ln>
        </p:spPr>
      </p:pic>
      <p:pic>
        <p:nvPicPr>
          <p:cNvPr id="108" name="Google Shape;108;p20"/>
          <p:cNvPicPr preferRelativeResize="0"/>
          <p:nvPr/>
        </p:nvPicPr>
        <p:blipFill>
          <a:blip r:embed="rId5">
            <a:alphaModFix/>
          </a:blip>
          <a:stretch>
            <a:fillRect/>
          </a:stretch>
        </p:blipFill>
        <p:spPr>
          <a:xfrm>
            <a:off x="5273850" y="2989962"/>
            <a:ext cx="2424900" cy="14668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 2</a:t>
            </a:r>
            <a:endParaRPr b="1">
              <a:solidFill>
                <a:srgbClr val="FFFFFF"/>
              </a:solidFill>
              <a:latin typeface="Nunito Sans"/>
              <a:ea typeface="Nunito Sans"/>
              <a:cs typeface="Nunito Sans"/>
              <a:sym typeface="Nunito Sans"/>
            </a:endParaRPr>
          </a:p>
        </p:txBody>
      </p:sp>
      <p:graphicFrame>
        <p:nvGraphicFramePr>
          <p:cNvPr id="114" name="Google Shape;114;p21"/>
          <p:cNvGraphicFramePr/>
          <p:nvPr/>
        </p:nvGraphicFramePr>
        <p:xfrm>
          <a:off x="108044" y="862525"/>
          <a:ext cx="3000000" cy="3000000"/>
        </p:xfrm>
        <a:graphic>
          <a:graphicData uri="http://schemas.openxmlformats.org/drawingml/2006/table">
            <a:tbl>
              <a:tblPr bandRow="1" firstRow="1">
                <a:noFill/>
                <a:tableStyleId>{D1976872-16E2-4EBA-959F-C61764F938F6}</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Is 42 is a multiple of 4?</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No</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Fill in the missing numbers:</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t/>
                      </a:r>
                      <a:endParaRPr b="0" sz="1600" u="sng">
                        <a:solidFill>
                          <a:schemeClr val="lt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List the factors of 54.</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1, 2, 3, 6, 9, 18, 27, 54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column addition.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column subtraction.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15" name="Google Shape;115;p21"/>
          <p:cNvPicPr preferRelativeResize="0"/>
          <p:nvPr/>
        </p:nvPicPr>
        <p:blipFill>
          <a:blip r:embed="rId3">
            <a:alphaModFix/>
          </a:blip>
          <a:stretch>
            <a:fillRect/>
          </a:stretch>
        </p:blipFill>
        <p:spPr>
          <a:xfrm>
            <a:off x="3724471" y="1415700"/>
            <a:ext cx="907575" cy="781725"/>
          </a:xfrm>
          <a:prstGeom prst="rect">
            <a:avLst/>
          </a:prstGeom>
          <a:noFill/>
          <a:ln>
            <a:noFill/>
          </a:ln>
        </p:spPr>
      </p:pic>
      <p:pic>
        <p:nvPicPr>
          <p:cNvPr id="116" name="Google Shape;116;p21"/>
          <p:cNvPicPr preferRelativeResize="0"/>
          <p:nvPr/>
        </p:nvPicPr>
        <p:blipFill>
          <a:blip r:embed="rId4">
            <a:alphaModFix/>
          </a:blip>
          <a:stretch>
            <a:fillRect/>
          </a:stretch>
        </p:blipFill>
        <p:spPr>
          <a:xfrm>
            <a:off x="700825" y="3127422"/>
            <a:ext cx="2116193" cy="1280075"/>
          </a:xfrm>
          <a:prstGeom prst="rect">
            <a:avLst/>
          </a:prstGeom>
          <a:noFill/>
          <a:ln>
            <a:noFill/>
          </a:ln>
        </p:spPr>
      </p:pic>
      <p:pic>
        <p:nvPicPr>
          <p:cNvPr id="117" name="Google Shape;117;p21"/>
          <p:cNvPicPr preferRelativeResize="0"/>
          <p:nvPr/>
        </p:nvPicPr>
        <p:blipFill>
          <a:blip r:embed="rId5">
            <a:alphaModFix/>
          </a:blip>
          <a:stretch>
            <a:fillRect/>
          </a:stretch>
        </p:blipFill>
        <p:spPr>
          <a:xfrm>
            <a:off x="5237950" y="3058473"/>
            <a:ext cx="2344200" cy="141797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 3</a:t>
            </a:r>
            <a:endParaRPr b="1">
              <a:solidFill>
                <a:srgbClr val="FFFFFF"/>
              </a:solidFill>
              <a:latin typeface="Nunito Sans"/>
              <a:ea typeface="Nunito Sans"/>
              <a:cs typeface="Nunito Sans"/>
              <a:sym typeface="Nunito Sans"/>
            </a:endParaRPr>
          </a:p>
        </p:txBody>
      </p:sp>
      <p:graphicFrame>
        <p:nvGraphicFramePr>
          <p:cNvPr id="123" name="Google Shape;123;p22"/>
          <p:cNvGraphicFramePr/>
          <p:nvPr/>
        </p:nvGraphicFramePr>
        <p:xfrm>
          <a:off x="108044" y="862525"/>
          <a:ext cx="3000000" cy="3000000"/>
        </p:xfrm>
        <a:graphic>
          <a:graphicData uri="http://schemas.openxmlformats.org/drawingml/2006/table">
            <a:tbl>
              <a:tblPr bandRow="1" firstRow="1">
                <a:noFill/>
                <a:tableStyleId>{D1976872-16E2-4EBA-959F-C61764F938F6}</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Is 97 is a multiple of 3?</a:t>
                      </a:r>
                      <a:endParaRPr baseline="3000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Fill in the missing numbers:</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t/>
                      </a:r>
                      <a:endParaRPr b="0" sz="1600" u="sng">
                        <a:solidFill>
                          <a:schemeClr val="lt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List the factors of 32.</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column addition.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column subtraction.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24" name="Google Shape;124;p22"/>
          <p:cNvPicPr preferRelativeResize="0"/>
          <p:nvPr/>
        </p:nvPicPr>
        <p:blipFill>
          <a:blip r:embed="rId3">
            <a:alphaModFix/>
          </a:blip>
          <a:stretch>
            <a:fillRect/>
          </a:stretch>
        </p:blipFill>
        <p:spPr>
          <a:xfrm>
            <a:off x="3715800" y="1394700"/>
            <a:ext cx="1064750" cy="826575"/>
          </a:xfrm>
          <a:prstGeom prst="rect">
            <a:avLst/>
          </a:prstGeom>
          <a:noFill/>
          <a:ln>
            <a:noFill/>
          </a:ln>
        </p:spPr>
      </p:pic>
      <p:pic>
        <p:nvPicPr>
          <p:cNvPr id="125" name="Google Shape;125;p22"/>
          <p:cNvPicPr preferRelativeResize="0"/>
          <p:nvPr/>
        </p:nvPicPr>
        <p:blipFill>
          <a:blip r:embed="rId4">
            <a:alphaModFix/>
          </a:blip>
          <a:stretch>
            <a:fillRect/>
          </a:stretch>
        </p:blipFill>
        <p:spPr>
          <a:xfrm>
            <a:off x="575275" y="3046248"/>
            <a:ext cx="2281400" cy="1380000"/>
          </a:xfrm>
          <a:prstGeom prst="rect">
            <a:avLst/>
          </a:prstGeom>
          <a:noFill/>
          <a:ln>
            <a:noFill/>
          </a:ln>
        </p:spPr>
      </p:pic>
      <p:pic>
        <p:nvPicPr>
          <p:cNvPr id="126" name="Google Shape;126;p22"/>
          <p:cNvPicPr preferRelativeResize="0"/>
          <p:nvPr/>
        </p:nvPicPr>
        <p:blipFill>
          <a:blip r:embed="rId5">
            <a:alphaModFix/>
          </a:blip>
          <a:stretch>
            <a:fillRect/>
          </a:stretch>
        </p:blipFill>
        <p:spPr>
          <a:xfrm>
            <a:off x="5336625" y="2955351"/>
            <a:ext cx="2465275" cy="14912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 3</a:t>
            </a:r>
            <a:endParaRPr b="1">
              <a:solidFill>
                <a:srgbClr val="FFFFFF"/>
              </a:solidFill>
              <a:latin typeface="Nunito Sans"/>
              <a:ea typeface="Nunito Sans"/>
              <a:cs typeface="Nunito Sans"/>
              <a:sym typeface="Nunito Sans"/>
            </a:endParaRPr>
          </a:p>
        </p:txBody>
      </p:sp>
      <p:graphicFrame>
        <p:nvGraphicFramePr>
          <p:cNvPr id="132" name="Google Shape;132;p23"/>
          <p:cNvGraphicFramePr/>
          <p:nvPr/>
        </p:nvGraphicFramePr>
        <p:xfrm>
          <a:off x="108044" y="862525"/>
          <a:ext cx="3000000" cy="3000000"/>
        </p:xfrm>
        <a:graphic>
          <a:graphicData uri="http://schemas.openxmlformats.org/drawingml/2006/table">
            <a:tbl>
              <a:tblPr bandRow="1" firstRow="1">
                <a:noFill/>
                <a:tableStyleId>{D1976872-16E2-4EBA-959F-C61764F938F6}</a:tableStyleId>
              </a:tblPr>
              <a:tblGrid>
                <a:gridCol w="1546950"/>
                <a:gridCol w="1695225"/>
                <a:gridCol w="1221775"/>
                <a:gridCol w="1350275"/>
                <a:gridCol w="30678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Is 97 is a multiple of 3?</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No</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Fill in the missing numbers:</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t/>
                      </a:r>
                      <a:endParaRPr b="0" sz="1600" u="sng">
                        <a:solidFill>
                          <a:schemeClr val="lt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p>
                      <a:pPr indent="-330200" lvl="0" marL="457200" rtl="0" algn="l">
                        <a:spcBef>
                          <a:spcPts val="0"/>
                        </a:spcBef>
                        <a:spcAft>
                          <a:spcPts val="0"/>
                        </a:spcAft>
                        <a:buClr>
                          <a:schemeClr val="dk1"/>
                        </a:buClr>
                        <a:buSzPts val="1600"/>
                        <a:buFont typeface="Nunito Sans"/>
                        <a:buAutoNum type="alphaLcParenR"/>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List the factors of 32.</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1, 2, 4, 8, 16, 32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Complete the column addition.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Complete the column subtraction.</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33" name="Google Shape;133;p23"/>
          <p:cNvPicPr preferRelativeResize="0"/>
          <p:nvPr/>
        </p:nvPicPr>
        <p:blipFill>
          <a:blip r:embed="rId3">
            <a:alphaModFix/>
          </a:blip>
          <a:stretch>
            <a:fillRect/>
          </a:stretch>
        </p:blipFill>
        <p:spPr>
          <a:xfrm>
            <a:off x="3706850" y="1376775"/>
            <a:ext cx="1005150" cy="780300"/>
          </a:xfrm>
          <a:prstGeom prst="rect">
            <a:avLst/>
          </a:prstGeom>
          <a:noFill/>
          <a:ln>
            <a:noFill/>
          </a:ln>
        </p:spPr>
      </p:pic>
      <p:pic>
        <p:nvPicPr>
          <p:cNvPr id="134" name="Google Shape;134;p23"/>
          <p:cNvPicPr preferRelativeResize="0"/>
          <p:nvPr/>
        </p:nvPicPr>
        <p:blipFill>
          <a:blip r:embed="rId4">
            <a:alphaModFix/>
          </a:blip>
          <a:stretch>
            <a:fillRect/>
          </a:stretch>
        </p:blipFill>
        <p:spPr>
          <a:xfrm>
            <a:off x="584225" y="3041798"/>
            <a:ext cx="2303600" cy="1393425"/>
          </a:xfrm>
          <a:prstGeom prst="rect">
            <a:avLst/>
          </a:prstGeom>
          <a:noFill/>
          <a:ln>
            <a:noFill/>
          </a:ln>
        </p:spPr>
      </p:pic>
      <p:pic>
        <p:nvPicPr>
          <p:cNvPr id="135" name="Google Shape;135;p23"/>
          <p:cNvPicPr preferRelativeResize="0"/>
          <p:nvPr/>
        </p:nvPicPr>
        <p:blipFill>
          <a:blip r:embed="rId5">
            <a:alphaModFix/>
          </a:blip>
          <a:stretch>
            <a:fillRect/>
          </a:stretch>
        </p:blipFill>
        <p:spPr>
          <a:xfrm>
            <a:off x="5238203" y="2971274"/>
            <a:ext cx="2420171" cy="14639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