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0522C85-87B8-4DA3-9438-7366D4F85E41}">
  <a:tblStyle styleId="{D0522C85-87B8-4DA3-9438-7366D4F85E4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2AE4C57-4628-40B7-82DB-B0D5E3CA6697}"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2F78073-C3EF-47BD-99E0-F00692C7261C}"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fa288cf507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gfa288cf507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01b7695f8d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g101b7695f8d_0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fa288cf507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fa288cf507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01b7695f8d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01b7695f8d_0_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1b7695f8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1b7695f8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fa288cf50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fa288cf507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101b7695f8d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g101b7695f8d_0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fa288cf50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gfa288cf507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01b7695f8d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101b7695f8d_0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fa288cf50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fa288cf507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01b7695f8d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101b7695f8d_0_1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KS3 Year 7</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AUTUMN TERM</a:t>
            </a:r>
            <a:endParaRPr sz="290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Year 7</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{D0522C85-87B8-4DA3-9438-7366D4F85E41}</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a:t>
            </a:r>
            <a:r>
              <a:rPr lang="en-GB" sz="1000">
                <a:solidFill>
                  <a:srgbClr val="2779F5"/>
                </a:solidFill>
                <a:latin typeface="Nunito Sans"/>
                <a:ea typeface="Nunito Sans"/>
                <a:cs typeface="Nunito Sans"/>
                <a:sym typeface="Nunito Sans"/>
              </a:rPr>
              <a:t>Year 7</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{D0522C85-87B8-4DA3-9438-7366D4F85E41}</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11</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24" name="Google Shape;124;p24"/>
          <p:cNvGraphicFramePr/>
          <p:nvPr/>
        </p:nvGraphicFramePr>
        <p:xfrm>
          <a:off x="108044" y="862525"/>
          <a:ext cx="3000000" cy="3000000"/>
        </p:xfrm>
        <a:graphic>
          <a:graphicData uri="http://schemas.openxmlformats.org/drawingml/2006/table">
            <a:tbl>
              <a:tblPr bandRow="1" firstRow="1">
                <a:noFill/>
                <a:tableStyleId>{B2F78073-C3EF-47BD-99E0-F00692C7261C}</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15.6 + 5.8</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13.1</a:t>
                      </a:r>
                      <a:r>
                        <a:rPr b="0" lang="en-GB" sz="1600">
                          <a:solidFill>
                            <a:schemeClr val="dk1"/>
                          </a:solidFill>
                          <a:latin typeface="Nunito Sans"/>
                          <a:ea typeface="Nunito Sans"/>
                          <a:cs typeface="Nunito Sans"/>
                          <a:sym typeface="Nunito Sans"/>
                        </a:rPr>
                        <a:t> - 4.5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(3</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- 8) - (5 - 2</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(3a)</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(3a)</a:t>
                      </a:r>
                      <a:r>
                        <a:rPr b="0" baseline="30000" lang="en-GB" sz="1600">
                          <a:solidFill>
                            <a:schemeClr val="dk1"/>
                          </a:solidFill>
                          <a:latin typeface="Nunito Sans"/>
                          <a:ea typeface="Nunito Sans"/>
                          <a:cs typeface="Nunito Sans"/>
                          <a:sym typeface="Nunito Sans"/>
                        </a:rPr>
                        <a:t>2</a:t>
                      </a:r>
                      <a:endParaRPr b="0"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equation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“I divide a number by 3 and then add 7. The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answer is 8”</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 to make this factorisation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9x + 15 = 3(</a:t>
                      </a:r>
                      <a:r>
                        <a:rPr lang="en-GB" sz="1600" u="sng">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+ 5)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30" name="Google Shape;130;p25"/>
          <p:cNvGraphicFramePr/>
          <p:nvPr/>
        </p:nvGraphicFramePr>
        <p:xfrm>
          <a:off x="108044" y="786325"/>
          <a:ext cx="3000000" cy="3000000"/>
        </p:xfrm>
        <a:graphic>
          <a:graphicData uri="http://schemas.openxmlformats.org/drawingml/2006/table">
            <a:tbl>
              <a:tblPr bandRow="1" firstRow="1">
                <a:noFill/>
                <a:tableStyleId>{B2F78073-C3EF-47BD-99E0-F00692C7261C}</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15.6 + 5.8 = </a:t>
                      </a:r>
                      <a:r>
                        <a:rPr b="0" lang="en-GB" sz="1600">
                          <a:solidFill>
                            <a:srgbClr val="00BC89"/>
                          </a:solidFill>
                          <a:latin typeface="Nunito Sans"/>
                          <a:ea typeface="Nunito Sans"/>
                          <a:cs typeface="Nunito Sans"/>
                          <a:sym typeface="Nunito Sans"/>
                        </a:rPr>
                        <a:t>21.4</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13.1 - 4.5 = </a:t>
                      </a:r>
                      <a:r>
                        <a:rPr b="0" lang="en-GB" sz="1600">
                          <a:solidFill>
                            <a:srgbClr val="00BC89"/>
                          </a:solidFill>
                          <a:latin typeface="Nunito Sans"/>
                          <a:ea typeface="Nunito Sans"/>
                          <a:cs typeface="Nunito Sans"/>
                          <a:sym typeface="Nunito Sans"/>
                        </a:rPr>
                        <a:t>8.6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(3</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- 8) - (5 - 2</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(9 - 8) - (5 - 4)</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1 - 1</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(3a)</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(3a)</a:t>
                      </a:r>
                      <a:r>
                        <a:rPr b="0" baseline="30000" lang="en-GB" sz="1600">
                          <a:solidFill>
                            <a:schemeClr val="dk1"/>
                          </a:solidFill>
                          <a:latin typeface="Nunito Sans"/>
                          <a:ea typeface="Nunito Sans"/>
                          <a:cs typeface="Nunito Sans"/>
                          <a:sym typeface="Nunito Sans"/>
                        </a:rPr>
                        <a:t>2</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9a</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+ 9a</a:t>
                      </a:r>
                      <a:r>
                        <a:rPr b="0" baseline="30000" lang="en-GB" sz="1600">
                          <a:solidFill>
                            <a:srgbClr val="00BC89"/>
                          </a:solidFill>
                          <a:latin typeface="Nunito Sans"/>
                          <a:ea typeface="Nunito Sans"/>
                          <a:cs typeface="Nunito Sans"/>
                          <a:sym typeface="Nunito Sans"/>
                        </a:rPr>
                        <a:t>2</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18a</a:t>
                      </a:r>
                      <a:r>
                        <a:rPr b="0" baseline="30000" lang="en-GB" sz="1600">
                          <a:solidFill>
                            <a:srgbClr val="00BC89"/>
                          </a:solidFill>
                          <a:latin typeface="Nunito Sans"/>
                          <a:ea typeface="Nunito Sans"/>
                          <a:cs typeface="Nunito Sans"/>
                          <a:sym typeface="Nunito Sans"/>
                        </a:rPr>
                        <a:t>2</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90725">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equation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“I divide a number by 3 and then add 7. The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answer is 8”</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+ 7 = 8</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 to make this factorisation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9x + 15 = 3(</a:t>
                      </a:r>
                      <a:r>
                        <a:rPr lang="en-GB" sz="1600" u="sng">
                          <a:solidFill>
                            <a:srgbClr val="00BC89"/>
                          </a:solidFill>
                          <a:latin typeface="Nunito Sans"/>
                          <a:ea typeface="Nunito Sans"/>
                          <a:cs typeface="Nunito Sans"/>
                          <a:sym typeface="Nunito Sans"/>
                        </a:rPr>
                        <a:t>3x</a:t>
                      </a:r>
                      <a:r>
                        <a:rPr lang="en-GB" sz="1600">
                          <a:solidFill>
                            <a:srgbClr val="00BC89"/>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+ 5)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31" name="Google Shape;131;p25"/>
          <p:cNvPicPr preferRelativeResize="0"/>
          <p:nvPr/>
        </p:nvPicPr>
        <p:blipFill>
          <a:blip r:embed="rId3">
            <a:alphaModFix/>
          </a:blip>
          <a:stretch>
            <a:fillRect/>
          </a:stretch>
        </p:blipFill>
        <p:spPr>
          <a:xfrm>
            <a:off x="640350" y="3645875"/>
            <a:ext cx="192850" cy="44047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graphicFrame>
        <p:nvGraphicFramePr>
          <p:cNvPr id="137" name="Google Shape;137;p26"/>
          <p:cNvGraphicFramePr/>
          <p:nvPr/>
        </p:nvGraphicFramePr>
        <p:xfrm>
          <a:off x="108044" y="862525"/>
          <a:ext cx="3000000" cy="3000000"/>
        </p:xfrm>
        <a:graphic>
          <a:graphicData uri="http://schemas.openxmlformats.org/drawingml/2006/table">
            <a:tbl>
              <a:tblPr bandRow="1" firstRow="1">
                <a:noFill/>
                <a:tableStyleId>{B2F78073-C3EF-47BD-99E0-F00692C7261C}</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2.7 + 12.7</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14.8</a:t>
                      </a:r>
                      <a:r>
                        <a:rPr b="0" lang="en-GB" sz="1600">
                          <a:solidFill>
                            <a:schemeClr val="dk1"/>
                          </a:solidFill>
                          <a:latin typeface="Nunito Sans"/>
                          <a:ea typeface="Nunito Sans"/>
                          <a:cs typeface="Nunito Sans"/>
                          <a:sym typeface="Nunito Sans"/>
                        </a:rPr>
                        <a:t> - 6.9</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Calculate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(25 - 4 x 5) ÷ 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(2k)</a:t>
                      </a:r>
                      <a:r>
                        <a:rPr b="0" baseline="30000" lang="en-GB" sz="1600">
                          <a:solidFill>
                            <a:schemeClr val="dk1"/>
                          </a:solidFill>
                          <a:latin typeface="Nunito Sans"/>
                          <a:ea typeface="Nunito Sans"/>
                          <a:cs typeface="Nunito Sans"/>
                          <a:sym typeface="Nunito Sans"/>
                        </a:rPr>
                        <a:t>4</a:t>
                      </a:r>
                      <a:r>
                        <a:rPr b="0" lang="en-GB" sz="1600">
                          <a:solidFill>
                            <a:schemeClr val="dk1"/>
                          </a:solidFill>
                          <a:latin typeface="Nunito Sans"/>
                          <a:ea typeface="Nunito Sans"/>
                          <a:cs typeface="Nunito Sans"/>
                          <a:sym typeface="Nunito Sans"/>
                        </a:rPr>
                        <a:t> - k</a:t>
                      </a:r>
                      <a:r>
                        <a:rPr b="0" baseline="30000" lang="en-GB" sz="1600">
                          <a:solidFill>
                            <a:schemeClr val="dk1"/>
                          </a:solidFill>
                          <a:latin typeface="Nunito Sans"/>
                          <a:ea typeface="Nunito Sans"/>
                          <a:cs typeface="Nunito Sans"/>
                          <a:sym typeface="Nunito Sans"/>
                        </a:rPr>
                        <a:t>4</a:t>
                      </a:r>
                      <a:endParaRPr b="0"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equation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“Two lots of a number is subtracted from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thirty. The result is fourteen”</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 to make this factorisation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15x</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+ 5x = 5x(</a:t>
                      </a:r>
                      <a:r>
                        <a:rPr lang="en-GB" sz="1600" u="sng">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+ 1)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graphicFrame>
        <p:nvGraphicFramePr>
          <p:cNvPr id="143" name="Google Shape;143;p27"/>
          <p:cNvGraphicFramePr/>
          <p:nvPr/>
        </p:nvGraphicFramePr>
        <p:xfrm>
          <a:off x="108044" y="862525"/>
          <a:ext cx="3000000" cy="3000000"/>
        </p:xfrm>
        <a:graphic>
          <a:graphicData uri="http://schemas.openxmlformats.org/drawingml/2006/table">
            <a:tbl>
              <a:tblPr bandRow="1" firstRow="1">
                <a:noFill/>
                <a:tableStyleId>{B2F78073-C3EF-47BD-99E0-F00692C7261C}</a:tableStyleId>
              </a:tblPr>
              <a:tblGrid>
                <a:gridCol w="1546950"/>
                <a:gridCol w="1695225"/>
                <a:gridCol w="1221775"/>
                <a:gridCol w="1350275"/>
                <a:gridCol w="3067850"/>
              </a:tblGrid>
              <a:tr h="1491225">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2.7 + 12.7 = </a:t>
                      </a:r>
                      <a:r>
                        <a:rPr b="0" lang="en-GB" sz="1600">
                          <a:solidFill>
                            <a:srgbClr val="00BC89"/>
                          </a:solidFill>
                          <a:latin typeface="Nunito Sans"/>
                          <a:ea typeface="Nunito Sans"/>
                          <a:cs typeface="Nunito Sans"/>
                          <a:sym typeface="Nunito Sans"/>
                        </a:rPr>
                        <a:t>15.4</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14.8 - 6.9 = </a:t>
                      </a:r>
                      <a:r>
                        <a:rPr b="0" lang="en-GB" sz="1600">
                          <a:solidFill>
                            <a:srgbClr val="00BC89"/>
                          </a:solidFill>
                          <a:latin typeface="Nunito Sans"/>
                          <a:ea typeface="Nunito Sans"/>
                          <a:cs typeface="Nunito Sans"/>
                          <a:sym typeface="Nunito Sans"/>
                        </a:rPr>
                        <a:t>7.9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Calculate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(25 - 4 x 5) ÷ 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(25 - 20) </a:t>
                      </a:r>
                      <a:r>
                        <a:rPr b="0" lang="en-GB" sz="1600">
                          <a:solidFill>
                            <a:srgbClr val="00BC89"/>
                          </a:solidFill>
                          <a:latin typeface="Nunito Sans"/>
                          <a:ea typeface="Nunito Sans"/>
                          <a:cs typeface="Nunito Sans"/>
                          <a:sym typeface="Nunito Sans"/>
                        </a:rPr>
                        <a:t>÷ 5</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5 ÷ 5</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(2k)</a:t>
                      </a:r>
                      <a:r>
                        <a:rPr b="0" baseline="30000" lang="en-GB" sz="1600">
                          <a:solidFill>
                            <a:schemeClr val="dk1"/>
                          </a:solidFill>
                          <a:latin typeface="Nunito Sans"/>
                          <a:ea typeface="Nunito Sans"/>
                          <a:cs typeface="Nunito Sans"/>
                          <a:sym typeface="Nunito Sans"/>
                        </a:rPr>
                        <a:t>4</a:t>
                      </a:r>
                      <a:r>
                        <a:rPr b="0" lang="en-GB" sz="1600">
                          <a:solidFill>
                            <a:schemeClr val="dk1"/>
                          </a:solidFill>
                          <a:latin typeface="Nunito Sans"/>
                          <a:ea typeface="Nunito Sans"/>
                          <a:cs typeface="Nunito Sans"/>
                          <a:sym typeface="Nunito Sans"/>
                        </a:rPr>
                        <a:t> - k</a:t>
                      </a:r>
                      <a:r>
                        <a:rPr b="0" baseline="30000" lang="en-GB" sz="1600">
                          <a:solidFill>
                            <a:schemeClr val="dk1"/>
                          </a:solidFill>
                          <a:latin typeface="Nunito Sans"/>
                          <a:ea typeface="Nunito Sans"/>
                          <a:cs typeface="Nunito Sans"/>
                          <a:sym typeface="Nunito Sans"/>
                        </a:rPr>
                        <a:t>4</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16k</a:t>
                      </a:r>
                      <a:r>
                        <a:rPr b="0" baseline="30000" lang="en-GB" sz="1600">
                          <a:solidFill>
                            <a:srgbClr val="00BC89"/>
                          </a:solidFill>
                          <a:latin typeface="Nunito Sans"/>
                          <a:ea typeface="Nunito Sans"/>
                          <a:cs typeface="Nunito Sans"/>
                          <a:sym typeface="Nunito Sans"/>
                        </a:rPr>
                        <a:t>4</a:t>
                      </a:r>
                      <a:r>
                        <a:rPr b="0" lang="en-GB" sz="1600">
                          <a:solidFill>
                            <a:srgbClr val="00BC89"/>
                          </a:solidFill>
                          <a:latin typeface="Nunito Sans"/>
                          <a:ea typeface="Nunito Sans"/>
                          <a:cs typeface="Nunito Sans"/>
                          <a:sym typeface="Nunito Sans"/>
                        </a:rPr>
                        <a:t> - k</a:t>
                      </a:r>
                      <a:r>
                        <a:rPr b="0" baseline="30000" lang="en-GB" sz="1600">
                          <a:solidFill>
                            <a:srgbClr val="00BC89"/>
                          </a:solidFill>
                          <a:latin typeface="Nunito Sans"/>
                          <a:ea typeface="Nunito Sans"/>
                          <a:cs typeface="Nunito Sans"/>
                          <a:sym typeface="Nunito Sans"/>
                        </a:rPr>
                        <a:t>4</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15k</a:t>
                      </a:r>
                      <a:r>
                        <a:rPr b="0" baseline="30000" lang="en-GB" sz="1600">
                          <a:solidFill>
                            <a:srgbClr val="00BC89"/>
                          </a:solidFill>
                          <a:latin typeface="Nunito Sans"/>
                          <a:ea typeface="Nunito Sans"/>
                          <a:cs typeface="Nunito Sans"/>
                          <a:sym typeface="Nunito Sans"/>
                        </a:rPr>
                        <a:t>4</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23025">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equation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“Two lots of a number is subtracted from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thirty. The result is fourteen”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30 - 2n = 14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 to make this factorisation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15x</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+ 5x = 5x(</a:t>
                      </a:r>
                      <a:r>
                        <a:rPr lang="en-GB" sz="1600" u="sng">
                          <a:solidFill>
                            <a:srgbClr val="00BC89"/>
                          </a:solidFill>
                          <a:latin typeface="Nunito Sans"/>
                          <a:ea typeface="Nunito Sans"/>
                          <a:cs typeface="Nunito Sans"/>
                          <a:sym typeface="Nunito Sans"/>
                        </a:rPr>
                        <a:t>3x</a:t>
                      </a:r>
                      <a:r>
                        <a:rPr lang="en-GB" sz="1600">
                          <a:solidFill>
                            <a:schemeClr val="dk1"/>
                          </a:solidFill>
                          <a:latin typeface="Nunito Sans"/>
                          <a:ea typeface="Nunito Sans"/>
                          <a:cs typeface="Nunito Sans"/>
                          <a:sym typeface="Nunito Sans"/>
                        </a:rPr>
                        <a:t> + 1)</a:t>
                      </a: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{E2AE4C57-4628-40B7-82DB-B0D5E3CA6697}</a:tableStyleId>
              </a:tblPr>
              <a:tblGrid>
                <a:gridCol w="88790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This week sees some concepts from algebra that will be extended throughout high school, such as forming an equation, as well as the distributive law via factorisation. The number work will require pen and paper methods, and as always time should be taken to discuss the different methods available for these types of question.</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Mental methods with decimals (+/-)</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sz="1500">
                          <a:solidFill>
                            <a:srgbClr val="000000"/>
                          </a:solidFill>
                          <a:latin typeface="Nunito Sans"/>
                          <a:ea typeface="Nunito Sans"/>
                          <a:cs typeface="Nunito Sans"/>
                          <a:sym typeface="Nunito Sans"/>
                        </a:rPr>
                        <a:t>BIDMAS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latin typeface="Nunito Sans"/>
                          <a:ea typeface="Nunito Sans"/>
                          <a:cs typeface="Nunito Sans"/>
                          <a:sym typeface="Nunito Sans"/>
                        </a:rPr>
                        <a:t>Using powers with algebra</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solidFill>
                            <a:srgbClr val="000000"/>
                          </a:solidFill>
                          <a:latin typeface="Nunito Sans"/>
                          <a:ea typeface="Nunito Sans"/>
                          <a:cs typeface="Nunito Sans"/>
                          <a:sym typeface="Nunito Sans"/>
                        </a:rPr>
                        <a:t>Letter as numbers (writing equations)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latin typeface="Nunito Sans"/>
                          <a:ea typeface="Nunito Sans"/>
                          <a:cs typeface="Nunito Sans"/>
                          <a:sym typeface="Nunito Sans"/>
                        </a:rPr>
                        <a:t>Understanding factorisation</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{E2AE4C57-4628-40B7-82DB-B0D5E3CA6697}</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latin typeface="Nunito Sans"/>
                          <a:ea typeface="Nunito Sans"/>
                          <a:cs typeface="Nunito Sans"/>
                          <a:sym typeface="Nunito Sans"/>
                        </a:rPr>
                        <a:t>Mental methods with decimals (+/-)</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 you decide when to use a mental method or written method?</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BIDMAS</a:t>
                      </a:r>
                      <a:endParaRPr b="1">
                        <a:solidFill>
                          <a:srgbClr val="00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you think of a better way to remember the order of operations than “BIDMAS”?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latin typeface="Nunito Sans"/>
                          <a:ea typeface="Nunito Sans"/>
                          <a:cs typeface="Nunito Sans"/>
                          <a:sym typeface="Nunito Sans"/>
                        </a:rPr>
                        <a:t>Using powers with algebra</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Do powers behave differently with algebra?</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rgbClr val="000000"/>
                          </a:solidFill>
                          <a:latin typeface="Nunito Sans"/>
                          <a:ea typeface="Nunito Sans"/>
                          <a:cs typeface="Nunito Sans"/>
                          <a:sym typeface="Nunito Sans"/>
                        </a:rPr>
                        <a:t>Letter as numbers (writing equations)</a:t>
                      </a:r>
                      <a:endParaRPr b="1">
                        <a:solidFill>
                          <a:srgbClr val="00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might forming an equation be preferable to a worded problem?</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equations the same in every language? Why?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Understanding factorisation</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would you summarise the distributive law in terms of expansion and </a:t>
                      </a:r>
                      <a:r>
                        <a:rPr b="1" lang="en-GB">
                          <a:solidFill>
                            <a:srgbClr val="2779F5"/>
                          </a:solidFill>
                          <a:latin typeface="Nunito Sans"/>
                          <a:ea typeface="Nunito Sans"/>
                          <a:cs typeface="Nunito Sans"/>
                          <a:sym typeface="Nunito Sans"/>
                        </a:rPr>
                        <a:t>factorisation</a:t>
                      </a:r>
                      <a:r>
                        <a:rPr b="1" lang="en-GB">
                          <a:solidFill>
                            <a:srgbClr val="2779F5"/>
                          </a:solidFill>
                          <a:latin typeface="Nunito Sans"/>
                          <a:ea typeface="Nunito Sans"/>
                          <a:cs typeface="Nunito Sans"/>
                          <a:sym typeface="Nunito Sans"/>
                        </a:rPr>
                        <a:t>?</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Does every process have an inverse?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{B2F78073-C3EF-47BD-99E0-F00692C7261C}</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1.8 + 3.2</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10 - 7.3</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Evaluate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2 x 4 + 5 x 6</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Simplify</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3a x 3a</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equation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“Nine plus a number is the same as thirteen”</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 to make this factorisation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lang="en-GB" sz="1600" u="sng">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+ 4 = 2(3x + 2)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graphicFrame>
        <p:nvGraphicFramePr>
          <p:cNvPr id="93" name="Google Shape;93;p19"/>
          <p:cNvGraphicFramePr/>
          <p:nvPr/>
        </p:nvGraphicFramePr>
        <p:xfrm>
          <a:off x="108044" y="862525"/>
          <a:ext cx="3000000" cy="3000000"/>
        </p:xfrm>
        <a:graphic>
          <a:graphicData uri="http://schemas.openxmlformats.org/drawingml/2006/table">
            <a:tbl>
              <a:tblPr bandRow="1" firstRow="1">
                <a:noFill/>
                <a:tableStyleId>{B2F78073-C3EF-47BD-99E0-F00692C7261C}</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1.8 + 3.2 = </a:t>
                      </a:r>
                      <a:r>
                        <a:rPr b="0" lang="en-GB" sz="1600">
                          <a:solidFill>
                            <a:srgbClr val="00BC89"/>
                          </a:solidFill>
                          <a:latin typeface="Nunito Sans"/>
                          <a:ea typeface="Nunito Sans"/>
                          <a:cs typeface="Nunito Sans"/>
                          <a:sym typeface="Nunito Sans"/>
                        </a:rPr>
                        <a:t>5</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10 - 7.3 = </a:t>
                      </a:r>
                      <a:r>
                        <a:rPr b="0" lang="en-GB" sz="1600">
                          <a:solidFill>
                            <a:srgbClr val="00BC89"/>
                          </a:solidFill>
                          <a:latin typeface="Nunito Sans"/>
                          <a:ea typeface="Nunito Sans"/>
                          <a:cs typeface="Nunito Sans"/>
                          <a:sym typeface="Nunito Sans"/>
                        </a:rPr>
                        <a:t>2.7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Evaluate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2 x 4 + 5 x 6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 8 + 30</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38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Simplify</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3a x 3a = </a:t>
                      </a:r>
                      <a:r>
                        <a:rPr b="0" lang="en-GB" sz="1600">
                          <a:solidFill>
                            <a:srgbClr val="00BC89"/>
                          </a:solidFill>
                          <a:latin typeface="Nunito Sans"/>
                          <a:ea typeface="Nunito Sans"/>
                          <a:cs typeface="Nunito Sans"/>
                          <a:sym typeface="Nunito Sans"/>
                        </a:rPr>
                        <a:t>9a</a:t>
                      </a:r>
                      <a:r>
                        <a:rPr b="0" baseline="30000" lang="en-GB" sz="1600">
                          <a:solidFill>
                            <a:srgbClr val="00BC89"/>
                          </a:solidFill>
                          <a:latin typeface="Nunito Sans"/>
                          <a:ea typeface="Nunito Sans"/>
                          <a:cs typeface="Nunito Sans"/>
                          <a:sym typeface="Nunito Sans"/>
                        </a:rPr>
                        <a:t>2</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equation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“Nine plus a number is the same as thirteen”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9 + n = 13</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Or            n + 9 = 13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 to make this factorisation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u="sng">
                          <a:solidFill>
                            <a:srgbClr val="00BC89"/>
                          </a:solidFill>
                          <a:latin typeface="Nunito Sans"/>
                          <a:ea typeface="Nunito Sans"/>
                          <a:cs typeface="Nunito Sans"/>
                          <a:sym typeface="Nunito Sans"/>
                        </a:rPr>
                        <a:t>6x</a:t>
                      </a:r>
                      <a:r>
                        <a:rPr lang="en-GB" sz="1600">
                          <a:solidFill>
                            <a:schemeClr val="dk1"/>
                          </a:solidFill>
                          <a:latin typeface="Nunito Sans"/>
                          <a:ea typeface="Nunito Sans"/>
                          <a:cs typeface="Nunito Sans"/>
                          <a:sym typeface="Nunito Sans"/>
                        </a:rPr>
                        <a:t> + 4 = 2(3x + 2)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graphicFrame>
        <p:nvGraphicFramePr>
          <p:cNvPr id="99" name="Google Shape;99;p20"/>
          <p:cNvGraphicFramePr/>
          <p:nvPr/>
        </p:nvGraphicFramePr>
        <p:xfrm>
          <a:off x="108044" y="862525"/>
          <a:ext cx="3000000" cy="3000000"/>
        </p:xfrm>
        <a:graphic>
          <a:graphicData uri="http://schemas.openxmlformats.org/drawingml/2006/table">
            <a:tbl>
              <a:tblPr bandRow="1" firstRow="1">
                <a:noFill/>
                <a:tableStyleId>{B2F78073-C3EF-47BD-99E0-F00692C7261C}</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5.4 + 7.6</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11</a:t>
                      </a:r>
                      <a:r>
                        <a:rPr b="0" lang="en-GB" sz="1600">
                          <a:solidFill>
                            <a:schemeClr val="dk1"/>
                          </a:solidFill>
                          <a:latin typeface="Nunito Sans"/>
                          <a:ea typeface="Nunito Sans"/>
                          <a:cs typeface="Nunito Sans"/>
                          <a:sym typeface="Nunito Sans"/>
                        </a:rPr>
                        <a:t> - 9.1</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36 ÷ 3</a:t>
                      </a:r>
                      <a:r>
                        <a:rPr b="0" baseline="30000" lang="en-GB" sz="1600">
                          <a:solidFill>
                            <a:srgbClr val="000000"/>
                          </a:solidFill>
                          <a:latin typeface="Nunito Sans"/>
                          <a:ea typeface="Nunito Sans"/>
                          <a:cs typeface="Nunito Sans"/>
                          <a:sym typeface="Nunito Sans"/>
                        </a:rPr>
                        <a:t>2</a:t>
                      </a:r>
                      <a:endParaRPr b="0"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(5b)</a:t>
                      </a:r>
                      <a:r>
                        <a:rPr b="0" baseline="30000" lang="en-GB" sz="1600">
                          <a:solidFill>
                            <a:schemeClr val="dk1"/>
                          </a:solidFill>
                          <a:latin typeface="Nunito Sans"/>
                          <a:ea typeface="Nunito Sans"/>
                          <a:cs typeface="Nunito Sans"/>
                          <a:sym typeface="Nunito Sans"/>
                        </a:rPr>
                        <a:t>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equation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“Twenty-one is equal to a number minus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sixteen”</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 to make this factorisation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8x +</a:t>
                      </a:r>
                      <a:r>
                        <a:rPr lang="en-GB" sz="1600" u="sng">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 4(2x + 3)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graphicFrame>
        <p:nvGraphicFramePr>
          <p:cNvPr id="105" name="Google Shape;105;p21"/>
          <p:cNvGraphicFramePr/>
          <p:nvPr/>
        </p:nvGraphicFramePr>
        <p:xfrm>
          <a:off x="108044" y="862525"/>
          <a:ext cx="3000000" cy="3000000"/>
        </p:xfrm>
        <a:graphic>
          <a:graphicData uri="http://schemas.openxmlformats.org/drawingml/2006/table">
            <a:tbl>
              <a:tblPr bandRow="1" firstRow="1">
                <a:noFill/>
                <a:tableStyleId>{B2F78073-C3EF-47BD-99E0-F00692C7261C}</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5.4 + 7.6 = </a:t>
                      </a:r>
                      <a:r>
                        <a:rPr b="0" lang="en-GB" sz="1600">
                          <a:solidFill>
                            <a:srgbClr val="00BC89"/>
                          </a:solidFill>
                          <a:latin typeface="Nunito Sans"/>
                          <a:ea typeface="Nunito Sans"/>
                          <a:cs typeface="Nunito Sans"/>
                          <a:sym typeface="Nunito Sans"/>
                        </a:rPr>
                        <a:t>13</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11 - 9.1 = </a:t>
                      </a:r>
                      <a:r>
                        <a:rPr b="0" lang="en-GB" sz="1600">
                          <a:solidFill>
                            <a:srgbClr val="00BC89"/>
                          </a:solidFill>
                          <a:latin typeface="Nunito Sans"/>
                          <a:ea typeface="Nunito Sans"/>
                          <a:cs typeface="Nunito Sans"/>
                          <a:sym typeface="Nunito Sans"/>
                        </a:rPr>
                        <a:t>1.9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36 ÷ 3</a:t>
                      </a:r>
                      <a:r>
                        <a:rPr b="0" baseline="30000" lang="en-GB" sz="1600">
                          <a:solidFill>
                            <a:srgbClr val="000000"/>
                          </a:solidFill>
                          <a:latin typeface="Nunito Sans"/>
                          <a:ea typeface="Nunito Sans"/>
                          <a:cs typeface="Nunito Sans"/>
                          <a:sym typeface="Nunito Sans"/>
                        </a:rPr>
                        <a:t>2</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a:t>
                      </a:r>
                      <a:r>
                        <a:rPr b="0" lang="en-GB" sz="1600">
                          <a:solidFill>
                            <a:srgbClr val="00BC89"/>
                          </a:solidFill>
                          <a:latin typeface="Nunito Sans"/>
                          <a:ea typeface="Nunito Sans"/>
                          <a:cs typeface="Nunito Sans"/>
                          <a:sym typeface="Nunito Sans"/>
                        </a:rPr>
                        <a:t>36 </a:t>
                      </a:r>
                      <a:r>
                        <a:rPr b="0" lang="en-GB" sz="1600">
                          <a:solidFill>
                            <a:srgbClr val="00BC89"/>
                          </a:solidFill>
                          <a:latin typeface="Nunito Sans"/>
                          <a:ea typeface="Nunito Sans"/>
                          <a:cs typeface="Nunito Sans"/>
                          <a:sym typeface="Nunito Sans"/>
                        </a:rPr>
                        <a:t>÷ 9</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(5b)</a:t>
                      </a:r>
                      <a:r>
                        <a:rPr b="0" baseline="30000" lang="en-GB" sz="1600">
                          <a:solidFill>
                            <a:schemeClr val="dk1"/>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25b</a:t>
                      </a:r>
                      <a:r>
                        <a:rPr b="0" baseline="30000" lang="en-GB" sz="1600">
                          <a:solidFill>
                            <a:srgbClr val="00BC89"/>
                          </a:solidFill>
                          <a:latin typeface="Nunito Sans"/>
                          <a:ea typeface="Nunito Sans"/>
                          <a:cs typeface="Nunito Sans"/>
                          <a:sym typeface="Nunito Sans"/>
                        </a:rPr>
                        <a:t>2</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equation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“Twenty-one is equal to a number minus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sixteen”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21 = n - 16</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 to make this factorisation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8x +</a:t>
                      </a:r>
                      <a:r>
                        <a:rPr lang="en-GB" sz="1600" u="sng">
                          <a:solidFill>
                            <a:srgbClr val="00BC89"/>
                          </a:solidFill>
                          <a:latin typeface="Nunito Sans"/>
                          <a:ea typeface="Nunito Sans"/>
                          <a:cs typeface="Nunito Sans"/>
                          <a:sym typeface="Nunito Sans"/>
                        </a:rPr>
                        <a:t>12</a:t>
                      </a:r>
                      <a:r>
                        <a:rPr lang="en-GB" sz="1600">
                          <a:solidFill>
                            <a:schemeClr val="dk1"/>
                          </a:solidFill>
                          <a:latin typeface="Nunito Sans"/>
                          <a:ea typeface="Nunito Sans"/>
                          <a:cs typeface="Nunito Sans"/>
                          <a:sym typeface="Nunito Sans"/>
                        </a:rPr>
                        <a:t> = 4(2x + 3)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graphicFrame>
        <p:nvGraphicFramePr>
          <p:cNvPr id="111" name="Google Shape;111;p22"/>
          <p:cNvGraphicFramePr/>
          <p:nvPr/>
        </p:nvGraphicFramePr>
        <p:xfrm>
          <a:off x="108044" y="862525"/>
          <a:ext cx="3000000" cy="3000000"/>
        </p:xfrm>
        <a:graphic>
          <a:graphicData uri="http://schemas.openxmlformats.org/drawingml/2006/table">
            <a:tbl>
              <a:tblPr bandRow="1" firstRow="1">
                <a:noFill/>
                <a:tableStyleId>{B2F78073-C3EF-47BD-99E0-F00692C7261C}</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2.9 + 3.7</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11.2 - 2.4</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Determine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8</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- 35 ÷ 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(2n)</a:t>
                      </a:r>
                      <a:r>
                        <a:rPr b="0" baseline="30000" lang="en-GB" sz="1600">
                          <a:solidFill>
                            <a:schemeClr val="dk1"/>
                          </a:solidFill>
                          <a:latin typeface="Nunito Sans"/>
                          <a:ea typeface="Nunito Sans"/>
                          <a:cs typeface="Nunito Sans"/>
                          <a:sym typeface="Nunito Sans"/>
                        </a:rPr>
                        <a:t>3</a:t>
                      </a:r>
                      <a:endParaRPr b="0"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equation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 number divided by six equals eleven”</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 to make this factorisation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x</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a:t>
                      </a:r>
                      <a:r>
                        <a:rPr lang="en-GB" sz="1600" u="sng">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 x(x + 2)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11</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graphicFrame>
        <p:nvGraphicFramePr>
          <p:cNvPr id="117" name="Google Shape;117;p23"/>
          <p:cNvGraphicFramePr/>
          <p:nvPr/>
        </p:nvGraphicFramePr>
        <p:xfrm>
          <a:off x="108044" y="862525"/>
          <a:ext cx="3000000" cy="3000000"/>
        </p:xfrm>
        <a:graphic>
          <a:graphicData uri="http://schemas.openxmlformats.org/drawingml/2006/table">
            <a:tbl>
              <a:tblPr bandRow="1" firstRow="1">
                <a:noFill/>
                <a:tableStyleId>{B2F78073-C3EF-47BD-99E0-F00692C7261C}</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Work out:</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2.9 + 3.7 = </a:t>
                      </a:r>
                      <a:r>
                        <a:rPr b="0" lang="en-GB" sz="1600">
                          <a:solidFill>
                            <a:srgbClr val="00BC89"/>
                          </a:solidFill>
                          <a:latin typeface="Nunito Sans"/>
                          <a:ea typeface="Nunito Sans"/>
                          <a:cs typeface="Nunito Sans"/>
                          <a:sym typeface="Nunito Sans"/>
                        </a:rPr>
                        <a:t>6.6</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11.2 - 2.4 = </a:t>
                      </a:r>
                      <a:r>
                        <a:rPr b="0" lang="en-GB" sz="1600">
                          <a:solidFill>
                            <a:srgbClr val="00BC89"/>
                          </a:solidFill>
                          <a:latin typeface="Nunito Sans"/>
                          <a:ea typeface="Nunito Sans"/>
                          <a:cs typeface="Nunito Sans"/>
                          <a:sym typeface="Nunito Sans"/>
                        </a:rPr>
                        <a:t>8.8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Determine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8</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- 35 ÷ 5</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64 - 7</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57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(2n)</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8n</a:t>
                      </a:r>
                      <a:r>
                        <a:rPr b="0" baseline="30000" lang="en-GB" sz="1600">
                          <a:solidFill>
                            <a:srgbClr val="00BC89"/>
                          </a:solidFill>
                          <a:latin typeface="Nunito Sans"/>
                          <a:ea typeface="Nunito Sans"/>
                          <a:cs typeface="Nunito Sans"/>
                          <a:sym typeface="Nunito Sans"/>
                        </a:rPr>
                        <a:t>3</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equation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 number divided by six equals eleven”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11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values to make this factorisation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x</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a:t>
                      </a:r>
                      <a:r>
                        <a:rPr lang="en-GB" sz="1600" u="sng">
                          <a:solidFill>
                            <a:srgbClr val="00BC89"/>
                          </a:solidFill>
                          <a:latin typeface="Nunito Sans"/>
                          <a:ea typeface="Nunito Sans"/>
                          <a:cs typeface="Nunito Sans"/>
                          <a:sym typeface="Nunito Sans"/>
                        </a:rPr>
                        <a:t>2x</a:t>
                      </a:r>
                      <a:r>
                        <a:rPr lang="en-GB" sz="1600">
                          <a:solidFill>
                            <a:schemeClr val="dk1"/>
                          </a:solidFill>
                          <a:latin typeface="Nunito Sans"/>
                          <a:ea typeface="Nunito Sans"/>
                          <a:cs typeface="Nunito Sans"/>
                          <a:sym typeface="Nunito Sans"/>
                        </a:rPr>
                        <a:t> = x(x + 2)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18" name="Google Shape;118;p23"/>
          <p:cNvPicPr preferRelativeResize="0"/>
          <p:nvPr/>
        </p:nvPicPr>
        <p:blipFill>
          <a:blip r:embed="rId3">
            <a:alphaModFix/>
          </a:blip>
          <a:stretch>
            <a:fillRect/>
          </a:stretch>
        </p:blipFill>
        <p:spPr>
          <a:xfrm>
            <a:off x="394975" y="3381575"/>
            <a:ext cx="175451" cy="4002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