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8070DA4-9B48-4BB3-9DD1-1F576C57B735}">
  <a:tblStyle styleId="{28070DA4-9B48-4BB3-9DD1-1F576C57B735}"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6D5F873-BBC8-43B1-B961-C0CBDFA03DC3}"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0DA748F-70DC-40A0-BF18-9214841B7E99}"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100b1aa38f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00b1aa38fa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101c02b338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3" name="Google Shape;133;g101c02b3389_0_2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00b1aa38fa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00b1aa38fa_0_2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g101c02b3389_0_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 name="Google Shape;147;g101c02b3389_0_2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1c02b3389_0_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1c02b3389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00b1aa38f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00b1aa38fa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01c02b338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01c02b3389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100b1aa38f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g100b1aa38fa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101c02b3389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g101c02b3389_0_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00b1aa38f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00b1aa38fa_0_1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g101c02b3389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101c02b3389_0_1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KS3 Year 7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chemeClr val="lt1"/>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AUTUMN TERM 9</a:t>
            </a:r>
            <a:endParaRPr sz="290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{28070DA4-9B48-4BB3-9DD1-1F576C57B735}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a:t>
            </a:r>
            <a:r>
              <a:rPr lang="en-GB" sz="1000">
                <a:solidFill>
                  <a:srgbClr val="2779F5"/>
                </a:solidFill>
                <a:latin typeface="Nunito Sans"/>
                <a:ea typeface="Nunito Sans"/>
                <a:cs typeface="Nunito Sans"/>
                <a:sym typeface="Nunito Sans"/>
              </a:rPr>
              <a:t>Year 7</a:t>
            </a:r>
            <a:r>
              <a:rPr lang="en-GB" sz="1000">
                <a:solidFill>
                  <a:srgbClr val="2779F5"/>
                </a:solidFill>
                <a:latin typeface="Nunito Sans"/>
                <a:ea typeface="Nunito Sans"/>
                <a:cs typeface="Nunito Sans"/>
                <a:sym typeface="Nunito Sans"/>
              </a:rPr>
              <a:t> | Fluent in Five | </a:t>
            </a:r>
            <a:r>
              <a:rPr lang="en-GB" sz="1000">
                <a:solidFill>
                  <a:srgbClr val="2779F5"/>
                </a:solidFill>
                <a:latin typeface="Nunito Sans"/>
                <a:ea typeface="Nunito Sans"/>
                <a:cs typeface="Nunito Sans"/>
                <a:sym typeface="Nunito Sans"/>
              </a:rPr>
              <a:t>Autumn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{28070DA4-9B48-4BB3-9DD1-1F576C57B735}</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9</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4</a:t>
            </a:r>
            <a:endParaRPr b="1">
              <a:solidFill>
                <a:srgbClr val="FFFFFF"/>
              </a:solidFill>
              <a:latin typeface="Nunito Sans"/>
              <a:ea typeface="Nunito Sans"/>
              <a:cs typeface="Nunito Sans"/>
              <a:sym typeface="Nunito Sans"/>
            </a:endParaRPr>
          </a:p>
        </p:txBody>
      </p:sp>
      <p:graphicFrame>
        <p:nvGraphicFramePr>
          <p:cNvPr id="129" name="Google Shape;129;p24"/>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82425"/>
                <a:gridCol w="1234575"/>
                <a:gridCol w="2079575"/>
                <a:gridCol w="23385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5x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x = 15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9 is a factor of 162. Give a reason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determine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555 ÷ 6</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A cafe bill was £9.70. How much does a cake cost?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x(x - 2) =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- 2x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0" name="Google Shape;130;p24"/>
          <p:cNvPicPr preferRelativeResize="0"/>
          <p:nvPr/>
        </p:nvPicPr>
        <p:blipFill>
          <a:blip r:embed="rId3">
            <a:alphaModFix/>
          </a:blip>
          <a:stretch>
            <a:fillRect/>
          </a:stretch>
        </p:blipFill>
        <p:spPr>
          <a:xfrm>
            <a:off x="473100" y="2995613"/>
            <a:ext cx="3390900" cy="17240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4</a:t>
            </a:r>
            <a:endParaRPr b="1">
              <a:solidFill>
                <a:srgbClr val="FFFFFF"/>
              </a:solidFill>
              <a:latin typeface="Nunito Sans"/>
              <a:ea typeface="Nunito Sans"/>
              <a:cs typeface="Nunito Sans"/>
              <a:sym typeface="Nunito Sans"/>
            </a:endParaRPr>
          </a:p>
        </p:txBody>
      </p:sp>
      <p:graphicFrame>
        <p:nvGraphicFramePr>
          <p:cNvPr id="136" name="Google Shape;136;p25"/>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82425"/>
                <a:gridCol w="1234575"/>
                <a:gridCol w="2079575"/>
                <a:gridCol w="23385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               5x</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x = 15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rgbClr val="00BC89"/>
                          </a:solidFill>
                          <a:latin typeface="Nunito Sans"/>
                          <a:ea typeface="Nunito Sans"/>
                          <a:cs typeface="Nunito Sans"/>
                          <a:sym typeface="Nunito Sans"/>
                        </a:rPr>
                        <a:t>               Equation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9 is a factor of 162. Give a reason for your answer.</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Yes, 18 x 9 = 162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determine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555 ÷ 6 = </a:t>
                      </a:r>
                      <a:r>
                        <a:rPr b="0" lang="en-GB" sz="1600">
                          <a:solidFill>
                            <a:srgbClr val="00BC89"/>
                          </a:solidFill>
                          <a:latin typeface="Nunito Sans"/>
                          <a:ea typeface="Nunito Sans"/>
                          <a:cs typeface="Nunito Sans"/>
                          <a:sym typeface="Nunito Sans"/>
                        </a:rPr>
                        <a:t>92 r3</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rgbClr val="00BC89"/>
                          </a:solidFill>
                          <a:latin typeface="Nunito Sans"/>
                          <a:ea typeface="Nunito Sans"/>
                          <a:cs typeface="Nunito Sans"/>
                          <a:sym typeface="Nunito Sans"/>
                        </a:rPr>
                        <a:t>Or 92.5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A cafe bill was £9.70. How much does a cake cost?</a:t>
                      </a: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£1.50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x(x - 2) = </a:t>
                      </a:r>
                      <a:r>
                        <a:rPr lang="en-GB" sz="1600" u="sng">
                          <a:solidFill>
                            <a:srgbClr val="00BC89"/>
                          </a:solidFill>
                          <a:latin typeface="Nunito Sans"/>
                          <a:ea typeface="Nunito Sans"/>
                          <a:cs typeface="Nunito Sans"/>
                          <a:sym typeface="Nunito Sans"/>
                        </a:rPr>
                        <a:t>x</a:t>
                      </a:r>
                      <a:r>
                        <a:rPr baseline="30000" lang="en-GB" sz="1600" u="sng">
                          <a:solidFill>
                            <a:srgbClr val="00BC89"/>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- 2x</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37" name="Google Shape;137;p25"/>
          <p:cNvPicPr preferRelativeResize="0"/>
          <p:nvPr/>
        </p:nvPicPr>
        <p:blipFill>
          <a:blip r:embed="rId3">
            <a:alphaModFix/>
          </a:blip>
          <a:stretch>
            <a:fillRect/>
          </a:stretch>
        </p:blipFill>
        <p:spPr>
          <a:xfrm>
            <a:off x="613225" y="3180898"/>
            <a:ext cx="2724200" cy="13850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5</a:t>
            </a:r>
            <a:endParaRPr b="1">
              <a:solidFill>
                <a:srgbClr val="FFFFFF"/>
              </a:solidFill>
              <a:latin typeface="Nunito Sans"/>
              <a:ea typeface="Nunito Sans"/>
              <a:cs typeface="Nunito Sans"/>
              <a:sym typeface="Nunito Sans"/>
            </a:endParaRPr>
          </a:p>
        </p:txBody>
      </p:sp>
      <p:graphicFrame>
        <p:nvGraphicFramePr>
          <p:cNvPr id="143" name="Google Shape;143;p26"/>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95225"/>
                <a:gridCol w="1221775"/>
                <a:gridCol w="2054000"/>
                <a:gridCol w="23641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2xy - 3xz + 5yz</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6 is a factor of 86. Give a reason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102.4 ÷ 8</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bill in a cafe was £1</a:t>
                      </a:r>
                      <a:r>
                        <a:rPr lang="en-GB" sz="1600">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a:t>
                      </a:r>
                      <a:r>
                        <a:rPr lang="en-GB" sz="1600">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0. How many coffees were </a:t>
                      </a:r>
                      <a:r>
                        <a:rPr lang="en-GB" sz="1600">
                          <a:latin typeface="Nunito Sans"/>
                          <a:ea typeface="Nunito Sans"/>
                          <a:cs typeface="Nunito Sans"/>
                          <a:sym typeface="Nunito Sans"/>
                        </a:rPr>
                        <a:t>purchased?</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terms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a(2 + 5a - b) =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+ 5a</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r>
                        <a:rPr lang="en-GB" sz="1600" u="sng">
                          <a:solidFill>
                            <a:schemeClr val="dk1"/>
                          </a:solidFill>
                          <a:latin typeface="Nunito Sans"/>
                          <a:ea typeface="Nunito Sans"/>
                          <a:cs typeface="Nunito Sans"/>
                          <a:sym typeface="Nunito Sans"/>
                        </a:rPr>
                        <a:t>        </a:t>
                      </a:r>
                      <a:r>
                        <a:rPr lang="en-GB" sz="1600" u="sng">
                          <a:solidFill>
                            <a:schemeClr val="lt1"/>
                          </a:solidFill>
                          <a:latin typeface="Nunito Sans"/>
                          <a:ea typeface="Nunito Sans"/>
                          <a:cs typeface="Nunito Sans"/>
                          <a:sym typeface="Nunito Sans"/>
                        </a:rPr>
                        <a:t>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44" name="Google Shape;144;p26"/>
          <p:cNvPicPr preferRelativeResize="0"/>
          <p:nvPr/>
        </p:nvPicPr>
        <p:blipFill>
          <a:blip r:embed="rId3">
            <a:alphaModFix/>
          </a:blip>
          <a:stretch>
            <a:fillRect/>
          </a:stretch>
        </p:blipFill>
        <p:spPr>
          <a:xfrm>
            <a:off x="494900" y="3001750"/>
            <a:ext cx="3390900" cy="17335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5</a:t>
            </a:r>
            <a:endParaRPr b="1">
              <a:solidFill>
                <a:srgbClr val="FFFFFF"/>
              </a:solidFill>
              <a:latin typeface="Nunito Sans"/>
              <a:ea typeface="Nunito Sans"/>
              <a:cs typeface="Nunito Sans"/>
              <a:sym typeface="Nunito Sans"/>
            </a:endParaRPr>
          </a:p>
        </p:txBody>
      </p:sp>
      <p:graphicFrame>
        <p:nvGraphicFramePr>
          <p:cNvPr id="150" name="Google Shape;150;p27"/>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95225"/>
                <a:gridCol w="1221775"/>
                <a:gridCol w="2054000"/>
                <a:gridCol w="23641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2xy - 3xz + 5yz</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          Expression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6 is a factor of 86. Give a reason for your answer.</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No, because 6 does not divide 86 exactly</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102.4 ÷ 8 = </a:t>
                      </a:r>
                      <a:r>
                        <a:rPr b="0" lang="en-GB" sz="1600">
                          <a:solidFill>
                            <a:srgbClr val="00BC89"/>
                          </a:solidFill>
                          <a:latin typeface="Nunito Sans"/>
                          <a:ea typeface="Nunito Sans"/>
                          <a:cs typeface="Nunito Sans"/>
                          <a:sym typeface="Nunito Sans"/>
                        </a:rPr>
                        <a:t>12.8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The bill in a cafe was £1</a:t>
                      </a:r>
                      <a:r>
                        <a:rPr lang="en-GB" sz="1600">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a:t>
                      </a:r>
                      <a:r>
                        <a:rPr lang="en-GB" sz="1600">
                          <a:latin typeface="Nunito Sans"/>
                          <a:ea typeface="Nunito Sans"/>
                          <a:cs typeface="Nunito Sans"/>
                          <a:sym typeface="Nunito Sans"/>
                        </a:rPr>
                        <a:t>2</a:t>
                      </a:r>
                      <a:r>
                        <a:rPr lang="en-GB" sz="1600">
                          <a:solidFill>
                            <a:srgbClr val="000000"/>
                          </a:solidFill>
                          <a:latin typeface="Nunito Sans"/>
                          <a:ea typeface="Nunito Sans"/>
                          <a:cs typeface="Nunito Sans"/>
                          <a:sym typeface="Nunito Sans"/>
                        </a:rPr>
                        <a:t>0. How many coffees were </a:t>
                      </a:r>
                      <a:r>
                        <a:rPr lang="en-GB" sz="1600">
                          <a:latin typeface="Nunito Sans"/>
                          <a:ea typeface="Nunito Sans"/>
                          <a:cs typeface="Nunito Sans"/>
                          <a:sym typeface="Nunito Sans"/>
                        </a:rPr>
                        <a:t>purchased? </a:t>
                      </a:r>
                      <a:r>
                        <a:rPr lang="en-GB" sz="1600">
                          <a:solidFill>
                            <a:srgbClr val="00BC89"/>
                          </a:solidFill>
                          <a:latin typeface="Nunito Sans"/>
                          <a:ea typeface="Nunito Sans"/>
                          <a:cs typeface="Nunito Sans"/>
                          <a:sym typeface="Nunito Sans"/>
                        </a:rPr>
                        <a:t>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terms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a(2 + 5a - b) = </a:t>
                      </a:r>
                      <a:r>
                        <a:rPr lang="en-GB" sz="1600" u="sng">
                          <a:solidFill>
                            <a:srgbClr val="00BC89"/>
                          </a:solidFill>
                          <a:latin typeface="Nunito Sans"/>
                          <a:ea typeface="Nunito Sans"/>
                          <a:cs typeface="Nunito Sans"/>
                          <a:sym typeface="Nunito Sans"/>
                        </a:rPr>
                        <a:t>2a</a:t>
                      </a:r>
                      <a:r>
                        <a:rPr lang="en-GB" sz="1600">
                          <a:solidFill>
                            <a:schemeClr val="dk1"/>
                          </a:solidFill>
                          <a:latin typeface="Nunito Sans"/>
                          <a:ea typeface="Nunito Sans"/>
                          <a:cs typeface="Nunito Sans"/>
                          <a:sym typeface="Nunito Sans"/>
                        </a:rPr>
                        <a:t> + 5a</a:t>
                      </a:r>
                      <a:r>
                        <a:rPr baseline="30000" lang="en-GB" sz="1600">
                          <a:solidFill>
                            <a:schemeClr val="dk1"/>
                          </a:solidFill>
                          <a:latin typeface="Nunito Sans"/>
                          <a:ea typeface="Nunito Sans"/>
                          <a:cs typeface="Nunito Sans"/>
                          <a:sym typeface="Nunito Sans"/>
                        </a:rPr>
                        <a:t>2</a:t>
                      </a:r>
                      <a:r>
                        <a:rPr lang="en-GB" sz="1600">
                          <a:solidFill>
                            <a:schemeClr val="dk1"/>
                          </a:solidFill>
                          <a:latin typeface="Nunito Sans"/>
                          <a:ea typeface="Nunito Sans"/>
                          <a:cs typeface="Nunito Sans"/>
                          <a:sym typeface="Nunito Sans"/>
                        </a:rPr>
                        <a:t> - </a:t>
                      </a:r>
                      <a:r>
                        <a:rPr lang="en-GB" sz="1600" u="sng">
                          <a:solidFill>
                            <a:srgbClr val="00BC89"/>
                          </a:solidFill>
                          <a:latin typeface="Nunito Sans"/>
                          <a:ea typeface="Nunito Sans"/>
                          <a:cs typeface="Nunito Sans"/>
                          <a:sym typeface="Nunito Sans"/>
                        </a:rPr>
                        <a:t>ab</a:t>
                      </a:r>
                      <a:r>
                        <a:rPr lang="en-GB" sz="1600" u="sng">
                          <a:solidFill>
                            <a:schemeClr val="lt1"/>
                          </a:solidFill>
                          <a:latin typeface="Nunito Sans"/>
                          <a:ea typeface="Nunito Sans"/>
                          <a:cs typeface="Nunito Sans"/>
                          <a:sym typeface="Nunito Sans"/>
                        </a:rPr>
                        <a:t> ..</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51" name="Google Shape;151;p27"/>
          <p:cNvPicPr preferRelativeResize="0"/>
          <p:nvPr/>
        </p:nvPicPr>
        <p:blipFill>
          <a:blip r:embed="rId3">
            <a:alphaModFix/>
          </a:blip>
          <a:stretch>
            <a:fillRect/>
          </a:stretch>
        </p:blipFill>
        <p:spPr>
          <a:xfrm>
            <a:off x="593000" y="3078025"/>
            <a:ext cx="2970425" cy="15186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75" name="Google Shape;75;p16"/>
          <p:cNvGraphicFramePr/>
          <p:nvPr/>
        </p:nvGraphicFramePr>
        <p:xfrm>
          <a:off x="174000" y="829675"/>
          <a:ext cx="3000000" cy="3000000"/>
        </p:xfrm>
        <a:graphic>
          <a:graphicData uri="http://schemas.openxmlformats.org/drawingml/2006/table">
            <a:tbl>
              <a:tblPr>
                <a:noFill/>
                <a:tableStyleId>{96D5F873-BBC8-43B1-B961-C0CBDFA03DC3}</a:tableStyleId>
              </a:tblPr>
              <a:tblGrid>
                <a:gridCol w="88662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sees some concepts from algebra that will be extended throughout high school, particularly the ideas of equations and identities, as well as the distributive law. The number work will typically require pen and paper methods, and of course time can be taken to discuss the various methods available for these types of question.</a:t>
                      </a:r>
                      <a:endParaRPr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600">
                          <a:latin typeface="Nunito Sans"/>
                          <a:ea typeface="Nunito Sans"/>
                          <a:cs typeface="Nunito Sans"/>
                          <a:sym typeface="Nunito Sans"/>
                        </a:rPr>
                        <a:t>Question 1: </a:t>
                      </a:r>
                      <a:r>
                        <a:rPr b="1" lang="en-GB" sz="1600">
                          <a:solidFill>
                            <a:schemeClr val="dk1"/>
                          </a:solidFill>
                          <a:latin typeface="Nunito Sans"/>
                          <a:ea typeface="Nunito Sans"/>
                          <a:cs typeface="Nunito Sans"/>
                          <a:sym typeface="Nunito Sans"/>
                        </a:rPr>
                        <a:t>Expression, equation and identity</a:t>
                      </a:r>
                      <a:endParaRPr b="1" sz="16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2: </a:t>
                      </a:r>
                      <a:r>
                        <a:rPr b="1" lang="en-GB" sz="1500">
                          <a:solidFill>
                            <a:srgbClr val="000000"/>
                          </a:solidFill>
                          <a:latin typeface="Nunito Sans"/>
                          <a:ea typeface="Nunito Sans"/>
                          <a:cs typeface="Nunito Sans"/>
                          <a:sym typeface="Nunito Sans"/>
                        </a:rPr>
                        <a:t>Further work with factors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3: </a:t>
                      </a:r>
                      <a:r>
                        <a:rPr b="1" lang="en-GB" sz="1500">
                          <a:solidFill>
                            <a:srgbClr val="000000"/>
                          </a:solidFill>
                          <a:latin typeface="Nunito Sans"/>
                          <a:ea typeface="Nunito Sans"/>
                          <a:cs typeface="Nunito Sans"/>
                          <a:sym typeface="Nunito Sans"/>
                        </a:rPr>
                        <a:t>Written division</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rgbClr val="000000"/>
                          </a:solidFill>
                          <a:latin typeface="Nunito Sans"/>
                          <a:ea typeface="Nunito Sans"/>
                          <a:cs typeface="Nunito Sans"/>
                          <a:sym typeface="Nunito Sans"/>
                        </a:rPr>
                        <a:t>Question 4: </a:t>
                      </a:r>
                      <a:r>
                        <a:rPr b="1" lang="en-GB" sz="1500">
                          <a:latin typeface="Nunito Sans"/>
                          <a:ea typeface="Nunito Sans"/>
                          <a:cs typeface="Nunito Sans"/>
                          <a:sym typeface="Nunito Sans"/>
                        </a:rPr>
                        <a:t>Working with decimals</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 5: </a:t>
                      </a:r>
                      <a:r>
                        <a:rPr b="1" lang="en-GB" sz="1500">
                          <a:solidFill>
                            <a:schemeClr val="dk1"/>
                          </a:solidFill>
                          <a:latin typeface="Nunito Sans"/>
                          <a:ea typeface="Nunito Sans"/>
                          <a:cs typeface="Nunito Sans"/>
                          <a:sym typeface="Nunito Sans"/>
                        </a:rPr>
                        <a:t>Understanding the distributive law</a:t>
                      </a:r>
                      <a:endParaRPr b="1" sz="1500">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{96D5F873-BBC8-43B1-B961-C0CBDFA03DC3}</a:tableStyleId>
              </a:tblPr>
              <a:tblGrid>
                <a:gridCol w="88918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Expression, equation and identity</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would you explain the differences between expressions, equations and identities?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Further work with factors</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 you know any rules for checking divisibility?</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there rules of divisibility for all numbers?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Written division</a:t>
                      </a:r>
                      <a:endParaRPr b="1">
                        <a:solidFill>
                          <a:srgbClr val="000000"/>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Have you learned any new efficient methods for division?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latin typeface="Nunito Sans"/>
                          <a:ea typeface="Nunito Sans"/>
                          <a:cs typeface="Nunito Sans"/>
                          <a:sym typeface="Nunito Sans"/>
                        </a:rPr>
                        <a:t>Working with decimals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many different contexts can you think of where decimals are used?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Understanding the distributive law</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is this called the distributive law?</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might you check your answers?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1</a:t>
            </a:r>
            <a:endParaRPr b="1">
              <a:solidFill>
                <a:srgbClr val="FFFFFF"/>
              </a:solidFill>
              <a:latin typeface="Nunito Sans"/>
              <a:ea typeface="Nunito Sans"/>
              <a:cs typeface="Nunito Sans"/>
              <a:sym typeface="Nunito Sans"/>
            </a:endParaRPr>
          </a:p>
        </p:txBody>
      </p:sp>
      <p:graphicFrame>
        <p:nvGraphicFramePr>
          <p:cNvPr id="87" name="Google Shape;87;p18"/>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69650"/>
                <a:gridCol w="1247350"/>
                <a:gridCol w="2002800"/>
                <a:gridCol w="24153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3x + 5 = 15</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Determine if 4 is a factor of 52. Give a reason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324 ÷ 3</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a:t>
                      </a:r>
                      <a:r>
                        <a:rPr lang="en-GB" sz="1600">
                          <a:latin typeface="Nunito Sans"/>
                          <a:ea typeface="Nunito Sans"/>
                          <a:cs typeface="Nunito Sans"/>
                          <a:sym typeface="Nunito Sans"/>
                        </a:rPr>
                        <a:t>total cost of this cafe bill.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value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3(x + 5) = 3x + </a:t>
                      </a:r>
                      <a:r>
                        <a:rPr lang="en-GB" sz="1600" u="sng">
                          <a:solidFill>
                            <a:schemeClr val="dk1"/>
                          </a:solidFill>
                          <a:latin typeface="Nunito Sans"/>
                          <a:ea typeface="Nunito Sans"/>
                          <a:cs typeface="Nunito Sans"/>
                          <a:sym typeface="Nunito Sans"/>
                        </a:rPr>
                        <a:t>       </a:t>
                      </a:r>
                      <a:r>
                        <a:rPr lang="en-GB" sz="1600" u="sng">
                          <a:solidFill>
                            <a:schemeClr val="lt1"/>
                          </a:solidFill>
                          <a:latin typeface="Nunito Sans"/>
                          <a:ea typeface="Nunito Sans"/>
                          <a:cs typeface="Nunito Sans"/>
                          <a:sym typeface="Nunito Sans"/>
                        </a:rPr>
                        <a: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88" name="Google Shape;88;p18"/>
          <p:cNvPicPr preferRelativeResize="0"/>
          <p:nvPr/>
        </p:nvPicPr>
        <p:blipFill>
          <a:blip r:embed="rId3">
            <a:alphaModFix/>
          </a:blip>
          <a:stretch>
            <a:fillRect/>
          </a:stretch>
        </p:blipFill>
        <p:spPr>
          <a:xfrm>
            <a:off x="469125" y="2793513"/>
            <a:ext cx="3390900" cy="172402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1</a:t>
            </a:r>
            <a:endParaRPr b="1">
              <a:solidFill>
                <a:srgbClr val="FFFFFF"/>
              </a:solidFill>
              <a:latin typeface="Nunito Sans"/>
              <a:ea typeface="Nunito Sans"/>
              <a:cs typeface="Nunito Sans"/>
              <a:sym typeface="Nunito Sans"/>
            </a:endParaRPr>
          </a:p>
        </p:txBody>
      </p:sp>
      <p:graphicFrame>
        <p:nvGraphicFramePr>
          <p:cNvPr id="94" name="Google Shape;94;p19"/>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69650"/>
                <a:gridCol w="1247350"/>
                <a:gridCol w="2002800"/>
                <a:gridCol w="241532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3x + 5 = 15</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        Equation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Determine if 4 is a factor of 52. Give a reason for your answer.</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Yes, 52 ÷ 4 = 13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evaluate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324 ÷ 3 = </a:t>
                      </a:r>
                      <a:r>
                        <a:rPr b="0" lang="en-GB" sz="1600">
                          <a:solidFill>
                            <a:srgbClr val="00BC89"/>
                          </a:solidFill>
                          <a:latin typeface="Nunito Sans"/>
                          <a:ea typeface="Nunito Sans"/>
                          <a:cs typeface="Nunito Sans"/>
                          <a:sym typeface="Nunito Sans"/>
                        </a:rPr>
                        <a:t>108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Work out the </a:t>
                      </a:r>
                      <a:r>
                        <a:rPr lang="en-GB" sz="1600">
                          <a:latin typeface="Nunito Sans"/>
                          <a:ea typeface="Nunito Sans"/>
                          <a:cs typeface="Nunito Sans"/>
                          <a:sym typeface="Nunito Sans"/>
                        </a:rPr>
                        <a:t>total cost of this cafe bill.</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£6.25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value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3(x + 5) = 3x + </a:t>
                      </a:r>
                      <a:r>
                        <a:rPr lang="en-GB" sz="1600" u="sng">
                          <a:solidFill>
                            <a:srgbClr val="00BC89"/>
                          </a:solidFill>
                          <a:latin typeface="Nunito Sans"/>
                          <a:ea typeface="Nunito Sans"/>
                          <a:cs typeface="Nunito Sans"/>
                          <a:sym typeface="Nunito Sans"/>
                        </a:rPr>
                        <a:t>15</a:t>
                      </a:r>
                      <a:r>
                        <a:rPr lang="en-GB" sz="1600" u="sng">
                          <a:solidFill>
                            <a:schemeClr val="lt1"/>
                          </a:solidFill>
                          <a:latin typeface="Nunito Sans"/>
                          <a:ea typeface="Nunito Sans"/>
                          <a:cs typeface="Nunito Sans"/>
                          <a:sym typeface="Nunito Sans"/>
                        </a:rPr>
                        <a: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95" name="Google Shape;95;p19"/>
          <p:cNvPicPr preferRelativeResize="0"/>
          <p:nvPr/>
        </p:nvPicPr>
        <p:blipFill>
          <a:blip r:embed="rId3">
            <a:alphaModFix/>
          </a:blip>
          <a:stretch>
            <a:fillRect/>
          </a:stretch>
        </p:blipFill>
        <p:spPr>
          <a:xfrm>
            <a:off x="373200" y="3003050"/>
            <a:ext cx="2692075" cy="136872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2</a:t>
            </a:r>
            <a:endParaRPr b="1">
              <a:solidFill>
                <a:srgbClr val="FFFFFF"/>
              </a:solidFill>
              <a:latin typeface="Nunito Sans"/>
              <a:ea typeface="Nunito Sans"/>
              <a:cs typeface="Nunito Sans"/>
              <a:sym typeface="Nunito Sans"/>
            </a:endParaRPr>
          </a:p>
        </p:txBody>
      </p:sp>
      <p:graphicFrame>
        <p:nvGraphicFramePr>
          <p:cNvPr id="101" name="Google Shape;101;p20"/>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95225"/>
                <a:gridCol w="1221775"/>
                <a:gridCol w="2130750"/>
                <a:gridCol w="228737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4a + 5c - a</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3 is a factor of 58. Give a reason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315 ÷ 9</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Work out the total cost of this cafe bill.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value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7(2x - 1) =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x - 7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2" name="Google Shape;102;p20"/>
          <p:cNvPicPr preferRelativeResize="0"/>
          <p:nvPr/>
        </p:nvPicPr>
        <p:blipFill>
          <a:blip r:embed="rId3">
            <a:alphaModFix/>
          </a:blip>
          <a:stretch>
            <a:fillRect/>
          </a:stretch>
        </p:blipFill>
        <p:spPr>
          <a:xfrm>
            <a:off x="462225" y="2875738"/>
            <a:ext cx="3390900" cy="17240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2</a:t>
            </a:r>
            <a:endParaRPr b="1">
              <a:solidFill>
                <a:srgbClr val="FFFFFF"/>
              </a:solidFill>
              <a:latin typeface="Nunito Sans"/>
              <a:ea typeface="Nunito Sans"/>
              <a:cs typeface="Nunito Sans"/>
              <a:sym typeface="Nunito Sans"/>
            </a:endParaRPr>
          </a:p>
        </p:txBody>
      </p:sp>
      <p:graphicFrame>
        <p:nvGraphicFramePr>
          <p:cNvPr id="108" name="Google Shape;108;p21"/>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95225"/>
                <a:gridCol w="1221775"/>
                <a:gridCol w="2130750"/>
                <a:gridCol w="2287375"/>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4a + 5c - a</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      Expression </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3 is a factor of 58. Give a reason for your answer.</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No, 3 does not divide 58 exactly</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315 ÷ 9 = </a:t>
                      </a:r>
                      <a:r>
                        <a:rPr b="0" lang="en-GB" sz="1600">
                          <a:solidFill>
                            <a:srgbClr val="00BC89"/>
                          </a:solidFill>
                          <a:latin typeface="Nunito Sans"/>
                          <a:ea typeface="Nunito Sans"/>
                          <a:cs typeface="Nunito Sans"/>
                          <a:sym typeface="Nunito Sans"/>
                        </a:rPr>
                        <a:t>35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Work out the total cost of this cafe bill.</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£7.85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value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7(2x - 1) = </a:t>
                      </a:r>
                      <a:r>
                        <a:rPr lang="en-GB" sz="1600" u="sng">
                          <a:solidFill>
                            <a:srgbClr val="00BC89"/>
                          </a:solidFill>
                          <a:latin typeface="Nunito Sans"/>
                          <a:ea typeface="Nunito Sans"/>
                          <a:cs typeface="Nunito Sans"/>
                          <a:sym typeface="Nunito Sans"/>
                        </a:rPr>
                        <a:t>14</a:t>
                      </a:r>
                      <a:r>
                        <a:rPr lang="en-GB" sz="1600">
                          <a:solidFill>
                            <a:schemeClr val="dk1"/>
                          </a:solidFill>
                          <a:latin typeface="Nunito Sans"/>
                          <a:ea typeface="Nunito Sans"/>
                          <a:cs typeface="Nunito Sans"/>
                          <a:sym typeface="Nunito Sans"/>
                        </a:rPr>
                        <a:t>x - 7</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09" name="Google Shape;109;p21"/>
          <p:cNvPicPr preferRelativeResize="0"/>
          <p:nvPr/>
        </p:nvPicPr>
        <p:blipFill>
          <a:blip r:embed="rId3">
            <a:alphaModFix/>
          </a:blip>
          <a:stretch>
            <a:fillRect/>
          </a:stretch>
        </p:blipFill>
        <p:spPr>
          <a:xfrm>
            <a:off x="525975" y="3071922"/>
            <a:ext cx="2590625" cy="13171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3</a:t>
            </a:r>
            <a:endParaRPr b="1">
              <a:solidFill>
                <a:srgbClr val="FFFFFF"/>
              </a:solidFill>
              <a:latin typeface="Nunito Sans"/>
              <a:ea typeface="Nunito Sans"/>
              <a:cs typeface="Nunito Sans"/>
              <a:sym typeface="Nunito Sans"/>
            </a:endParaRPr>
          </a:p>
        </p:txBody>
      </p:sp>
      <p:graphicFrame>
        <p:nvGraphicFramePr>
          <p:cNvPr id="115" name="Google Shape;115;p22"/>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31250"/>
                <a:gridCol w="1285750"/>
                <a:gridCol w="2092375"/>
                <a:gridCol w="23257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a:t>
                      </a:r>
                      <a:r>
                        <a:rPr b="0" lang="en-GB" sz="1600">
                          <a:solidFill>
                            <a:schemeClr val="dk1"/>
                          </a:solidFill>
                          <a:latin typeface="Nunito Sans"/>
                          <a:ea typeface="Nunito Sans"/>
                          <a:cs typeface="Nunito Sans"/>
                          <a:sym typeface="Nunito Sans"/>
                        </a:rPr>
                        <a:t>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3x +y ≡ x + y + x + x</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11 is a factor of 143. Give a reason for your answer.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           638 ÷ 5</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Work out the total cost of this cafe bill.</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2(3x + 2) = </a:t>
                      </a:r>
                      <a:r>
                        <a:rPr lang="en-GB" sz="1600" u="sng">
                          <a:solidFill>
                            <a:schemeClr val="dk1"/>
                          </a:solidFill>
                          <a:latin typeface="Nunito Sans"/>
                          <a:ea typeface="Nunito Sans"/>
                          <a:cs typeface="Nunito Sans"/>
                          <a:sym typeface="Nunito Sans"/>
                        </a:rPr>
                        <a:t>       </a:t>
                      </a:r>
                      <a:r>
                        <a:rPr lang="en-GB" sz="1600">
                          <a:solidFill>
                            <a:schemeClr val="dk1"/>
                          </a:solidFill>
                          <a:latin typeface="Nunito Sans"/>
                          <a:ea typeface="Nunito Sans"/>
                          <a:cs typeface="Nunito Sans"/>
                          <a:sym typeface="Nunito Sans"/>
                        </a:rPr>
                        <a:t> + 4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16" name="Google Shape;116;p22"/>
          <p:cNvPicPr preferRelativeResize="0"/>
          <p:nvPr/>
        </p:nvPicPr>
        <p:blipFill>
          <a:blip r:embed="rId3">
            <a:alphaModFix/>
          </a:blip>
          <a:stretch>
            <a:fillRect/>
          </a:stretch>
        </p:blipFill>
        <p:spPr>
          <a:xfrm>
            <a:off x="418625" y="2827425"/>
            <a:ext cx="3390900" cy="17335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9, Day 3</a:t>
            </a:r>
            <a:endParaRPr b="1">
              <a:solidFill>
                <a:srgbClr val="FFFFFF"/>
              </a:solidFill>
              <a:latin typeface="Nunito Sans"/>
              <a:ea typeface="Nunito Sans"/>
              <a:cs typeface="Nunito Sans"/>
              <a:sym typeface="Nunito Sans"/>
            </a:endParaRPr>
          </a:p>
        </p:txBody>
      </p:sp>
      <p:graphicFrame>
        <p:nvGraphicFramePr>
          <p:cNvPr id="122" name="Google Shape;122;p23"/>
          <p:cNvGraphicFramePr/>
          <p:nvPr/>
        </p:nvGraphicFramePr>
        <p:xfrm>
          <a:off x="108044" y="862525"/>
          <a:ext cx="3000000" cy="3000000"/>
        </p:xfrm>
        <a:graphic>
          <a:graphicData uri="http://schemas.openxmlformats.org/drawingml/2006/table">
            <a:tbl>
              <a:tblPr bandRow="1" firstRow="1">
                <a:noFill/>
                <a:tableStyleId>{40DA748F-70DC-40A0-BF18-9214841B7E99}</a:tableStyleId>
              </a:tblPr>
              <a:tblGrid>
                <a:gridCol w="1546950"/>
                <a:gridCol w="1631250"/>
                <a:gridCol w="1285750"/>
                <a:gridCol w="2092375"/>
                <a:gridCol w="2325750"/>
              </a:tblGrid>
              <a:tr h="1423150">
                <a:tc gridSpan="2">
                  <a:txBody>
                    <a:bodyPr/>
                    <a:lstStyle/>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 Is the following an expression, equation or identity?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3x +y ≡ x + y + x + x</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rgbClr val="00BC89"/>
                          </a:solidFill>
                          <a:latin typeface="Nunito Sans"/>
                          <a:ea typeface="Nunito Sans"/>
                          <a:cs typeface="Nunito Sans"/>
                          <a:sym typeface="Nunito Sans"/>
                        </a:rPr>
                        <a:t>      Identity</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if 11 is a factor of 143. Give a reason for your answer.</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Yes, 143 ÷ 11 = 13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Use a written method to work out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chemeClr val="dk1"/>
                          </a:solidFill>
                          <a:latin typeface="Nunito Sans"/>
                          <a:ea typeface="Nunito Sans"/>
                          <a:cs typeface="Nunito Sans"/>
                          <a:sym typeface="Nunito Sans"/>
                        </a:rPr>
                        <a:t>638 ÷ 5 = </a:t>
                      </a:r>
                      <a:r>
                        <a:rPr b="0" lang="en-GB" sz="1600">
                          <a:solidFill>
                            <a:srgbClr val="00BC89"/>
                          </a:solidFill>
                          <a:latin typeface="Nunito Sans"/>
                          <a:ea typeface="Nunito Sans"/>
                          <a:cs typeface="Nunito Sans"/>
                          <a:sym typeface="Nunito Sans"/>
                        </a:rPr>
                        <a:t>127 r3</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b="0" lang="en-GB" sz="1600">
                          <a:solidFill>
                            <a:srgbClr val="00BC89"/>
                          </a:solidFill>
                          <a:latin typeface="Nunito Sans"/>
                          <a:ea typeface="Nunito Sans"/>
                          <a:cs typeface="Nunito Sans"/>
                          <a:sym typeface="Nunito Sans"/>
                        </a:rPr>
                        <a:t>Or 127.6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525800">
                <a:tc gridSpan="3">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Work out the total cost of this cafe bill.</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£13.30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t/>
                      </a:r>
                      <a:endParaRPr sz="8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Fill in the missing term to make this expansion correct.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2(3x + 2) = </a:t>
                      </a:r>
                      <a:r>
                        <a:rPr lang="en-GB" sz="1600" u="sng">
                          <a:solidFill>
                            <a:srgbClr val="00BC89"/>
                          </a:solidFill>
                          <a:latin typeface="Nunito Sans"/>
                          <a:ea typeface="Nunito Sans"/>
                          <a:cs typeface="Nunito Sans"/>
                          <a:sym typeface="Nunito Sans"/>
                        </a:rPr>
                        <a:t>6x</a:t>
                      </a:r>
                      <a:r>
                        <a:rPr lang="en-GB" sz="1600">
                          <a:solidFill>
                            <a:schemeClr val="dk1"/>
                          </a:solidFill>
                          <a:latin typeface="Nunito Sans"/>
                          <a:ea typeface="Nunito Sans"/>
                          <a:cs typeface="Nunito Sans"/>
                          <a:sym typeface="Nunito Sans"/>
                        </a:rPr>
                        <a:t> + 4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pic>
        <p:nvPicPr>
          <p:cNvPr id="123" name="Google Shape;123;p23"/>
          <p:cNvPicPr preferRelativeResize="0"/>
          <p:nvPr/>
        </p:nvPicPr>
        <p:blipFill>
          <a:blip r:embed="rId3">
            <a:alphaModFix/>
          </a:blip>
          <a:stretch>
            <a:fillRect/>
          </a:stretch>
        </p:blipFill>
        <p:spPr>
          <a:xfrm>
            <a:off x="320550" y="3001750"/>
            <a:ext cx="2718600" cy="1389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