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8C2B98D-4EEA-486A-AF24-63AA31E09598}">
  <a:tblStyle styleId="{18C2B98D-4EEA-486A-AF24-63AA31E09598}"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B1B18CDA-4BEB-43E3-B7AC-73FB5247C1D5}"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3C3AADC9-AFE1-4B68-8D75-8712BA00C0CB}"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regular.fntdata"/><Relationship Id="rId11" Type="http://schemas.openxmlformats.org/officeDocument/2006/relationships/slide" Target="slides/slide5.xml"/><Relationship Id="rId22" Type="http://schemas.openxmlformats.org/officeDocument/2006/relationships/font" Target="fonts/NunitoSans-italic.fntdata"/><Relationship Id="rId10" Type="http://schemas.openxmlformats.org/officeDocument/2006/relationships/slide" Target="slides/slide4.xml"/><Relationship Id="rId21" Type="http://schemas.openxmlformats.org/officeDocument/2006/relationships/font" Target="fonts/NunitoSans-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NunitoSans-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1007ca5664f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g1007ca5664f_0_1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101c9165626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6" name="Google Shape;126;g101c9165626_0_2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1007ca5664f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g1007ca5664f_0_2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101c9165626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g101c9165626_0_2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dcbf4ee8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dcbf4ee8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01c9165626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01c916562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1007ca5664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g1007ca5664f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g101c9165626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0" name="Google Shape;90;g101c9165626_0_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1007ca5664f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6" name="Google Shape;96;g1007ca5664f_0_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101c9165626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g101c9165626_0_1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1007ca5664f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g1007ca5664f_0_1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101c9165626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g101c9165626_0_1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rmAutofit fontScale="55000" lnSpcReduction="20000"/>
          </a:bodyPr>
          <a:lstStyle/>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KS3 Year 7</a:t>
            </a:r>
            <a:endParaRPr sz="2900">
              <a:solidFill>
                <a:schemeClr val="lt1"/>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t/>
            </a:r>
            <a:endParaRPr sz="2900">
              <a:solidFill>
                <a:schemeClr val="lt1"/>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AUTUMN TERM</a:t>
            </a:r>
            <a:endParaRPr sz="2900">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KS3 </a:t>
            </a:r>
            <a:r>
              <a:rPr lang="en-GB" sz="1000">
                <a:solidFill>
                  <a:srgbClr val="2779F5"/>
                </a:solidFill>
                <a:latin typeface="Nunito Sans"/>
                <a:ea typeface="Nunito Sans"/>
                <a:cs typeface="Nunito Sans"/>
                <a:sym typeface="Nunito Sans"/>
              </a:rPr>
              <a:t>Year 7</a:t>
            </a:r>
            <a:r>
              <a:rPr lang="en-GB" sz="1000">
                <a:solidFill>
                  <a:srgbClr val="2779F5"/>
                </a:solidFill>
                <a:latin typeface="Nunito Sans"/>
                <a:ea typeface="Nunito Sans"/>
                <a:cs typeface="Nunito Sans"/>
                <a:sym typeface="Nunito Sans"/>
              </a:rPr>
              <a:t> | Fluent in Five | </a:t>
            </a:r>
            <a:r>
              <a:rPr lang="en-GB" sz="1000">
                <a:solidFill>
                  <a:srgbClr val="2779F5"/>
                </a:solidFill>
                <a:latin typeface="Nunito Sans"/>
                <a:ea typeface="Nunito Sans"/>
                <a:cs typeface="Nunito Sans"/>
                <a:sym typeface="Nunito Sans"/>
              </a:rPr>
              <a:t>Autumn Term</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{18C2B98D-4EEA-486A-AF24-63AA31E09598}</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KS3 Year 7</a:t>
            </a:r>
            <a:r>
              <a:rPr lang="en-GB" sz="1000">
                <a:solidFill>
                  <a:srgbClr val="2779F5"/>
                </a:solidFill>
                <a:latin typeface="Nunito Sans"/>
                <a:ea typeface="Nunito Sans"/>
                <a:cs typeface="Nunito Sans"/>
                <a:sym typeface="Nunito Sans"/>
              </a:rPr>
              <a:t> | Fluent in Five | </a:t>
            </a:r>
            <a:r>
              <a:rPr lang="en-GB" sz="1000">
                <a:solidFill>
                  <a:srgbClr val="2779F5"/>
                </a:solidFill>
                <a:latin typeface="Nunito Sans"/>
                <a:ea typeface="Nunito Sans"/>
                <a:cs typeface="Nunito Sans"/>
                <a:sym typeface="Nunito Sans"/>
              </a:rPr>
              <a:t>Autumn Term</a:t>
            </a:r>
            <a:endParaRPr sz="1200"/>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{18C2B98D-4EEA-486A-AF24-63AA31E09598}</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12</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a:t>
            </a:r>
            <a:r>
              <a:rPr b="1" lang="en-GB">
                <a:solidFill>
                  <a:srgbClr val="FFFFFF"/>
                </a:solidFill>
                <a:latin typeface="Nunito Sans"/>
                <a:ea typeface="Nunito Sans"/>
                <a:cs typeface="Nunito Sans"/>
                <a:sym typeface="Nunito Sans"/>
              </a:rPr>
              <a:t>, Day 4</a:t>
            </a:r>
            <a:endParaRPr b="1">
              <a:solidFill>
                <a:srgbClr val="FFFFFF"/>
              </a:solidFill>
              <a:latin typeface="Nunito Sans"/>
              <a:ea typeface="Nunito Sans"/>
              <a:cs typeface="Nunito Sans"/>
              <a:sym typeface="Nunito Sans"/>
            </a:endParaRPr>
          </a:p>
        </p:txBody>
      </p:sp>
      <p:graphicFrame>
        <p:nvGraphicFramePr>
          <p:cNvPr id="123" name="Google Shape;123;p24"/>
          <p:cNvGraphicFramePr/>
          <p:nvPr/>
        </p:nvGraphicFramePr>
        <p:xfrm>
          <a:off x="108044" y="862525"/>
          <a:ext cx="3000000" cy="3000000"/>
        </p:xfrm>
        <a:graphic>
          <a:graphicData uri="http://schemas.openxmlformats.org/drawingml/2006/table">
            <a:tbl>
              <a:tblPr bandRow="1" firstRow="1">
                <a:noFill/>
                <a:tableStyleId>{3C3AADC9-AFE1-4B68-8D75-8712BA00C0CB}</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a:t>
                      </a:r>
                      <a:r>
                        <a:rPr b="0" lang="en-GB" sz="1600">
                          <a:solidFill>
                            <a:schemeClr val="dk1"/>
                          </a:solidFill>
                          <a:latin typeface="Nunito Sans"/>
                          <a:ea typeface="Nunito Sans"/>
                          <a:cs typeface="Nunito Sans"/>
                          <a:sym typeface="Nunito Sans"/>
                        </a:rPr>
                        <a:t>Decide if 147 is a prime number. Give a reason for your answer.</a:t>
                      </a:r>
                      <a:endParaRPr baseline="3000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Work out</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0.37 x 10</a:t>
                      </a:r>
                      <a:r>
                        <a:rPr b="0" baseline="30000" lang="en-GB" sz="1600">
                          <a:solidFill>
                            <a:srgbClr val="000000"/>
                          </a:solidFill>
                          <a:latin typeface="Nunito Sans"/>
                          <a:ea typeface="Nunito Sans"/>
                          <a:cs typeface="Nunito Sans"/>
                          <a:sym typeface="Nunito Sans"/>
                        </a:rPr>
                        <a:t>5</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Factorise x</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+ 6x</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Make this mathematical statement correct by filling in the blanks.</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3ab - </a:t>
                      </a:r>
                      <a:r>
                        <a:rPr lang="en-GB" sz="1600" u="sng">
                          <a:solidFill>
                            <a:schemeClr val="dk1"/>
                          </a:solidFill>
                          <a:latin typeface="Nunito Sans"/>
                          <a:ea typeface="Nunito Sans"/>
                          <a:cs typeface="Nunito Sans"/>
                          <a:sym typeface="Nunito Sans"/>
                        </a:rPr>
                        <a:t>        </a:t>
                      </a:r>
                      <a:r>
                        <a:rPr lang="en-GB" sz="1600">
                          <a:solidFill>
                            <a:schemeClr val="dk1"/>
                          </a:solidFill>
                          <a:latin typeface="Nunito Sans"/>
                          <a:ea typeface="Nunito Sans"/>
                          <a:cs typeface="Nunito Sans"/>
                          <a:sym typeface="Nunito Sans"/>
                        </a:rPr>
                        <a:t> + 4a ≡ 3ab</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Work out the value of x that solves this equation:</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3x - 5 = 22</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2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a:t>
            </a:r>
            <a:r>
              <a:rPr b="1" lang="en-GB">
                <a:solidFill>
                  <a:srgbClr val="FFFFFF"/>
                </a:solidFill>
                <a:latin typeface="Nunito Sans"/>
                <a:ea typeface="Nunito Sans"/>
                <a:cs typeface="Nunito Sans"/>
                <a:sym typeface="Nunito Sans"/>
              </a:rPr>
              <a:t>, Day 4</a:t>
            </a:r>
            <a:endParaRPr b="1">
              <a:solidFill>
                <a:srgbClr val="FFFFFF"/>
              </a:solidFill>
              <a:latin typeface="Nunito Sans"/>
              <a:ea typeface="Nunito Sans"/>
              <a:cs typeface="Nunito Sans"/>
              <a:sym typeface="Nunito Sans"/>
            </a:endParaRPr>
          </a:p>
        </p:txBody>
      </p:sp>
      <p:graphicFrame>
        <p:nvGraphicFramePr>
          <p:cNvPr id="129" name="Google Shape;129;p25"/>
          <p:cNvGraphicFramePr/>
          <p:nvPr/>
        </p:nvGraphicFramePr>
        <p:xfrm>
          <a:off x="108044" y="786325"/>
          <a:ext cx="3000000" cy="3000000"/>
        </p:xfrm>
        <a:graphic>
          <a:graphicData uri="http://schemas.openxmlformats.org/drawingml/2006/table">
            <a:tbl>
              <a:tblPr bandRow="1" firstRow="1">
                <a:noFill/>
                <a:tableStyleId>{3C3AADC9-AFE1-4B68-8D75-8712BA00C0CB}</a:tableStyleId>
              </a:tblPr>
              <a:tblGrid>
                <a:gridCol w="1546950"/>
                <a:gridCol w="1695225"/>
                <a:gridCol w="1221775"/>
                <a:gridCol w="1350275"/>
                <a:gridCol w="3067850"/>
              </a:tblGrid>
              <a:tr h="1548025">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Decide if 147 is a prime number. Give a reason for your answer.</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rgbClr val="00BC89"/>
                          </a:solidFill>
                          <a:latin typeface="Nunito Sans"/>
                          <a:ea typeface="Nunito Sans"/>
                          <a:cs typeface="Nunito Sans"/>
                          <a:sym typeface="Nunito Sans"/>
                        </a:rPr>
                        <a:t>Not prime, 147 is divisible by 1, 3, 7, 21, 49 and 147</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Work out</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0.37 x 10</a:t>
                      </a:r>
                      <a:r>
                        <a:rPr b="0" baseline="30000" lang="en-GB" sz="1600">
                          <a:solidFill>
                            <a:srgbClr val="000000"/>
                          </a:solidFill>
                          <a:latin typeface="Nunito Sans"/>
                          <a:ea typeface="Nunito Sans"/>
                          <a:cs typeface="Nunito Sans"/>
                          <a:sym typeface="Nunito Sans"/>
                        </a:rPr>
                        <a:t>5</a:t>
                      </a:r>
                      <a:r>
                        <a:rPr b="0" lang="en-GB" sz="1600">
                          <a:solidFill>
                            <a:srgbClr val="000000"/>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37000</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Factorise x</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+ 6x</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chemeClr val="dk1"/>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x(x + 6)</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15325">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Make this mathematical statement correct by filling in the blanks.</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3ab - </a:t>
                      </a:r>
                      <a:r>
                        <a:rPr lang="en-GB" sz="1600" u="sng">
                          <a:solidFill>
                            <a:srgbClr val="00BC89"/>
                          </a:solidFill>
                          <a:latin typeface="Nunito Sans"/>
                          <a:ea typeface="Nunito Sans"/>
                          <a:cs typeface="Nunito Sans"/>
                          <a:sym typeface="Nunito Sans"/>
                        </a:rPr>
                        <a:t>4a</a:t>
                      </a:r>
                      <a:r>
                        <a:rPr lang="en-GB" sz="1600">
                          <a:solidFill>
                            <a:schemeClr val="dk1"/>
                          </a:solidFill>
                          <a:latin typeface="Nunito Sans"/>
                          <a:ea typeface="Nunito Sans"/>
                          <a:cs typeface="Nunito Sans"/>
                          <a:sym typeface="Nunito Sans"/>
                        </a:rPr>
                        <a:t> + 4a ≡ 3ab</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Work out the value of x that solves this equation:</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3x - 5 = 22</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x</a:t>
                      </a:r>
                      <a:r>
                        <a:rPr lang="en-GB" sz="1600">
                          <a:solidFill>
                            <a:srgbClr val="00BC89"/>
                          </a:solidFill>
                          <a:latin typeface="Nunito Sans"/>
                          <a:ea typeface="Nunito Sans"/>
                          <a:cs typeface="Nunito Sans"/>
                          <a:sym typeface="Nunito Sans"/>
                        </a:rPr>
                        <a:t> = 9</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a:t>
            </a:r>
            <a:r>
              <a:rPr b="1" lang="en-GB">
                <a:solidFill>
                  <a:srgbClr val="FFFFFF"/>
                </a:solidFill>
                <a:latin typeface="Nunito Sans"/>
                <a:ea typeface="Nunito Sans"/>
                <a:cs typeface="Nunito Sans"/>
                <a:sym typeface="Nunito Sans"/>
              </a:rPr>
              <a:t>, Day 5</a:t>
            </a:r>
            <a:endParaRPr b="1">
              <a:solidFill>
                <a:srgbClr val="FFFFFF"/>
              </a:solidFill>
              <a:latin typeface="Nunito Sans"/>
              <a:ea typeface="Nunito Sans"/>
              <a:cs typeface="Nunito Sans"/>
              <a:sym typeface="Nunito Sans"/>
            </a:endParaRPr>
          </a:p>
        </p:txBody>
      </p:sp>
      <p:graphicFrame>
        <p:nvGraphicFramePr>
          <p:cNvPr id="135" name="Google Shape;135;p26"/>
          <p:cNvGraphicFramePr/>
          <p:nvPr/>
        </p:nvGraphicFramePr>
        <p:xfrm>
          <a:off x="108044" y="862525"/>
          <a:ext cx="3000000" cy="3000000"/>
        </p:xfrm>
        <a:graphic>
          <a:graphicData uri="http://schemas.openxmlformats.org/drawingml/2006/table">
            <a:tbl>
              <a:tblPr bandRow="1" firstRow="1">
                <a:noFill/>
                <a:tableStyleId>{3C3AADC9-AFE1-4B68-8D75-8712BA00C0CB}</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a:t>
                      </a:r>
                      <a:r>
                        <a:rPr b="0" lang="en-GB" sz="1600">
                          <a:solidFill>
                            <a:schemeClr val="dk1"/>
                          </a:solidFill>
                          <a:latin typeface="Nunito Sans"/>
                          <a:ea typeface="Nunito Sans"/>
                          <a:cs typeface="Nunito Sans"/>
                          <a:sym typeface="Nunito Sans"/>
                        </a:rPr>
                        <a:t>Decide if 219 is a prime number. Give a reason for your answer.</a:t>
                      </a:r>
                      <a:endParaRPr baseline="3000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Evaluate</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112 ÷ 10</a:t>
                      </a:r>
                      <a:r>
                        <a:rPr b="0" baseline="30000" lang="en-GB" sz="1600">
                          <a:solidFill>
                            <a:srgbClr val="000000"/>
                          </a:solidFill>
                          <a:latin typeface="Nunito Sans"/>
                          <a:ea typeface="Nunito Sans"/>
                          <a:cs typeface="Nunito Sans"/>
                          <a:sym typeface="Nunito Sans"/>
                        </a:rPr>
                        <a:t>5</a:t>
                      </a:r>
                      <a:endParaRPr b="0" baseline="3000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Factorise 2xy + 6xz - x</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Make this mathematical statement correct by filling in the blanks.</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2y + </a:t>
                      </a:r>
                      <a:r>
                        <a:rPr lang="en-GB" sz="1600" u="sng">
                          <a:solidFill>
                            <a:schemeClr val="dk1"/>
                          </a:solidFill>
                          <a:latin typeface="Nunito Sans"/>
                          <a:ea typeface="Nunito Sans"/>
                          <a:cs typeface="Nunito Sans"/>
                          <a:sym typeface="Nunito Sans"/>
                        </a:rPr>
                        <a:t>        </a:t>
                      </a:r>
                      <a:r>
                        <a:rPr lang="en-GB" sz="1600">
                          <a:solidFill>
                            <a:schemeClr val="dk1"/>
                          </a:solidFill>
                          <a:latin typeface="Nunito Sans"/>
                          <a:ea typeface="Nunito Sans"/>
                          <a:cs typeface="Nunito Sans"/>
                          <a:sym typeface="Nunito Sans"/>
                        </a:rPr>
                        <a:t> -3y + 2x ≡ 5x - </a:t>
                      </a:r>
                      <a:r>
                        <a:rPr lang="en-GB" sz="1600" u="sng">
                          <a:solidFill>
                            <a:schemeClr val="dk1"/>
                          </a:solidFill>
                          <a:latin typeface="Nunito Sans"/>
                          <a:ea typeface="Nunito Sans"/>
                          <a:cs typeface="Nunito Sans"/>
                          <a:sym typeface="Nunito Sans"/>
                        </a:rPr>
                        <a:t>        </a:t>
                      </a:r>
                      <a:r>
                        <a:rPr lang="en-GB" sz="1600" u="sng">
                          <a:solidFill>
                            <a:schemeClr val="lt1"/>
                          </a:solidFill>
                          <a:latin typeface="Nunito Sans"/>
                          <a:ea typeface="Nunito Sans"/>
                          <a:cs typeface="Nunito Sans"/>
                          <a:sym typeface="Nunito Sans"/>
                        </a:rPr>
                        <a:t>.</a:t>
                      </a:r>
                      <a:endParaRPr sz="1600" u="sng">
                        <a:solidFill>
                          <a:schemeClr val="lt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Work out the value of x that solves this equation:</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13 = 21 - 4x</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2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a:t>
            </a:r>
            <a:r>
              <a:rPr b="1" lang="en-GB">
                <a:solidFill>
                  <a:srgbClr val="FFFFFF"/>
                </a:solidFill>
                <a:latin typeface="Nunito Sans"/>
                <a:ea typeface="Nunito Sans"/>
                <a:cs typeface="Nunito Sans"/>
                <a:sym typeface="Nunito Sans"/>
              </a:rPr>
              <a:t>, Day 5</a:t>
            </a:r>
            <a:endParaRPr b="1">
              <a:solidFill>
                <a:srgbClr val="FFFFFF"/>
              </a:solidFill>
              <a:latin typeface="Nunito Sans"/>
              <a:ea typeface="Nunito Sans"/>
              <a:cs typeface="Nunito Sans"/>
              <a:sym typeface="Nunito Sans"/>
            </a:endParaRPr>
          </a:p>
        </p:txBody>
      </p:sp>
      <p:graphicFrame>
        <p:nvGraphicFramePr>
          <p:cNvPr id="141" name="Google Shape;141;p27"/>
          <p:cNvGraphicFramePr/>
          <p:nvPr/>
        </p:nvGraphicFramePr>
        <p:xfrm>
          <a:off x="108044" y="786325"/>
          <a:ext cx="3000000" cy="3000000"/>
        </p:xfrm>
        <a:graphic>
          <a:graphicData uri="http://schemas.openxmlformats.org/drawingml/2006/table">
            <a:tbl>
              <a:tblPr bandRow="1" firstRow="1">
                <a:noFill/>
                <a:tableStyleId>{3C3AADC9-AFE1-4B68-8D75-8712BA00C0CB}</a:tableStyleId>
              </a:tblPr>
              <a:tblGrid>
                <a:gridCol w="1546950"/>
                <a:gridCol w="1695225"/>
                <a:gridCol w="1221775"/>
                <a:gridCol w="1350275"/>
                <a:gridCol w="3067850"/>
              </a:tblGrid>
              <a:tr h="153320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Decide if 219 is a prime number. Give a reason for your answer.</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rgbClr val="00BC89"/>
                          </a:solidFill>
                          <a:latin typeface="Nunito Sans"/>
                          <a:ea typeface="Nunito Sans"/>
                          <a:cs typeface="Nunito Sans"/>
                          <a:sym typeface="Nunito Sans"/>
                        </a:rPr>
                        <a:t>Not prime, 219 = 3 x 73 so is composite</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Evaluate</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112 ÷ 10</a:t>
                      </a:r>
                      <a:r>
                        <a:rPr b="0" baseline="30000" lang="en-GB" sz="1600">
                          <a:solidFill>
                            <a:srgbClr val="000000"/>
                          </a:solidFill>
                          <a:latin typeface="Nunito Sans"/>
                          <a:ea typeface="Nunito Sans"/>
                          <a:cs typeface="Nunito Sans"/>
                          <a:sym typeface="Nunito Sans"/>
                        </a:rPr>
                        <a:t>5</a:t>
                      </a:r>
                      <a:r>
                        <a:rPr b="0" lang="en-GB" sz="1600">
                          <a:solidFill>
                            <a:srgbClr val="000000"/>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0.00112</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Factorise 2xy + 6xz - x</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chemeClr val="dk1"/>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x(2y + 6z - 1)</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06925">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Make this mathematical statement correct by filling in the blanks.</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2y + </a:t>
                      </a:r>
                      <a:r>
                        <a:rPr lang="en-GB" sz="1600" u="sng">
                          <a:solidFill>
                            <a:srgbClr val="00BC89"/>
                          </a:solidFill>
                          <a:latin typeface="Nunito Sans"/>
                          <a:ea typeface="Nunito Sans"/>
                          <a:cs typeface="Nunito Sans"/>
                          <a:sym typeface="Nunito Sans"/>
                        </a:rPr>
                        <a:t>3x</a:t>
                      </a:r>
                      <a:r>
                        <a:rPr lang="en-GB" sz="1600">
                          <a:solidFill>
                            <a:srgbClr val="00BC89"/>
                          </a:solidFill>
                          <a:latin typeface="Nunito Sans"/>
                          <a:ea typeface="Nunito Sans"/>
                          <a:cs typeface="Nunito Sans"/>
                          <a:sym typeface="Nunito Sans"/>
                        </a:rPr>
                        <a:t> </a:t>
                      </a:r>
                      <a:r>
                        <a:rPr lang="en-GB" sz="1600">
                          <a:solidFill>
                            <a:schemeClr val="dk1"/>
                          </a:solidFill>
                          <a:latin typeface="Nunito Sans"/>
                          <a:ea typeface="Nunito Sans"/>
                          <a:cs typeface="Nunito Sans"/>
                          <a:sym typeface="Nunito Sans"/>
                        </a:rPr>
                        <a:t>-3y + 2x ≡ 5x - </a:t>
                      </a:r>
                      <a:r>
                        <a:rPr lang="en-GB" sz="1600" u="sng">
                          <a:solidFill>
                            <a:srgbClr val="00BC89"/>
                          </a:solidFill>
                          <a:latin typeface="Nunito Sans"/>
                          <a:ea typeface="Nunito Sans"/>
                          <a:cs typeface="Nunito Sans"/>
                          <a:sym typeface="Nunito Sans"/>
                        </a:rPr>
                        <a:t>y</a:t>
                      </a:r>
                      <a:endParaRPr sz="1600" u="sng">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Work out the value of x that solves this equation:</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13 = 21 - 4x</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x</a:t>
                      </a:r>
                      <a:r>
                        <a:rPr lang="en-GB" sz="1600">
                          <a:solidFill>
                            <a:srgbClr val="00BC89"/>
                          </a:solidFill>
                          <a:latin typeface="Nunito Sans"/>
                          <a:ea typeface="Nunito Sans"/>
                          <a:cs typeface="Nunito Sans"/>
                          <a:sym typeface="Nunito Sans"/>
                        </a:rPr>
                        <a:t> = 2</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a:t>
            </a:r>
            <a:endParaRPr b="1">
              <a:solidFill>
                <a:srgbClr val="FFFFFF"/>
              </a:solidFill>
              <a:latin typeface="Nunito Sans"/>
              <a:ea typeface="Nunito Sans"/>
              <a:cs typeface="Nunito Sans"/>
              <a:sym typeface="Nunito Sans"/>
            </a:endParaRPr>
          </a:p>
        </p:txBody>
      </p:sp>
      <p:graphicFrame>
        <p:nvGraphicFramePr>
          <p:cNvPr id="75" name="Google Shape;75;p16"/>
          <p:cNvGraphicFramePr/>
          <p:nvPr/>
        </p:nvGraphicFramePr>
        <p:xfrm>
          <a:off x="174000" y="829675"/>
          <a:ext cx="3000000" cy="3000000"/>
        </p:xfrm>
        <a:graphic>
          <a:graphicData uri="http://schemas.openxmlformats.org/drawingml/2006/table">
            <a:tbl>
              <a:tblPr>
                <a:noFill/>
                <a:tableStyleId>{B1B18CDA-4BEB-43E3-B7AC-73FB5247C1D5}</a:tableStyleId>
              </a:tblPr>
              <a:tblGrid>
                <a:gridCol w="8840625"/>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lang="en-GB" sz="1500">
                          <a:solidFill>
                            <a:schemeClr val="dk1"/>
                          </a:solidFill>
                          <a:latin typeface="Nunito Sans"/>
                          <a:ea typeface="Nunito Sans"/>
                          <a:cs typeface="Nunito Sans"/>
                          <a:sym typeface="Nunito Sans"/>
                        </a:rPr>
                        <a:t>As in week 4, we see the notion of an algebraic equation to be solved explicitly. Questions are set in such a way that extension can be offered through method justification, or scaffolding issued in the form of function machines. It is possible to give students a range of values to use, or ask them to verify the equation given the answer. The aim is to give students the opportunity to develop fluency in how algebraic structures work so that when formal techniques are taught, they have the confidence to access all material.</a:t>
                      </a:r>
                      <a:endParaRPr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 1: </a:t>
                      </a:r>
                      <a:r>
                        <a:rPr b="1" lang="en-GB" sz="1500">
                          <a:latin typeface="Nunito Sans"/>
                          <a:ea typeface="Nunito Sans"/>
                          <a:cs typeface="Nunito Sans"/>
                          <a:sym typeface="Nunito Sans"/>
                        </a:rPr>
                        <a:t>Testing primality</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rgbClr val="000000"/>
                          </a:solidFill>
                          <a:latin typeface="Nunito Sans"/>
                          <a:ea typeface="Nunito Sans"/>
                          <a:cs typeface="Nunito Sans"/>
                          <a:sym typeface="Nunito Sans"/>
                        </a:rPr>
                        <a:t>Question 2: </a:t>
                      </a:r>
                      <a:r>
                        <a:rPr b="1" lang="en-GB" sz="1500">
                          <a:solidFill>
                            <a:srgbClr val="000000"/>
                          </a:solidFill>
                          <a:latin typeface="Nunito Sans"/>
                          <a:ea typeface="Nunito Sans"/>
                          <a:cs typeface="Nunito Sans"/>
                          <a:sym typeface="Nunito Sans"/>
                        </a:rPr>
                        <a:t>Using </a:t>
                      </a:r>
                      <a:r>
                        <a:rPr b="1" lang="en-GB" sz="1500">
                          <a:latin typeface="Nunito Sans"/>
                          <a:ea typeface="Nunito Sans"/>
                          <a:cs typeface="Nunito Sans"/>
                          <a:sym typeface="Nunito Sans"/>
                        </a:rPr>
                        <a:t>powers</a:t>
                      </a:r>
                      <a:r>
                        <a:rPr b="1" lang="en-GB" sz="1500">
                          <a:solidFill>
                            <a:srgbClr val="000000"/>
                          </a:solidFill>
                          <a:latin typeface="Nunito Sans"/>
                          <a:ea typeface="Nunito Sans"/>
                          <a:cs typeface="Nunito Sans"/>
                          <a:sym typeface="Nunito Sans"/>
                        </a:rPr>
                        <a:t> of 10</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408575">
                <a:tc>
                  <a:txBody>
                    <a:bodyPr/>
                    <a:lstStyle/>
                    <a:p>
                      <a:pPr indent="0" lvl="0" marL="0" rtl="0" algn="l">
                        <a:lnSpc>
                          <a:spcPct val="115000"/>
                        </a:lnSpc>
                        <a:spcBef>
                          <a:spcPts val="0"/>
                        </a:spcBef>
                        <a:spcAft>
                          <a:spcPts val="0"/>
                        </a:spcAft>
                        <a:buNone/>
                      </a:pPr>
                      <a:r>
                        <a:rPr lang="en-GB" sz="1500">
                          <a:solidFill>
                            <a:srgbClr val="000000"/>
                          </a:solidFill>
                          <a:latin typeface="Nunito Sans"/>
                          <a:ea typeface="Nunito Sans"/>
                          <a:cs typeface="Nunito Sans"/>
                          <a:sym typeface="Nunito Sans"/>
                        </a:rPr>
                        <a:t>Question 3: </a:t>
                      </a:r>
                      <a:r>
                        <a:rPr b="1" lang="en-GB" sz="1500">
                          <a:latin typeface="Nunito Sans"/>
                          <a:ea typeface="Nunito Sans"/>
                          <a:cs typeface="Nunito Sans"/>
                          <a:sym typeface="Nunito Sans"/>
                        </a:rPr>
                        <a:t>Factorising expressions</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rgbClr val="000000"/>
                          </a:solidFill>
                          <a:latin typeface="Nunito Sans"/>
                          <a:ea typeface="Nunito Sans"/>
                          <a:cs typeface="Nunito Sans"/>
                          <a:sym typeface="Nunito Sans"/>
                        </a:rPr>
                        <a:t>Question 4: </a:t>
                      </a:r>
                      <a:r>
                        <a:rPr b="1" lang="en-GB" sz="1500">
                          <a:solidFill>
                            <a:srgbClr val="000000"/>
                          </a:solidFill>
                          <a:latin typeface="Nunito Sans"/>
                          <a:ea typeface="Nunito Sans"/>
                          <a:cs typeface="Nunito Sans"/>
                          <a:sym typeface="Nunito Sans"/>
                        </a:rPr>
                        <a:t>Identity</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 5: </a:t>
                      </a:r>
                      <a:r>
                        <a:rPr b="1" lang="en-GB" sz="1500">
                          <a:latin typeface="Nunito Sans"/>
                          <a:ea typeface="Nunito Sans"/>
                          <a:cs typeface="Nunito Sans"/>
                          <a:sym typeface="Nunito Sans"/>
                        </a:rPr>
                        <a:t>Solving equations with two steps</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a:t>
            </a:r>
            <a:endParaRPr b="1">
              <a:solidFill>
                <a:srgbClr val="FFFFFF"/>
              </a:solidFill>
              <a:latin typeface="Nunito Sans"/>
              <a:ea typeface="Nunito Sans"/>
              <a:cs typeface="Nunito Sans"/>
              <a:sym typeface="Nunito Sans"/>
            </a:endParaRPr>
          </a:p>
        </p:txBody>
      </p:sp>
      <p:graphicFrame>
        <p:nvGraphicFramePr>
          <p:cNvPr id="81" name="Google Shape;81;p17"/>
          <p:cNvGraphicFramePr/>
          <p:nvPr/>
        </p:nvGraphicFramePr>
        <p:xfrm>
          <a:off x="174000" y="829675"/>
          <a:ext cx="3000000" cy="3000000"/>
        </p:xfrm>
        <a:graphic>
          <a:graphicData uri="http://schemas.openxmlformats.org/drawingml/2006/table">
            <a:tbl>
              <a:tblPr>
                <a:noFill/>
                <a:tableStyleId>{B1B18CDA-4BEB-43E3-B7AC-73FB5247C1D5}</a:tableStyleId>
              </a:tblPr>
              <a:tblGrid>
                <a:gridCol w="8853400"/>
              </a:tblGrid>
              <a:tr h="408575">
                <a:tc>
                  <a:txBody>
                    <a:bodyPr/>
                    <a:lstStyle/>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Ideas for discussion this week include:</a:t>
                      </a:r>
                      <a:endParaRPr>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1: </a:t>
                      </a:r>
                      <a:r>
                        <a:rPr b="1" lang="en-GB">
                          <a:latin typeface="Nunito Sans"/>
                          <a:ea typeface="Nunito Sans"/>
                          <a:cs typeface="Nunito Sans"/>
                          <a:sym typeface="Nunito Sans"/>
                        </a:rPr>
                        <a:t>Testing primality</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Why is it useful to be able to check if a number is prime?</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2: </a:t>
                      </a:r>
                      <a:r>
                        <a:rPr b="1" lang="en-GB">
                          <a:solidFill>
                            <a:srgbClr val="000000"/>
                          </a:solidFill>
                          <a:latin typeface="Nunito Sans"/>
                          <a:ea typeface="Nunito Sans"/>
                          <a:cs typeface="Nunito Sans"/>
                          <a:sym typeface="Nunito Sans"/>
                        </a:rPr>
                        <a:t>Using </a:t>
                      </a:r>
                      <a:r>
                        <a:rPr b="1" lang="en-GB">
                          <a:latin typeface="Nunito Sans"/>
                          <a:ea typeface="Nunito Sans"/>
                          <a:cs typeface="Nunito Sans"/>
                          <a:sym typeface="Nunito Sans"/>
                        </a:rPr>
                        <a:t>powers</a:t>
                      </a:r>
                      <a:r>
                        <a:rPr b="1" lang="en-GB">
                          <a:solidFill>
                            <a:srgbClr val="000000"/>
                          </a:solidFill>
                          <a:latin typeface="Nunito Sans"/>
                          <a:ea typeface="Nunito Sans"/>
                          <a:cs typeface="Nunito Sans"/>
                          <a:sym typeface="Nunito Sans"/>
                        </a:rPr>
                        <a:t> of 10</a:t>
                      </a:r>
                      <a:endParaRPr b="1">
                        <a:solidFill>
                          <a:srgbClr val="000000"/>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How would these </a:t>
                      </a:r>
                      <a:r>
                        <a:rPr b="1" lang="en-GB">
                          <a:solidFill>
                            <a:srgbClr val="2779F5"/>
                          </a:solidFill>
                          <a:latin typeface="Nunito Sans"/>
                          <a:ea typeface="Nunito Sans"/>
                          <a:cs typeface="Nunito Sans"/>
                          <a:sym typeface="Nunito Sans"/>
                        </a:rPr>
                        <a:t>calculation</a:t>
                      </a:r>
                      <a:r>
                        <a:rPr b="1" lang="en-GB">
                          <a:solidFill>
                            <a:srgbClr val="2779F5"/>
                          </a:solidFill>
                          <a:latin typeface="Nunito Sans"/>
                          <a:ea typeface="Nunito Sans"/>
                          <a:cs typeface="Nunito Sans"/>
                          <a:sym typeface="Nunito Sans"/>
                        </a:rPr>
                        <a:t>s change if our place value system was not based on powers of 10?</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3: </a:t>
                      </a:r>
                      <a:r>
                        <a:rPr b="1" lang="en-GB">
                          <a:latin typeface="Nunito Sans"/>
                          <a:ea typeface="Nunito Sans"/>
                          <a:cs typeface="Nunito Sans"/>
                          <a:sym typeface="Nunito Sans"/>
                        </a:rPr>
                        <a:t>Factorising expressions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Is the expanded form or factorised form more useful? Why do you think this?</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4: </a:t>
                      </a:r>
                      <a:r>
                        <a:rPr b="1" lang="en-GB">
                          <a:solidFill>
                            <a:srgbClr val="000000"/>
                          </a:solidFill>
                          <a:latin typeface="Nunito Sans"/>
                          <a:ea typeface="Nunito Sans"/>
                          <a:cs typeface="Nunito Sans"/>
                          <a:sym typeface="Nunito Sans"/>
                        </a:rPr>
                        <a:t>Identity</a:t>
                      </a:r>
                      <a:endParaRPr b="1">
                        <a:solidFill>
                          <a:srgbClr val="000000"/>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Does the concept of identity mean the same in maths as its common usage?</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5: </a:t>
                      </a:r>
                      <a:r>
                        <a:rPr b="1" lang="en-GB">
                          <a:latin typeface="Nunito Sans"/>
                          <a:ea typeface="Nunito Sans"/>
                          <a:cs typeface="Nunito Sans"/>
                          <a:sym typeface="Nunito Sans"/>
                        </a:rPr>
                        <a:t>Solving equations with two steps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What strategies (visual, written, etc) can be used with questions like this?</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a:t>
            </a:r>
            <a:r>
              <a:rPr b="1" lang="en-GB">
                <a:solidFill>
                  <a:srgbClr val="FFFFFF"/>
                </a:solidFill>
                <a:latin typeface="Nunito Sans"/>
                <a:ea typeface="Nunito Sans"/>
                <a:cs typeface="Nunito Sans"/>
                <a:sym typeface="Nunito Sans"/>
              </a:rPr>
              <a:t>, Day 1</a:t>
            </a:r>
            <a:endParaRPr b="1">
              <a:solidFill>
                <a:srgbClr val="FFFFFF"/>
              </a:solidFill>
              <a:latin typeface="Nunito Sans"/>
              <a:ea typeface="Nunito Sans"/>
              <a:cs typeface="Nunito Sans"/>
              <a:sym typeface="Nunito Sans"/>
            </a:endParaRPr>
          </a:p>
        </p:txBody>
      </p:sp>
      <p:graphicFrame>
        <p:nvGraphicFramePr>
          <p:cNvPr id="87" name="Google Shape;87;p18"/>
          <p:cNvGraphicFramePr/>
          <p:nvPr/>
        </p:nvGraphicFramePr>
        <p:xfrm>
          <a:off x="108044" y="862525"/>
          <a:ext cx="3000000" cy="3000000"/>
        </p:xfrm>
        <a:graphic>
          <a:graphicData uri="http://schemas.openxmlformats.org/drawingml/2006/table">
            <a:tbl>
              <a:tblPr bandRow="1" firstRow="1">
                <a:noFill/>
                <a:tableStyleId>{3C3AADC9-AFE1-4B68-8D75-8712BA00C0CB}</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Decide if 37 is a prime number. Give a reason for your answer.</a:t>
                      </a:r>
                      <a:endParaRPr baseline="3000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Evaluate</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3.25 x 10</a:t>
                      </a:r>
                      <a:r>
                        <a:rPr b="0" baseline="30000" lang="en-GB" sz="1600">
                          <a:solidFill>
                            <a:srgbClr val="000000"/>
                          </a:solidFill>
                          <a:latin typeface="Nunito Sans"/>
                          <a:ea typeface="Nunito Sans"/>
                          <a:cs typeface="Nunito Sans"/>
                          <a:sym typeface="Nunito Sans"/>
                        </a:rPr>
                        <a:t>2</a:t>
                      </a:r>
                      <a:endParaRPr b="0" baseline="3000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Factorise 3x + 6</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Make this mathematical statement correct by filling in the blanks.</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      3x + </a:t>
                      </a:r>
                      <a:r>
                        <a:rPr lang="en-GB" sz="1600" u="sng">
                          <a:latin typeface="Nunito Sans"/>
                          <a:ea typeface="Nunito Sans"/>
                          <a:cs typeface="Nunito Sans"/>
                          <a:sym typeface="Nunito Sans"/>
                        </a:rPr>
                        <a:t>        </a:t>
                      </a:r>
                      <a:r>
                        <a:rPr lang="en-GB" sz="1600">
                          <a:latin typeface="Nunito Sans"/>
                          <a:ea typeface="Nunito Sans"/>
                          <a:cs typeface="Nunito Sans"/>
                          <a:sym typeface="Nunito Sans"/>
                        </a:rPr>
                        <a:t> + 2x ≡ 9x</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Work </a:t>
                      </a:r>
                      <a:r>
                        <a:rPr lang="en-GB" sz="1600">
                          <a:latin typeface="Nunito Sans"/>
                          <a:ea typeface="Nunito Sans"/>
                          <a:cs typeface="Nunito Sans"/>
                          <a:sym typeface="Nunito Sans"/>
                        </a:rPr>
                        <a:t>out the value of x that solves this equation:</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            2x + 5 = 17</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p1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a:t>
            </a:r>
            <a:r>
              <a:rPr b="1" lang="en-GB">
                <a:solidFill>
                  <a:srgbClr val="FFFFFF"/>
                </a:solidFill>
                <a:latin typeface="Nunito Sans"/>
                <a:ea typeface="Nunito Sans"/>
                <a:cs typeface="Nunito Sans"/>
                <a:sym typeface="Nunito Sans"/>
              </a:rPr>
              <a:t>, Day 1</a:t>
            </a:r>
            <a:endParaRPr b="1">
              <a:solidFill>
                <a:srgbClr val="FFFFFF"/>
              </a:solidFill>
              <a:latin typeface="Nunito Sans"/>
              <a:ea typeface="Nunito Sans"/>
              <a:cs typeface="Nunito Sans"/>
              <a:sym typeface="Nunito Sans"/>
            </a:endParaRPr>
          </a:p>
        </p:txBody>
      </p:sp>
      <p:graphicFrame>
        <p:nvGraphicFramePr>
          <p:cNvPr id="93" name="Google Shape;93;p19"/>
          <p:cNvGraphicFramePr/>
          <p:nvPr/>
        </p:nvGraphicFramePr>
        <p:xfrm>
          <a:off x="108044" y="862525"/>
          <a:ext cx="3000000" cy="3000000"/>
        </p:xfrm>
        <a:graphic>
          <a:graphicData uri="http://schemas.openxmlformats.org/drawingml/2006/table">
            <a:tbl>
              <a:tblPr bandRow="1" firstRow="1">
                <a:noFill/>
                <a:tableStyleId>{3C3AADC9-AFE1-4B68-8D75-8712BA00C0CB}</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Decide if 37 is a prime number. Give a reason for your answer.</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rgbClr val="00BC89"/>
                          </a:solidFill>
                          <a:latin typeface="Nunito Sans"/>
                          <a:ea typeface="Nunito Sans"/>
                          <a:cs typeface="Nunito Sans"/>
                          <a:sym typeface="Nunito Sans"/>
                        </a:rPr>
                        <a:t>Prime, only 1 and 37 divide 37</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Evaluate</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3.25 x 10</a:t>
                      </a:r>
                      <a:r>
                        <a:rPr b="0" baseline="30000" lang="en-GB" sz="1600">
                          <a:solidFill>
                            <a:srgbClr val="000000"/>
                          </a:solidFill>
                          <a:latin typeface="Nunito Sans"/>
                          <a:ea typeface="Nunito Sans"/>
                          <a:cs typeface="Nunito Sans"/>
                          <a:sym typeface="Nunito Sans"/>
                        </a:rPr>
                        <a:t>2</a:t>
                      </a:r>
                      <a:r>
                        <a:rPr b="0" lang="en-GB" sz="1600">
                          <a:solidFill>
                            <a:srgbClr val="000000"/>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325</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Factorise 3x + 6</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3(x + 2)</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Make this mathematical statement correct by filling in the blanks.</a:t>
                      </a:r>
                      <a:endParaRPr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      3x + </a:t>
                      </a:r>
                      <a:r>
                        <a:rPr lang="en-GB" sz="1600" u="sng">
                          <a:solidFill>
                            <a:srgbClr val="00BC89"/>
                          </a:solidFill>
                          <a:latin typeface="Nunito Sans"/>
                          <a:ea typeface="Nunito Sans"/>
                          <a:cs typeface="Nunito Sans"/>
                          <a:sym typeface="Nunito Sans"/>
                        </a:rPr>
                        <a:t>4x</a:t>
                      </a:r>
                      <a:r>
                        <a:rPr lang="en-GB" sz="1600">
                          <a:latin typeface="Nunito Sans"/>
                          <a:ea typeface="Nunito Sans"/>
                          <a:cs typeface="Nunito Sans"/>
                          <a:sym typeface="Nunito Sans"/>
                        </a:rPr>
                        <a:t> + 2x ≡ 9x</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Work </a:t>
                      </a:r>
                      <a:r>
                        <a:rPr lang="en-GB" sz="1600">
                          <a:latin typeface="Nunito Sans"/>
                          <a:ea typeface="Nunito Sans"/>
                          <a:cs typeface="Nunito Sans"/>
                          <a:sym typeface="Nunito Sans"/>
                        </a:rPr>
                        <a:t>out the value of x that solves this equation:</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            2x + 5 = 17</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x</a:t>
                      </a:r>
                      <a:r>
                        <a:rPr lang="en-GB" sz="1600">
                          <a:solidFill>
                            <a:srgbClr val="00BC89"/>
                          </a:solidFill>
                          <a:latin typeface="Nunito Sans"/>
                          <a:ea typeface="Nunito Sans"/>
                          <a:cs typeface="Nunito Sans"/>
                          <a:sym typeface="Nunito Sans"/>
                        </a:rPr>
                        <a:t> = 6</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a:t>
            </a:r>
            <a:r>
              <a:rPr b="1" lang="en-GB">
                <a:solidFill>
                  <a:srgbClr val="FFFFFF"/>
                </a:solidFill>
                <a:latin typeface="Nunito Sans"/>
                <a:ea typeface="Nunito Sans"/>
                <a:cs typeface="Nunito Sans"/>
                <a:sym typeface="Nunito Sans"/>
              </a:rPr>
              <a:t>, Day 2</a:t>
            </a:r>
            <a:endParaRPr b="1">
              <a:solidFill>
                <a:srgbClr val="FFFFFF"/>
              </a:solidFill>
              <a:latin typeface="Nunito Sans"/>
              <a:ea typeface="Nunito Sans"/>
              <a:cs typeface="Nunito Sans"/>
              <a:sym typeface="Nunito Sans"/>
            </a:endParaRPr>
          </a:p>
        </p:txBody>
      </p:sp>
      <p:graphicFrame>
        <p:nvGraphicFramePr>
          <p:cNvPr id="99" name="Google Shape;99;p20"/>
          <p:cNvGraphicFramePr/>
          <p:nvPr/>
        </p:nvGraphicFramePr>
        <p:xfrm>
          <a:off x="108044" y="862525"/>
          <a:ext cx="3000000" cy="3000000"/>
        </p:xfrm>
        <a:graphic>
          <a:graphicData uri="http://schemas.openxmlformats.org/drawingml/2006/table">
            <a:tbl>
              <a:tblPr bandRow="1" firstRow="1">
                <a:noFill/>
                <a:tableStyleId>{3C3AADC9-AFE1-4B68-8D75-8712BA00C0CB}</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a:t>
                      </a:r>
                      <a:r>
                        <a:rPr b="0" lang="en-GB" sz="1600">
                          <a:solidFill>
                            <a:schemeClr val="dk1"/>
                          </a:solidFill>
                          <a:latin typeface="Nunito Sans"/>
                          <a:ea typeface="Nunito Sans"/>
                          <a:cs typeface="Nunito Sans"/>
                          <a:sym typeface="Nunito Sans"/>
                        </a:rPr>
                        <a:t>Decide if 87 is a prime number. Give a reason for your answer.</a:t>
                      </a:r>
                      <a:endParaRPr baseline="3000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Work out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1.08 x 10</a:t>
                      </a:r>
                      <a:r>
                        <a:rPr b="0" baseline="30000" lang="en-GB" sz="1600">
                          <a:solidFill>
                            <a:srgbClr val="000000"/>
                          </a:solidFill>
                          <a:latin typeface="Nunito Sans"/>
                          <a:ea typeface="Nunito Sans"/>
                          <a:cs typeface="Nunito Sans"/>
                          <a:sym typeface="Nunito Sans"/>
                        </a:rPr>
                        <a:t>3</a:t>
                      </a:r>
                      <a:endParaRPr b="0" baseline="3000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Factorise 5x - 15</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Make this mathematical statement correct by filling in the blanks.</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t>
                      </a:r>
                      <a:r>
                        <a:rPr lang="en-GB" sz="1600" u="sng">
                          <a:solidFill>
                            <a:schemeClr val="dk1"/>
                          </a:solidFill>
                          <a:latin typeface="Nunito Sans"/>
                          <a:ea typeface="Nunito Sans"/>
                          <a:cs typeface="Nunito Sans"/>
                          <a:sym typeface="Nunito Sans"/>
                        </a:rPr>
                        <a:t>       </a:t>
                      </a:r>
                      <a:r>
                        <a:rPr lang="en-GB" sz="1600">
                          <a:solidFill>
                            <a:schemeClr val="dk1"/>
                          </a:solidFill>
                          <a:latin typeface="Nunito Sans"/>
                          <a:ea typeface="Nunito Sans"/>
                          <a:cs typeface="Nunito Sans"/>
                          <a:sym typeface="Nunito Sans"/>
                        </a:rPr>
                        <a:t> +5z + 2x ≡ 2x + 7z</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Work out the value of x that solves this equation:</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5x - 6 = 29</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2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a:t>
            </a:r>
            <a:r>
              <a:rPr b="1" lang="en-GB">
                <a:solidFill>
                  <a:srgbClr val="FFFFFF"/>
                </a:solidFill>
                <a:latin typeface="Nunito Sans"/>
                <a:ea typeface="Nunito Sans"/>
                <a:cs typeface="Nunito Sans"/>
                <a:sym typeface="Nunito Sans"/>
              </a:rPr>
              <a:t>, Day 2</a:t>
            </a:r>
            <a:endParaRPr b="1">
              <a:solidFill>
                <a:srgbClr val="FFFFFF"/>
              </a:solidFill>
              <a:latin typeface="Nunito Sans"/>
              <a:ea typeface="Nunito Sans"/>
              <a:cs typeface="Nunito Sans"/>
              <a:sym typeface="Nunito Sans"/>
            </a:endParaRPr>
          </a:p>
        </p:txBody>
      </p:sp>
      <p:graphicFrame>
        <p:nvGraphicFramePr>
          <p:cNvPr id="105" name="Google Shape;105;p21"/>
          <p:cNvGraphicFramePr/>
          <p:nvPr/>
        </p:nvGraphicFramePr>
        <p:xfrm>
          <a:off x="108044" y="862525"/>
          <a:ext cx="3000000" cy="3000000"/>
        </p:xfrm>
        <a:graphic>
          <a:graphicData uri="http://schemas.openxmlformats.org/drawingml/2006/table">
            <a:tbl>
              <a:tblPr bandRow="1" firstRow="1">
                <a:noFill/>
                <a:tableStyleId>{3C3AADC9-AFE1-4B68-8D75-8712BA00C0CB}</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Decide if 87 is a prime number. Give a reason for your answer.</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rgbClr val="00BC89"/>
                          </a:solidFill>
                          <a:latin typeface="Nunito Sans"/>
                          <a:ea typeface="Nunito Sans"/>
                          <a:cs typeface="Nunito Sans"/>
                          <a:sym typeface="Nunito Sans"/>
                        </a:rPr>
                        <a:t>Not prime, 87 is divisible by 1, 3, 29 and 87</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Work out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1.08 x 10</a:t>
                      </a:r>
                      <a:r>
                        <a:rPr b="0" baseline="30000" lang="en-GB" sz="1600">
                          <a:solidFill>
                            <a:srgbClr val="000000"/>
                          </a:solidFill>
                          <a:latin typeface="Nunito Sans"/>
                          <a:ea typeface="Nunito Sans"/>
                          <a:cs typeface="Nunito Sans"/>
                          <a:sym typeface="Nunito Sans"/>
                        </a:rPr>
                        <a:t>3</a:t>
                      </a:r>
                      <a:r>
                        <a:rPr b="0" lang="en-GB" sz="1600">
                          <a:solidFill>
                            <a:srgbClr val="000000"/>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1080</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Factorise 5x - 15</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chemeClr val="dk1"/>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5(x - 3)</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Make this mathematical statement correct by filling in the blanks.</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a:t>
                      </a:r>
                      <a:r>
                        <a:rPr lang="en-GB" sz="1600" u="sng">
                          <a:solidFill>
                            <a:srgbClr val="00BC89"/>
                          </a:solidFill>
                          <a:latin typeface="Nunito Sans"/>
                          <a:ea typeface="Nunito Sans"/>
                          <a:cs typeface="Nunito Sans"/>
                          <a:sym typeface="Nunito Sans"/>
                        </a:rPr>
                        <a:t>2z</a:t>
                      </a:r>
                      <a:r>
                        <a:rPr lang="en-GB" sz="1600">
                          <a:solidFill>
                            <a:schemeClr val="dk1"/>
                          </a:solidFill>
                          <a:latin typeface="Nunito Sans"/>
                          <a:ea typeface="Nunito Sans"/>
                          <a:cs typeface="Nunito Sans"/>
                          <a:sym typeface="Nunito Sans"/>
                        </a:rPr>
                        <a:t> +5z + 2x ≡ 2x + 7z</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Work out the value of x that solves this equation:</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5x - 6 = 29</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x</a:t>
                      </a:r>
                      <a:r>
                        <a:rPr lang="en-GB" sz="1600">
                          <a:solidFill>
                            <a:srgbClr val="00BC89"/>
                          </a:solidFill>
                          <a:latin typeface="Nunito Sans"/>
                          <a:ea typeface="Nunito Sans"/>
                          <a:cs typeface="Nunito Sans"/>
                          <a:sym typeface="Nunito Sans"/>
                        </a:rPr>
                        <a:t> = 7</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a:t>
            </a:r>
            <a:r>
              <a:rPr b="1" lang="en-GB">
                <a:solidFill>
                  <a:srgbClr val="FFFFFF"/>
                </a:solidFill>
                <a:latin typeface="Nunito Sans"/>
                <a:ea typeface="Nunito Sans"/>
                <a:cs typeface="Nunito Sans"/>
                <a:sym typeface="Nunito Sans"/>
              </a:rPr>
              <a:t>, Day 3</a:t>
            </a:r>
            <a:endParaRPr b="1">
              <a:solidFill>
                <a:srgbClr val="FFFFFF"/>
              </a:solidFill>
              <a:latin typeface="Nunito Sans"/>
              <a:ea typeface="Nunito Sans"/>
              <a:cs typeface="Nunito Sans"/>
              <a:sym typeface="Nunito Sans"/>
            </a:endParaRPr>
          </a:p>
        </p:txBody>
      </p:sp>
      <p:graphicFrame>
        <p:nvGraphicFramePr>
          <p:cNvPr id="111" name="Google Shape;111;p22"/>
          <p:cNvGraphicFramePr/>
          <p:nvPr/>
        </p:nvGraphicFramePr>
        <p:xfrm>
          <a:off x="108044" y="862525"/>
          <a:ext cx="3000000" cy="3000000"/>
        </p:xfrm>
        <a:graphic>
          <a:graphicData uri="http://schemas.openxmlformats.org/drawingml/2006/table">
            <a:tbl>
              <a:tblPr bandRow="1" firstRow="1">
                <a:noFill/>
                <a:tableStyleId>{3C3AADC9-AFE1-4B68-8D75-8712BA00C0CB}</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a:t>
                      </a:r>
                      <a:r>
                        <a:rPr b="0" lang="en-GB" sz="1600">
                          <a:solidFill>
                            <a:schemeClr val="dk1"/>
                          </a:solidFill>
                          <a:latin typeface="Nunito Sans"/>
                          <a:ea typeface="Nunito Sans"/>
                          <a:cs typeface="Nunito Sans"/>
                          <a:sym typeface="Nunito Sans"/>
                        </a:rPr>
                        <a:t>Decide if 101 is a prime number. Give a reason for your answer.</a:t>
                      </a:r>
                      <a:endParaRPr baseline="3000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Calculate</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569 ÷ 10</a:t>
                      </a:r>
                      <a:r>
                        <a:rPr b="0" baseline="30000" lang="en-GB" sz="1600">
                          <a:solidFill>
                            <a:srgbClr val="000000"/>
                          </a:solidFill>
                          <a:latin typeface="Nunito Sans"/>
                          <a:ea typeface="Nunito Sans"/>
                          <a:cs typeface="Nunito Sans"/>
                          <a:sym typeface="Nunito Sans"/>
                        </a:rPr>
                        <a:t>2</a:t>
                      </a:r>
                      <a:endParaRPr b="0" baseline="3000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Factorise 4x + 10</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Make this mathematical statement correct by filling in the blanks.</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2x + 3x</a:t>
                      </a:r>
                      <a:r>
                        <a:rPr baseline="30000" lang="en-GB" sz="1600">
                          <a:solidFill>
                            <a:schemeClr val="dk1"/>
                          </a:solidFill>
                          <a:latin typeface="Nunito Sans"/>
                          <a:ea typeface="Nunito Sans"/>
                          <a:cs typeface="Nunito Sans"/>
                          <a:sym typeface="Nunito Sans"/>
                        </a:rPr>
                        <a:t>2</a:t>
                      </a:r>
                      <a:r>
                        <a:rPr lang="en-GB" sz="1600">
                          <a:solidFill>
                            <a:schemeClr val="dk1"/>
                          </a:solidFill>
                          <a:latin typeface="Nunito Sans"/>
                          <a:ea typeface="Nunito Sans"/>
                          <a:cs typeface="Nunito Sans"/>
                          <a:sym typeface="Nunito Sans"/>
                        </a:rPr>
                        <a:t> ≡ 9x + x</a:t>
                      </a:r>
                      <a:r>
                        <a:rPr baseline="30000" lang="en-GB" sz="1600">
                          <a:solidFill>
                            <a:schemeClr val="dk1"/>
                          </a:solidFill>
                          <a:latin typeface="Nunito Sans"/>
                          <a:ea typeface="Nunito Sans"/>
                          <a:cs typeface="Nunito Sans"/>
                          <a:sym typeface="Nunito Sans"/>
                        </a:rPr>
                        <a:t>2</a:t>
                      </a:r>
                      <a:r>
                        <a:rPr lang="en-GB" sz="1600">
                          <a:solidFill>
                            <a:schemeClr val="dk1"/>
                          </a:solidFill>
                          <a:latin typeface="Nunito Sans"/>
                          <a:ea typeface="Nunito Sans"/>
                          <a:cs typeface="Nunito Sans"/>
                          <a:sym typeface="Nunito Sans"/>
                        </a:rPr>
                        <a:t> -7x + </a:t>
                      </a:r>
                      <a:r>
                        <a:rPr lang="en-GB" sz="1600" u="sng">
                          <a:solidFill>
                            <a:schemeClr val="dk1"/>
                          </a:solidFill>
                          <a:latin typeface="Nunito Sans"/>
                          <a:ea typeface="Nunito Sans"/>
                          <a:cs typeface="Nunito Sans"/>
                          <a:sym typeface="Nunito Sans"/>
                        </a:rPr>
                        <a:t>       </a:t>
                      </a:r>
                      <a:r>
                        <a:rPr lang="en-GB" sz="1600" u="sng">
                          <a:solidFill>
                            <a:schemeClr val="lt1"/>
                          </a:solidFill>
                          <a:latin typeface="Nunito Sans"/>
                          <a:ea typeface="Nunito Sans"/>
                          <a:cs typeface="Nunito Sans"/>
                          <a:sym typeface="Nunito Sans"/>
                        </a:rPr>
                        <a:t>.</a:t>
                      </a:r>
                      <a:endParaRPr sz="1600" u="sng">
                        <a:solidFill>
                          <a:schemeClr val="lt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Work out the value of x that solves this equation:</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10x + 8 = 23</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2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a:t>
            </a:r>
            <a:r>
              <a:rPr b="1" lang="en-GB">
                <a:solidFill>
                  <a:srgbClr val="FFFFFF"/>
                </a:solidFill>
                <a:latin typeface="Nunito Sans"/>
                <a:ea typeface="Nunito Sans"/>
                <a:cs typeface="Nunito Sans"/>
                <a:sym typeface="Nunito Sans"/>
              </a:rPr>
              <a:t>, Day 3</a:t>
            </a:r>
            <a:endParaRPr b="1">
              <a:solidFill>
                <a:srgbClr val="FFFFFF"/>
              </a:solidFill>
              <a:latin typeface="Nunito Sans"/>
              <a:ea typeface="Nunito Sans"/>
              <a:cs typeface="Nunito Sans"/>
              <a:sym typeface="Nunito Sans"/>
            </a:endParaRPr>
          </a:p>
        </p:txBody>
      </p:sp>
      <p:graphicFrame>
        <p:nvGraphicFramePr>
          <p:cNvPr id="117" name="Google Shape;117;p23"/>
          <p:cNvGraphicFramePr/>
          <p:nvPr/>
        </p:nvGraphicFramePr>
        <p:xfrm>
          <a:off x="108044" y="786325"/>
          <a:ext cx="3000000" cy="3000000"/>
        </p:xfrm>
        <a:graphic>
          <a:graphicData uri="http://schemas.openxmlformats.org/drawingml/2006/table">
            <a:tbl>
              <a:tblPr bandRow="1" firstRow="1">
                <a:noFill/>
                <a:tableStyleId>{3C3AADC9-AFE1-4B68-8D75-8712BA00C0CB}</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Decide if 101 is a prime number. Give a reason for your answer.</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rgbClr val="00BC89"/>
                          </a:solidFill>
                          <a:latin typeface="Nunito Sans"/>
                          <a:ea typeface="Nunito Sans"/>
                          <a:cs typeface="Nunito Sans"/>
                          <a:sym typeface="Nunito Sans"/>
                        </a:rPr>
                        <a:t>Prime, 101 is only divisible by 1 and 101 </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Calculate</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569 ÷ 10</a:t>
                      </a:r>
                      <a:r>
                        <a:rPr b="0" baseline="30000" lang="en-GB" sz="1600">
                          <a:solidFill>
                            <a:srgbClr val="000000"/>
                          </a:solidFill>
                          <a:latin typeface="Nunito Sans"/>
                          <a:ea typeface="Nunito Sans"/>
                          <a:cs typeface="Nunito Sans"/>
                          <a:sym typeface="Nunito Sans"/>
                        </a:rPr>
                        <a:t>2</a:t>
                      </a:r>
                      <a:r>
                        <a:rPr b="0" lang="en-GB" sz="1600">
                          <a:solidFill>
                            <a:srgbClr val="000000"/>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5.69</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Factorise 4x + 10</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chemeClr val="dk1"/>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2(2x + 5)</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478375">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Make this mathematical statement correct by filling in the blanks.</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2x + 3x</a:t>
                      </a:r>
                      <a:r>
                        <a:rPr baseline="30000" lang="en-GB" sz="1600">
                          <a:solidFill>
                            <a:schemeClr val="dk1"/>
                          </a:solidFill>
                          <a:latin typeface="Nunito Sans"/>
                          <a:ea typeface="Nunito Sans"/>
                          <a:cs typeface="Nunito Sans"/>
                          <a:sym typeface="Nunito Sans"/>
                        </a:rPr>
                        <a:t>2</a:t>
                      </a:r>
                      <a:r>
                        <a:rPr lang="en-GB" sz="1600">
                          <a:solidFill>
                            <a:schemeClr val="dk1"/>
                          </a:solidFill>
                          <a:latin typeface="Nunito Sans"/>
                          <a:ea typeface="Nunito Sans"/>
                          <a:cs typeface="Nunito Sans"/>
                          <a:sym typeface="Nunito Sans"/>
                        </a:rPr>
                        <a:t> ≡ 9x + x</a:t>
                      </a:r>
                      <a:r>
                        <a:rPr baseline="30000" lang="en-GB" sz="1600">
                          <a:solidFill>
                            <a:schemeClr val="dk1"/>
                          </a:solidFill>
                          <a:latin typeface="Nunito Sans"/>
                          <a:ea typeface="Nunito Sans"/>
                          <a:cs typeface="Nunito Sans"/>
                          <a:sym typeface="Nunito Sans"/>
                        </a:rPr>
                        <a:t>2</a:t>
                      </a:r>
                      <a:r>
                        <a:rPr lang="en-GB" sz="1600">
                          <a:solidFill>
                            <a:schemeClr val="dk1"/>
                          </a:solidFill>
                          <a:latin typeface="Nunito Sans"/>
                          <a:ea typeface="Nunito Sans"/>
                          <a:cs typeface="Nunito Sans"/>
                          <a:sym typeface="Nunito Sans"/>
                        </a:rPr>
                        <a:t> -7x + </a:t>
                      </a:r>
                      <a:r>
                        <a:rPr lang="en-GB" sz="1600" u="sng">
                          <a:solidFill>
                            <a:srgbClr val="00BC89"/>
                          </a:solidFill>
                          <a:latin typeface="Nunito Sans"/>
                          <a:ea typeface="Nunito Sans"/>
                          <a:cs typeface="Nunito Sans"/>
                          <a:sym typeface="Nunito Sans"/>
                        </a:rPr>
                        <a:t>2x</a:t>
                      </a:r>
                      <a:r>
                        <a:rPr baseline="30000" lang="en-GB" sz="1600" u="sng">
                          <a:solidFill>
                            <a:srgbClr val="00BC89"/>
                          </a:solidFill>
                          <a:latin typeface="Nunito Sans"/>
                          <a:ea typeface="Nunito Sans"/>
                          <a:cs typeface="Nunito Sans"/>
                          <a:sym typeface="Nunito Sans"/>
                        </a:rPr>
                        <a:t>2</a:t>
                      </a:r>
                      <a:r>
                        <a:rPr lang="en-GB" sz="1600" u="sng">
                          <a:solidFill>
                            <a:schemeClr val="lt1"/>
                          </a:solidFill>
                          <a:latin typeface="Nunito Sans"/>
                          <a:ea typeface="Nunito Sans"/>
                          <a:cs typeface="Nunito Sans"/>
                          <a:sym typeface="Nunito Sans"/>
                        </a:rPr>
                        <a:t>.</a:t>
                      </a:r>
                      <a:endParaRPr sz="1600" u="sng">
                        <a:solidFill>
                          <a:schemeClr val="lt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Work out the value of x that solves this equation:</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10x + 8 = 23</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x</a:t>
                      </a:r>
                      <a:r>
                        <a:rPr lang="en-GB" sz="1600">
                          <a:solidFill>
                            <a:srgbClr val="00BC89"/>
                          </a:solidFill>
                          <a:latin typeface="Nunito Sans"/>
                          <a:ea typeface="Nunito Sans"/>
                          <a:cs typeface="Nunito Sans"/>
                          <a:sym typeface="Nunito Sans"/>
                        </a:rPr>
                        <a:t> = 1.5</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