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A51600E-266C-4AF1-AF3F-02DE0B15D9B1}">
  <a:tblStyle styleId="{1A51600E-266C-4AF1-AF3F-02DE0B15D9B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61E33C5-9BF8-4185-8AB0-93EC5293FE34}"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9CD8CBD-110C-407D-841F-81B2FFE00E81}"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fd097d0c3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fd097d0c3b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fd097d0c3b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gfd097d0c3b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fd097d0c3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fd097d0c3b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fd097d0c3b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fd097d0c3b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1b722567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1b722567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e79dbc3d4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e79dbc3d4a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fd097d0c3b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gfd097d0c3b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fd097d0c3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gfd097d0c3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fd097d0c3b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gfd097d0c3b_0_5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fd097d0c3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fd097d0c3b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fd097d0c3b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gfd097d0c3b_0_5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7</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{1A51600E-266C-4AF1-AF3F-02DE0B15D9B1}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{1A51600E-266C-4AF1-AF3F-02DE0B15D9B1}</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7.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graphicFrame>
        <p:nvGraphicFramePr>
          <p:cNvPr id="132" name="Google Shape;132;p24"/>
          <p:cNvGraphicFramePr/>
          <p:nvPr/>
        </p:nvGraphicFramePr>
        <p:xfrm>
          <a:off x="108044" y="7863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5489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Complete the number sentences.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12.</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2304                2430</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2340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21125">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8 in the number 80317?</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two pairs of numbers that multiply to make 81.</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3" name="Google Shape;133;p24"/>
          <p:cNvPicPr preferRelativeResize="0"/>
          <p:nvPr/>
        </p:nvPicPr>
        <p:blipFill>
          <a:blip r:embed="rId3">
            <a:alphaModFix/>
          </a:blip>
          <a:stretch>
            <a:fillRect/>
          </a:stretch>
        </p:blipFill>
        <p:spPr>
          <a:xfrm>
            <a:off x="618875" y="1590875"/>
            <a:ext cx="1475750" cy="799375"/>
          </a:xfrm>
          <a:prstGeom prst="rect">
            <a:avLst/>
          </a:prstGeom>
          <a:noFill/>
          <a:ln>
            <a:noFill/>
          </a:ln>
        </p:spPr>
      </p:pic>
      <p:pic>
        <p:nvPicPr>
          <p:cNvPr id="134" name="Google Shape;134;p24"/>
          <p:cNvPicPr preferRelativeResize="0"/>
          <p:nvPr/>
        </p:nvPicPr>
        <p:blipFill>
          <a:blip r:embed="rId4">
            <a:alphaModFix/>
          </a:blip>
          <a:stretch>
            <a:fillRect/>
          </a:stretch>
        </p:blipFill>
        <p:spPr>
          <a:xfrm>
            <a:off x="5626375" y="3716300"/>
            <a:ext cx="1513025" cy="826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graphicFrame>
        <p:nvGraphicFramePr>
          <p:cNvPr id="140" name="Google Shape;140;p25"/>
          <p:cNvGraphicFramePr/>
          <p:nvPr/>
        </p:nvGraphicFramePr>
        <p:xfrm>
          <a:off x="108044" y="7863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5489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12.</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12, 24, 36, 48, 60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2304                </a:t>
                      </a:r>
                      <a:r>
                        <a:rPr b="0" lang="en-GB" sz="1600">
                          <a:solidFill>
                            <a:srgbClr val="00BC89"/>
                          </a:solidFill>
                          <a:latin typeface="Nunito Sans"/>
                          <a:ea typeface="Nunito Sans"/>
                          <a:cs typeface="Nunito Sans"/>
                          <a:sym typeface="Nunito Sans"/>
                        </a:rPr>
                        <a:t>2430</a:t>
                      </a:r>
                      <a:endParaRPr b="0"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2340</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21125">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8 in the number 80317?</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80000       (eighty thousand)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a:t>
                      </a:r>
                      <a:r>
                        <a:rPr lang="en-GB" sz="1600">
                          <a:solidFill>
                            <a:schemeClr val="dk1"/>
                          </a:solidFill>
                          <a:latin typeface="Nunito Sans"/>
                          <a:ea typeface="Nunito Sans"/>
                          <a:cs typeface="Nunito Sans"/>
                          <a:sym typeface="Nunito Sans"/>
                        </a:rPr>
                        <a:t>two pairs of numbers that multiply to make</a:t>
                      </a:r>
                      <a:r>
                        <a:rPr lang="en-GB" sz="1600">
                          <a:solidFill>
                            <a:schemeClr val="dk1"/>
                          </a:solidFill>
                          <a:latin typeface="Nunito Sans"/>
                          <a:ea typeface="Nunito Sans"/>
                          <a:cs typeface="Nunito Sans"/>
                          <a:sym typeface="Nunito Sans"/>
                        </a:rPr>
                        <a:t> 81.</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1 x 81</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3 x 27</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9 x 9</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1" name="Google Shape;141;p25"/>
          <p:cNvPicPr preferRelativeResize="0"/>
          <p:nvPr/>
        </p:nvPicPr>
        <p:blipFill>
          <a:blip r:embed="rId3">
            <a:alphaModFix/>
          </a:blip>
          <a:stretch>
            <a:fillRect/>
          </a:stretch>
        </p:blipFill>
        <p:spPr>
          <a:xfrm>
            <a:off x="520200" y="1552275"/>
            <a:ext cx="1692425" cy="9245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147" name="Google Shape;147;p26"/>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825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Complete the number sentences.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15.</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smallest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0.0021               0.011</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0.0012</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0835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7 in the number 0.67?</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two pairs of numbers that multiply to make 84.</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600" u="sng">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8" name="Google Shape;148;p26"/>
          <p:cNvPicPr preferRelativeResize="0"/>
          <p:nvPr/>
        </p:nvPicPr>
        <p:blipFill>
          <a:blip r:embed="rId3">
            <a:alphaModFix/>
          </a:blip>
          <a:stretch>
            <a:fillRect/>
          </a:stretch>
        </p:blipFill>
        <p:spPr>
          <a:xfrm>
            <a:off x="5704350" y="3716375"/>
            <a:ext cx="1638600" cy="895150"/>
          </a:xfrm>
          <a:prstGeom prst="rect">
            <a:avLst/>
          </a:prstGeom>
          <a:noFill/>
          <a:ln>
            <a:noFill/>
          </a:ln>
        </p:spPr>
      </p:pic>
      <p:pic>
        <p:nvPicPr>
          <p:cNvPr id="149" name="Google Shape;149;p26"/>
          <p:cNvPicPr preferRelativeResize="0"/>
          <p:nvPr/>
        </p:nvPicPr>
        <p:blipFill>
          <a:blip r:embed="rId4">
            <a:alphaModFix/>
          </a:blip>
          <a:stretch>
            <a:fillRect/>
          </a:stretch>
        </p:blipFill>
        <p:spPr>
          <a:xfrm>
            <a:off x="437750" y="1631247"/>
            <a:ext cx="1533750" cy="8307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 Day 5</a:t>
            </a:r>
            <a:endParaRPr b="1">
              <a:solidFill>
                <a:srgbClr val="FFFFFF"/>
              </a:solidFill>
              <a:latin typeface="Nunito Sans"/>
              <a:ea typeface="Nunito Sans"/>
              <a:cs typeface="Nunito Sans"/>
              <a:sym typeface="Nunito Sans"/>
            </a:endParaRPr>
          </a:p>
        </p:txBody>
      </p:sp>
      <p:graphicFrame>
        <p:nvGraphicFramePr>
          <p:cNvPr id="155" name="Google Shape;155;p27"/>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825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15.</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15, 30, 45, 60, 75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smallest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0.0021               0.011</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0.0012</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0835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7 in the number 0.67?</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0.07         (seven hundredths)</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a:t>
                      </a:r>
                      <a:r>
                        <a:rPr lang="en-GB" sz="1600">
                          <a:solidFill>
                            <a:schemeClr val="dk1"/>
                          </a:solidFill>
                          <a:latin typeface="Nunito Sans"/>
                          <a:ea typeface="Nunito Sans"/>
                          <a:cs typeface="Nunito Sans"/>
                          <a:sym typeface="Nunito Sans"/>
                        </a:rPr>
                        <a:t>two pairs of numbers that multiply to make</a:t>
                      </a:r>
                      <a:r>
                        <a:rPr lang="en-GB" sz="1600">
                          <a:solidFill>
                            <a:schemeClr val="dk1"/>
                          </a:solidFill>
                          <a:latin typeface="Nunito Sans"/>
                          <a:ea typeface="Nunito Sans"/>
                          <a:cs typeface="Nunito Sans"/>
                          <a:sym typeface="Nunito Sans"/>
                        </a:rPr>
                        <a:t> 84.</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1 x 84                    4 x 21</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2 x 42                    6 x 14</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3 x 28                    7 x 12</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6" name="Google Shape;156;p27"/>
          <p:cNvPicPr preferRelativeResize="0"/>
          <p:nvPr/>
        </p:nvPicPr>
        <p:blipFill>
          <a:blip r:embed="rId3">
            <a:alphaModFix/>
          </a:blip>
          <a:stretch>
            <a:fillRect/>
          </a:stretch>
        </p:blipFill>
        <p:spPr>
          <a:xfrm>
            <a:off x="430163" y="1550250"/>
            <a:ext cx="1553375" cy="848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{461E33C5-9BF8-4185-8AB0-93EC5293FE34}</a:tableStyleId>
              </a:tblPr>
              <a:tblGrid>
                <a:gridCol w="88101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Students begin by looking at topics that should be familiar from Key Stage 2. By building confidence and fluency from the offset of Key Stage 3, students will lay the foundations of a successful secondary maths education. These topics gain usage throughout other areas of maths so misconceptions and solid understanding should be at the </a:t>
                      </a:r>
                      <a:r>
                        <a:rPr lang="en-GB" sz="1500">
                          <a:latin typeface="Nunito Sans"/>
                          <a:ea typeface="Nunito Sans"/>
                          <a:cs typeface="Nunito Sans"/>
                          <a:sym typeface="Nunito Sans"/>
                        </a:rPr>
                        <a:t>forefront</a:t>
                      </a:r>
                      <a:r>
                        <a:rPr lang="en-GB" sz="1500">
                          <a:latin typeface="Nunito Sans"/>
                          <a:ea typeface="Nunito Sans"/>
                          <a:cs typeface="Nunito Sans"/>
                          <a:sym typeface="Nunito Sans"/>
                        </a:rPr>
                        <a:t> this week.</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Number bonds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Multiples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Comparing numbers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Place value</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Factor pairs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{461E33C5-9BF8-4185-8AB0-93EC5293FE34}</a:tableStyleId>
              </a:tblPr>
              <a:tblGrid>
                <a:gridCol w="8827825"/>
              </a:tblGrid>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Number bonds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can we look for to make these types of calculation easier?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might number bonds be useful in “real life situations”?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7719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Multiples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you think of efficient ways of finding multiples quickly?</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could multiples be of use in other subject areas?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Comparing numbers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important to order and compare the size of numbers?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Place value</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powers of 10 (denary) the only system for place value?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Factor pairs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could we use factor pairs to find out the properties of a number?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622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2.</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23              21</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31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198970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4 in the number 149?</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two pairs of numbers that multiply to make 12.</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600" u="sng">
                          <a:solidFill>
                            <a:schemeClr val="dk1"/>
                          </a:solidFill>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810278" y="1684550"/>
            <a:ext cx="1312222" cy="806475"/>
          </a:xfrm>
          <a:prstGeom prst="rect">
            <a:avLst/>
          </a:prstGeom>
          <a:noFill/>
          <a:ln>
            <a:noFill/>
          </a:ln>
        </p:spPr>
      </p:pic>
      <p:pic>
        <p:nvPicPr>
          <p:cNvPr id="89" name="Google Shape;89;p18"/>
          <p:cNvPicPr preferRelativeResize="0"/>
          <p:nvPr/>
        </p:nvPicPr>
        <p:blipFill>
          <a:blip r:embed="rId4">
            <a:alphaModFix/>
          </a:blip>
          <a:stretch>
            <a:fillRect/>
          </a:stretch>
        </p:blipFill>
        <p:spPr>
          <a:xfrm>
            <a:off x="5808850" y="3705144"/>
            <a:ext cx="1476275" cy="80648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1</a:t>
            </a:r>
            <a:endParaRPr b="1">
              <a:solidFill>
                <a:srgbClr val="FFFFFF"/>
              </a:solidFill>
              <a:latin typeface="Nunito Sans"/>
              <a:ea typeface="Nunito Sans"/>
              <a:cs typeface="Nunito Sans"/>
              <a:sym typeface="Nunito Sans"/>
            </a:endParaRPr>
          </a:p>
        </p:txBody>
      </p:sp>
      <p:graphicFrame>
        <p:nvGraphicFramePr>
          <p:cNvPr id="95" name="Google Shape;95;p19"/>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6228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0" lang="en-GB" sz="1600">
                          <a:solidFill>
                            <a:srgbClr val="FFFFFF"/>
                          </a:solidFill>
                          <a:latin typeface="Nunito Sans"/>
                          <a:ea typeface="Nunito Sans"/>
                          <a:cs typeface="Nunito Sans"/>
                          <a:sym typeface="Nunito Sans"/>
                        </a:rPr>
                        <a:t> </a:t>
                      </a:r>
                      <a:endParaRPr b="0" sz="1600">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2.</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2, 4, 6, 8, 10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23              21</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31</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00075">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4 in the number 149?</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40  (forty)</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a:t>
                      </a:r>
                      <a:r>
                        <a:rPr lang="en-GB" sz="1600">
                          <a:solidFill>
                            <a:schemeClr val="dk1"/>
                          </a:solidFill>
                          <a:latin typeface="Nunito Sans"/>
                          <a:ea typeface="Nunito Sans"/>
                          <a:cs typeface="Nunito Sans"/>
                          <a:sym typeface="Nunito Sans"/>
                        </a:rPr>
                        <a:t>two pairs of numbers that multiply to make</a:t>
                      </a:r>
                      <a:r>
                        <a:rPr lang="en-GB" sz="1600">
                          <a:solidFill>
                            <a:schemeClr val="dk1"/>
                          </a:solidFill>
                          <a:latin typeface="Nunito Sans"/>
                          <a:ea typeface="Nunito Sans"/>
                          <a:cs typeface="Nunito Sans"/>
                          <a:sym typeface="Nunito Sans"/>
                        </a:rPr>
                        <a:t> 12.</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1 x 12</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2 x 6</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3 x 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6" name="Google Shape;96;p19"/>
          <p:cNvPicPr preferRelativeResize="0"/>
          <p:nvPr/>
        </p:nvPicPr>
        <p:blipFill>
          <a:blip r:embed="rId3">
            <a:alphaModFix/>
          </a:blip>
          <a:stretch>
            <a:fillRect/>
          </a:stretch>
        </p:blipFill>
        <p:spPr>
          <a:xfrm>
            <a:off x="454400" y="1497850"/>
            <a:ext cx="1481250" cy="9103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graphicFrame>
        <p:nvGraphicFramePr>
          <p:cNvPr id="102" name="Google Shape;102;p20"/>
          <p:cNvGraphicFramePr/>
          <p:nvPr/>
        </p:nvGraphicFramePr>
        <p:xfrm>
          <a:off x="108044" y="7863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87880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Complete the number sentences.</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b="0" sz="1600" u="sng">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5.</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101                  110</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1001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85675">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3 in the number 2382?</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two pairs of numbers that multiply to make 35.</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3" name="Google Shape;103;p20"/>
          <p:cNvPicPr preferRelativeResize="0"/>
          <p:nvPr/>
        </p:nvPicPr>
        <p:blipFill>
          <a:blip r:embed="rId3">
            <a:alphaModFix/>
          </a:blip>
          <a:stretch>
            <a:fillRect/>
          </a:stretch>
        </p:blipFill>
        <p:spPr>
          <a:xfrm>
            <a:off x="562825" y="1587525"/>
            <a:ext cx="1433975" cy="790700"/>
          </a:xfrm>
          <a:prstGeom prst="rect">
            <a:avLst/>
          </a:prstGeom>
          <a:noFill/>
          <a:ln>
            <a:noFill/>
          </a:ln>
        </p:spPr>
      </p:pic>
      <p:pic>
        <p:nvPicPr>
          <p:cNvPr id="104" name="Google Shape;104;p20"/>
          <p:cNvPicPr preferRelativeResize="0"/>
          <p:nvPr/>
        </p:nvPicPr>
        <p:blipFill>
          <a:blip r:embed="rId4">
            <a:alphaModFix/>
          </a:blip>
          <a:stretch>
            <a:fillRect/>
          </a:stretch>
        </p:blipFill>
        <p:spPr>
          <a:xfrm>
            <a:off x="5695375" y="3362500"/>
            <a:ext cx="1715925" cy="9294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graphicFrame>
        <p:nvGraphicFramePr>
          <p:cNvPr id="110" name="Google Shape;110;p21"/>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8581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0" sz="1600" u="sng">
                        <a:solidFill>
                          <a:srgbClr val="FFFFFF"/>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5.</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5, 10, 15, 20, 25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largest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101                  110</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1001</a:t>
                      </a:r>
                      <a:endParaRPr b="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199970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3 in the number 2382?</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300      (three hundred)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a:t>
                      </a:r>
                      <a:r>
                        <a:rPr lang="en-GB" sz="1600">
                          <a:solidFill>
                            <a:schemeClr val="dk1"/>
                          </a:solidFill>
                          <a:latin typeface="Nunito Sans"/>
                          <a:ea typeface="Nunito Sans"/>
                          <a:cs typeface="Nunito Sans"/>
                          <a:sym typeface="Nunito Sans"/>
                        </a:rPr>
                        <a:t>two pairs of numbers that multiply to make</a:t>
                      </a:r>
                      <a:r>
                        <a:rPr lang="en-GB" sz="1600">
                          <a:solidFill>
                            <a:schemeClr val="dk1"/>
                          </a:solidFill>
                          <a:latin typeface="Nunito Sans"/>
                          <a:ea typeface="Nunito Sans"/>
                          <a:cs typeface="Nunito Sans"/>
                          <a:sym typeface="Nunito Sans"/>
                        </a:rPr>
                        <a:t> 35.</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1 x 35</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5 x 7</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1" name="Google Shape;111;p21"/>
          <p:cNvPicPr preferRelativeResize="0"/>
          <p:nvPr/>
        </p:nvPicPr>
        <p:blipFill>
          <a:blip r:embed="rId3">
            <a:alphaModFix/>
          </a:blip>
          <a:stretch>
            <a:fillRect/>
          </a:stretch>
        </p:blipFill>
        <p:spPr>
          <a:xfrm>
            <a:off x="522900" y="1577850"/>
            <a:ext cx="1584375" cy="8662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graphicFrame>
        <p:nvGraphicFramePr>
          <p:cNvPr id="117" name="Google Shape;117;p22"/>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69137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Complete the number sentences.</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7.</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smallest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11.4                  1.03</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1.41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190260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5 in the number 12.5?</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two pairs of numbers that multiply to make 56.</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8" name="Google Shape;118;p22"/>
          <p:cNvPicPr preferRelativeResize="0"/>
          <p:nvPr/>
        </p:nvPicPr>
        <p:blipFill>
          <a:blip r:embed="rId3">
            <a:alphaModFix/>
          </a:blip>
          <a:stretch>
            <a:fillRect/>
          </a:stretch>
        </p:blipFill>
        <p:spPr>
          <a:xfrm>
            <a:off x="670000" y="1592025"/>
            <a:ext cx="1576100" cy="861025"/>
          </a:xfrm>
          <a:prstGeom prst="rect">
            <a:avLst/>
          </a:prstGeom>
          <a:noFill/>
          <a:ln>
            <a:noFill/>
          </a:ln>
        </p:spPr>
      </p:pic>
      <p:pic>
        <p:nvPicPr>
          <p:cNvPr id="119" name="Google Shape;119;p22"/>
          <p:cNvPicPr preferRelativeResize="0"/>
          <p:nvPr/>
        </p:nvPicPr>
        <p:blipFill>
          <a:blip r:embed="rId4">
            <a:alphaModFix/>
          </a:blip>
          <a:stretch>
            <a:fillRect/>
          </a:stretch>
        </p:blipFill>
        <p:spPr>
          <a:xfrm>
            <a:off x="5550150" y="3640050"/>
            <a:ext cx="1898825" cy="10373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1, </a:t>
            </a: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graphicFrame>
        <p:nvGraphicFramePr>
          <p:cNvPr id="125" name="Google Shape;125;p23"/>
          <p:cNvGraphicFramePr/>
          <p:nvPr/>
        </p:nvGraphicFramePr>
        <p:xfrm>
          <a:off x="108044" y="862525"/>
          <a:ext cx="3000000" cy="3000000"/>
        </p:xfrm>
        <a:graphic>
          <a:graphicData uri="http://schemas.openxmlformats.org/drawingml/2006/table">
            <a:tbl>
              <a:tblPr bandRow="1" firstRow="1">
                <a:noFill/>
                <a:tableStyleId>{F9CD8CBD-110C-407D-841F-81B2FFE00E81}</a:tableStyleId>
              </a:tblPr>
              <a:tblGrid>
                <a:gridCol w="1546950"/>
                <a:gridCol w="1695225"/>
                <a:gridCol w="1221775"/>
                <a:gridCol w="1350275"/>
                <a:gridCol w="3067850"/>
              </a:tblGrid>
              <a:tr h="1709225">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Complete the number sentences.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Write down the first five multiples of 7.</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7, 14, 21, 28, 35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Which is the smallest number?</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11.4                  </a:t>
                      </a:r>
                      <a:r>
                        <a:rPr b="0" lang="en-GB" sz="1600">
                          <a:solidFill>
                            <a:srgbClr val="00BC89"/>
                          </a:solidFill>
                          <a:latin typeface="Nunito Sans"/>
                          <a:ea typeface="Nunito Sans"/>
                          <a:cs typeface="Nunito Sans"/>
                          <a:sym typeface="Nunito Sans"/>
                        </a:rPr>
                        <a:t>1.03</a:t>
                      </a:r>
                      <a:endParaRPr b="0"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b="0" lang="en-GB" sz="1600">
                          <a:solidFill>
                            <a:schemeClr val="dk1"/>
                          </a:solidFill>
                          <a:latin typeface="Nunito Sans"/>
                          <a:ea typeface="Nunito Sans"/>
                          <a:cs typeface="Nunito Sans"/>
                          <a:sym typeface="Nunito Sans"/>
                        </a:rPr>
                        <a:t>          1.41</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1902600">
                <a:tc gridSpan="3">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What is the value of the 5 in the number 12.5?</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0.5       (five tenths)</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Find </a:t>
                      </a:r>
                      <a:r>
                        <a:rPr lang="en-GB" sz="1600">
                          <a:solidFill>
                            <a:schemeClr val="dk1"/>
                          </a:solidFill>
                          <a:latin typeface="Nunito Sans"/>
                          <a:ea typeface="Nunito Sans"/>
                          <a:cs typeface="Nunito Sans"/>
                          <a:sym typeface="Nunito Sans"/>
                        </a:rPr>
                        <a:t>two pairs of numbers that multiply to make</a:t>
                      </a:r>
                      <a:r>
                        <a:rPr lang="en-GB" sz="1600">
                          <a:solidFill>
                            <a:schemeClr val="dk1"/>
                          </a:solidFill>
                          <a:latin typeface="Nunito Sans"/>
                          <a:ea typeface="Nunito Sans"/>
                          <a:cs typeface="Nunito Sans"/>
                          <a:sym typeface="Nunito Sans"/>
                        </a:rPr>
                        <a:t> 56.</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1 x 56</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2 x 28</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4 x 14</a:t>
                      </a:r>
                      <a:endParaRPr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SzPts val="1100"/>
                        <a:buNone/>
                      </a:pPr>
                      <a:r>
                        <a:rPr lang="en-GB" sz="1600">
                          <a:solidFill>
                            <a:srgbClr val="00BC89"/>
                          </a:solidFill>
                          <a:latin typeface="Nunito Sans"/>
                          <a:ea typeface="Nunito Sans"/>
                          <a:cs typeface="Nunito Sans"/>
                          <a:sym typeface="Nunito Sans"/>
                        </a:rPr>
                        <a:t>7 x 8</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6" name="Google Shape;126;p23"/>
          <p:cNvPicPr preferRelativeResize="0"/>
          <p:nvPr/>
        </p:nvPicPr>
        <p:blipFill>
          <a:blip r:embed="rId3">
            <a:alphaModFix/>
          </a:blip>
          <a:stretch>
            <a:fillRect/>
          </a:stretch>
        </p:blipFill>
        <p:spPr>
          <a:xfrm>
            <a:off x="487075" y="1505375"/>
            <a:ext cx="1513100" cy="826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