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EF67429-0E73-4E4E-BB81-994AE24A7F75}">
  <a:tblStyle styleId="{8EF67429-0E73-4E4E-BB81-994AE24A7F7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A4174C1-ED95-424B-8600-6434511FFE2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6C7A133-6630-4FE2-B545-6F8DDC376C74}"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fc1a93f60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fc1a93f60f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cf8d0e37e9_0_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cf8d0e37e9_0_1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fc1a93f60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fc1a93f60f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cf8d0e37e9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cf8d0e37e9_0_1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cf8d0e37e9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cf8d0e37e9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fc1a93f60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fc1a93f60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cf8d0e37e9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cf8d0e37e9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fc1a93f60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fc1a93f60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cf8d0e37e9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cf8d0e37e9_0_9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fc1a93f60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fc1a93f60f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cf8d0e37e9_0_1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cf8d0e37e9_0_1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a:t>
            </a:r>
            <a:r>
              <a:rPr lang="en-GB" sz="2900">
                <a:solidFill>
                  <a:schemeClr val="lt1"/>
                </a:solidFill>
                <a:latin typeface="Nunito Sans"/>
                <a:ea typeface="Nunito Sans"/>
                <a:cs typeface="Nunito Sans"/>
                <a:sym typeface="Nunito Sans"/>
              </a:rPr>
              <a:t>N TERM</a:t>
            </a:r>
            <a:endParaRPr sz="2900">
              <a:solidFill>
                <a:schemeClr val="lt1"/>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{8EF67429-0E73-4E4E-BB81-994AE24A7F75}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{8EF67429-0E73-4E4E-BB81-994AE24A7F75}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3.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2.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7.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8</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541675"/>
                <a:gridCol w="13753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7a + 4ab - 2a + b</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 x g x 4h</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2.02 x 1.3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value of each star is the same, how much is each star worth?</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6" name="Google Shape;136;p24"/>
          <p:cNvPicPr preferRelativeResize="0"/>
          <p:nvPr/>
        </p:nvPicPr>
        <p:blipFill>
          <a:blip r:embed="rId3">
            <a:alphaModFix/>
          </a:blip>
          <a:stretch>
            <a:fillRect/>
          </a:stretch>
        </p:blipFill>
        <p:spPr>
          <a:xfrm>
            <a:off x="808875" y="2894375"/>
            <a:ext cx="2296450" cy="1730200"/>
          </a:xfrm>
          <a:prstGeom prst="rect">
            <a:avLst/>
          </a:prstGeom>
          <a:noFill/>
          <a:ln>
            <a:noFill/>
          </a:ln>
        </p:spPr>
      </p:pic>
      <p:pic>
        <p:nvPicPr>
          <p:cNvPr id="137" name="Google Shape;137;p24"/>
          <p:cNvPicPr preferRelativeResize="0"/>
          <p:nvPr/>
        </p:nvPicPr>
        <p:blipFill>
          <a:blip r:embed="rId4">
            <a:alphaModFix/>
          </a:blip>
          <a:stretch>
            <a:fillRect/>
          </a:stretch>
        </p:blipFill>
        <p:spPr>
          <a:xfrm>
            <a:off x="5253024" y="3043975"/>
            <a:ext cx="2717250" cy="1548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43" name="Google Shape;143;p25"/>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541675"/>
                <a:gridCol w="13753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7a + 4ab - 2a + b = </a:t>
                      </a:r>
                      <a:r>
                        <a:rPr b="0" lang="en-GB" sz="1600">
                          <a:solidFill>
                            <a:srgbClr val="00BC89"/>
                          </a:solidFill>
                          <a:latin typeface="Nunito Sans"/>
                          <a:ea typeface="Nunito Sans"/>
                          <a:cs typeface="Nunito Sans"/>
                          <a:sym typeface="Nunito Sans"/>
                        </a:rPr>
                        <a:t>5a +4ab + b</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 x g x 4h = </a:t>
                      </a:r>
                      <a:r>
                        <a:rPr b="0" lang="en-GB" sz="1600">
                          <a:solidFill>
                            <a:srgbClr val="00BC89"/>
                          </a:solidFill>
                          <a:latin typeface="Nunito Sans"/>
                          <a:ea typeface="Nunito Sans"/>
                          <a:cs typeface="Nunito Sans"/>
                          <a:sym typeface="Nunito Sans"/>
                        </a:rPr>
                        <a:t>20gh</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2.02 x 1.3 = </a:t>
                      </a:r>
                      <a:r>
                        <a:rPr b="0" lang="en-GB" sz="1600">
                          <a:solidFill>
                            <a:srgbClr val="00BC89"/>
                          </a:solidFill>
                          <a:latin typeface="Nunito Sans"/>
                          <a:ea typeface="Nunito Sans"/>
                          <a:cs typeface="Nunito Sans"/>
                          <a:sym typeface="Nunito Sans"/>
                        </a:rPr>
                        <a:t>2.626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a:t>
                      </a:r>
                      <a:r>
                        <a:rPr lang="en-GB" sz="1600">
                          <a:solidFill>
                            <a:schemeClr val="dk1"/>
                          </a:solidFill>
                          <a:latin typeface="Nunito Sans"/>
                          <a:ea typeface="Nunito Sans"/>
                          <a:cs typeface="Nunito Sans"/>
                          <a:sym typeface="Nunito Sans"/>
                        </a:rPr>
                        <a:t>value</a:t>
                      </a:r>
                      <a:r>
                        <a:rPr lang="en-GB" sz="1600">
                          <a:solidFill>
                            <a:schemeClr val="dk1"/>
                          </a:solidFill>
                          <a:latin typeface="Nunito Sans"/>
                          <a:ea typeface="Nunito Sans"/>
                          <a:cs typeface="Nunito Sans"/>
                          <a:sym typeface="Nunito Sans"/>
                        </a:rPr>
                        <a:t> of </a:t>
                      </a:r>
                      <a:r>
                        <a:rPr lang="en-GB" sz="1600">
                          <a:solidFill>
                            <a:schemeClr val="dk1"/>
                          </a:solidFill>
                          <a:latin typeface="Nunito Sans"/>
                          <a:ea typeface="Nunito Sans"/>
                          <a:cs typeface="Nunito Sans"/>
                          <a:sym typeface="Nunito Sans"/>
                        </a:rPr>
                        <a:t>each star is</a:t>
                      </a:r>
                      <a:r>
                        <a:rPr lang="en-GB" sz="1600">
                          <a:solidFill>
                            <a:schemeClr val="dk1"/>
                          </a:solidFill>
                          <a:latin typeface="Nunito Sans"/>
                          <a:ea typeface="Nunito Sans"/>
                          <a:cs typeface="Nunito Sans"/>
                          <a:sym typeface="Nunito Sans"/>
                        </a:rPr>
                        <a:t> the same, how much is each star worth?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4" name="Google Shape;144;p25"/>
          <p:cNvPicPr preferRelativeResize="0"/>
          <p:nvPr/>
        </p:nvPicPr>
        <p:blipFill>
          <a:blip r:embed="rId3">
            <a:alphaModFix/>
          </a:blip>
          <a:stretch>
            <a:fillRect/>
          </a:stretch>
        </p:blipFill>
        <p:spPr>
          <a:xfrm>
            <a:off x="725200" y="2885050"/>
            <a:ext cx="2352925" cy="1772750"/>
          </a:xfrm>
          <a:prstGeom prst="rect">
            <a:avLst/>
          </a:prstGeom>
          <a:noFill/>
          <a:ln>
            <a:noFill/>
          </a:ln>
        </p:spPr>
      </p:pic>
      <p:pic>
        <p:nvPicPr>
          <p:cNvPr id="145" name="Google Shape;145;p25"/>
          <p:cNvPicPr preferRelativeResize="0"/>
          <p:nvPr/>
        </p:nvPicPr>
        <p:blipFill>
          <a:blip r:embed="rId4">
            <a:alphaModFix/>
          </a:blip>
          <a:stretch>
            <a:fillRect/>
          </a:stretch>
        </p:blipFill>
        <p:spPr>
          <a:xfrm>
            <a:off x="5253024" y="3043975"/>
            <a:ext cx="2717250" cy="15489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400950"/>
                <a:gridCol w="15160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- 5x + 2 - 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- 2x</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3a x 4a</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132 x 4.52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value of each star is the same, how much is each star worth?</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2" name="Google Shape;152;p26"/>
          <p:cNvPicPr preferRelativeResize="0"/>
          <p:nvPr/>
        </p:nvPicPr>
        <p:blipFill>
          <a:blip r:embed="rId3">
            <a:alphaModFix/>
          </a:blip>
          <a:stretch>
            <a:fillRect/>
          </a:stretch>
        </p:blipFill>
        <p:spPr>
          <a:xfrm>
            <a:off x="864075" y="2898082"/>
            <a:ext cx="2193600" cy="1823093"/>
          </a:xfrm>
          <a:prstGeom prst="rect">
            <a:avLst/>
          </a:prstGeom>
          <a:noFill/>
          <a:ln>
            <a:noFill/>
          </a:ln>
        </p:spPr>
      </p:pic>
      <p:pic>
        <p:nvPicPr>
          <p:cNvPr id="153" name="Google Shape;153;p26"/>
          <p:cNvPicPr preferRelativeResize="0"/>
          <p:nvPr/>
        </p:nvPicPr>
        <p:blipFill>
          <a:blip r:embed="rId4">
            <a:alphaModFix/>
          </a:blip>
          <a:stretch>
            <a:fillRect/>
          </a:stretch>
        </p:blipFill>
        <p:spPr>
          <a:xfrm>
            <a:off x="5366750" y="3252438"/>
            <a:ext cx="2933700" cy="13049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59" name="Google Shape;159;p27"/>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784800"/>
                <a:gridCol w="1132200"/>
                <a:gridCol w="1542500"/>
                <a:gridCol w="28756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- 5x + 2 - 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- 2x = </a:t>
                      </a:r>
                      <a:r>
                        <a:rPr b="0" lang="en-GB" sz="1600">
                          <a:solidFill>
                            <a:srgbClr val="00BC89"/>
                          </a:solidFill>
                          <a:latin typeface="Nunito Sans"/>
                          <a:ea typeface="Nunito Sans"/>
                          <a:cs typeface="Nunito Sans"/>
                          <a:sym typeface="Nunito Sans"/>
                        </a:rPr>
                        <a:t>2x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-7x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3a x 4a = </a:t>
                      </a:r>
                      <a:r>
                        <a:rPr b="0" lang="en-GB" sz="1600">
                          <a:solidFill>
                            <a:srgbClr val="00BC89"/>
                          </a:solidFill>
                          <a:latin typeface="Nunito Sans"/>
                          <a:ea typeface="Nunito Sans"/>
                          <a:cs typeface="Nunito Sans"/>
                          <a:sym typeface="Nunito Sans"/>
                        </a:rPr>
                        <a:t>12a</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132 x 4.52 = </a:t>
                      </a:r>
                      <a:r>
                        <a:rPr b="0" lang="en-GB" sz="1600">
                          <a:solidFill>
                            <a:srgbClr val="00BC89"/>
                          </a:solidFill>
                          <a:latin typeface="Nunito Sans"/>
                          <a:ea typeface="Nunito Sans"/>
                          <a:cs typeface="Nunito Sans"/>
                          <a:sym typeface="Nunito Sans"/>
                        </a:rPr>
                        <a:t>596.64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a:t>
                      </a:r>
                      <a:r>
                        <a:rPr lang="en-GB" sz="1600">
                          <a:solidFill>
                            <a:schemeClr val="dk1"/>
                          </a:solidFill>
                          <a:latin typeface="Nunito Sans"/>
                          <a:ea typeface="Nunito Sans"/>
                          <a:cs typeface="Nunito Sans"/>
                          <a:sym typeface="Nunito Sans"/>
                        </a:rPr>
                        <a:t>value</a:t>
                      </a:r>
                      <a:r>
                        <a:rPr lang="en-GB" sz="1600">
                          <a:solidFill>
                            <a:schemeClr val="dk1"/>
                          </a:solidFill>
                          <a:latin typeface="Nunito Sans"/>
                          <a:ea typeface="Nunito Sans"/>
                          <a:cs typeface="Nunito Sans"/>
                          <a:sym typeface="Nunito Sans"/>
                        </a:rPr>
                        <a:t> of </a:t>
                      </a:r>
                      <a:r>
                        <a:rPr lang="en-GB" sz="1600">
                          <a:solidFill>
                            <a:schemeClr val="dk1"/>
                          </a:solidFill>
                          <a:latin typeface="Nunito Sans"/>
                          <a:ea typeface="Nunito Sans"/>
                          <a:cs typeface="Nunito Sans"/>
                          <a:sym typeface="Nunito Sans"/>
                        </a:rPr>
                        <a:t>each star is</a:t>
                      </a:r>
                      <a:r>
                        <a:rPr lang="en-GB" sz="1600">
                          <a:solidFill>
                            <a:schemeClr val="dk1"/>
                          </a:solidFill>
                          <a:latin typeface="Nunito Sans"/>
                          <a:ea typeface="Nunito Sans"/>
                          <a:cs typeface="Nunito Sans"/>
                          <a:sym typeface="Nunito Sans"/>
                        </a:rPr>
                        <a:t> the same, how much is each star worth?   </a:t>
                      </a:r>
                      <a:r>
                        <a:rPr lang="en-GB" sz="1600">
                          <a:solidFill>
                            <a:srgbClr val="00BC89"/>
                          </a:solidFill>
                          <a:latin typeface="Nunito Sans"/>
                          <a:ea typeface="Nunito Sans"/>
                          <a:cs typeface="Nunito Sans"/>
                          <a:sym typeface="Nunito Sans"/>
                        </a:rPr>
                        <a:t>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0" name="Google Shape;160;p27"/>
          <p:cNvPicPr preferRelativeResize="0"/>
          <p:nvPr/>
        </p:nvPicPr>
        <p:blipFill>
          <a:blip r:embed="rId3">
            <a:alphaModFix/>
          </a:blip>
          <a:stretch>
            <a:fillRect/>
          </a:stretch>
        </p:blipFill>
        <p:spPr>
          <a:xfrm>
            <a:off x="840825" y="2852350"/>
            <a:ext cx="2287750" cy="1901375"/>
          </a:xfrm>
          <a:prstGeom prst="rect">
            <a:avLst/>
          </a:prstGeom>
          <a:noFill/>
          <a:ln>
            <a:noFill/>
          </a:ln>
        </p:spPr>
      </p:pic>
      <p:pic>
        <p:nvPicPr>
          <p:cNvPr id="161" name="Google Shape;161;p27"/>
          <p:cNvPicPr preferRelativeResize="0"/>
          <p:nvPr/>
        </p:nvPicPr>
        <p:blipFill>
          <a:blip r:embed="rId4">
            <a:alphaModFix/>
          </a:blip>
          <a:stretch>
            <a:fillRect/>
          </a:stretch>
        </p:blipFill>
        <p:spPr>
          <a:xfrm>
            <a:off x="5366750" y="3252438"/>
            <a:ext cx="2933700" cy="13049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{5A4174C1-ED95-424B-8600-6434511FFE26}</a:tableStyleId>
              </a:tblPr>
              <a:tblGrid>
                <a:gridCol w="88726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Students will be seeing some abstract ideas this week along with some familiar skills from dealing with numbers. You may have students that already have techniques for dealing with missing value. These ideas could be explored, or you may wish students to use a particular strategy.</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Collecting like terms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Removing the </a:t>
                      </a:r>
                      <a:r>
                        <a:rPr b="1" lang="en-GB" sz="1500">
                          <a:latin typeface="Nunito Sans"/>
                          <a:ea typeface="Nunito Sans"/>
                          <a:cs typeface="Nunito Sans"/>
                          <a:sym typeface="Nunito Sans"/>
                        </a:rPr>
                        <a:t>multiplication symbol from expressions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Written multiplication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Prime factors of square numbers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Finding missing </a:t>
                      </a:r>
                      <a:r>
                        <a:rPr b="1" lang="en-GB" sz="1500">
                          <a:latin typeface="Nunito Sans"/>
                          <a:ea typeface="Nunito Sans"/>
                          <a:cs typeface="Nunito Sans"/>
                          <a:sym typeface="Nunito Sans"/>
                        </a:rPr>
                        <a:t>value</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{5A4174C1-ED95-424B-8600-6434511FFE26}</a:tableStyleId>
              </a:tblPr>
              <a:tblGrid>
                <a:gridCol w="88726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Collecting like terms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use the sign in front of a term? How much does this matter?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Removing the </a:t>
                      </a:r>
                      <a:r>
                        <a:rPr b="1" lang="en-GB">
                          <a:latin typeface="Nunito Sans"/>
                          <a:ea typeface="Nunito Sans"/>
                          <a:cs typeface="Nunito Sans"/>
                          <a:sym typeface="Nunito Sans"/>
                        </a:rPr>
                        <a:t>multiplication symbol from expressions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multiplication symbols be a hindrance in algebra?</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convention do we rely on for multiplication in algebra?</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Written multiplication</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ways have you found to multiply more efficiently?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Prime factors of square numbers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happens when we look at the prime factors of square numbers?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guess how this would work for cube numbers?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Finding missing </a:t>
                      </a:r>
                      <a:r>
                        <a:rPr b="1" lang="en-GB">
                          <a:latin typeface="Nunito Sans"/>
                          <a:ea typeface="Nunito Sans"/>
                          <a:cs typeface="Nunito Sans"/>
                          <a:sym typeface="Nunito Sans"/>
                        </a:rPr>
                        <a:t>value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mental process do you follow for finding missing value?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349750"/>
                <a:gridCol w="15672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2x + 5x + 3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Simplify this expression.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 x 4a</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34 x 107</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this </a:t>
                      </a:r>
                      <a:r>
                        <a:rPr lang="en-GB" sz="1600">
                          <a:latin typeface="Nunito Sans"/>
                          <a:ea typeface="Nunito Sans"/>
                          <a:cs typeface="Nunito Sans"/>
                          <a:sym typeface="Nunito Sans"/>
                        </a:rPr>
                        <a:t>diagram for prime factors.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If the value of each star is the same, how much is each star worth?</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808200" y="2868250"/>
            <a:ext cx="2517425" cy="1776000"/>
          </a:xfrm>
          <a:prstGeom prst="rect">
            <a:avLst/>
          </a:prstGeom>
          <a:noFill/>
          <a:ln>
            <a:noFill/>
          </a:ln>
        </p:spPr>
      </p:pic>
      <p:pic>
        <p:nvPicPr>
          <p:cNvPr id="89" name="Google Shape;89;p18"/>
          <p:cNvPicPr preferRelativeResize="0"/>
          <p:nvPr/>
        </p:nvPicPr>
        <p:blipFill>
          <a:blip r:embed="rId4">
            <a:alphaModFix/>
          </a:blip>
          <a:stretch>
            <a:fillRect/>
          </a:stretch>
        </p:blipFill>
        <p:spPr>
          <a:xfrm>
            <a:off x="5330450" y="3190750"/>
            <a:ext cx="2857500" cy="1409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349750"/>
                <a:gridCol w="15672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2x + 5x + 3 = </a:t>
                      </a:r>
                      <a:r>
                        <a:rPr b="0" lang="en-GB" sz="1600">
                          <a:solidFill>
                            <a:srgbClr val="00BC89"/>
                          </a:solidFill>
                          <a:latin typeface="Nunito Sans"/>
                          <a:ea typeface="Nunito Sans"/>
                          <a:cs typeface="Nunito Sans"/>
                          <a:sym typeface="Nunito Sans"/>
                        </a:rPr>
                        <a:t>7x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Simplify this expression.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 x 4a = </a:t>
                      </a:r>
                      <a:r>
                        <a:rPr b="0" lang="en-GB" sz="1600">
                          <a:solidFill>
                            <a:srgbClr val="00BC89"/>
                          </a:solidFill>
                          <a:latin typeface="Nunito Sans"/>
                          <a:ea typeface="Nunito Sans"/>
                          <a:cs typeface="Nunito Sans"/>
                          <a:sym typeface="Nunito Sans"/>
                        </a:rPr>
                        <a:t>12a</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34 x 107 = </a:t>
                      </a:r>
                      <a:r>
                        <a:rPr b="0" lang="en-GB" sz="1600">
                          <a:solidFill>
                            <a:srgbClr val="00BC89"/>
                          </a:solidFill>
                          <a:latin typeface="Nunito Sans"/>
                          <a:ea typeface="Nunito Sans"/>
                          <a:cs typeface="Nunito Sans"/>
                          <a:sym typeface="Nunito Sans"/>
                        </a:rPr>
                        <a:t>3638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this </a:t>
                      </a:r>
                      <a:r>
                        <a:rPr lang="en-GB" sz="1600">
                          <a:latin typeface="Nunito Sans"/>
                          <a:ea typeface="Nunito Sans"/>
                          <a:cs typeface="Nunito Sans"/>
                          <a:sym typeface="Nunito Sans"/>
                        </a:rPr>
                        <a:t>diagram for prime factors.</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latin typeface="Nunito Sans"/>
                          <a:ea typeface="Nunito Sans"/>
                          <a:cs typeface="Nunito Sans"/>
                          <a:sym typeface="Nunito Sans"/>
                        </a:rPr>
                        <a:t>If the value of </a:t>
                      </a:r>
                      <a:r>
                        <a:rPr lang="en-GB" sz="1600">
                          <a:solidFill>
                            <a:schemeClr val="dk1"/>
                          </a:solidFill>
                          <a:latin typeface="Nunito Sans"/>
                          <a:ea typeface="Nunito Sans"/>
                          <a:cs typeface="Nunito Sans"/>
                          <a:sym typeface="Nunito Sans"/>
                        </a:rPr>
                        <a:t>each star is</a:t>
                      </a:r>
                      <a:r>
                        <a:rPr lang="en-GB" sz="1600">
                          <a:latin typeface="Nunito Sans"/>
                          <a:ea typeface="Nunito Sans"/>
                          <a:cs typeface="Nunito Sans"/>
                          <a:sym typeface="Nunito Sans"/>
                        </a:rPr>
                        <a:t> the same, how much is each star worth?  </a:t>
                      </a:r>
                      <a:r>
                        <a:rPr lang="en-GB" sz="1600">
                          <a:solidFill>
                            <a:srgbClr val="00BC89"/>
                          </a:solidFill>
                          <a:latin typeface="Nunito Sans"/>
                          <a:ea typeface="Nunito Sans"/>
                          <a:cs typeface="Nunito Sans"/>
                          <a:sym typeface="Nunito Sans"/>
                        </a:rPr>
                        <a:t>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5330450" y="3190750"/>
            <a:ext cx="2857500" cy="1409700"/>
          </a:xfrm>
          <a:prstGeom prst="rect">
            <a:avLst/>
          </a:prstGeom>
          <a:noFill/>
          <a:ln>
            <a:noFill/>
          </a:ln>
        </p:spPr>
      </p:pic>
      <p:pic>
        <p:nvPicPr>
          <p:cNvPr id="97" name="Google Shape;97;p19"/>
          <p:cNvPicPr preferRelativeResize="0"/>
          <p:nvPr/>
        </p:nvPicPr>
        <p:blipFill>
          <a:blip r:embed="rId4">
            <a:alphaModFix/>
          </a:blip>
          <a:stretch>
            <a:fillRect/>
          </a:stretch>
        </p:blipFill>
        <p:spPr>
          <a:xfrm>
            <a:off x="836750" y="2867900"/>
            <a:ext cx="2571425" cy="18141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440200"/>
                <a:gridCol w="1476800"/>
                <a:gridCol w="1350275"/>
                <a:gridCol w="3067850"/>
              </a:tblGrid>
              <a:tr h="1192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1 + 9m + n + 4m - 2n</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5b x 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781 x 49</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value of each star is the same, how much is each star worth?</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5327425" y="2872601"/>
            <a:ext cx="2748975" cy="1796000"/>
          </a:xfrm>
          <a:prstGeom prst="rect">
            <a:avLst/>
          </a:prstGeom>
          <a:noFill/>
          <a:ln>
            <a:noFill/>
          </a:ln>
        </p:spPr>
      </p:pic>
      <p:pic>
        <p:nvPicPr>
          <p:cNvPr id="105" name="Google Shape;105;p20"/>
          <p:cNvPicPr preferRelativeResize="0"/>
          <p:nvPr/>
        </p:nvPicPr>
        <p:blipFill>
          <a:blip r:embed="rId4">
            <a:alphaModFix/>
          </a:blip>
          <a:stretch>
            <a:fillRect/>
          </a:stretch>
        </p:blipFill>
        <p:spPr>
          <a:xfrm>
            <a:off x="916100" y="2782414"/>
            <a:ext cx="2253600" cy="191656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 Day 2</a:t>
            </a:r>
            <a:endParaRPr b="1">
              <a:solidFill>
                <a:srgbClr val="FFFFFF"/>
              </a:solidFill>
              <a:latin typeface="Nunito Sans"/>
              <a:ea typeface="Nunito Sans"/>
              <a:cs typeface="Nunito Sans"/>
              <a:sym typeface="Nunito Sans"/>
            </a:endParaRPr>
          </a:p>
        </p:txBody>
      </p:sp>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740900"/>
                <a:gridCol w="1176100"/>
                <a:gridCol w="1492725"/>
                <a:gridCol w="2925400"/>
              </a:tblGrid>
              <a:tr h="1192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1 + 9m + n + 4m - 2n = </a:t>
                      </a:r>
                      <a:r>
                        <a:rPr b="0" lang="en-GB" sz="1600">
                          <a:solidFill>
                            <a:srgbClr val="00BC89"/>
                          </a:solidFill>
                          <a:latin typeface="Nunito Sans"/>
                          <a:ea typeface="Nunito Sans"/>
                          <a:cs typeface="Nunito Sans"/>
                          <a:sym typeface="Nunito Sans"/>
                        </a:rPr>
                        <a:t>1+13m-n</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5b x 2 = </a:t>
                      </a:r>
                      <a:r>
                        <a:rPr b="0" lang="en-GB" sz="1600">
                          <a:solidFill>
                            <a:srgbClr val="00BC89"/>
                          </a:solidFill>
                          <a:latin typeface="Nunito Sans"/>
                          <a:ea typeface="Nunito Sans"/>
                          <a:cs typeface="Nunito Sans"/>
                          <a:sym typeface="Nunito Sans"/>
                        </a:rPr>
                        <a:t>10b</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781 x 49 = </a:t>
                      </a:r>
                      <a:r>
                        <a:rPr b="0" lang="en-GB" sz="1600">
                          <a:solidFill>
                            <a:srgbClr val="00BC89"/>
                          </a:solidFill>
                          <a:latin typeface="Nunito Sans"/>
                          <a:ea typeface="Nunito Sans"/>
                          <a:cs typeface="Nunito Sans"/>
                          <a:sym typeface="Nunito Sans"/>
                        </a:rPr>
                        <a:t>38269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a:t>
                      </a:r>
                      <a:r>
                        <a:rPr lang="en-GB" sz="1600">
                          <a:solidFill>
                            <a:schemeClr val="dk1"/>
                          </a:solidFill>
                          <a:latin typeface="Nunito Sans"/>
                          <a:ea typeface="Nunito Sans"/>
                          <a:cs typeface="Nunito Sans"/>
                          <a:sym typeface="Nunito Sans"/>
                        </a:rPr>
                        <a:t>value</a:t>
                      </a:r>
                      <a:r>
                        <a:rPr lang="en-GB" sz="1600">
                          <a:solidFill>
                            <a:schemeClr val="dk1"/>
                          </a:solidFill>
                          <a:latin typeface="Nunito Sans"/>
                          <a:ea typeface="Nunito Sans"/>
                          <a:cs typeface="Nunito Sans"/>
                          <a:sym typeface="Nunito Sans"/>
                        </a:rPr>
                        <a:t> of </a:t>
                      </a:r>
                      <a:r>
                        <a:rPr lang="en-GB" sz="1600">
                          <a:solidFill>
                            <a:schemeClr val="dk1"/>
                          </a:solidFill>
                          <a:latin typeface="Nunito Sans"/>
                          <a:ea typeface="Nunito Sans"/>
                          <a:cs typeface="Nunito Sans"/>
                          <a:sym typeface="Nunito Sans"/>
                        </a:rPr>
                        <a:t>each star is</a:t>
                      </a:r>
                      <a:r>
                        <a:rPr lang="en-GB" sz="1600">
                          <a:solidFill>
                            <a:schemeClr val="dk1"/>
                          </a:solidFill>
                          <a:latin typeface="Nunito Sans"/>
                          <a:ea typeface="Nunito Sans"/>
                          <a:cs typeface="Nunito Sans"/>
                          <a:sym typeface="Nunito Sans"/>
                        </a:rPr>
                        <a:t> the same, how much is each star worth?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2" name="Google Shape;112;p21"/>
          <p:cNvPicPr preferRelativeResize="0"/>
          <p:nvPr/>
        </p:nvPicPr>
        <p:blipFill>
          <a:blip r:embed="rId3">
            <a:alphaModFix/>
          </a:blip>
          <a:stretch>
            <a:fillRect/>
          </a:stretch>
        </p:blipFill>
        <p:spPr>
          <a:xfrm>
            <a:off x="890922" y="2631147"/>
            <a:ext cx="2413900" cy="2059975"/>
          </a:xfrm>
          <a:prstGeom prst="rect">
            <a:avLst/>
          </a:prstGeom>
          <a:noFill/>
          <a:ln>
            <a:noFill/>
          </a:ln>
        </p:spPr>
      </p:pic>
      <p:pic>
        <p:nvPicPr>
          <p:cNvPr id="113" name="Google Shape;113;p21"/>
          <p:cNvPicPr preferRelativeResize="0"/>
          <p:nvPr/>
        </p:nvPicPr>
        <p:blipFill>
          <a:blip r:embed="rId4">
            <a:alphaModFix/>
          </a:blip>
          <a:stretch>
            <a:fillRect/>
          </a:stretch>
        </p:blipFill>
        <p:spPr>
          <a:xfrm>
            <a:off x="5327425" y="2872601"/>
            <a:ext cx="2748975" cy="1796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375375"/>
                <a:gridCol w="15416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7g + 3 - 2h -5 + 2h</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3m x 5n</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2.3 x 5.2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value of each star is the same, how much is each star worth?</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0" name="Google Shape;120;p22"/>
          <p:cNvPicPr preferRelativeResize="0"/>
          <p:nvPr/>
        </p:nvPicPr>
        <p:blipFill>
          <a:blip r:embed="rId3">
            <a:alphaModFix/>
          </a:blip>
          <a:stretch>
            <a:fillRect/>
          </a:stretch>
        </p:blipFill>
        <p:spPr>
          <a:xfrm>
            <a:off x="765575" y="2919225"/>
            <a:ext cx="2051550" cy="1749375"/>
          </a:xfrm>
          <a:prstGeom prst="rect">
            <a:avLst/>
          </a:prstGeom>
          <a:noFill/>
          <a:ln>
            <a:noFill/>
          </a:ln>
        </p:spPr>
      </p:pic>
      <p:pic>
        <p:nvPicPr>
          <p:cNvPr id="121" name="Google Shape;121;p22"/>
          <p:cNvPicPr preferRelativeResize="0"/>
          <p:nvPr/>
        </p:nvPicPr>
        <p:blipFill>
          <a:blip r:embed="rId4">
            <a:alphaModFix/>
          </a:blip>
          <a:stretch>
            <a:fillRect/>
          </a:stretch>
        </p:blipFill>
        <p:spPr>
          <a:xfrm>
            <a:off x="5229225" y="2974763"/>
            <a:ext cx="2914650" cy="16383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8</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{36C7A133-6630-4FE2-B545-6F8DDC376C74}</a:tableStyleId>
              </a:tblPr>
              <a:tblGrid>
                <a:gridCol w="1546950"/>
                <a:gridCol w="1375375"/>
                <a:gridCol w="154162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Simplify the expression by collecting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7g + 3 - 2h -5 + 2h =</a:t>
                      </a:r>
                      <a:r>
                        <a:rPr b="0" lang="en-GB" sz="1600">
                          <a:solidFill>
                            <a:srgbClr val="00BC89"/>
                          </a:solidFill>
                          <a:latin typeface="Nunito Sans"/>
                          <a:ea typeface="Nunito Sans"/>
                          <a:cs typeface="Nunito Sans"/>
                          <a:sym typeface="Nunito Sans"/>
                        </a:rPr>
                        <a:t> 7g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Simplify this expression.</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3m x 5n = </a:t>
                      </a:r>
                      <a:r>
                        <a:rPr b="0" lang="en-GB" sz="1600">
                          <a:solidFill>
                            <a:srgbClr val="00BC89"/>
                          </a:solidFill>
                          <a:latin typeface="Nunito Sans"/>
                          <a:ea typeface="Nunito Sans"/>
                          <a:cs typeface="Nunito Sans"/>
                          <a:sym typeface="Nunito Sans"/>
                        </a:rPr>
                        <a:t>15mn</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2.3 x 5.2 = </a:t>
                      </a:r>
                      <a:r>
                        <a:rPr b="0" lang="en-GB" sz="1600">
                          <a:solidFill>
                            <a:srgbClr val="00BC89"/>
                          </a:solidFill>
                          <a:latin typeface="Nunito Sans"/>
                          <a:ea typeface="Nunito Sans"/>
                          <a:cs typeface="Nunito Sans"/>
                          <a:sym typeface="Nunito Sans"/>
                        </a:rPr>
                        <a:t>11.96</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this diagram for prime factors.</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If the </a:t>
                      </a:r>
                      <a:r>
                        <a:rPr lang="en-GB" sz="1600">
                          <a:solidFill>
                            <a:schemeClr val="dk1"/>
                          </a:solidFill>
                          <a:latin typeface="Nunito Sans"/>
                          <a:ea typeface="Nunito Sans"/>
                          <a:cs typeface="Nunito Sans"/>
                          <a:sym typeface="Nunito Sans"/>
                        </a:rPr>
                        <a:t>value</a:t>
                      </a:r>
                      <a:r>
                        <a:rPr lang="en-GB" sz="1600">
                          <a:solidFill>
                            <a:schemeClr val="dk1"/>
                          </a:solidFill>
                          <a:latin typeface="Nunito Sans"/>
                          <a:ea typeface="Nunito Sans"/>
                          <a:cs typeface="Nunito Sans"/>
                          <a:sym typeface="Nunito Sans"/>
                        </a:rPr>
                        <a:t> of </a:t>
                      </a:r>
                      <a:r>
                        <a:rPr lang="en-GB" sz="1600">
                          <a:solidFill>
                            <a:schemeClr val="dk1"/>
                          </a:solidFill>
                          <a:latin typeface="Nunito Sans"/>
                          <a:ea typeface="Nunito Sans"/>
                          <a:cs typeface="Nunito Sans"/>
                          <a:sym typeface="Nunito Sans"/>
                        </a:rPr>
                        <a:t>each star is</a:t>
                      </a:r>
                      <a:r>
                        <a:rPr lang="en-GB" sz="1600">
                          <a:solidFill>
                            <a:schemeClr val="dk1"/>
                          </a:solidFill>
                          <a:latin typeface="Nunito Sans"/>
                          <a:ea typeface="Nunito Sans"/>
                          <a:cs typeface="Nunito Sans"/>
                          <a:sym typeface="Nunito Sans"/>
                        </a:rPr>
                        <a:t> the same, how much is each star worth?   </a:t>
                      </a:r>
                      <a:r>
                        <a:rPr lang="en-GB" sz="1600">
                          <a:solidFill>
                            <a:srgbClr val="00BC89"/>
                          </a:solidFill>
                          <a:latin typeface="Nunito Sans"/>
                          <a:ea typeface="Nunito Sans"/>
                          <a:cs typeface="Nunito Sans"/>
                          <a:sym typeface="Nunito Sans"/>
                        </a:rPr>
                        <a:t>6</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8" name="Google Shape;128;p23"/>
          <p:cNvPicPr preferRelativeResize="0"/>
          <p:nvPr/>
        </p:nvPicPr>
        <p:blipFill>
          <a:blip r:embed="rId3">
            <a:alphaModFix/>
          </a:blip>
          <a:stretch>
            <a:fillRect/>
          </a:stretch>
        </p:blipFill>
        <p:spPr>
          <a:xfrm>
            <a:off x="893128" y="2959150"/>
            <a:ext cx="1999823" cy="1705275"/>
          </a:xfrm>
          <a:prstGeom prst="rect">
            <a:avLst/>
          </a:prstGeom>
          <a:noFill/>
          <a:ln>
            <a:noFill/>
          </a:ln>
        </p:spPr>
      </p:pic>
      <p:pic>
        <p:nvPicPr>
          <p:cNvPr id="129" name="Google Shape;129;p23"/>
          <p:cNvPicPr preferRelativeResize="0"/>
          <p:nvPr/>
        </p:nvPicPr>
        <p:blipFill>
          <a:blip r:embed="rId4">
            <a:alphaModFix/>
          </a:blip>
          <a:stretch>
            <a:fillRect/>
          </a:stretch>
        </p:blipFill>
        <p:spPr>
          <a:xfrm>
            <a:off x="5229225" y="2974763"/>
            <a:ext cx="2914650" cy="1638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