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4A1B77-01AB-4F4D-B762-19CD8353A352}">
  <a:tblStyle styleId="{FE4A1B77-01AB-4F4D-B762-19CD8353A35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E3EE760-AC33-4AEC-B050-62FDFEECC6AC}"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F686727-A6CA-4C04-A24B-DB3F38AF56EF}"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0b36a58bc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0b36a58bc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fa8533793c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fa8533793c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00b36a58b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100b36a58bc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fa8533793c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 name="Google Shape;155;gfa8533793c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143f4e55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143f4e55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0b36a58b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0b36a58bc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fa8533793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fa8533793c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00b36a58bc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100b36a58bc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fa8533793c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fa8533793c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100b36a58bc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g100b36a58bc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fa8533793c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fa8533793c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{FE4A1B77-01AB-4F4D-B762-19CD8353A352}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{FE4A1B77-01AB-4F4D-B762-19CD8353A352}</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7</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4</a:t>
            </a:r>
            <a:endParaRPr b="1">
              <a:solidFill>
                <a:srgbClr val="FFFFFF"/>
              </a:solidFill>
              <a:latin typeface="Nunito Sans"/>
              <a:ea typeface="Nunito Sans"/>
              <a:cs typeface="Nunito Sans"/>
              <a:sym typeface="Nunito Sans"/>
            </a:endParaRPr>
          </a:p>
        </p:txBody>
      </p:sp>
      <p:graphicFrame>
        <p:nvGraphicFramePr>
          <p:cNvPr id="135" name="Google Shape;135;p24"/>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21825"/>
                <a:gridCol w="16951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Write 105 as a product of prime factors.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816 using words.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2m + 2m</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+ 2m</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- 5m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“Two lots of a number subtracted from nine”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6" name="Google Shape;136;p24"/>
          <p:cNvPicPr preferRelativeResize="0"/>
          <p:nvPr/>
        </p:nvPicPr>
        <p:blipFill>
          <a:blip r:embed="rId3">
            <a:alphaModFix/>
          </a:blip>
          <a:stretch>
            <a:fillRect/>
          </a:stretch>
        </p:blipFill>
        <p:spPr>
          <a:xfrm>
            <a:off x="585725" y="3009823"/>
            <a:ext cx="2804450" cy="14354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4</a:t>
            </a:r>
            <a:endParaRPr b="1">
              <a:solidFill>
                <a:srgbClr val="FFFFFF"/>
              </a:solidFill>
              <a:latin typeface="Nunito Sans"/>
              <a:ea typeface="Nunito Sans"/>
              <a:cs typeface="Nunito Sans"/>
              <a:sym typeface="Nunito Sans"/>
            </a:endParaRPr>
          </a:p>
        </p:txBody>
      </p:sp>
      <p:graphicFrame>
        <p:nvGraphicFramePr>
          <p:cNvPr id="142" name="Google Shape;142;p25"/>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21825"/>
                <a:gridCol w="16951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105 as a product of prime factors.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3 x 5 x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816 using words.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Eight hundred and sixteen</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a:t>
                      </a:r>
                      <a:r>
                        <a:rPr b="0" lang="en-GB" sz="1600">
                          <a:solidFill>
                            <a:schemeClr val="dk1"/>
                          </a:solidFill>
                          <a:latin typeface="Nunito Sans"/>
                          <a:ea typeface="Nunito Sans"/>
                          <a:cs typeface="Nunito Sans"/>
                          <a:sym typeface="Nunito Sans"/>
                        </a:rPr>
                        <a:t>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2m + 2m</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+ 2m</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- 5m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“Two lots of a number subtracted from nine”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9 - 2n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5"/>
          <p:cNvSpPr/>
          <p:nvPr/>
        </p:nvSpPr>
        <p:spPr>
          <a:xfrm>
            <a:off x="7854850"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25"/>
          <p:cNvSpPr/>
          <p:nvPr/>
        </p:nvSpPr>
        <p:spPr>
          <a:xfrm>
            <a:off x="6295025" y="1381825"/>
            <a:ext cx="4083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5" name="Google Shape;145;p25"/>
          <p:cNvPicPr preferRelativeResize="0"/>
          <p:nvPr/>
        </p:nvPicPr>
        <p:blipFill>
          <a:blip r:embed="rId3">
            <a:alphaModFix/>
          </a:blip>
          <a:stretch>
            <a:fillRect/>
          </a:stretch>
        </p:blipFill>
        <p:spPr>
          <a:xfrm>
            <a:off x="524025" y="3026298"/>
            <a:ext cx="2645175" cy="1353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5</a:t>
            </a:r>
            <a:endParaRPr b="1">
              <a:solidFill>
                <a:srgbClr val="FFFFFF"/>
              </a:solidFill>
              <a:latin typeface="Nunito Sans"/>
              <a:ea typeface="Nunito Sans"/>
              <a:cs typeface="Nunito Sans"/>
              <a:sym typeface="Nunito Sans"/>
            </a:endParaRPr>
          </a:p>
        </p:txBody>
      </p:sp>
      <p:graphicFrame>
        <p:nvGraphicFramePr>
          <p:cNvPr id="151" name="Google Shape;151;p26"/>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47400"/>
                <a:gridCol w="166960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Write 144 as a product of prime factors.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thirteen thousand, nine hundred and two using figures.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x</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- 5x</a:t>
                      </a:r>
                      <a:r>
                        <a:rPr b="0" baseline="30000" lang="en-GB" sz="1600">
                          <a:solidFill>
                            <a:schemeClr val="dk1"/>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“Eight plus a number, all divided by three”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2" name="Google Shape;152;p26"/>
          <p:cNvPicPr preferRelativeResize="0"/>
          <p:nvPr/>
        </p:nvPicPr>
        <p:blipFill>
          <a:blip r:embed="rId3">
            <a:alphaModFix/>
          </a:blip>
          <a:stretch>
            <a:fillRect/>
          </a:stretch>
        </p:blipFill>
        <p:spPr>
          <a:xfrm>
            <a:off x="584075" y="3104273"/>
            <a:ext cx="2717800" cy="13910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5</a:t>
            </a:r>
            <a:endParaRPr b="1">
              <a:solidFill>
                <a:srgbClr val="FFFFFF"/>
              </a:solidFill>
              <a:latin typeface="Nunito Sans"/>
              <a:ea typeface="Nunito Sans"/>
              <a:cs typeface="Nunito Sans"/>
              <a:sym typeface="Nunito Sans"/>
            </a:endParaRPr>
          </a:p>
        </p:txBody>
      </p:sp>
      <p:graphicFrame>
        <p:nvGraphicFramePr>
          <p:cNvPr id="158" name="Google Shape;158;p27"/>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47400"/>
                <a:gridCol w="166960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144 as a product of prime factors.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2 x 2 x 2 x 2 x 3 x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thirteen thousand, nine hundred and two using figures.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13902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a:t>
                      </a:r>
                      <a:r>
                        <a:rPr b="0" lang="en-GB" sz="1600">
                          <a:solidFill>
                            <a:schemeClr val="dk1"/>
                          </a:solidFill>
                          <a:latin typeface="Nunito Sans"/>
                          <a:ea typeface="Nunito Sans"/>
                          <a:cs typeface="Nunito Sans"/>
                          <a:sym typeface="Nunito Sans"/>
                        </a:rPr>
                        <a:t>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x</a:t>
                      </a:r>
                      <a:r>
                        <a:rPr b="0" baseline="30000" lang="en-GB" sz="1600">
                          <a:solidFill>
                            <a:schemeClr val="dk1"/>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 y</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+ 3x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- 5x</a:t>
                      </a:r>
                      <a:r>
                        <a:rPr b="0" baseline="30000" lang="en-GB" sz="1600">
                          <a:solidFill>
                            <a:schemeClr val="dk1"/>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“Eight plus a number, all divided by three”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u="sng">
                          <a:solidFill>
                            <a:srgbClr val="00BC89"/>
                          </a:solidFill>
                          <a:latin typeface="Nunito Sans"/>
                          <a:ea typeface="Nunito Sans"/>
                          <a:cs typeface="Nunito Sans"/>
                          <a:sym typeface="Nunito Sans"/>
                        </a:rPr>
                        <a:t>8 + n</a:t>
                      </a:r>
                      <a:r>
                        <a:rPr lang="en-GB" sz="1600">
                          <a:solidFill>
                            <a:srgbClr val="00BC89"/>
                          </a:solidFill>
                          <a:latin typeface="Nunito Sans"/>
                          <a:ea typeface="Nunito Sans"/>
                          <a:cs typeface="Nunito Sans"/>
                          <a:sym typeface="Nunito Sans"/>
                        </a:rPr>
                        <a:t>      or        </a:t>
                      </a:r>
                      <a:r>
                        <a:rPr lang="en-GB" sz="1600" u="sng">
                          <a:solidFill>
                            <a:srgbClr val="00BC89"/>
                          </a:solidFill>
                          <a:latin typeface="Nunito Sans"/>
                          <a:ea typeface="Nunito Sans"/>
                          <a:cs typeface="Nunito Sans"/>
                          <a:sym typeface="Nunito Sans"/>
                        </a:rPr>
                        <a:t>n + 8</a:t>
                      </a:r>
                      <a:endParaRPr sz="1600" u="sng">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3                        3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7"/>
          <p:cNvSpPr/>
          <p:nvPr/>
        </p:nvSpPr>
        <p:spPr>
          <a:xfrm>
            <a:off x="7739700"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27"/>
          <p:cNvSpPr/>
          <p:nvPr/>
        </p:nvSpPr>
        <p:spPr>
          <a:xfrm>
            <a:off x="6538125" y="1381825"/>
            <a:ext cx="318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1" name="Google Shape;161;p27"/>
          <p:cNvPicPr preferRelativeResize="0"/>
          <p:nvPr/>
        </p:nvPicPr>
        <p:blipFill>
          <a:blip r:embed="rId3">
            <a:alphaModFix/>
          </a:blip>
          <a:stretch>
            <a:fillRect/>
          </a:stretch>
        </p:blipFill>
        <p:spPr>
          <a:xfrm>
            <a:off x="651675" y="3091398"/>
            <a:ext cx="2626950" cy="1344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{2E3EE760-AC33-4AEC-B050-62FDFEECC6AC}</a:tableStyleId>
              </a:tblPr>
              <a:tblGrid>
                <a:gridCol w="88918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Topics seen in the previous half term are developed further in order for students to become fluent in a </a:t>
                      </a:r>
                      <a:r>
                        <a:rPr lang="en-GB" sz="1500">
                          <a:latin typeface="Nunito Sans"/>
                          <a:ea typeface="Nunito Sans"/>
                          <a:cs typeface="Nunito Sans"/>
                          <a:sym typeface="Nunito Sans"/>
                        </a:rPr>
                        <a:t>broader</a:t>
                      </a:r>
                      <a:r>
                        <a:rPr lang="en-GB" sz="1500">
                          <a:latin typeface="Nunito Sans"/>
                          <a:ea typeface="Nunito Sans"/>
                          <a:cs typeface="Nunito Sans"/>
                          <a:sym typeface="Nunito Sans"/>
                        </a:rPr>
                        <a:t> range of applications of the skills covered. This week sees the introduction of </a:t>
                      </a:r>
                      <a:r>
                        <a:rPr lang="en-GB" sz="1500">
                          <a:latin typeface="Nunito Sans"/>
                          <a:ea typeface="Nunito Sans"/>
                          <a:cs typeface="Nunito Sans"/>
                          <a:sym typeface="Nunito Sans"/>
                        </a:rPr>
                        <a:t>algebraic</a:t>
                      </a:r>
                      <a:r>
                        <a:rPr lang="en-GB" sz="1500">
                          <a:latin typeface="Nunito Sans"/>
                          <a:ea typeface="Nunito Sans"/>
                          <a:cs typeface="Nunito Sans"/>
                          <a:sym typeface="Nunito Sans"/>
                        </a:rPr>
                        <a:t> concepts, which may be new territory for some students. At this point, fluency with terminology and meaning is highly important and time to answer any questions from students post exercise should be taken.</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Product of prime factors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Numbers as figures and words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chemeClr val="lt1"/>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Like terms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Column addition/subtraction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Letters as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graphicFrame>
        <p:nvGraphicFramePr>
          <p:cNvPr id="80" name="Google Shape;80;p17"/>
          <p:cNvGraphicFramePr/>
          <p:nvPr/>
        </p:nvGraphicFramePr>
        <p:xfrm>
          <a:off x="174000" y="829675"/>
          <a:ext cx="3000000" cy="3000000"/>
        </p:xfrm>
        <a:graphic>
          <a:graphicData uri="http://schemas.openxmlformats.org/drawingml/2006/table">
            <a:tbl>
              <a:tblPr>
                <a:noFill/>
                <a:tableStyleId>{2E3EE760-AC33-4AEC-B050-62FDFEECC6AC}</a:tableStyleId>
              </a:tblPr>
              <a:tblGrid>
                <a:gridCol w="8827825"/>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Product of prime factors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useful to write a number in this way?</a:t>
                      </a:r>
                      <a:endParaRPr b="1">
                        <a:solidFill>
                          <a:srgbClr val="2779F5"/>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Numbers as figures and words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important is it to write numbers in more than one way?</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situations are we thinking about when we write numbers as figures or words?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chemeClr val="lt1"/>
                    </a:solidFill>
                  </a:tcPr>
                </a:tc>
              </a:tr>
              <a:tr h="408575">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Like terms</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do we look at to determine like terms?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chemeClr val="dk1"/>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Column addition/subtraction</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Have you found any strategies to make your methods even more effective?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Letters as numbers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letters used in algebra actually letters?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Could algebra be considered a convenience or a tool or a discipline?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1" name="Google Shape;81;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47425"/>
                <a:gridCol w="16695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18 as a product of prime factors.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one thousand and eighty nine using figures.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Identify the like terms: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2x + y + 3x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an expression that means the same as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 number added to seven”</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463950" y="2909625"/>
            <a:ext cx="2324100" cy="1409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1</a:t>
            </a:r>
            <a:endParaRPr b="1">
              <a:solidFill>
                <a:srgbClr val="FFFFFF"/>
              </a:solidFill>
              <a:latin typeface="Nunito Sans"/>
              <a:ea typeface="Nunito Sans"/>
              <a:cs typeface="Nunito Sans"/>
              <a:sym typeface="Nunito Sans"/>
            </a:endParaRPr>
          </a:p>
        </p:txBody>
      </p:sp>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247425"/>
                <a:gridCol w="16695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18 as a product of prime factors.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2 x 3 x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Write one thousand and eighty nine using figures.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1089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a:t>
                      </a:r>
                      <a:r>
                        <a:rPr b="0" lang="en-GB" sz="1600">
                          <a:solidFill>
                            <a:srgbClr val="000000"/>
                          </a:solidFill>
                          <a:latin typeface="Nunito Sans"/>
                          <a:ea typeface="Nunito Sans"/>
                          <a:cs typeface="Nunito Sans"/>
                          <a:sym typeface="Nunito Sans"/>
                        </a:rPr>
                        <a:t> the like terms:</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2x + y + 3x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Write an expression that means the same as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 number added to seven”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7 + n</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(allow n + 7)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5" name="Google Shape;95;p19"/>
          <p:cNvSpPr/>
          <p:nvPr/>
        </p:nvSpPr>
        <p:spPr>
          <a:xfrm>
            <a:off x="6666075" y="1381825"/>
            <a:ext cx="34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9"/>
          <p:cNvSpPr/>
          <p:nvPr/>
        </p:nvSpPr>
        <p:spPr>
          <a:xfrm>
            <a:off x="7304675"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97" name="Google Shape;97;p19"/>
          <p:cNvPicPr preferRelativeResize="0"/>
          <p:nvPr/>
        </p:nvPicPr>
        <p:blipFill>
          <a:blip r:embed="rId3">
            <a:alphaModFix/>
          </a:blip>
          <a:stretch>
            <a:fillRect/>
          </a:stretch>
        </p:blipFill>
        <p:spPr>
          <a:xfrm>
            <a:off x="559275" y="3049825"/>
            <a:ext cx="2343150" cy="14192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2</a:t>
            </a:r>
            <a:endParaRPr b="1">
              <a:solidFill>
                <a:srgbClr val="FFFFFF"/>
              </a:solidFill>
              <a:latin typeface="Nunito Sans"/>
              <a:ea typeface="Nunito Sans"/>
              <a:cs typeface="Nunito Sans"/>
              <a:sym typeface="Nunito Sans"/>
            </a:endParaRPr>
          </a:p>
        </p:txBody>
      </p:sp>
      <p:graphicFrame>
        <p:nvGraphicFramePr>
          <p:cNvPr id="103" name="Google Shape;103;p20"/>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075550"/>
                <a:gridCol w="18414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Write 56 as a product of prime factors.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2055 using words.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5a + 2ab - 3ab+ 7b</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“The difference between a number and five”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4" name="Google Shape;104;p20"/>
          <p:cNvPicPr preferRelativeResize="0"/>
          <p:nvPr/>
        </p:nvPicPr>
        <p:blipFill>
          <a:blip r:embed="rId3">
            <a:alphaModFix/>
          </a:blip>
          <a:stretch>
            <a:fillRect/>
          </a:stretch>
        </p:blipFill>
        <p:spPr>
          <a:xfrm>
            <a:off x="846250" y="3007700"/>
            <a:ext cx="2333375" cy="1416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2</a:t>
            </a:r>
            <a:endParaRPr b="1">
              <a:solidFill>
                <a:srgbClr val="FFFFFF"/>
              </a:solidFill>
              <a:latin typeface="Nunito Sans"/>
              <a:ea typeface="Nunito Sans"/>
              <a:cs typeface="Nunito Sans"/>
              <a:sym typeface="Nunito Sans"/>
            </a:endParaRPr>
          </a:p>
        </p:txBody>
      </p:sp>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075550"/>
                <a:gridCol w="18414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56 as a product of prime factors.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2 x 2 x 2 x 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2055 using words.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Two thousand and fifty five</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a:t>
                      </a:r>
                      <a:r>
                        <a:rPr b="0" lang="en-GB" sz="1600">
                          <a:solidFill>
                            <a:schemeClr val="dk1"/>
                          </a:solidFill>
                          <a:latin typeface="Nunito Sans"/>
                          <a:ea typeface="Nunito Sans"/>
                          <a:cs typeface="Nunito Sans"/>
                          <a:sym typeface="Nunito Sans"/>
                        </a:rPr>
                        <a:t>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5a + 2ab - 3ab+ 7b</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“The difference between a number and five”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5 - n         or      n - 5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1" name="Google Shape;111;p21"/>
          <p:cNvSpPr/>
          <p:nvPr/>
        </p:nvSpPr>
        <p:spPr>
          <a:xfrm>
            <a:off x="7304675"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1"/>
          <p:cNvSpPr/>
          <p:nvPr/>
        </p:nvSpPr>
        <p:spPr>
          <a:xfrm>
            <a:off x="6727775"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3" name="Google Shape;113;p21"/>
          <p:cNvPicPr preferRelativeResize="0"/>
          <p:nvPr/>
        </p:nvPicPr>
        <p:blipFill>
          <a:blip r:embed="rId3">
            <a:alphaModFix/>
          </a:blip>
          <a:stretch>
            <a:fillRect/>
          </a:stretch>
        </p:blipFill>
        <p:spPr>
          <a:xfrm>
            <a:off x="815775" y="3007700"/>
            <a:ext cx="2345250" cy="14236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3</a:t>
            </a:r>
            <a:endParaRPr b="1">
              <a:solidFill>
                <a:srgbClr val="FFFFFF"/>
              </a:solidFill>
              <a:latin typeface="Nunito Sans"/>
              <a:ea typeface="Nunito Sans"/>
              <a:cs typeface="Nunito Sans"/>
              <a:sym typeface="Nunito Sans"/>
            </a:endParaRPr>
          </a:p>
        </p:txBody>
      </p:sp>
      <p:graphicFrame>
        <p:nvGraphicFramePr>
          <p:cNvPr id="119" name="Google Shape;119;p22"/>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132250"/>
                <a:gridCol w="17847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Write 36 as a product of prime factors.</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sixty thousand and sixty three using figures.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8xy - 6yx + yz - zx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“Seventy divided by a number”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0" name="Google Shape;120;p22"/>
          <p:cNvPicPr preferRelativeResize="0"/>
          <p:nvPr/>
        </p:nvPicPr>
        <p:blipFill>
          <a:blip r:embed="rId3">
            <a:alphaModFix/>
          </a:blip>
          <a:stretch>
            <a:fillRect/>
          </a:stretch>
        </p:blipFill>
        <p:spPr>
          <a:xfrm>
            <a:off x="622925" y="3054400"/>
            <a:ext cx="2604550" cy="13331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3</a:t>
            </a:r>
            <a:endParaRPr b="1">
              <a:solidFill>
                <a:srgbClr val="FFFFFF"/>
              </a:solidFill>
              <a:latin typeface="Nunito Sans"/>
              <a:ea typeface="Nunito Sans"/>
              <a:cs typeface="Nunito Sans"/>
              <a:sym typeface="Nunito Sans"/>
            </a:endParaRPr>
          </a:p>
        </p:txBody>
      </p:sp>
      <p:graphicFrame>
        <p:nvGraphicFramePr>
          <p:cNvPr id="126" name="Google Shape;126;p23"/>
          <p:cNvGraphicFramePr/>
          <p:nvPr/>
        </p:nvGraphicFramePr>
        <p:xfrm>
          <a:off x="108044" y="862525"/>
          <a:ext cx="3000000" cy="3000000"/>
        </p:xfrm>
        <a:graphic>
          <a:graphicData uri="http://schemas.openxmlformats.org/drawingml/2006/table">
            <a:tbl>
              <a:tblPr bandRow="1" firstRow="1">
                <a:noFill/>
                <a:tableStyleId>{4F686727-A6CA-4C04-A24B-DB3F38AF56EF}</a:tableStyleId>
              </a:tblPr>
              <a:tblGrid>
                <a:gridCol w="1546950"/>
                <a:gridCol w="1132250"/>
                <a:gridCol w="1784750"/>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Write 36 as a product of prime factors.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2 x 2 x 3 x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sixty thousand and sixty three using figures.</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60063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Identify</a:t>
                      </a:r>
                      <a:r>
                        <a:rPr b="0" lang="en-GB" sz="1600">
                          <a:solidFill>
                            <a:schemeClr val="dk1"/>
                          </a:solidFill>
                          <a:latin typeface="Nunito Sans"/>
                          <a:ea typeface="Nunito Sans"/>
                          <a:cs typeface="Nunito Sans"/>
                          <a:sym typeface="Nunito Sans"/>
                        </a:rPr>
                        <a:t> the like terms: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8xy - 6yx + yz - zx</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Write an expression that means the same as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“Seventy divided by a number”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70/n     or    70 ÷ n</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3"/>
          <p:cNvSpPr/>
          <p:nvPr/>
        </p:nvSpPr>
        <p:spPr>
          <a:xfrm>
            <a:off x="6907900"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3"/>
          <p:cNvSpPr/>
          <p:nvPr/>
        </p:nvSpPr>
        <p:spPr>
          <a:xfrm>
            <a:off x="6382300" y="1381825"/>
            <a:ext cx="525600" cy="281400"/>
          </a:xfrm>
          <a:prstGeom prst="ellipse">
            <a:avLst/>
          </a:prstGeom>
          <a:noFill/>
          <a:ln cap="flat" cmpd="sng" w="9525">
            <a:solidFill>
              <a:srgbClr val="00BC8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9" name="Google Shape;129;p23"/>
          <p:cNvPicPr preferRelativeResize="0"/>
          <p:nvPr/>
        </p:nvPicPr>
        <p:blipFill>
          <a:blip r:embed="rId3">
            <a:alphaModFix/>
          </a:blip>
          <a:stretch>
            <a:fillRect/>
          </a:stretch>
        </p:blipFill>
        <p:spPr>
          <a:xfrm>
            <a:off x="658825" y="3029873"/>
            <a:ext cx="2690550" cy="1377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