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5143500" cx="9144000"/>
  <p:notesSz cx="6858000" cy="9144000"/>
  <p:embeddedFontLst>
    <p:embeddedFont>
      <p:font typeface="Nunito Sans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C39271A4-4294-4218-BC8B-69D09DEC2611}">
  <a:tblStyle styleId="{C39271A4-4294-4218-BC8B-69D09DEC2611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924D6E42-8D10-441A-B2A9-8096F79EF407}" styleName="Table_1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A532FEC7-D2D1-4A7D-986E-9F4178C4353B}" styleName="Table_2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fill>
          <a:solidFill>
            <a:srgbClr val="CDD4EA"/>
          </a:solidFill>
        </a:fill>
      </a:tcStyle>
    </a:band1H>
    <a:band2H>
      <a:tcTxStyle/>
    </a:band2H>
    <a:band1V>
      <a:tcTxStyle/>
      <a:tcStyle>
        <a:fill>
          <a:solidFill>
            <a:srgbClr val="CDD4EA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top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rgbClr val="4472C4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bottom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rgbClr val="4472C4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NunitoSans-regular.fntdata"/><Relationship Id="rId11" Type="http://schemas.openxmlformats.org/officeDocument/2006/relationships/slide" Target="slides/slide5.xml"/><Relationship Id="rId22" Type="http://schemas.openxmlformats.org/officeDocument/2006/relationships/font" Target="fonts/NunitoSans-italic.fntdata"/><Relationship Id="rId10" Type="http://schemas.openxmlformats.org/officeDocument/2006/relationships/slide" Target="slides/slide4.xml"/><Relationship Id="rId21" Type="http://schemas.openxmlformats.org/officeDocument/2006/relationships/font" Target="fonts/NunitoSans-bold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23" Type="http://schemas.openxmlformats.org/officeDocument/2006/relationships/font" Target="fonts/NunitoSans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d9c7bf38d3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gd9c7bf38d3_0_1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fd097d0c3c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gfd097d0c3c_0_1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fd097d0c3c_0_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gfd097d0c3c_0_6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fd097d0c3c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gfd097d0c3c_0_1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fd097d0c3c_0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gfd097d0c3c_0_7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dcbf4ee84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dcbf4ee84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fa7a8e7aef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fa7a8e7ae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e79dbc3d4a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ge79dbc3d4a_0_1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fd097d0c3c_0_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gfd097d0c3c_0_5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fd097d0c3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gfd097d0c3c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fd097d0c3c_0_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gfd097d0c3c_0_5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fd097d0c3c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gfd097d0c3c_0_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fd097d0c3c_0_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gfd097d0c3c_0_6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0" y="150"/>
            <a:ext cx="9144000" cy="51435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/>
        </p:nvSpPr>
        <p:spPr>
          <a:xfrm>
            <a:off x="-150" y="2390000"/>
            <a:ext cx="9144000" cy="7908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</a:pPr>
            <a:r>
              <a:rPr b="1" lang="en-GB" sz="50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Fluent in Five</a:t>
            </a:r>
            <a:endParaRPr b="1" sz="50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3" name="Google Shape;13;p2"/>
          <p:cNvSpPr txBox="1"/>
          <p:nvPr/>
        </p:nvSpPr>
        <p:spPr>
          <a:xfrm>
            <a:off x="0" y="3380300"/>
            <a:ext cx="9144000" cy="5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 fontScale="55000" lnSpcReduction="2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rPr lang="en-GB" sz="2900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KS3 Year 7</a:t>
            </a:r>
            <a:endParaRPr sz="2900">
              <a:solidFill>
                <a:schemeClr val="lt1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t/>
            </a:r>
            <a:endParaRPr sz="2900">
              <a:solidFill>
                <a:schemeClr val="lt1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rPr lang="en-GB" sz="2900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AUTUMN TERM</a:t>
            </a:r>
            <a:endParaRPr sz="2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4" name="Google Shape;14;p2"/>
          <p:cNvSpPr/>
          <p:nvPr/>
        </p:nvSpPr>
        <p:spPr>
          <a:xfrm>
            <a:off x="3762450" y="571400"/>
            <a:ext cx="1619100" cy="16191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" name="Google Shape;15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66175" y="934944"/>
            <a:ext cx="1011651" cy="89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5" name="Google Shape;55;p12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62" name="Google Shape;62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3" name="Google Shape;63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4" name="Google Shape;64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KS3 </a:t>
            </a: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Year 7</a:t>
            </a: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Fluent in Five | Autumn Term</a:t>
            </a:r>
            <a:endParaRPr sz="1200"/>
          </a:p>
        </p:txBody>
      </p:sp>
      <p:graphicFrame>
        <p:nvGraphicFramePr>
          <p:cNvPr id="21" name="Google Shape;21;p4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{C39271A4-4294-4218-BC8B-69D09DEC2611}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pic>
        <p:nvPicPr>
          <p:cNvPr id="22" name="Google Shape;22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_AND_BODY_1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KS3 </a:t>
            </a: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Year 7</a:t>
            </a: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Fluent in Five | Autumn Term</a:t>
            </a:r>
            <a:endParaRPr sz="1200"/>
          </a:p>
        </p:txBody>
      </p:sp>
      <p:graphicFrame>
        <p:nvGraphicFramePr>
          <p:cNvPr id="25" name="Google Shape;25;p5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{C39271A4-4294-4218-BC8B-69D09DEC2611}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sp>
        <p:nvSpPr>
          <p:cNvPr id="26" name="Google Shape;26;p5"/>
          <p:cNvSpPr/>
          <p:nvPr/>
        </p:nvSpPr>
        <p:spPr>
          <a:xfrm>
            <a:off x="0" y="4863725"/>
            <a:ext cx="9144000" cy="2799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5"/>
          <p:cNvSpPr txBox="1"/>
          <p:nvPr/>
        </p:nvSpPr>
        <p:spPr>
          <a:xfrm>
            <a:off x="2023325" y="4842125"/>
            <a:ext cx="73800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  thirdspacelearning.com </a:t>
            </a:r>
            <a:r>
              <a:rPr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| Helping schools close the maths attainment gap through targeted one to one teaching and flexible resources</a:t>
            </a:r>
            <a:endParaRPr sz="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8" name="Google Shape;28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6" name="Google Shape;36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9" name="Google Shape;39;p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0" name="Google Shape;4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3" name="Google Shape;43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1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7" name="Google Shape;47;p1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8" name="Google Shape;48;p1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6.png"/><Relationship Id="rId4" Type="http://schemas.openxmlformats.org/officeDocument/2006/relationships/image" Target="../media/image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7.png"/><Relationship Id="rId4" Type="http://schemas.openxmlformats.org/officeDocument/2006/relationships/image" Target="../media/image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5.png"/><Relationship Id="rId4" Type="http://schemas.openxmlformats.org/officeDocument/2006/relationships/image" Target="../media/image19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4.png"/><Relationship Id="rId4" Type="http://schemas.openxmlformats.org/officeDocument/2006/relationships/image" Target="../media/image19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Relationship Id="rId4" Type="http://schemas.openxmlformats.org/officeDocument/2006/relationships/image" Target="../media/image2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2.png"/><Relationship Id="rId4" Type="http://schemas.openxmlformats.org/officeDocument/2006/relationships/image" Target="../media/image2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1.png"/><Relationship Id="rId4" Type="http://schemas.openxmlformats.org/officeDocument/2006/relationships/image" Target="../media/image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3.png"/><Relationship Id="rId4" Type="http://schemas.openxmlformats.org/officeDocument/2006/relationships/image" Target="../media/image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0.png"/><Relationship Id="rId4" Type="http://schemas.openxmlformats.org/officeDocument/2006/relationships/image" Target="../media/image9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/>
        </p:nvSpPr>
        <p:spPr>
          <a:xfrm>
            <a:off x="2027625" y="4158150"/>
            <a:ext cx="68151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5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2</a:t>
            </a:r>
            <a:endParaRPr b="1" sz="35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4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2, Day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35" name="Google Shape;135;p24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{A532FEC7-D2D1-4A7D-986E-9F4178C4353B}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6543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Fill in the missing numbers to make these calculations correct.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Divide 63 by 4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(give your answer as a whole number and a remainder).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Which of these is a prime number?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31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33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35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3229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down the two product calculations represented by this diagram.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 the composite number with the  product of prime factors: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 x 7 x 11 =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136" name="Google Shape;136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2321" y="1550546"/>
            <a:ext cx="1647550" cy="767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85624" y="3430675"/>
            <a:ext cx="431125" cy="1281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5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2, Day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43" name="Google Shape;143;p25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{A532FEC7-D2D1-4A7D-986E-9F4178C4353B}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6543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Fill in the missing numbers to make these calculations correct.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Divide 63 by 4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(give your answer as a whole number and a remainder).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15 r3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Which of these is a prime number?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100"/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31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100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33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100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35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3229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down the two product calculations represented by this diagram.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 x 5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    5 x 2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 the composite number with the  product of prime factors: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100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 x 7 x 11 =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231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144" name="Google Shape;144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2271" y="1505425"/>
            <a:ext cx="1691375" cy="795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Google Shape;145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01836" y="3480000"/>
            <a:ext cx="410025" cy="1218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2, Day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51" name="Google Shape;151;p26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{A532FEC7-D2D1-4A7D-986E-9F4178C4353B}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51430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Fill in the missing numbers to make these calculations correct.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State the quotient and remainder on dividing 58 by 6.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Which of these is a prime number?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47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49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51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2982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down the product calculation represented by this diagram.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 the composite number with the  product of prime factors: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x 5</a:t>
                      </a:r>
                      <a:r>
                        <a:rPr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x 7</a:t>
                      </a:r>
                      <a:r>
                        <a:rPr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152" name="Google Shape;152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2525" y="1581950"/>
            <a:ext cx="1907475" cy="753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Google Shape;153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63223" y="3493475"/>
            <a:ext cx="1067325" cy="1182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2, Day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59" name="Google Shape;159;p27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{A532FEC7-D2D1-4A7D-986E-9F4178C4353B}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51430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Fill in the missing numbers to make these calculations correct.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State the quotient and remainder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on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dividing 58 by 6.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Quotient: 9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Remainder: 4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Which of these is a prime number?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100"/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47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100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49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100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51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2982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down the product calculation represented by this diagram.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    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 x 5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 the composite number with the  product of prime factors: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100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x 5</a:t>
                      </a:r>
                      <a:r>
                        <a:rPr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x 7</a:t>
                      </a:r>
                      <a:r>
                        <a:rPr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4900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160" name="Google Shape;160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9150" y="1608825"/>
            <a:ext cx="1886300" cy="745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Google Shape;161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8850" y="3473775"/>
            <a:ext cx="1105375" cy="1224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75" name="Google Shape;75;p16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{924D6E42-8D10-441A-B2A9-8096F79EF407}</a:tableStyleId>
              </a:tblPr>
              <a:tblGrid>
                <a:gridCol w="8866200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 in a nutshell: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Students are looking at some of the essential skills and building blocks of the numeric structures in maths. The understanding of prime numbers is critical and a high value topic. Topics seen at Key Stage 2 are enhanced and the reasoning behind notation and methods should be deepened.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1: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Basic addition/subtraction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2: </a:t>
                      </a:r>
                      <a:r>
                        <a:rPr b="1"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Division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3: </a:t>
                      </a:r>
                      <a:r>
                        <a:rPr b="1"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Recognising primes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4: </a:t>
                      </a:r>
                      <a:r>
                        <a:rPr b="1"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Representing products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5: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Composite numbers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81" name="Google Shape;81;p17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{924D6E42-8D10-441A-B2A9-8096F79EF407}</a:tableStyleId>
              </a:tblPr>
              <a:tblGrid>
                <a:gridCol w="8815025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Ideas for discussion this week include: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1: </a:t>
                      </a:r>
                      <a:r>
                        <a:rPr b="1"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Basic addition/subtraction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tips would you give to someone learning addition and subtraction?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2: </a:t>
                      </a:r>
                      <a:r>
                        <a:rPr b="1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Division</a:t>
                      </a:r>
                      <a:endParaRPr b="1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would you describe what division is?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3: </a:t>
                      </a:r>
                      <a:r>
                        <a:rPr b="1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Recognising primes</a:t>
                      </a:r>
                      <a:endParaRPr b="1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Why do you think prime numbers are studied in such detail?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4: </a:t>
                      </a:r>
                      <a:r>
                        <a:rPr b="1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Representing products</a:t>
                      </a:r>
                      <a:endParaRPr b="1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are products and factors related?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5: </a:t>
                      </a:r>
                      <a:r>
                        <a:rPr b="1"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Composite numbers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Are all composite numbers the products of primes?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Can you write a number as a product of primes in more than one way?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8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2, Day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87" name="Google Shape;87;p18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{A532FEC7-D2D1-4A7D-986E-9F4178C4353B}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6086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Fill in the missing numbers to make these calculations correct.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30 shared into 5 equal parts?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Which of these is a prime number?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15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18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2811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down the two product calculations represented by this diagram.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 the composite number with the  product of prime factors: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x 2 x 3 x 5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88" name="Google Shape;8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76721" y="1541571"/>
            <a:ext cx="1301425" cy="714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5298" y="3630475"/>
            <a:ext cx="2576975" cy="804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9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2, Day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95" name="Google Shape;95;p19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{A532FEC7-D2D1-4A7D-986E-9F4178C4353B}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6086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Fill in the missing numbers to make these calculations correct.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30 shared into 5 equal parts?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Which of these is a prime number?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100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15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100"/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100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18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2811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down the two product calculations represented by this diagram.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                        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 x 6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                              6 x 2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 the composite number with the  product of prime factors: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100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x 2 x 3 x 5 =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60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96" name="Google Shape;9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5747" y="1532622"/>
            <a:ext cx="1545825" cy="818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7698" y="3610150"/>
            <a:ext cx="2576975" cy="804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0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2, Day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03" name="Google Shape;103;p20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{A532FEC7-D2D1-4A7D-986E-9F4178C4353B}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Fill in the missing numbers to make these calculations correct.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36 divided by 9?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down a multiplication to check your answer.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Which of these is a prime number?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11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8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9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1163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down the two product calculations represented by this diagram.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 the composite number with the  product of prime factors: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 x 13 =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104" name="Google Shape;104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2750" y="1514675"/>
            <a:ext cx="1532475" cy="826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82625" y="3417600"/>
            <a:ext cx="1776325" cy="1225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1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2, Day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11" name="Google Shape;111;p21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{A532FEC7-D2D1-4A7D-986E-9F4178C4353B}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Fill in the missing numbers to make these calculations correct.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36 divided by 9?     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down a multiplication to check your answer.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 x 9 = 36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Which of these is a prime number?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100"/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11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100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8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100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9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1163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down the two product calculations represented by this diagram.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 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 x 4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       4 x 6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 the composite number with the  product of prime factors: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100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 x 13 =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26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112" name="Google Shape;112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50050" y="1483275"/>
            <a:ext cx="1483600" cy="79991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6270" y="3483275"/>
            <a:ext cx="1646325" cy="1135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2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2, Day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19" name="Google Shape;119;p22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{A532FEC7-D2D1-4A7D-986E-9F4178C4353B}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654325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Fill in the missing numbers to make these calculations correct.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56 divided by 8?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down a multiplication to check your answer.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Which of these is a prime number?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27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29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25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3153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down the two product calculations represented by this diagram.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 the composite number with the  product of prime factors: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x 5 =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120" name="Google Shape;120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9997" y="1523350"/>
            <a:ext cx="1753650" cy="831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70996" y="3469496"/>
            <a:ext cx="1860100" cy="1082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3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2, Day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27" name="Google Shape;127;p23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{A532FEC7-D2D1-4A7D-986E-9F4178C4353B}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654325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Fill in the missing numbers to make these calculations correct.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56 divided by 8?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down a multiplication to check your answer.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 x 8 = 56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Which of these is a prime number?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100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27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100"/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29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100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25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3153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down the two product calculations represented by this diagram.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 x 3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3 x 5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 the composite number with the  product of prime factors: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100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x 5 =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80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128" name="Google Shape;128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2450" y="1528150"/>
            <a:ext cx="1701200" cy="799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1049" y="3707149"/>
            <a:ext cx="1443950" cy="840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