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8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1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</p:sldIdLst>
  <p:sldSz cy="5143500" cx="9144000"/>
  <p:notesSz cx="6858000" cy="9144000"/>
  <p:embeddedFontLst>
    <p:embeddedFont>
      <p:font typeface="Nunito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830FB87-DDA3-4E65-98A8-C997FF0EC5CE}">
  <a:tblStyle styleId="{3830FB87-DDA3-4E65-98A8-C997FF0EC5CE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770D3106-30D5-44A4-B0CD-F7C23EA05053}" styleName="Table_1">
    <a:wholeTbl>
      <a:tcTxStyle>
        <a:font>
          <a:latin typeface="Arial"/>
          <a:ea typeface="Arial"/>
          <a:cs typeface="Arial"/>
        </a:font>
        <a:srgbClr val="000000"/>
      </a:tcTx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  <a:tblStyle styleId="{D0DC252A-8B2F-41AA-9338-F0E4FF2BCCFA}" styleName="Table_2">
    <a:wholeTbl>
      <a:tcTxStyle b="off" i="off">
        <a:font>
          <a:latin typeface="Calibri"/>
          <a:ea typeface="Calibri"/>
          <a:cs typeface="Calibri"/>
        </a:font>
        <a:srgbClr val="000000"/>
      </a:tcTxStyle>
      <a:tcStyle>
        <a:tcBdr>
          <a:lef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8EBF5"/>
          </a:solidFill>
        </a:fill>
      </a:tcStyle>
    </a:wholeTbl>
    <a:band1H>
      <a:tcTxStyle/>
      <a:tcStyle>
        <a:fill>
          <a:solidFill>
            <a:srgbClr val="CDD4EA"/>
          </a:solidFill>
        </a:fill>
      </a:tcStyle>
    </a:band1H>
    <a:band2H>
      <a:tcTxStyle/>
    </a:band2H>
    <a:band1V>
      <a:tcTxStyle/>
      <a:tcStyle>
        <a:fill>
          <a:solidFill>
            <a:srgbClr val="CDD4EA"/>
          </a:solidFill>
        </a:fill>
      </a:tcStyle>
    </a:band1V>
    <a:band2V>
      <a:tcTxStyle/>
    </a:band2V>
    <a:la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lastCol>
    <a:firstCol>
      <a:tcTxStyle b="on" i="off">
        <a:font>
          <a:latin typeface="Calibri"/>
          <a:ea typeface="Calibri"/>
          <a:cs typeface="Calibri"/>
        </a:font>
        <a:srgbClr val="FFFFFF"/>
      </a:tcTxStyle>
      <a:tcStyle>
        <a:fill>
          <a:solidFill>
            <a:srgbClr val="4472C4"/>
          </a:solidFill>
        </a:fill>
      </a:tcStyle>
    </a:firstCol>
    <a:la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top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rgbClr val="4472C4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Calibri"/>
          <a:ea typeface="Calibri"/>
          <a:cs typeface="Calibri"/>
        </a:font>
        <a:srgbClr val="FFFFFF"/>
      </a:tcTxStyle>
      <a:tcStyle>
        <a:tcBdr>
          <a:bottom>
            <a:ln cap="flat" cmpd="sng" w="38100">
              <a:solidFill>
                <a:srgbClr val="FFFFFF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rgbClr val="4472C4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NunitoSans-regular.fntdata"/><Relationship Id="rId11" Type="http://schemas.openxmlformats.org/officeDocument/2006/relationships/slide" Target="slides/slide5.xml"/><Relationship Id="rId22" Type="http://schemas.openxmlformats.org/officeDocument/2006/relationships/font" Target="fonts/NunitoSans-italic.fntdata"/><Relationship Id="rId10" Type="http://schemas.openxmlformats.org/officeDocument/2006/relationships/slide" Target="slides/slide4.xml"/><Relationship Id="rId21" Type="http://schemas.openxmlformats.org/officeDocument/2006/relationships/font" Target="fonts/NunitoSans-bold.fntdata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23" Type="http://schemas.openxmlformats.org/officeDocument/2006/relationships/font" Target="fonts/Nunito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slide" Target="slides/slide13.xml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gd9c7bf38d3_0_1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gd9c7bf38d3_0_118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10b2c0fb945_0_7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4" name="Google Shape;144;g10b2c0fb945_0_7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g12df05f653e_1_3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2" name="Google Shape;152;g12df05f653e_1_33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0b2c0fb94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4" name="Google Shape;164;g10b2c0fb945_0_8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g12df05f653e_1_4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3" name="Google Shape;173;g12df05f653e_1_41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gdcbf4ee84e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Google Shape;72;gdcbf4ee84e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10b2c0fb94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10b2c0fb94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d9c7bf38d3_0_9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4" name="Google Shape;84;gd9c7bf38d3_0_9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g12df05f653e_1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2" name="Google Shape;92;g12df05f653e_1_12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10b2c0fb945_0_6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g10b2c0fb945_0_65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2df05f653e_1_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g12df05f653e_1_19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10b2c0fb945_0_7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4" name="Google Shape;124;g10b2c0fb945_0_70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12df05f653e_1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g12df05f653e_1_26:notes"/>
          <p:cNvSpPr/>
          <p:nvPr>
            <p:ph idx="2" type="sldImg"/>
          </p:nvPr>
        </p:nvSpPr>
        <p:spPr>
          <a:xfrm>
            <a:off x="1143225" y="685800"/>
            <a:ext cx="45723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11" name="Google Shape;11;p2"/>
          <p:cNvSpPr/>
          <p:nvPr/>
        </p:nvSpPr>
        <p:spPr>
          <a:xfrm>
            <a:off x="0" y="150"/>
            <a:ext cx="9144000" cy="51435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" name="Google Shape;12;p2"/>
          <p:cNvSpPr txBox="1"/>
          <p:nvPr/>
        </p:nvSpPr>
        <p:spPr>
          <a:xfrm>
            <a:off x="-150" y="2390000"/>
            <a:ext cx="9144000" cy="790800"/>
          </a:xfrm>
          <a:prstGeom prst="rect">
            <a:avLst/>
          </a:prstGeom>
          <a:noFill/>
          <a:ln>
            <a:noFill/>
          </a:ln>
        </p:spPr>
        <p:txBody>
          <a:bodyPr anchorCtr="0" anchor="b" bIns="34275" lIns="68575" spcFirstLastPara="1" rIns="68575" wrap="square" tIns="34275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500"/>
              <a:buFont typeface="Calibri"/>
              <a:buNone/>
            </a:pPr>
            <a:r>
              <a:rPr b="1" lang="en-GB" sz="50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Fluent in Five</a:t>
            </a:r>
            <a:endParaRPr b="1" sz="50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3" name="Google Shape;13;p2"/>
          <p:cNvSpPr txBox="1"/>
          <p:nvPr/>
        </p:nvSpPr>
        <p:spPr>
          <a:xfrm>
            <a:off x="0" y="3380300"/>
            <a:ext cx="9144000" cy="5946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KS3 YEAR 9</a:t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t/>
            </a:r>
            <a:endParaRPr sz="2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62068"/>
              <a:buNone/>
            </a:pPr>
            <a:r>
              <a:rPr lang="en-GB" sz="2900">
                <a:solidFill>
                  <a:schemeClr val="lt1"/>
                </a:solidFill>
                <a:latin typeface="Nunito Sans"/>
                <a:ea typeface="Nunito Sans"/>
                <a:cs typeface="Nunito Sans"/>
                <a:sym typeface="Nunito Sans"/>
              </a:rPr>
              <a:t>SUMMER TERM</a:t>
            </a:r>
            <a:endParaRPr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sp>
        <p:nvSpPr>
          <p:cNvPr id="14" name="Google Shape;14;p2"/>
          <p:cNvSpPr/>
          <p:nvPr/>
        </p:nvSpPr>
        <p:spPr>
          <a:xfrm>
            <a:off x="3762450" y="571400"/>
            <a:ext cx="1619100" cy="16191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pic>
        <p:nvPicPr>
          <p:cNvPr id="15" name="Google Shape;15;p2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4066175" y="934944"/>
            <a:ext cx="1011651" cy="892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2" name="Google Shape;52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5" name="Google Shape;55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6" name="Google Shape;56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4"/>
          <p:cNvSpPr txBox="1"/>
          <p:nvPr>
            <p:ph type="title"/>
          </p:nvPr>
        </p:nvSpPr>
        <p:spPr>
          <a:xfrm>
            <a:off x="628650" y="273844"/>
            <a:ext cx="7886700" cy="994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lv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/>
            </a:lvl1pPr>
            <a:lvl2pPr lvl="1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rt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61" name="Google Shape;61;p14"/>
          <p:cNvSpPr txBox="1"/>
          <p:nvPr>
            <p:ph idx="1" type="body"/>
          </p:nvPr>
        </p:nvSpPr>
        <p:spPr>
          <a:xfrm>
            <a:off x="628650" y="1369219"/>
            <a:ext cx="7886700" cy="3263400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/>
          </a:bodyPr>
          <a:lstStyle>
            <a:lvl1pPr indent="-317500" lvl="0" marL="457200" rtl="0" algn="l">
              <a:lnSpc>
                <a:spcPct val="90000"/>
              </a:lnSpc>
              <a:spcBef>
                <a:spcPts val="8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1pPr>
            <a:lvl2pPr indent="-317500" lvl="1" marL="914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2pPr>
            <a:lvl3pPr indent="-317500" lvl="2" marL="1371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3pPr>
            <a:lvl4pPr indent="-317500" lvl="3" marL="18288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4pPr>
            <a:lvl5pPr indent="-317500" lvl="4" marL="22860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5pPr>
            <a:lvl6pPr indent="-317500" lvl="5" marL="27432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■"/>
              <a:defRPr/>
            </a:lvl6pPr>
            <a:lvl7pPr indent="-317500" lvl="6" marL="32004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●"/>
              <a:defRPr/>
            </a:lvl7pPr>
            <a:lvl8pPr indent="-317500" lvl="7" marL="365760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400"/>
              <a:buChar char="○"/>
              <a:defRPr/>
            </a:lvl8pPr>
            <a:lvl9pPr indent="-317500" lvl="8" marL="4114800" rtl="0" algn="l">
              <a:lnSpc>
                <a:spcPct val="90000"/>
              </a:lnSpc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400"/>
              <a:buChar char="■"/>
              <a:defRPr/>
            </a:lvl9pPr>
          </a:lstStyle>
          <a:p/>
        </p:txBody>
      </p:sp>
      <p:sp>
        <p:nvSpPr>
          <p:cNvPr id="62" name="Google Shape;62;p14"/>
          <p:cNvSpPr txBox="1"/>
          <p:nvPr>
            <p:ph idx="10" type="dt"/>
          </p:nvPr>
        </p:nvSpPr>
        <p:spPr>
          <a:xfrm>
            <a:off x="6286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3" name="Google Shape;63;p14"/>
          <p:cNvSpPr txBox="1"/>
          <p:nvPr>
            <p:ph idx="11" type="ftr"/>
          </p:nvPr>
        </p:nvSpPr>
        <p:spPr>
          <a:xfrm>
            <a:off x="3028950" y="4767263"/>
            <a:ext cx="30861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1pPr>
            <a:lvl2pPr lvl="1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2pPr>
            <a:lvl3pPr lvl="2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3pPr>
            <a:lvl4pPr lvl="3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4pPr>
            <a:lvl5pPr lvl="4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5pPr>
            <a:lvl6pPr lvl="5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6pPr>
            <a:lvl7pPr lvl="6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7pPr>
            <a:lvl8pPr lvl="7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8pPr>
            <a:lvl9pPr lvl="8" rtl="0" algn="l">
              <a:spcBef>
                <a:spcPts val="0"/>
              </a:spcBef>
              <a:spcAft>
                <a:spcPts val="0"/>
              </a:spcAft>
              <a:buSzPts val="1100"/>
              <a:buNone/>
              <a:defRPr sz="1100"/>
            </a:lvl9pPr>
          </a:lstStyle>
          <a:p/>
        </p:txBody>
      </p:sp>
      <p:sp>
        <p:nvSpPr>
          <p:cNvPr id="64" name="Google Shape;64;p14"/>
          <p:cNvSpPr txBox="1"/>
          <p:nvPr>
            <p:ph idx="12" type="sldNum"/>
          </p:nvPr>
        </p:nvSpPr>
        <p:spPr>
          <a:xfrm>
            <a:off x="6457950" y="4767263"/>
            <a:ext cx="2057400" cy="273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34275" lIns="68575" spcFirstLastPara="1" rIns="68575" wrap="square" tIns="34275">
            <a:normAutofit/>
          </a:bodyPr>
          <a:lstStyle>
            <a:lvl1pPr indent="0" lvl="0" marL="0" rtl="0" algn="r">
              <a:spcBef>
                <a:spcPts val="0"/>
              </a:spcBef>
              <a:buNone/>
              <a:defRPr/>
            </a:lvl1pPr>
            <a:lvl2pPr indent="0" lvl="1" marL="0" rtl="0" algn="r">
              <a:spcBef>
                <a:spcPts val="0"/>
              </a:spcBef>
              <a:buNone/>
              <a:defRPr/>
            </a:lvl2pPr>
            <a:lvl3pPr indent="0" lvl="2" marL="0" rtl="0" algn="r">
              <a:spcBef>
                <a:spcPts val="0"/>
              </a:spcBef>
              <a:buNone/>
              <a:defRPr/>
            </a:lvl3pPr>
            <a:lvl4pPr indent="0" lvl="3" marL="0" rtl="0" algn="r">
              <a:spcBef>
                <a:spcPts val="0"/>
              </a:spcBef>
              <a:buNone/>
              <a:defRPr/>
            </a:lvl4pPr>
            <a:lvl5pPr indent="0" lvl="4" marL="0" rtl="0" algn="r">
              <a:spcBef>
                <a:spcPts val="0"/>
              </a:spcBef>
              <a:buNone/>
              <a:defRPr/>
            </a:lvl5pPr>
            <a:lvl6pPr indent="0" lvl="5" marL="0" rtl="0" algn="r">
              <a:spcBef>
                <a:spcPts val="0"/>
              </a:spcBef>
              <a:buNone/>
              <a:defRPr/>
            </a:lvl6pPr>
            <a:lvl7pPr indent="0" lvl="6" marL="0" rtl="0" algn="r">
              <a:spcBef>
                <a:spcPts val="0"/>
              </a:spcBef>
              <a:buNone/>
              <a:defRPr/>
            </a:lvl7pPr>
            <a:lvl8pPr indent="0" lvl="7" marL="0" rtl="0" algn="r">
              <a:spcBef>
                <a:spcPts val="0"/>
              </a:spcBef>
              <a:buNone/>
              <a:defRPr/>
            </a:lvl8pPr>
            <a:lvl9pPr indent="0" lvl="8" marL="0" rt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8" name="Google Shape;18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Google Shape;20;p4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KS3 Year 9 | Fluent in Five | Summer Term</a:t>
            </a:r>
            <a:endParaRPr sz="1200"/>
          </a:p>
        </p:txBody>
      </p:sp>
      <p:graphicFrame>
        <p:nvGraphicFramePr>
          <p:cNvPr id="21" name="Google Shape;21;p4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{3830FB87-DDA3-4E65-98A8-C997FF0EC5CE}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pic>
        <p:nvPicPr>
          <p:cNvPr id="22" name="Google Shape;22;p4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 1">
  <p:cSld name="TITLE_AND_BODY_1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5"/>
          <p:cNvSpPr txBox="1"/>
          <p:nvPr/>
        </p:nvSpPr>
        <p:spPr>
          <a:xfrm>
            <a:off x="0" y="0"/>
            <a:ext cx="36213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  </a:t>
            </a:r>
            <a:r>
              <a:rPr lang="en-GB" sz="1000">
                <a:solidFill>
                  <a:srgbClr val="2779F5"/>
                </a:solidFill>
                <a:latin typeface="Nunito Sans"/>
                <a:ea typeface="Nunito Sans"/>
                <a:cs typeface="Nunito Sans"/>
                <a:sym typeface="Nunito Sans"/>
              </a:rPr>
              <a:t>KS3 Year 9 | Fluent in Five | Summer Term</a:t>
            </a:r>
            <a:endParaRPr sz="1200"/>
          </a:p>
        </p:txBody>
      </p:sp>
      <p:graphicFrame>
        <p:nvGraphicFramePr>
          <p:cNvPr id="25" name="Google Shape;25;p5"/>
          <p:cNvGraphicFramePr/>
          <p:nvPr/>
        </p:nvGraphicFramePr>
        <p:xfrm>
          <a:off x="0" y="3693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{3830FB87-DDA3-4E65-98A8-C997FF0EC5CE}</a:tableStyleId>
              </a:tblPr>
              <a:tblGrid>
                <a:gridCol w="2956375"/>
              </a:tblGrid>
              <a:tr h="3693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1">
                        <a:solidFill>
                          <a:schemeClr val="lt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91425" marB="91425" marR="91425" marL="91425">
                    <a:lnL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09217B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9217B"/>
                    </a:solidFill>
                  </a:tcPr>
                </a:tc>
              </a:tr>
            </a:tbl>
          </a:graphicData>
        </a:graphic>
      </p:graphicFrame>
      <p:sp>
        <p:nvSpPr>
          <p:cNvPr id="26" name="Google Shape;26;p5"/>
          <p:cNvSpPr/>
          <p:nvPr/>
        </p:nvSpPr>
        <p:spPr>
          <a:xfrm>
            <a:off x="0" y="4863725"/>
            <a:ext cx="9144000" cy="279900"/>
          </a:xfrm>
          <a:prstGeom prst="rect">
            <a:avLst/>
          </a:prstGeom>
          <a:solidFill>
            <a:srgbClr val="09217B"/>
          </a:solidFill>
          <a:ln cap="flat" cmpd="sng" w="9525">
            <a:solidFill>
              <a:srgbClr val="09217B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5"/>
          <p:cNvSpPr txBox="1"/>
          <p:nvPr/>
        </p:nvSpPr>
        <p:spPr>
          <a:xfrm>
            <a:off x="2023325" y="4842125"/>
            <a:ext cx="7380000" cy="32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  thirdspacelearning.com </a:t>
            </a:r>
            <a:r>
              <a:rPr lang="en-GB" sz="9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| Helping schools close the maths attainment gap through targeted one to one teaching and flexible resources</a:t>
            </a:r>
            <a:endParaRPr sz="9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28" name="Google Shape;28;p5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7623046" y="205972"/>
            <a:ext cx="1305129" cy="3962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9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Google Shape;30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1" name="Google Shape;31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4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6" name="Google Shape;36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7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9" name="Google Shape;39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0" name="Google Shape;40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3" name="Google Shape;43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" name="Google Shape;46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7" name="Google Shape;47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8" name="Google Shape;48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9" name="Google Shape;49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2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0.png"/><Relationship Id="rId4" Type="http://schemas.openxmlformats.org/officeDocument/2006/relationships/image" Target="../media/image4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8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5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15"/>
          <p:cNvSpPr txBox="1"/>
          <p:nvPr/>
        </p:nvSpPr>
        <p:spPr>
          <a:xfrm>
            <a:off x="2027625" y="4158150"/>
            <a:ext cx="6815100" cy="72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</a:t>
            </a:r>
            <a:r>
              <a:rPr b="1" lang="en-GB" sz="3500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 sz="3500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6" name="Google Shape;146;p24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516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81% of 450?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958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cafe bill was £9.40. How much did the cake cost?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47" name="Google Shape;147;p24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48" name="Google Shape;148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300" y="2677425"/>
            <a:ext cx="25908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8625" y="2625038"/>
            <a:ext cx="2162175" cy="18383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4" name="Google Shape;154;p25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- 5) =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- 5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81% of 450?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364.5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-1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0.1 + 1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1.1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6647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cafe bill was £9.40. How much did the cake cost?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£3.30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55" name="Google Shape;155;p25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4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56" name="Google Shape;156;p2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300" y="2677425"/>
            <a:ext cx="2590800" cy="17335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2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88625" y="2625038"/>
            <a:ext cx="2162175" cy="183832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8" name="Google Shape;158;p25"/>
          <p:cNvGrpSpPr/>
          <p:nvPr/>
        </p:nvGrpSpPr>
        <p:grpSpPr>
          <a:xfrm>
            <a:off x="244828" y="2482250"/>
            <a:ext cx="235655" cy="481300"/>
            <a:chOff x="4963775" y="5368550"/>
            <a:chExt cx="294900" cy="481300"/>
          </a:xfrm>
        </p:grpSpPr>
        <p:cxnSp>
          <p:nvCxnSpPr>
            <p:cNvPr id="159" name="Google Shape;159;p25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60" name="Google Shape;160;p25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61" name="Google Shape;161;p25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6" name="Google Shape;166;p26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730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32% of 160?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711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proportion is shaded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bill was £9.60. How much was one flapjack?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67" name="Google Shape;167;p2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68" name="Google Shape;168;p2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550" y="2725363"/>
            <a:ext cx="2420275" cy="1637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6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825" y="2669475"/>
            <a:ext cx="2208275" cy="1877025"/>
          </a:xfrm>
          <a:prstGeom prst="rect">
            <a:avLst/>
          </a:prstGeom>
          <a:noFill/>
          <a:ln>
            <a:noFill/>
          </a:ln>
        </p:spPr>
      </p:pic>
      <p:sp>
        <p:nvSpPr>
          <p:cNvPr id="170" name="Google Shape;170;p26"/>
          <p:cNvSpPr txBox="1"/>
          <p:nvPr/>
        </p:nvSpPr>
        <p:spPr>
          <a:xfrm>
            <a:off x="6836300" y="1339500"/>
            <a:ext cx="265500" cy="34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>
                <a:latin typeface="Nunito Sans"/>
                <a:ea typeface="Nunito Sans"/>
                <a:cs typeface="Nunito Sans"/>
                <a:sym typeface="Nunito Sans"/>
              </a:rPr>
              <a:t>✕</a:t>
            </a:r>
            <a:endParaRPr sz="1200"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4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Google Shape;175;p27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2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(5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+ 3)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baseline="3000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+ 6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32% of 160?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51.2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lang="en-GB" sz="12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✕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10000 </a:t>
                      </a:r>
                      <a:r>
                        <a:rPr b="0" lang="en-GB" sz="12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✕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1 000 000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484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What proportion is shaded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?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This bill was £9.60. How much was one flapjack?    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£2.45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76" name="Google Shape;176;p2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5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pSp>
        <p:nvGrpSpPr>
          <p:cNvPr id="177" name="Google Shape;177;p27"/>
          <p:cNvGrpSpPr/>
          <p:nvPr/>
        </p:nvGrpSpPr>
        <p:grpSpPr>
          <a:xfrm>
            <a:off x="244828" y="2482250"/>
            <a:ext cx="235655" cy="481300"/>
            <a:chOff x="4963775" y="5368550"/>
            <a:chExt cx="294900" cy="481300"/>
          </a:xfrm>
        </p:grpSpPr>
        <p:cxnSp>
          <p:nvCxnSpPr>
            <p:cNvPr id="178" name="Google Shape;178;p27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79" name="Google Shape;179;p27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8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80" name="Google Shape;180;p27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81" name="Google Shape;181;p2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63550" y="2725363"/>
            <a:ext cx="2420275" cy="163767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17825" y="2669475"/>
            <a:ext cx="2208275" cy="1877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4" name="Google Shape;74;p16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{770D3106-30D5-44A4-B0CD-F7C23EA05053}</a:tableStyleId>
              </a:tblPr>
              <a:tblGrid>
                <a:gridCol w="88293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in a nutshell: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This week acts as a confidence booster with material that is a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familiar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part of your student’s mathematical toolkit. Question 3 is a precursor to the work this half term using standard form. Dealing with any issues in relation to powers of ten now will make the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development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the new ideas of 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standard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form all the more attainable. </a:t>
                      </a:r>
                      <a:endParaRPr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1: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2: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a percentage of an amount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000000">
                        <a:alpha val="0"/>
                      </a:srgbClr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3: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Working with powers of ten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4: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</a:t>
                      </a:r>
                      <a:r>
                        <a:rPr b="1"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fractions</a:t>
                      </a: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5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</a:t>
                      </a:r>
                      <a:r>
                        <a:rPr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5: </a:t>
                      </a:r>
                      <a:r>
                        <a:rPr b="1" lang="en-GB" sz="15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Calculations involving money</a:t>
                      </a:r>
                      <a:endParaRPr b="1" sz="1500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lt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  <p:sp>
        <p:nvSpPr>
          <p:cNvPr id="75" name="Google Shape;75;p16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7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graphicFrame>
        <p:nvGraphicFramePr>
          <p:cNvPr id="81" name="Google Shape;81;p17"/>
          <p:cNvGraphicFramePr/>
          <p:nvPr/>
        </p:nvGraphicFramePr>
        <p:xfrm>
          <a:off x="174000" y="829675"/>
          <a:ext cx="3000000" cy="3000000"/>
        </p:xfrm>
        <a:graphic>
          <a:graphicData uri="http://schemas.openxmlformats.org/drawingml/2006/table">
            <a:tbl>
              <a:tblPr>
                <a:noFill/>
                <a:tableStyleId>{770D3106-30D5-44A4-B0CD-F7C23EA05053}</a:tableStyleId>
              </a:tblPr>
              <a:tblGrid>
                <a:gridCol w="8853400"/>
              </a:tblGrid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100"/>
                        <a:buFont typeface="Arial"/>
                        <a:buNone/>
                      </a:pPr>
                      <a:r>
                        <a:rPr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Ideas for discussion this week include:</a:t>
                      </a:r>
                      <a:endParaRPr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1: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Expanding brackets 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List some common mistakes made when expanding brackets.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can you check your answer when expanding brackets?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270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2: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Finding a </a:t>
                      </a:r>
                      <a:r>
                        <a:rPr b="1"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percentage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of an amount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it easier to use a percentage, decimal or fraction? Why do you think this?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3: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Working with powers of ten</a:t>
                      </a:r>
                      <a:endParaRPr b="1" sz="1300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Why is the number ten so prevalent in maths?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40857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4: </a:t>
                      </a:r>
                      <a:r>
                        <a:rPr b="1" lang="en-GB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Writing fractions</a:t>
                      </a:r>
                      <a:endParaRPr b="1"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How would you describe these shaded regions without a fraction?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97225">
                <a:tc>
                  <a:txBody>
                    <a:bodyPr/>
                    <a:lstStyle/>
                    <a:p>
                      <a:pPr indent="0" lvl="0" marL="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Question 5: </a:t>
                      </a:r>
                      <a:r>
                        <a:rPr b="1" lang="en-GB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Calculations involving money</a:t>
                      </a:r>
                      <a:endParaRPr b="1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-317500" lvl="0" marL="457200" rtl="0" algn="l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2779F5"/>
                        </a:buClr>
                        <a:buSzPts val="1400"/>
                        <a:buFont typeface="Nunito Sans"/>
                        <a:buChar char="●"/>
                      </a:pPr>
                      <a:r>
                        <a:rPr b="1" lang="en-GB">
                          <a:solidFill>
                            <a:srgbClr val="2779F5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Is currency the only real life situation to feature numbers with two decimal places?</a:t>
                      </a:r>
                      <a:endParaRPr b="1">
                        <a:solidFill>
                          <a:srgbClr val="2779F5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19050" marB="19050" marR="28575" marL="28575" anchor="b">
                    <a:lnL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6" name="Google Shape;86;p18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7(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20% of 95?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much did the customer pay for this purchase in a cafe?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87" name="Google Shape;87;p18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88" name="Google Shape;88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850" y="2925075"/>
            <a:ext cx="229552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8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7600" y="2786963"/>
            <a:ext cx="1771650" cy="15144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4" name="Google Shape;94;p19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7(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- 4)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7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- 28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What is 20% of 95?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19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: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</a:t>
                      </a: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How much did the customer pay for this purchase in a cafe?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£10.30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95" name="Google Shape;95;p19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1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96" name="Google Shape;96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60850" y="2925075"/>
            <a:ext cx="2295525" cy="1238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97" name="Google Shape;97;p1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7600" y="2786963"/>
            <a:ext cx="1771650" cy="15144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98" name="Google Shape;98;p19"/>
          <p:cNvGrpSpPr/>
          <p:nvPr/>
        </p:nvGrpSpPr>
        <p:grpSpPr>
          <a:xfrm>
            <a:off x="244828" y="2406050"/>
            <a:ext cx="235655" cy="481300"/>
            <a:chOff x="4963775" y="5368550"/>
            <a:chExt cx="294900" cy="481300"/>
          </a:xfrm>
        </p:grpSpPr>
        <p:cxnSp>
          <p:nvCxnSpPr>
            <p:cNvPr id="99" name="Google Shape;99;p19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00" name="Google Shape;100;p19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01" name="Google Shape;101;p19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6" name="Google Shape;106;p20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3(2 - 3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15% of 76?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customer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pays for this purchase with a £10 note. How much change do they receive?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07" name="Google Shape;107;p20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08" name="Google Shape;10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7650" y="2939363"/>
            <a:ext cx="2371725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7875" y="2787963"/>
            <a:ext cx="2114550" cy="18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4" name="Google Shape;114;p21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3(2 - 3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6 - 9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15% of 76?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11.4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-2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0.01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964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A 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customer</a:t>
                      </a: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pays for this purchase with a £10 note. How much change do they receive?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90p or £0.90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15" name="Google Shape;115;p21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2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16" name="Google Shape;116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997650" y="2939363"/>
            <a:ext cx="2371725" cy="120967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17" name="Google Shape;117;p21"/>
          <p:cNvGrpSpPr/>
          <p:nvPr/>
        </p:nvGrpSpPr>
        <p:grpSpPr>
          <a:xfrm>
            <a:off x="244828" y="2406050"/>
            <a:ext cx="235655" cy="481300"/>
            <a:chOff x="4963775" y="5368550"/>
            <a:chExt cx="294900" cy="481300"/>
          </a:xfrm>
        </p:grpSpPr>
        <p:cxnSp>
          <p:nvCxnSpPr>
            <p:cNvPr id="118" name="Google Shape;118;p21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19" name="Google Shape;119;p21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20" name="Google Shape;120;p21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2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  <p:pic>
        <p:nvPicPr>
          <p:cNvPr id="121" name="Google Shape;121;p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575575" y="2788000"/>
            <a:ext cx="2114550" cy="1800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6" name="Google Shape;126;p22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7152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65% of 220?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t/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80877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Two friends split this bill 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qually. How much do they each pay?</a:t>
                      </a:r>
                      <a:endParaRPr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27" name="Google Shape;127;p22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28" name="Google Shape;128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300" y="3080700"/>
            <a:ext cx="2743200" cy="88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6400" y="2584550"/>
            <a:ext cx="2375350" cy="20190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4" name="Google Shape;134;p23"/>
          <p:cNvGraphicFramePr/>
          <p:nvPr/>
        </p:nvGraphicFramePr>
        <p:xfrm>
          <a:off x="108044" y="86252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{D0DC252A-8B2F-41AA-9338-F0E4FF2BCCFA}</a:tableStyleId>
              </a:tblPr>
              <a:tblGrid>
                <a:gridCol w="1546950"/>
                <a:gridCol w="1301375"/>
                <a:gridCol w="1615625"/>
                <a:gridCol w="1350275"/>
                <a:gridCol w="3067850"/>
              </a:tblGrid>
              <a:tr h="1004775">
                <a:tc gridSpan="2">
                  <a:txBody>
                    <a:bodyPr/>
                    <a:lstStyle/>
                    <a:p>
                      <a:pPr indent="-330200" lvl="0" marL="45720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SzPts val="1600"/>
                        <a:buFont typeface="Nunito Sans"/>
                        <a:buAutoNum type="arabicParenR"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Expand: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(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x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</a:t>
                      </a:r>
                      <a:r>
                        <a:rPr b="0" i="1" lang="en-GB" sz="1600">
                          <a:solidFill>
                            <a:schemeClr val="dk1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b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) =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r>
                        <a:rPr b="0" i="1" lang="en-GB" sz="1600">
                          <a:solidFill>
                            <a:srgbClr val="00BC89"/>
                          </a:solidFill>
                          <a:latin typeface="Times New Roman"/>
                          <a:ea typeface="Times New Roman"/>
                          <a:cs typeface="Times New Roman"/>
                          <a:sym typeface="Times New Roman"/>
                        </a:rPr>
                        <a:t>ax + ab</a:t>
                      </a:r>
                      <a:endParaRPr b="0" i="1" sz="1600">
                        <a:solidFill>
                          <a:srgbClr val="00BC89"/>
                        </a:solidFill>
                        <a:latin typeface="Times New Roman"/>
                        <a:ea typeface="Times New Roman"/>
                        <a:cs typeface="Times New Roman"/>
                        <a:sym typeface="Times New Roman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is 65% of 220?</a:t>
                      </a:r>
                      <a:endParaRPr b="0" sz="1600">
                        <a:solidFill>
                          <a:srgbClr val="000000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0000"/>
                        </a:buClr>
                        <a:buSzPts val="1800"/>
                        <a:buFont typeface="Calibri"/>
                        <a:buNone/>
                      </a:pP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143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b="0"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3) 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Evaluate: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</a:t>
                      </a:r>
                      <a:endParaRPr b="0"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2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+ 10</a:t>
                      </a:r>
                      <a:r>
                        <a:rPr b="0" baseline="3000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</a:t>
                      </a: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100 + 10000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chemeClr val="dk1"/>
                        </a:buClr>
                        <a:buFont typeface="Arial"/>
                        <a:buNone/>
                      </a:pPr>
                      <a:r>
                        <a:rPr b="0"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                            = </a:t>
                      </a:r>
                      <a:r>
                        <a:rPr b="0"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10100</a:t>
                      </a:r>
                      <a:endParaRPr b="0"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</a:tr>
              <a:tr h="2786525">
                <a:tc gridSpan="3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4) </a:t>
                      </a:r>
                      <a:r>
                        <a:rPr lang="en-GB" sz="1600">
                          <a:solidFill>
                            <a:schemeClr val="dk1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What proportion is shaded? Write your answer as a fraction in its simplest form.</a:t>
                      </a:r>
                      <a:endParaRPr sz="1600">
                        <a:solidFill>
                          <a:schemeClr val="dk1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  <a:tc hMerge="1"/>
                <a:tc gridSpan="2"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GB" sz="1600">
                          <a:solidFill>
                            <a:srgbClr val="000000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5) Two friends split this bill e</a:t>
                      </a:r>
                      <a:r>
                        <a:rPr lang="en-GB" sz="1600"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qually. How much do they each pay?     </a:t>
                      </a:r>
                      <a:r>
                        <a:rPr lang="en-GB" sz="1600">
                          <a:solidFill>
                            <a:srgbClr val="00BC89"/>
                          </a:solidFill>
                          <a:latin typeface="Nunito Sans"/>
                          <a:ea typeface="Nunito Sans"/>
                          <a:cs typeface="Nunito Sans"/>
                          <a:sym typeface="Nunito Sans"/>
                        </a:rPr>
                        <a:t>£6.10</a:t>
                      </a:r>
                      <a:endParaRPr sz="1600">
                        <a:solidFill>
                          <a:srgbClr val="00BC89"/>
                        </a:solidFill>
                        <a:latin typeface="Nunito Sans"/>
                        <a:ea typeface="Nunito Sans"/>
                        <a:cs typeface="Nunito Sans"/>
                        <a:sym typeface="Nunito Sans"/>
                      </a:endParaRPr>
                    </a:p>
                  </a:txBody>
                  <a:tcPr marT="45725" marB="45725" marR="91450" marL="91450">
                    <a:lnL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12700">
                      <a:solidFill>
                        <a:srgbClr val="B7B7B7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12700">
                      <a:solidFill>
                        <a:srgbClr val="FFFFFF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FFFFFF"/>
                    </a:solidFill>
                  </a:tcPr>
                </a:tc>
                <a:tc hMerge="1"/>
              </a:tr>
            </a:tbl>
          </a:graphicData>
        </a:graphic>
      </p:graphicFrame>
      <p:sp>
        <p:nvSpPr>
          <p:cNvPr id="135" name="Google Shape;135;p23"/>
          <p:cNvSpPr txBox="1"/>
          <p:nvPr/>
        </p:nvSpPr>
        <p:spPr>
          <a:xfrm>
            <a:off x="80050" y="361775"/>
            <a:ext cx="2253600" cy="40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Week 1: Day</a:t>
            </a:r>
            <a:r>
              <a:rPr b="1" lang="en-GB">
                <a:solidFill>
                  <a:srgbClr val="FFFFFF"/>
                </a:solidFill>
                <a:latin typeface="Nunito Sans"/>
                <a:ea typeface="Nunito Sans"/>
                <a:cs typeface="Nunito Sans"/>
                <a:sym typeface="Nunito Sans"/>
              </a:rPr>
              <a:t> 3 Answers</a:t>
            </a:r>
            <a:endParaRPr b="1">
              <a:solidFill>
                <a:srgbClr val="FFFFFF"/>
              </a:solidFill>
              <a:latin typeface="Nunito Sans"/>
              <a:ea typeface="Nunito Sans"/>
              <a:cs typeface="Nunito Sans"/>
              <a:sym typeface="Nunito Sans"/>
            </a:endParaRPr>
          </a:p>
        </p:txBody>
      </p:sp>
      <p:pic>
        <p:nvPicPr>
          <p:cNvPr id="136" name="Google Shape;136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90300" y="3080700"/>
            <a:ext cx="2743200" cy="885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7" name="Google Shape;137;p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466400" y="2584550"/>
            <a:ext cx="2375350" cy="201905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38" name="Google Shape;138;p23"/>
          <p:cNvGrpSpPr/>
          <p:nvPr/>
        </p:nvGrpSpPr>
        <p:grpSpPr>
          <a:xfrm>
            <a:off x="244828" y="2482250"/>
            <a:ext cx="235655" cy="481300"/>
            <a:chOff x="4963775" y="5368550"/>
            <a:chExt cx="294900" cy="481300"/>
          </a:xfrm>
        </p:grpSpPr>
        <p:cxnSp>
          <p:nvCxnSpPr>
            <p:cNvPr id="139" name="Google Shape;139;p23"/>
            <p:cNvCxnSpPr/>
            <p:nvPr/>
          </p:nvCxnSpPr>
          <p:spPr>
            <a:xfrm>
              <a:off x="4963775" y="5609200"/>
              <a:ext cx="294900" cy="0"/>
            </a:xfrm>
            <a:prstGeom prst="straightConnector1">
              <a:avLst/>
            </a:prstGeom>
            <a:noFill/>
            <a:ln cap="flat" cmpd="sng" w="19050">
              <a:solidFill>
                <a:srgbClr val="00BC89"/>
              </a:solidFill>
              <a:prstDash val="solid"/>
              <a:round/>
              <a:headEnd len="med" w="med" type="none"/>
              <a:tailEnd len="med" w="med" type="none"/>
            </a:ln>
          </p:spPr>
        </p:cxnSp>
        <p:sp>
          <p:nvSpPr>
            <p:cNvPr id="140" name="Google Shape;140;p23"/>
            <p:cNvSpPr txBox="1"/>
            <p:nvPr/>
          </p:nvSpPr>
          <p:spPr>
            <a:xfrm>
              <a:off x="4963775" y="56344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5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  <p:sp>
          <p:nvSpPr>
            <p:cNvPr id="141" name="Google Shape;141;p23"/>
            <p:cNvSpPr txBox="1"/>
            <p:nvPr/>
          </p:nvSpPr>
          <p:spPr>
            <a:xfrm>
              <a:off x="4963775" y="5368550"/>
              <a:ext cx="294900" cy="2154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0" lIns="0" spcFirstLastPara="1" rIns="0" wrap="square" tIns="0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-GB">
                  <a:solidFill>
                    <a:srgbClr val="00BC89"/>
                  </a:solidFill>
                  <a:latin typeface="Nunito Sans"/>
                  <a:ea typeface="Nunito Sans"/>
                  <a:cs typeface="Nunito Sans"/>
                  <a:sym typeface="Nunito Sans"/>
                </a:rPr>
                <a:t>3</a:t>
              </a:r>
              <a:endParaRPr b="1">
                <a:solidFill>
                  <a:srgbClr val="00BC89"/>
                </a:solidFill>
                <a:latin typeface="Nunito Sans"/>
                <a:ea typeface="Nunito Sans"/>
                <a:cs typeface="Nunito Sans"/>
                <a:sym typeface="Nunito Sans"/>
              </a:endParaRP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