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10E14B0-15CE-44C1-9281-A3A66F7AEE23}">
  <a:tblStyle styleId="{410E14B0-15CE-44C1-9281-A3A66F7AEE2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BA02000-8DD0-4129-96DC-25C904F8B389}"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0B88121-EA7E-416F-9B7F-735A52ECA4E3}"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12c9575dc53_1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g12c9575dc53_1_6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12c9575dc53_1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g12c9575dc53_1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2c9575dc53_1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g12c9575dc53_1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2c9575dc53_1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g12c9575dc53_1_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2c9575dc53_1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g12c9575dc53_1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9</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9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{410E14B0-15CE-44C1-9281-A3A66F7AEE23}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9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{410E14B0-15CE-44C1-9281-A3A66F7AEE23}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graphicFrame>
        <p:nvGraphicFramePr>
          <p:cNvPr id="175" name="Google Shape;175;p24"/>
          <p:cNvGraphicFramePr/>
          <p:nvPr/>
        </p:nvGraphicFramePr>
        <p:xfrm>
          <a:off x="108044" y="862525"/>
          <a:ext cx="3000000" cy="3000000"/>
        </p:xfrm>
        <a:graphic>
          <a:graphicData uri="http://schemas.openxmlformats.org/drawingml/2006/table">
            <a:tbl>
              <a:tblPr bandRow="1" firstRow="1">
                <a:noFill/>
                <a:tableStyleId>{40B88121-EA7E-416F-9B7F-735A52ECA4E3}</a:tableStyleId>
              </a:tblPr>
              <a:tblGrid>
                <a:gridCol w="1546950"/>
                <a:gridCol w="1301375"/>
                <a:gridCol w="1615625"/>
                <a:gridCol w="1350275"/>
                <a:gridCol w="3067850"/>
              </a:tblGrid>
              <a:tr h="10228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5005 - 2688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Convert the </a:t>
                      </a:r>
                      <a:r>
                        <a:rPr b="0" lang="en-GB" sz="1600">
                          <a:solidFill>
                            <a:srgbClr val="000000"/>
                          </a:solidFill>
                          <a:latin typeface="Nunito Sans"/>
                          <a:ea typeface="Nunito Sans"/>
                          <a:cs typeface="Nunito Sans"/>
                          <a:sym typeface="Nunito Sans"/>
                        </a:rPr>
                        <a:t>decimal</a:t>
                      </a:r>
                      <a:r>
                        <a:rPr b="0" lang="en-GB" sz="1600">
                          <a:solidFill>
                            <a:srgbClr val="000000"/>
                          </a:solidFill>
                          <a:latin typeface="Nunito Sans"/>
                          <a:ea typeface="Nunito Sans"/>
                          <a:cs typeface="Nunito Sans"/>
                          <a:sym typeface="Nunito Sans"/>
                        </a:rPr>
                        <a:t> to a fraction in its simplest form:</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0.48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normal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3.75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-7</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23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area of the sha</a:t>
                      </a:r>
                      <a:r>
                        <a:rPr lang="en-GB" sz="1600">
                          <a:latin typeface="Nunito Sans"/>
                          <a:ea typeface="Nunito Sans"/>
                          <a:cs typeface="Nunito Sans"/>
                          <a:sym typeface="Nunito Sans"/>
                        </a:rPr>
                        <a:t>pe below.</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Identify all the prime numbers: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63</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71</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81</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6" name="Google Shape;176;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77" name="Google Shape;177;p24"/>
          <p:cNvPicPr preferRelativeResize="0"/>
          <p:nvPr/>
        </p:nvPicPr>
        <p:blipFill>
          <a:blip r:embed="rId3">
            <a:alphaModFix/>
          </a:blip>
          <a:stretch>
            <a:fillRect/>
          </a:stretch>
        </p:blipFill>
        <p:spPr>
          <a:xfrm>
            <a:off x="786100" y="2472838"/>
            <a:ext cx="3105150" cy="20097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graphicFrame>
        <p:nvGraphicFramePr>
          <p:cNvPr id="182" name="Google Shape;182;p25"/>
          <p:cNvGraphicFramePr/>
          <p:nvPr/>
        </p:nvGraphicFramePr>
        <p:xfrm>
          <a:off x="108044" y="862525"/>
          <a:ext cx="3000000" cy="3000000"/>
        </p:xfrm>
        <a:graphic>
          <a:graphicData uri="http://schemas.openxmlformats.org/drawingml/2006/table">
            <a:tbl>
              <a:tblPr bandRow="1" firstRow="1">
                <a:noFill/>
                <a:tableStyleId>{40B88121-EA7E-416F-9B7F-735A52ECA4E3}</a:tableStyleId>
              </a:tblPr>
              <a:tblGrid>
                <a:gridCol w="1546950"/>
                <a:gridCol w="1301375"/>
                <a:gridCol w="1615625"/>
                <a:gridCol w="1350275"/>
                <a:gridCol w="3067850"/>
              </a:tblGrid>
              <a:tr h="10228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5005 - 2688 = </a:t>
                      </a:r>
                      <a:r>
                        <a:rPr b="0" lang="en-GB" sz="1600">
                          <a:solidFill>
                            <a:srgbClr val="00BC89"/>
                          </a:solidFill>
                          <a:latin typeface="Nunito Sans"/>
                          <a:ea typeface="Nunito Sans"/>
                          <a:cs typeface="Nunito Sans"/>
                          <a:sym typeface="Nunito Sans"/>
                        </a:rPr>
                        <a:t>2317</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Convert the decimal to a fraction in its simplest form:</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0.48  </a:t>
                      </a:r>
                      <a:endParaRPr b="0" baseline="-2500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normal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3.75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-7</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0.000000375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23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area of the sha</a:t>
                      </a:r>
                      <a:r>
                        <a:rPr lang="en-GB" sz="1600">
                          <a:latin typeface="Nunito Sans"/>
                          <a:ea typeface="Nunito Sans"/>
                          <a:cs typeface="Nunito Sans"/>
                          <a:sym typeface="Nunito Sans"/>
                        </a:rPr>
                        <a:t>pe below.</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492cm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Identify all the prime numbers: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63</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71</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81</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83" name="Google Shape;183;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sp>
        <p:nvSpPr>
          <p:cNvPr id="184" name="Google Shape;184;p25"/>
          <p:cNvSpPr/>
          <p:nvPr/>
        </p:nvSpPr>
        <p:spPr>
          <a:xfrm>
            <a:off x="7856050" y="3326625"/>
            <a:ext cx="5118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5" name="Google Shape;185;p25"/>
          <p:cNvPicPr preferRelativeResize="0"/>
          <p:nvPr/>
        </p:nvPicPr>
        <p:blipFill>
          <a:blip r:embed="rId3">
            <a:alphaModFix/>
          </a:blip>
          <a:stretch>
            <a:fillRect/>
          </a:stretch>
        </p:blipFill>
        <p:spPr>
          <a:xfrm>
            <a:off x="786100" y="2472838"/>
            <a:ext cx="3105150" cy="2009775"/>
          </a:xfrm>
          <a:prstGeom prst="rect">
            <a:avLst/>
          </a:prstGeom>
          <a:noFill/>
          <a:ln>
            <a:noFill/>
          </a:ln>
        </p:spPr>
      </p:pic>
      <p:grpSp>
        <p:nvGrpSpPr>
          <p:cNvPr id="186" name="Google Shape;186;p25"/>
          <p:cNvGrpSpPr/>
          <p:nvPr/>
        </p:nvGrpSpPr>
        <p:grpSpPr>
          <a:xfrm>
            <a:off x="3748003" y="1419725"/>
            <a:ext cx="235655" cy="481300"/>
            <a:chOff x="4963775" y="5368550"/>
            <a:chExt cx="294900" cy="481300"/>
          </a:xfrm>
        </p:grpSpPr>
        <p:cxnSp>
          <p:nvCxnSpPr>
            <p:cNvPr id="187" name="Google Shape;187;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88" name="Google Shape;188;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25</a:t>
              </a:r>
              <a:endParaRPr>
                <a:solidFill>
                  <a:srgbClr val="00BC89"/>
                </a:solidFill>
                <a:latin typeface="Nunito Sans"/>
                <a:ea typeface="Nunito Sans"/>
                <a:cs typeface="Nunito Sans"/>
                <a:sym typeface="Nunito Sans"/>
              </a:endParaRPr>
            </a:p>
          </p:txBody>
        </p:sp>
        <p:sp>
          <p:nvSpPr>
            <p:cNvPr id="189" name="Google Shape;189;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12</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graphicFrame>
        <p:nvGraphicFramePr>
          <p:cNvPr id="194" name="Google Shape;194;p26"/>
          <p:cNvGraphicFramePr/>
          <p:nvPr/>
        </p:nvGraphicFramePr>
        <p:xfrm>
          <a:off x="108044" y="862525"/>
          <a:ext cx="3000000" cy="3000000"/>
        </p:xfrm>
        <a:graphic>
          <a:graphicData uri="http://schemas.openxmlformats.org/drawingml/2006/table">
            <a:tbl>
              <a:tblPr bandRow="1" firstRow="1">
                <a:noFill/>
                <a:tableStyleId>{40B88121-EA7E-416F-9B7F-735A52ECA4E3}</a:tableStyleId>
              </a:tblPr>
              <a:tblGrid>
                <a:gridCol w="1546950"/>
                <a:gridCol w="1301375"/>
                <a:gridCol w="1615625"/>
                <a:gridCol w="1350275"/>
                <a:gridCol w="3067850"/>
              </a:tblGrid>
              <a:tr h="1007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287 - 455 + 309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Convert the percentage to a fraction in its simplest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35%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normal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2.17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6</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9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A circle has a sector removed. </a:t>
                      </a:r>
                      <a:r>
                        <a:rPr lang="en-GB" sz="1600">
                          <a:solidFill>
                            <a:schemeClr val="dk1"/>
                          </a:solidFill>
                          <a:latin typeface="Nunito Sans"/>
                          <a:ea typeface="Nunito Sans"/>
                          <a:cs typeface="Nunito Sans"/>
                          <a:sym typeface="Nunito Sans"/>
                        </a:rPr>
                        <a:t>Find the area of the shaded region that remains.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Identify all the prime numbers: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79</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83</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93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95" name="Google Shape;195;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96" name="Google Shape;196;p26"/>
          <p:cNvPicPr preferRelativeResize="0"/>
          <p:nvPr/>
        </p:nvPicPr>
        <p:blipFill>
          <a:blip r:embed="rId3">
            <a:alphaModFix/>
          </a:blip>
          <a:stretch>
            <a:fillRect/>
          </a:stretch>
        </p:blipFill>
        <p:spPr>
          <a:xfrm>
            <a:off x="1030321" y="2677100"/>
            <a:ext cx="1926044" cy="1932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graphicFrame>
        <p:nvGraphicFramePr>
          <p:cNvPr id="201" name="Google Shape;201;p27"/>
          <p:cNvGraphicFramePr/>
          <p:nvPr/>
        </p:nvGraphicFramePr>
        <p:xfrm>
          <a:off x="108044" y="862525"/>
          <a:ext cx="3000000" cy="3000000"/>
        </p:xfrm>
        <a:graphic>
          <a:graphicData uri="http://schemas.openxmlformats.org/drawingml/2006/table">
            <a:tbl>
              <a:tblPr bandRow="1" firstRow="1">
                <a:noFill/>
                <a:tableStyleId>{40B88121-EA7E-416F-9B7F-735A52ECA4E3}</a:tableStyleId>
              </a:tblPr>
              <a:tblGrid>
                <a:gridCol w="1546950"/>
                <a:gridCol w="1301375"/>
                <a:gridCol w="1615625"/>
                <a:gridCol w="1350275"/>
                <a:gridCol w="3067850"/>
              </a:tblGrid>
              <a:tr h="1007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287 - 455 + 309 = </a:t>
                      </a:r>
                      <a:r>
                        <a:rPr b="0" lang="en-GB" sz="1600">
                          <a:solidFill>
                            <a:srgbClr val="00BC89"/>
                          </a:solidFill>
                          <a:latin typeface="Nunito Sans"/>
                          <a:ea typeface="Nunito Sans"/>
                          <a:cs typeface="Nunito Sans"/>
                          <a:sym typeface="Nunito Sans"/>
                        </a:rPr>
                        <a:t>141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Convert the percentage to a fraction in its simplest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35%  </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normal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2.17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6</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2 170 000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9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A circle has a sector removed. Find the area of the shaded region that remains.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99.5 cm</a:t>
                      </a:r>
                      <a:r>
                        <a:rPr baseline="30000" lang="en-GB" sz="1600">
                          <a:solidFill>
                            <a:srgbClr val="00BC89"/>
                          </a:solidFill>
                          <a:latin typeface="Nunito Sans"/>
                          <a:ea typeface="Nunito Sans"/>
                          <a:cs typeface="Nunito Sans"/>
                          <a:sym typeface="Nunito Sans"/>
                        </a:rPr>
                        <a:t>2</a:t>
                      </a:r>
                      <a:r>
                        <a:rPr lang="en-GB" sz="1600">
                          <a:solidFill>
                            <a:srgbClr val="00BC89"/>
                          </a:solidFill>
                          <a:latin typeface="Nunito Sans"/>
                          <a:ea typeface="Nunito Sans"/>
                          <a:cs typeface="Nunito Sans"/>
                          <a:sym typeface="Nunito Sans"/>
                        </a:rPr>
                        <a:t> (to 1dp)</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Identify all the prime numbers: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79</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83</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93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02" name="Google Shape;202;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sp>
        <p:nvSpPr>
          <p:cNvPr id="203" name="Google Shape;203;p27"/>
          <p:cNvSpPr/>
          <p:nvPr/>
        </p:nvSpPr>
        <p:spPr>
          <a:xfrm>
            <a:off x="5301650" y="2723300"/>
            <a:ext cx="6780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7"/>
          <p:cNvSpPr/>
          <p:nvPr/>
        </p:nvSpPr>
        <p:spPr>
          <a:xfrm>
            <a:off x="7778075" y="3338675"/>
            <a:ext cx="6780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05" name="Google Shape;205;p27"/>
          <p:cNvPicPr preferRelativeResize="0"/>
          <p:nvPr/>
        </p:nvPicPr>
        <p:blipFill>
          <a:blip r:embed="rId3">
            <a:alphaModFix/>
          </a:blip>
          <a:stretch>
            <a:fillRect/>
          </a:stretch>
        </p:blipFill>
        <p:spPr>
          <a:xfrm>
            <a:off x="1030321" y="2677100"/>
            <a:ext cx="1926044" cy="1932400"/>
          </a:xfrm>
          <a:prstGeom prst="rect">
            <a:avLst/>
          </a:prstGeom>
          <a:noFill/>
          <a:ln>
            <a:noFill/>
          </a:ln>
        </p:spPr>
      </p:pic>
      <p:grpSp>
        <p:nvGrpSpPr>
          <p:cNvPr id="206" name="Google Shape;206;p27"/>
          <p:cNvGrpSpPr/>
          <p:nvPr/>
        </p:nvGrpSpPr>
        <p:grpSpPr>
          <a:xfrm>
            <a:off x="3748003" y="1419725"/>
            <a:ext cx="235655" cy="481300"/>
            <a:chOff x="4963775" y="5368550"/>
            <a:chExt cx="294900" cy="481300"/>
          </a:xfrm>
        </p:grpSpPr>
        <p:cxnSp>
          <p:nvCxnSpPr>
            <p:cNvPr id="207" name="Google Shape;207;p27"/>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08" name="Google Shape;208;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20</a:t>
              </a:r>
              <a:endParaRPr>
                <a:solidFill>
                  <a:srgbClr val="00BC89"/>
                </a:solidFill>
                <a:latin typeface="Nunito Sans"/>
                <a:ea typeface="Nunito Sans"/>
                <a:cs typeface="Nunito Sans"/>
                <a:sym typeface="Nunito Sans"/>
              </a:endParaRPr>
            </a:p>
          </p:txBody>
        </p:sp>
        <p:sp>
          <p:nvSpPr>
            <p:cNvPr id="209" name="Google Shape;209;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7</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{1BA02000-8DD0-4129-96DC-25C904F8B389}</a:tableStyleId>
              </a:tblPr>
              <a:tblGrid>
                <a:gridCol w="88293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week’s questions have been designed in such a way that calculators should not need to be used. Any amendments that some students require should not be disregarded, however handwritten methods should be emphasised. The aim is to build fluency with skills </a:t>
                      </a:r>
                      <a:r>
                        <a:rPr lang="en-GB" sz="1500">
                          <a:latin typeface="Nunito Sans"/>
                          <a:ea typeface="Nunito Sans"/>
                          <a:cs typeface="Nunito Sans"/>
                          <a:sym typeface="Nunito Sans"/>
                        </a:rPr>
                        <a:t>previously</a:t>
                      </a:r>
                      <a:r>
                        <a:rPr lang="en-GB" sz="1500">
                          <a:latin typeface="Nunito Sans"/>
                          <a:ea typeface="Nunito Sans"/>
                          <a:cs typeface="Nunito Sans"/>
                          <a:sym typeface="Nunito Sans"/>
                        </a:rPr>
                        <a:t> covered while introducing standard form.</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Handwritten calculations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Using fractions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Converting standard form to normal form</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Calculating area</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Identifying primes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{1BA02000-8DD0-4129-96DC-25C904F8B389}</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Handwritten </a:t>
                      </a:r>
                      <a:r>
                        <a:rPr b="1" lang="en-GB">
                          <a:latin typeface="Nunito Sans"/>
                          <a:ea typeface="Nunito Sans"/>
                          <a:cs typeface="Nunito Sans"/>
                          <a:sym typeface="Nunito Sans"/>
                        </a:rPr>
                        <a:t>calculations</a:t>
                      </a:r>
                      <a:r>
                        <a:rPr b="1" lang="en-GB">
                          <a:latin typeface="Nunito Sans"/>
                          <a:ea typeface="Nunito Sans"/>
                          <a:cs typeface="Nunito Sans"/>
                          <a:sym typeface="Nunito Sans"/>
                        </a:rPr>
                        <a:t> </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What’s the minimum amount of writing needed for a calculation?</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much space do you need for a handwritten calculation?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U</a:t>
                      </a:r>
                      <a:r>
                        <a:rPr b="1" lang="en-GB">
                          <a:latin typeface="Nunito Sans"/>
                          <a:ea typeface="Nunito Sans"/>
                          <a:cs typeface="Nunito Sans"/>
                          <a:sym typeface="Nunito Sans"/>
                        </a:rPr>
                        <a:t>sing </a:t>
                      </a:r>
                      <a:r>
                        <a:rPr b="1" lang="en-GB">
                          <a:solidFill>
                            <a:srgbClr val="000000"/>
                          </a:solidFill>
                          <a:latin typeface="Nunito Sans"/>
                          <a:ea typeface="Nunito Sans"/>
                          <a:cs typeface="Nunito Sans"/>
                          <a:sym typeface="Nunito Sans"/>
                        </a:rPr>
                        <a:t>fractions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fractions a special kind of division, multiplication or both?</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Converting standard form to normal form</a:t>
                      </a:r>
                      <a:endParaRPr b="1" sz="1300">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call it “standard form”?</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Have you seen standard form in any other subjects?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Calculating area</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 we ever consider calculating the area outside a shape?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Identifying primes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many quick checks for primes can you tell me?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{40B88121-EA7E-416F-9B7F-735A52ECA4E3}</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85 x 7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the fraction in its simplest form:</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baseline="-2500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t>
                      </a:r>
                      <a:r>
                        <a:rPr b="0" lang="en-GB" sz="1600">
                          <a:solidFill>
                            <a:srgbClr val="000000"/>
                          </a:solidFill>
                          <a:latin typeface="Nunito Sans"/>
                          <a:ea typeface="Nunito Sans"/>
                          <a:cs typeface="Nunito Sans"/>
                          <a:sym typeface="Nunito Sans"/>
                        </a:rPr>
                        <a:t>in</a:t>
                      </a:r>
                      <a:r>
                        <a:rPr b="0" lang="en-GB" sz="1600">
                          <a:solidFill>
                            <a:srgbClr val="000000"/>
                          </a:solidFill>
                          <a:latin typeface="Nunito Sans"/>
                          <a:ea typeface="Nunito Sans"/>
                          <a:cs typeface="Nunito Sans"/>
                          <a:sym typeface="Nunito Sans"/>
                        </a:rPr>
                        <a:t> normal form:</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 </a:t>
                      </a:r>
                      <a:r>
                        <a:rPr b="0" lang="en-GB">
                          <a:solidFill>
                            <a:srgbClr val="000000"/>
                          </a:solidFill>
                          <a:latin typeface="Nunito Sans"/>
                          <a:ea typeface="Nunito Sans"/>
                          <a:cs typeface="Nunito Sans"/>
                          <a:sym typeface="Nunito Sans"/>
                        </a:rPr>
                        <a:t>⨉</a:t>
                      </a:r>
                      <a:r>
                        <a:rPr b="0" lang="en-GB" sz="1600">
                          <a:solidFill>
                            <a:srgbClr val="000000"/>
                          </a:solidFill>
                          <a:latin typeface="Nunito Sans"/>
                          <a:ea typeface="Nunito Sans"/>
                          <a:cs typeface="Nunito Sans"/>
                          <a:sym typeface="Nunito Sans"/>
                        </a:rPr>
                        <a:t> 10</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area of the </a:t>
                      </a:r>
                      <a:r>
                        <a:rPr lang="en-GB" sz="1600">
                          <a:latin typeface="Nunito Sans"/>
                          <a:ea typeface="Nunito Sans"/>
                          <a:cs typeface="Nunito Sans"/>
                          <a:sym typeface="Nunito Sans"/>
                        </a:rPr>
                        <a:t>triangle</a:t>
                      </a:r>
                      <a:r>
                        <a:rPr lang="en-GB" sz="1600">
                          <a:solidFill>
                            <a:srgbClr val="000000"/>
                          </a:solidFill>
                          <a:latin typeface="Nunito Sans"/>
                          <a:ea typeface="Nunito Sans"/>
                          <a:cs typeface="Nunito Sans"/>
                          <a:sym typeface="Nunito Sans"/>
                        </a:rPr>
                        <a:t> below.</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Identify all the prime numbers:</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b="1" sz="2000">
                        <a:latin typeface="Nunito Sans"/>
                        <a:ea typeface="Nunito Sans"/>
                        <a:cs typeface="Nunito Sans"/>
                        <a:sym typeface="Nunito Sans"/>
                      </a:endParaRPr>
                    </a:p>
                    <a:p>
                      <a:pPr indent="0" lvl="0" marL="0" marR="0" rtl="0" algn="l">
                        <a:spcBef>
                          <a:spcPts val="0"/>
                        </a:spcBef>
                        <a:spcAft>
                          <a:spcPts val="0"/>
                        </a:spcAft>
                        <a:buNone/>
                      </a:pPr>
                      <a:r>
                        <a:rPr b="1" lang="en-GB" sz="2000">
                          <a:latin typeface="Nunito Sans"/>
                          <a:ea typeface="Nunito Sans"/>
                          <a:cs typeface="Nunito Sans"/>
                          <a:sym typeface="Nunito Sans"/>
                        </a:rPr>
                        <a:t>            15</a:t>
                      </a:r>
                      <a:endParaRPr b="1" sz="2000">
                        <a:latin typeface="Nunito Sans"/>
                        <a:ea typeface="Nunito Sans"/>
                        <a:cs typeface="Nunito Sans"/>
                        <a:sym typeface="Nunito Sans"/>
                      </a:endParaRPr>
                    </a:p>
                    <a:p>
                      <a:pPr indent="0" lvl="0" marL="0" marR="0" rtl="0" algn="l">
                        <a:spcBef>
                          <a:spcPts val="0"/>
                        </a:spcBef>
                        <a:spcAft>
                          <a:spcPts val="0"/>
                        </a:spcAft>
                        <a:buNone/>
                      </a:pPr>
                      <a:r>
                        <a:t/>
                      </a:r>
                      <a:endParaRPr b="1" sz="2000">
                        <a:latin typeface="Nunito Sans"/>
                        <a:ea typeface="Nunito Sans"/>
                        <a:cs typeface="Nunito Sans"/>
                        <a:sym typeface="Nunito Sans"/>
                      </a:endParaRPr>
                    </a:p>
                    <a:p>
                      <a:pPr indent="0" lvl="0" marL="0" marR="0" rtl="0" algn="l">
                        <a:spcBef>
                          <a:spcPts val="0"/>
                        </a:spcBef>
                        <a:spcAft>
                          <a:spcPts val="0"/>
                        </a:spcAft>
                        <a:buNone/>
                      </a:pPr>
                      <a:r>
                        <a:rPr b="1" lang="en-GB" sz="2000">
                          <a:latin typeface="Nunito Sans"/>
                          <a:ea typeface="Nunito Sans"/>
                          <a:cs typeface="Nunito Sans"/>
                          <a:sym typeface="Nunito Sans"/>
                        </a:rPr>
                        <a:t>                                                23</a:t>
                      </a:r>
                      <a:endParaRPr b="1" sz="2000">
                        <a:latin typeface="Nunito Sans"/>
                        <a:ea typeface="Nunito Sans"/>
                        <a:cs typeface="Nunito Sans"/>
                        <a:sym typeface="Nunito Sans"/>
                      </a:endParaRPr>
                    </a:p>
                    <a:p>
                      <a:pPr indent="0" lvl="0" marL="0" marR="0" rtl="0" algn="l">
                        <a:spcBef>
                          <a:spcPts val="0"/>
                        </a:spcBef>
                        <a:spcAft>
                          <a:spcPts val="0"/>
                        </a:spcAft>
                        <a:buNone/>
                      </a:pPr>
                      <a:r>
                        <a:t/>
                      </a:r>
                      <a:endParaRPr b="1" sz="2000">
                        <a:latin typeface="Nunito Sans"/>
                        <a:ea typeface="Nunito Sans"/>
                        <a:cs typeface="Nunito Sans"/>
                        <a:sym typeface="Nunito Sans"/>
                      </a:endParaRPr>
                    </a:p>
                    <a:p>
                      <a:pPr indent="0" lvl="0" marL="0" marR="0" rtl="0" algn="l">
                        <a:spcBef>
                          <a:spcPts val="0"/>
                        </a:spcBef>
                        <a:spcAft>
                          <a:spcPts val="0"/>
                        </a:spcAft>
                        <a:buNone/>
                      </a:pPr>
                      <a:r>
                        <a:rPr b="1" lang="en-GB" sz="2000">
                          <a:latin typeface="Nunito Sans"/>
                          <a:ea typeface="Nunito Sans"/>
                          <a:cs typeface="Nunito Sans"/>
                          <a:sym typeface="Nunito Sans"/>
                        </a:rPr>
                        <a:t>                        29</a:t>
                      </a:r>
                      <a:endParaRPr b="1" sz="20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grpSp>
        <p:nvGrpSpPr>
          <p:cNvPr id="88" name="Google Shape;88;p18"/>
          <p:cNvGrpSpPr/>
          <p:nvPr/>
        </p:nvGrpSpPr>
        <p:grpSpPr>
          <a:xfrm>
            <a:off x="3092037" y="1394625"/>
            <a:ext cx="331261" cy="481300"/>
            <a:chOff x="4963775" y="5368550"/>
            <a:chExt cx="294900" cy="481300"/>
          </a:xfrm>
        </p:grpSpPr>
        <p:cxnSp>
          <p:nvCxnSpPr>
            <p:cNvPr id="89" name="Google Shape;89;p18"/>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90" name="Google Shape;90;p1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216</a:t>
              </a:r>
              <a:endParaRPr>
                <a:solidFill>
                  <a:srgbClr val="000000"/>
                </a:solidFill>
                <a:latin typeface="Nunito Sans"/>
                <a:ea typeface="Nunito Sans"/>
                <a:cs typeface="Nunito Sans"/>
                <a:sym typeface="Nunito Sans"/>
              </a:endParaRPr>
            </a:p>
          </p:txBody>
        </p:sp>
        <p:sp>
          <p:nvSpPr>
            <p:cNvPr id="91" name="Google Shape;91;p1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72</a:t>
              </a:r>
              <a:endParaRPr>
                <a:solidFill>
                  <a:srgbClr val="000000"/>
                </a:solidFill>
                <a:latin typeface="Nunito Sans"/>
                <a:ea typeface="Nunito Sans"/>
                <a:cs typeface="Nunito Sans"/>
                <a:sym typeface="Nunito Sans"/>
              </a:endParaRPr>
            </a:p>
          </p:txBody>
        </p:sp>
      </p:grpSp>
      <p:pic>
        <p:nvPicPr>
          <p:cNvPr id="92" name="Google Shape;92;p18"/>
          <p:cNvPicPr preferRelativeResize="0"/>
          <p:nvPr/>
        </p:nvPicPr>
        <p:blipFill>
          <a:blip r:embed="rId3">
            <a:alphaModFix/>
          </a:blip>
          <a:stretch>
            <a:fillRect/>
          </a:stretch>
        </p:blipFill>
        <p:spPr>
          <a:xfrm>
            <a:off x="637625" y="2734275"/>
            <a:ext cx="3352800" cy="17335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graphicFrame>
        <p:nvGraphicFramePr>
          <p:cNvPr id="97" name="Google Shape;97;p19"/>
          <p:cNvGraphicFramePr/>
          <p:nvPr/>
        </p:nvGraphicFramePr>
        <p:xfrm>
          <a:off x="108044" y="862525"/>
          <a:ext cx="3000000" cy="3000000"/>
        </p:xfrm>
        <a:graphic>
          <a:graphicData uri="http://schemas.openxmlformats.org/drawingml/2006/table">
            <a:tbl>
              <a:tblPr bandRow="1" firstRow="1">
                <a:noFill/>
                <a:tableStyleId>{40B88121-EA7E-416F-9B7F-735A52ECA4E3}</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85 x 7 = </a:t>
                      </a:r>
                      <a:r>
                        <a:rPr b="0" lang="en-GB" sz="1600">
                          <a:solidFill>
                            <a:srgbClr val="00BC89"/>
                          </a:solidFill>
                          <a:latin typeface="Nunito Sans"/>
                          <a:ea typeface="Nunito Sans"/>
                          <a:cs typeface="Nunito Sans"/>
                          <a:sym typeface="Nunito Sans"/>
                        </a:rPr>
                        <a:t>595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the fraction in its simplest form:</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in normal form:</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 </a:t>
                      </a:r>
                      <a:r>
                        <a:rPr b="0" lang="en-GB">
                          <a:solidFill>
                            <a:srgbClr val="000000"/>
                          </a:solidFill>
                          <a:latin typeface="Nunito Sans"/>
                          <a:ea typeface="Nunito Sans"/>
                          <a:cs typeface="Nunito Sans"/>
                          <a:sym typeface="Nunito Sans"/>
                        </a:rPr>
                        <a:t>⨉</a:t>
                      </a:r>
                      <a:r>
                        <a:rPr b="0" lang="en-GB" sz="1600">
                          <a:solidFill>
                            <a:srgbClr val="000000"/>
                          </a:solidFill>
                          <a:latin typeface="Nunito Sans"/>
                          <a:ea typeface="Nunito Sans"/>
                          <a:cs typeface="Nunito Sans"/>
                          <a:sym typeface="Nunito Sans"/>
                        </a:rPr>
                        <a:t> 10</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300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area of the </a:t>
                      </a:r>
                      <a:r>
                        <a:rPr lang="en-GB" sz="1600">
                          <a:latin typeface="Nunito Sans"/>
                          <a:ea typeface="Nunito Sans"/>
                          <a:cs typeface="Nunito Sans"/>
                          <a:sym typeface="Nunito Sans"/>
                        </a:rPr>
                        <a:t>triangle</a:t>
                      </a:r>
                      <a:r>
                        <a:rPr lang="en-GB" sz="1600">
                          <a:solidFill>
                            <a:srgbClr val="000000"/>
                          </a:solidFill>
                          <a:latin typeface="Nunito Sans"/>
                          <a:ea typeface="Nunito Sans"/>
                          <a:cs typeface="Nunito Sans"/>
                          <a:sym typeface="Nunito Sans"/>
                        </a:rPr>
                        <a:t> below.</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60 cm</a:t>
                      </a:r>
                      <a:r>
                        <a:rPr baseline="30000" lang="en-GB" sz="1600">
                          <a:solidFill>
                            <a:srgbClr val="00BC89"/>
                          </a:solidFill>
                          <a:latin typeface="Nunito Sans"/>
                          <a:ea typeface="Nunito Sans"/>
                          <a:cs typeface="Nunito Sans"/>
                          <a:sym typeface="Nunito Sans"/>
                        </a:rPr>
                        <a:t>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Identify all the prime numbers:</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b="1" sz="2000">
                        <a:latin typeface="Nunito Sans"/>
                        <a:ea typeface="Nunito Sans"/>
                        <a:cs typeface="Nunito Sans"/>
                        <a:sym typeface="Nunito Sans"/>
                      </a:endParaRPr>
                    </a:p>
                    <a:p>
                      <a:pPr indent="0" lvl="0" marL="0" marR="0" rtl="0" algn="l">
                        <a:spcBef>
                          <a:spcPts val="0"/>
                        </a:spcBef>
                        <a:spcAft>
                          <a:spcPts val="0"/>
                        </a:spcAft>
                        <a:buNone/>
                      </a:pPr>
                      <a:r>
                        <a:rPr b="1" lang="en-GB" sz="2000">
                          <a:latin typeface="Nunito Sans"/>
                          <a:ea typeface="Nunito Sans"/>
                          <a:cs typeface="Nunito Sans"/>
                          <a:sym typeface="Nunito Sans"/>
                        </a:rPr>
                        <a:t>            15</a:t>
                      </a:r>
                      <a:endParaRPr b="1" sz="2000">
                        <a:latin typeface="Nunito Sans"/>
                        <a:ea typeface="Nunito Sans"/>
                        <a:cs typeface="Nunito Sans"/>
                        <a:sym typeface="Nunito Sans"/>
                      </a:endParaRPr>
                    </a:p>
                    <a:p>
                      <a:pPr indent="0" lvl="0" marL="0" marR="0" rtl="0" algn="l">
                        <a:spcBef>
                          <a:spcPts val="0"/>
                        </a:spcBef>
                        <a:spcAft>
                          <a:spcPts val="0"/>
                        </a:spcAft>
                        <a:buNone/>
                      </a:pPr>
                      <a:r>
                        <a:t/>
                      </a:r>
                      <a:endParaRPr b="1" sz="2000">
                        <a:latin typeface="Nunito Sans"/>
                        <a:ea typeface="Nunito Sans"/>
                        <a:cs typeface="Nunito Sans"/>
                        <a:sym typeface="Nunito Sans"/>
                      </a:endParaRPr>
                    </a:p>
                    <a:p>
                      <a:pPr indent="0" lvl="0" marL="0" marR="0" rtl="0" algn="l">
                        <a:spcBef>
                          <a:spcPts val="0"/>
                        </a:spcBef>
                        <a:spcAft>
                          <a:spcPts val="0"/>
                        </a:spcAft>
                        <a:buNone/>
                      </a:pPr>
                      <a:r>
                        <a:rPr b="1" lang="en-GB" sz="2000">
                          <a:latin typeface="Nunito Sans"/>
                          <a:ea typeface="Nunito Sans"/>
                          <a:cs typeface="Nunito Sans"/>
                          <a:sym typeface="Nunito Sans"/>
                        </a:rPr>
                        <a:t>                                                23</a:t>
                      </a:r>
                      <a:endParaRPr b="1" sz="2000">
                        <a:latin typeface="Nunito Sans"/>
                        <a:ea typeface="Nunito Sans"/>
                        <a:cs typeface="Nunito Sans"/>
                        <a:sym typeface="Nunito Sans"/>
                      </a:endParaRPr>
                    </a:p>
                    <a:p>
                      <a:pPr indent="0" lvl="0" marL="0" marR="0" rtl="0" algn="l">
                        <a:spcBef>
                          <a:spcPts val="0"/>
                        </a:spcBef>
                        <a:spcAft>
                          <a:spcPts val="0"/>
                        </a:spcAft>
                        <a:buNone/>
                      </a:pPr>
                      <a:r>
                        <a:t/>
                      </a:r>
                      <a:endParaRPr b="1" sz="2000">
                        <a:latin typeface="Nunito Sans"/>
                        <a:ea typeface="Nunito Sans"/>
                        <a:cs typeface="Nunito Sans"/>
                        <a:sym typeface="Nunito Sans"/>
                      </a:endParaRPr>
                    </a:p>
                    <a:p>
                      <a:pPr indent="0" lvl="0" marL="0" marR="0" rtl="0" algn="l">
                        <a:spcBef>
                          <a:spcPts val="0"/>
                        </a:spcBef>
                        <a:spcAft>
                          <a:spcPts val="0"/>
                        </a:spcAft>
                        <a:buNone/>
                      </a:pPr>
                      <a:r>
                        <a:rPr b="1" lang="en-GB" sz="2000">
                          <a:latin typeface="Nunito Sans"/>
                          <a:ea typeface="Nunito Sans"/>
                          <a:cs typeface="Nunito Sans"/>
                          <a:sym typeface="Nunito Sans"/>
                        </a:rPr>
                        <a:t>                        29</a:t>
                      </a:r>
                      <a:endParaRPr b="1" sz="20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8" name="Google Shape;98;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sp>
        <p:nvSpPr>
          <p:cNvPr id="99" name="Google Shape;99;p19"/>
          <p:cNvSpPr txBox="1"/>
          <p:nvPr/>
        </p:nvSpPr>
        <p:spPr>
          <a:xfrm>
            <a:off x="281475" y="3429000"/>
            <a:ext cx="112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00" name="Google Shape;100;p19"/>
          <p:cNvSpPr/>
          <p:nvPr/>
        </p:nvSpPr>
        <p:spPr>
          <a:xfrm>
            <a:off x="7817500" y="3334275"/>
            <a:ext cx="5757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9"/>
          <p:cNvSpPr/>
          <p:nvPr/>
        </p:nvSpPr>
        <p:spPr>
          <a:xfrm>
            <a:off x="6172200" y="3944400"/>
            <a:ext cx="5757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2" name="Google Shape;102;p19"/>
          <p:cNvPicPr preferRelativeResize="0"/>
          <p:nvPr/>
        </p:nvPicPr>
        <p:blipFill>
          <a:blip r:embed="rId3">
            <a:alphaModFix/>
          </a:blip>
          <a:stretch>
            <a:fillRect/>
          </a:stretch>
        </p:blipFill>
        <p:spPr>
          <a:xfrm>
            <a:off x="637625" y="2734275"/>
            <a:ext cx="3352800" cy="1733550"/>
          </a:xfrm>
          <a:prstGeom prst="rect">
            <a:avLst/>
          </a:prstGeom>
          <a:noFill/>
          <a:ln>
            <a:noFill/>
          </a:ln>
        </p:spPr>
      </p:pic>
      <p:grpSp>
        <p:nvGrpSpPr>
          <p:cNvPr id="103" name="Google Shape;103;p19"/>
          <p:cNvGrpSpPr/>
          <p:nvPr/>
        </p:nvGrpSpPr>
        <p:grpSpPr>
          <a:xfrm>
            <a:off x="3092037" y="1394625"/>
            <a:ext cx="331261" cy="481300"/>
            <a:chOff x="4963775" y="5368550"/>
            <a:chExt cx="294900" cy="481300"/>
          </a:xfrm>
        </p:grpSpPr>
        <p:cxnSp>
          <p:nvCxnSpPr>
            <p:cNvPr id="104" name="Google Shape;104;p19"/>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05" name="Google Shape;105;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216</a:t>
              </a:r>
              <a:endParaRPr>
                <a:solidFill>
                  <a:srgbClr val="000000"/>
                </a:solidFill>
                <a:latin typeface="Nunito Sans"/>
                <a:ea typeface="Nunito Sans"/>
                <a:cs typeface="Nunito Sans"/>
                <a:sym typeface="Nunito Sans"/>
              </a:endParaRPr>
            </a:p>
          </p:txBody>
        </p:sp>
        <p:sp>
          <p:nvSpPr>
            <p:cNvPr id="106" name="Google Shape;106;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72</a:t>
              </a:r>
              <a:endParaRPr>
                <a:solidFill>
                  <a:srgbClr val="000000"/>
                </a:solidFill>
                <a:latin typeface="Nunito Sans"/>
                <a:ea typeface="Nunito Sans"/>
                <a:cs typeface="Nunito Sans"/>
                <a:sym typeface="Nunito Sans"/>
              </a:endParaRPr>
            </a:p>
          </p:txBody>
        </p:sp>
      </p:grpSp>
      <p:grpSp>
        <p:nvGrpSpPr>
          <p:cNvPr id="107" name="Google Shape;107;p19"/>
          <p:cNvGrpSpPr/>
          <p:nvPr/>
        </p:nvGrpSpPr>
        <p:grpSpPr>
          <a:xfrm>
            <a:off x="3817828" y="1394625"/>
            <a:ext cx="235655" cy="481300"/>
            <a:chOff x="4963775" y="5368550"/>
            <a:chExt cx="294900" cy="481300"/>
          </a:xfrm>
        </p:grpSpPr>
        <p:cxnSp>
          <p:nvCxnSpPr>
            <p:cNvPr id="108" name="Google Shape;108;p19"/>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09" name="Google Shape;109;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40</a:t>
              </a:r>
              <a:endParaRPr>
                <a:solidFill>
                  <a:srgbClr val="00BC89"/>
                </a:solidFill>
                <a:latin typeface="Nunito Sans"/>
                <a:ea typeface="Nunito Sans"/>
                <a:cs typeface="Nunito Sans"/>
                <a:sym typeface="Nunito Sans"/>
              </a:endParaRPr>
            </a:p>
          </p:txBody>
        </p:sp>
        <p:sp>
          <p:nvSpPr>
            <p:cNvPr id="110" name="Google Shape;110;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13</a:t>
              </a:r>
              <a:endParaRPr>
                <a:solidFill>
                  <a:srgbClr val="00BC89"/>
                </a:solidFill>
                <a:latin typeface="Nunito Sans"/>
                <a:ea typeface="Nunito Sans"/>
                <a:cs typeface="Nunito Sans"/>
                <a:sym typeface="Nunito Sans"/>
              </a:endParaRPr>
            </a:p>
          </p:txBody>
        </p:sp>
      </p:grpSp>
      <p:sp>
        <p:nvSpPr>
          <p:cNvPr id="111" name="Google Shape;111;p19"/>
          <p:cNvSpPr txBox="1"/>
          <p:nvPr/>
        </p:nvSpPr>
        <p:spPr>
          <a:xfrm>
            <a:off x="3475513" y="1419725"/>
            <a:ext cx="2901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a:t>
            </a:r>
            <a:endParaRPr sz="1600">
              <a:solidFill>
                <a:srgbClr val="00BC89"/>
              </a:solidFill>
              <a:latin typeface="Nunito Sans"/>
              <a:ea typeface="Nunito Sans"/>
              <a:cs typeface="Nunito Sans"/>
              <a:sym typeface="Nunito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graphicFrame>
        <p:nvGraphicFramePr>
          <p:cNvPr id="116" name="Google Shape;116;p20"/>
          <p:cNvGraphicFramePr/>
          <p:nvPr/>
        </p:nvGraphicFramePr>
        <p:xfrm>
          <a:off x="108044" y="862525"/>
          <a:ext cx="3000000" cy="3000000"/>
        </p:xfrm>
        <a:graphic>
          <a:graphicData uri="http://schemas.openxmlformats.org/drawingml/2006/table">
            <a:tbl>
              <a:tblPr bandRow="1" firstRow="1">
                <a:noFill/>
                <a:tableStyleId>{40B88121-EA7E-416F-9B7F-735A52ECA4E3}</a:tableStyleId>
              </a:tblPr>
              <a:tblGrid>
                <a:gridCol w="1546950"/>
                <a:gridCol w="1301375"/>
                <a:gridCol w="1615625"/>
                <a:gridCol w="1350275"/>
                <a:gridCol w="3067850"/>
              </a:tblGrid>
              <a:tr h="10380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2043 ÷ 9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the improper fraction as a mixed number: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normal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845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Find the area of the rectangular frame below.</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Identify all the prime numbers: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13</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33</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43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7" name="Google Shape;117;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18" name="Google Shape;118;p20"/>
          <p:cNvPicPr preferRelativeResize="0"/>
          <p:nvPr/>
        </p:nvPicPr>
        <p:blipFill>
          <a:blip r:embed="rId3">
            <a:alphaModFix/>
          </a:blip>
          <a:stretch>
            <a:fillRect/>
          </a:stretch>
        </p:blipFill>
        <p:spPr>
          <a:xfrm>
            <a:off x="586813" y="2571738"/>
            <a:ext cx="3419475" cy="2105025"/>
          </a:xfrm>
          <a:prstGeom prst="rect">
            <a:avLst/>
          </a:prstGeom>
          <a:noFill/>
          <a:ln>
            <a:noFill/>
          </a:ln>
        </p:spPr>
      </p:pic>
      <p:grpSp>
        <p:nvGrpSpPr>
          <p:cNvPr id="119" name="Google Shape;119;p20"/>
          <p:cNvGrpSpPr/>
          <p:nvPr/>
        </p:nvGrpSpPr>
        <p:grpSpPr>
          <a:xfrm>
            <a:off x="3092037" y="1394625"/>
            <a:ext cx="331261" cy="481300"/>
            <a:chOff x="4963775" y="5368550"/>
            <a:chExt cx="294900" cy="481300"/>
          </a:xfrm>
        </p:grpSpPr>
        <p:cxnSp>
          <p:nvCxnSpPr>
            <p:cNvPr id="120" name="Google Shape;120;p20"/>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21" name="Google Shape;121;p2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22" name="Google Shape;122;p2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54</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graphicFrame>
        <p:nvGraphicFramePr>
          <p:cNvPr id="127" name="Google Shape;127;p21"/>
          <p:cNvGraphicFramePr/>
          <p:nvPr/>
        </p:nvGraphicFramePr>
        <p:xfrm>
          <a:off x="108044" y="862525"/>
          <a:ext cx="3000000" cy="3000000"/>
        </p:xfrm>
        <a:graphic>
          <a:graphicData uri="http://schemas.openxmlformats.org/drawingml/2006/table">
            <a:tbl>
              <a:tblPr bandRow="1" firstRow="1">
                <a:noFill/>
                <a:tableStyleId>{40B88121-EA7E-416F-9B7F-735A52ECA4E3}</a:tableStyleId>
              </a:tblPr>
              <a:tblGrid>
                <a:gridCol w="1546950"/>
                <a:gridCol w="1301375"/>
                <a:gridCol w="1615625"/>
                <a:gridCol w="1350275"/>
                <a:gridCol w="3067850"/>
              </a:tblGrid>
              <a:tr h="10380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2043 ÷ 9 = </a:t>
                      </a:r>
                      <a:r>
                        <a:rPr b="0" lang="en-GB" sz="1600">
                          <a:solidFill>
                            <a:srgbClr val="00BC89"/>
                          </a:solidFill>
                          <a:latin typeface="Nunito Sans"/>
                          <a:ea typeface="Nunito Sans"/>
                          <a:cs typeface="Nunito Sans"/>
                          <a:sym typeface="Nunito Sans"/>
                        </a:rPr>
                        <a:t>227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the improper fraction as a mixed number:</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normal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0.006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845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Find the area of the rectangular frame below.          </a:t>
                      </a:r>
                      <a:r>
                        <a:rPr lang="en-GB" sz="1600">
                          <a:solidFill>
                            <a:srgbClr val="00BC89"/>
                          </a:solidFill>
                          <a:latin typeface="Nunito Sans"/>
                          <a:ea typeface="Nunito Sans"/>
                          <a:cs typeface="Nunito Sans"/>
                          <a:sym typeface="Nunito Sans"/>
                        </a:rPr>
                        <a:t>92cm</a:t>
                      </a:r>
                      <a:r>
                        <a:rPr baseline="30000" lang="en-GB" sz="1600">
                          <a:solidFill>
                            <a:srgbClr val="00BC89"/>
                          </a:solidFill>
                          <a:latin typeface="Nunito Sans"/>
                          <a:ea typeface="Nunito Sans"/>
                          <a:cs typeface="Nunito Sans"/>
                          <a:sym typeface="Nunito Sans"/>
                        </a:rPr>
                        <a:t>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Identify all the prime numbers: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13</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33</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43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8" name="Google Shape;128;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sp>
        <p:nvSpPr>
          <p:cNvPr id="129" name="Google Shape;129;p21"/>
          <p:cNvSpPr/>
          <p:nvPr/>
        </p:nvSpPr>
        <p:spPr>
          <a:xfrm>
            <a:off x="5359175" y="2697250"/>
            <a:ext cx="5631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21"/>
          <p:cNvSpPr/>
          <p:nvPr/>
        </p:nvSpPr>
        <p:spPr>
          <a:xfrm>
            <a:off x="6197325" y="3925650"/>
            <a:ext cx="5631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1" name="Google Shape;131;p21"/>
          <p:cNvPicPr preferRelativeResize="0"/>
          <p:nvPr/>
        </p:nvPicPr>
        <p:blipFill>
          <a:blip r:embed="rId3">
            <a:alphaModFix/>
          </a:blip>
          <a:stretch>
            <a:fillRect/>
          </a:stretch>
        </p:blipFill>
        <p:spPr>
          <a:xfrm>
            <a:off x="586813" y="2571738"/>
            <a:ext cx="3419475" cy="2105025"/>
          </a:xfrm>
          <a:prstGeom prst="rect">
            <a:avLst/>
          </a:prstGeom>
          <a:noFill/>
          <a:ln>
            <a:noFill/>
          </a:ln>
        </p:spPr>
      </p:pic>
      <p:grpSp>
        <p:nvGrpSpPr>
          <p:cNvPr id="132" name="Google Shape;132;p21"/>
          <p:cNvGrpSpPr/>
          <p:nvPr/>
        </p:nvGrpSpPr>
        <p:grpSpPr>
          <a:xfrm>
            <a:off x="3092037" y="1394625"/>
            <a:ext cx="331261" cy="481300"/>
            <a:chOff x="4963775" y="5368550"/>
            <a:chExt cx="294900" cy="481300"/>
          </a:xfrm>
        </p:grpSpPr>
        <p:cxnSp>
          <p:nvCxnSpPr>
            <p:cNvPr id="133" name="Google Shape;133;p21"/>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34" name="Google Shape;134;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35" name="Google Shape;135;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54</a:t>
              </a:r>
              <a:endParaRPr>
                <a:solidFill>
                  <a:srgbClr val="000000"/>
                </a:solidFill>
                <a:latin typeface="Nunito Sans"/>
                <a:ea typeface="Nunito Sans"/>
                <a:cs typeface="Nunito Sans"/>
                <a:sym typeface="Nunito Sans"/>
              </a:endParaRPr>
            </a:p>
          </p:txBody>
        </p:sp>
      </p:grpSp>
      <p:grpSp>
        <p:nvGrpSpPr>
          <p:cNvPr id="136" name="Google Shape;136;p21"/>
          <p:cNvGrpSpPr/>
          <p:nvPr/>
        </p:nvGrpSpPr>
        <p:grpSpPr>
          <a:xfrm>
            <a:off x="4006303" y="1394625"/>
            <a:ext cx="235655" cy="481300"/>
            <a:chOff x="4963775" y="5368550"/>
            <a:chExt cx="294900" cy="481300"/>
          </a:xfrm>
        </p:grpSpPr>
        <p:cxnSp>
          <p:nvCxnSpPr>
            <p:cNvPr id="137" name="Google Shape;137;p21"/>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38" name="Google Shape;138;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sp>
          <p:nvSpPr>
            <p:cNvPr id="139" name="Google Shape;139;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4</a:t>
              </a:r>
              <a:endParaRPr>
                <a:solidFill>
                  <a:srgbClr val="00BC89"/>
                </a:solidFill>
                <a:latin typeface="Nunito Sans"/>
                <a:ea typeface="Nunito Sans"/>
                <a:cs typeface="Nunito Sans"/>
                <a:sym typeface="Nunito Sans"/>
              </a:endParaRPr>
            </a:p>
          </p:txBody>
        </p:sp>
      </p:grpSp>
      <p:sp>
        <p:nvSpPr>
          <p:cNvPr id="140" name="Google Shape;140;p21"/>
          <p:cNvSpPr txBox="1"/>
          <p:nvPr/>
        </p:nvSpPr>
        <p:spPr>
          <a:xfrm>
            <a:off x="3461225" y="1419725"/>
            <a:ext cx="6021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 10</a:t>
            </a:r>
            <a:endParaRPr sz="1600">
              <a:solidFill>
                <a:srgbClr val="00BC89"/>
              </a:solidFill>
              <a:latin typeface="Nunito Sans"/>
              <a:ea typeface="Nunito Sans"/>
              <a:cs typeface="Nunito Sans"/>
              <a:sym typeface="Nunito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graphicFrame>
        <p:nvGraphicFramePr>
          <p:cNvPr id="145" name="Google Shape;145;p22"/>
          <p:cNvGraphicFramePr/>
          <p:nvPr/>
        </p:nvGraphicFramePr>
        <p:xfrm>
          <a:off x="108044" y="862525"/>
          <a:ext cx="3000000" cy="3000000"/>
        </p:xfrm>
        <a:graphic>
          <a:graphicData uri="http://schemas.openxmlformats.org/drawingml/2006/table">
            <a:tbl>
              <a:tblPr bandRow="1" firstRow="1">
                <a:noFill/>
                <a:tableStyleId>{40B88121-EA7E-416F-9B7F-735A52ECA4E3}</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239 + 878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the mixed number as an improper fraction: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normal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8.4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area of </a:t>
                      </a:r>
                      <a:r>
                        <a:rPr lang="en-GB" sz="1600">
                          <a:latin typeface="Nunito Sans"/>
                          <a:ea typeface="Nunito Sans"/>
                          <a:cs typeface="Nunito Sans"/>
                          <a:sym typeface="Nunito Sans"/>
                        </a:rPr>
                        <a:t>the</a:t>
                      </a:r>
                      <a:r>
                        <a:rPr lang="en-GB" sz="1600">
                          <a:solidFill>
                            <a:srgbClr val="000000"/>
                          </a:solidFill>
                          <a:latin typeface="Nunito Sans"/>
                          <a:ea typeface="Nunito Sans"/>
                          <a:cs typeface="Nunito Sans"/>
                          <a:sym typeface="Nunito Sans"/>
                        </a:rPr>
                        <a:t> triangle below.</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Identify all the prime numbers: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27</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57</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2000">
                          <a:solidFill>
                            <a:schemeClr val="dk1"/>
                          </a:solidFill>
                          <a:latin typeface="Nunito Sans"/>
                          <a:ea typeface="Nunito Sans"/>
                          <a:cs typeface="Nunito Sans"/>
                          <a:sym typeface="Nunito Sans"/>
                        </a:rPr>
                        <a:t>                        67</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6" name="Google Shape;146;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sp>
        <p:nvSpPr>
          <p:cNvPr id="147" name="Google Shape;147;p22"/>
          <p:cNvSpPr txBox="1"/>
          <p:nvPr/>
        </p:nvSpPr>
        <p:spPr>
          <a:xfrm>
            <a:off x="3054075" y="1419725"/>
            <a:ext cx="2205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p:txBody>
      </p:sp>
      <p:grpSp>
        <p:nvGrpSpPr>
          <p:cNvPr id="148" name="Google Shape;148;p22"/>
          <p:cNvGrpSpPr/>
          <p:nvPr/>
        </p:nvGrpSpPr>
        <p:grpSpPr>
          <a:xfrm>
            <a:off x="3314789" y="1419725"/>
            <a:ext cx="159954" cy="481300"/>
            <a:chOff x="4963775" y="5368550"/>
            <a:chExt cx="294900" cy="481300"/>
          </a:xfrm>
        </p:grpSpPr>
        <p:cxnSp>
          <p:nvCxnSpPr>
            <p:cNvPr id="149" name="Google Shape;149;p22"/>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50" name="Google Shape;150;p2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8</a:t>
              </a:r>
              <a:endParaRPr>
                <a:solidFill>
                  <a:srgbClr val="000000"/>
                </a:solidFill>
                <a:latin typeface="Nunito Sans"/>
                <a:ea typeface="Nunito Sans"/>
                <a:cs typeface="Nunito Sans"/>
                <a:sym typeface="Nunito Sans"/>
              </a:endParaRPr>
            </a:p>
          </p:txBody>
        </p:sp>
        <p:sp>
          <p:nvSpPr>
            <p:cNvPr id="151" name="Google Shape;151;p2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grpSp>
      <p:pic>
        <p:nvPicPr>
          <p:cNvPr id="152" name="Google Shape;152;p22"/>
          <p:cNvPicPr preferRelativeResize="0"/>
          <p:nvPr/>
        </p:nvPicPr>
        <p:blipFill>
          <a:blip r:embed="rId3">
            <a:alphaModFix/>
          </a:blip>
          <a:stretch>
            <a:fillRect/>
          </a:stretch>
        </p:blipFill>
        <p:spPr>
          <a:xfrm>
            <a:off x="591713" y="2571750"/>
            <a:ext cx="3114675" cy="16192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graphicFrame>
        <p:nvGraphicFramePr>
          <p:cNvPr id="157" name="Google Shape;157;p23"/>
          <p:cNvGraphicFramePr/>
          <p:nvPr/>
        </p:nvGraphicFramePr>
        <p:xfrm>
          <a:off x="108044" y="862525"/>
          <a:ext cx="3000000" cy="3000000"/>
        </p:xfrm>
        <a:graphic>
          <a:graphicData uri="http://schemas.openxmlformats.org/drawingml/2006/table">
            <a:tbl>
              <a:tblPr bandRow="1" firstRow="1">
                <a:noFill/>
                <a:tableStyleId>{40B88121-EA7E-416F-9B7F-735A52ECA4E3}</a:tableStyleId>
              </a:tblPr>
              <a:tblGrid>
                <a:gridCol w="1546950"/>
                <a:gridCol w="1301375"/>
                <a:gridCol w="1615625"/>
                <a:gridCol w="1350275"/>
                <a:gridCol w="3067850"/>
              </a:tblGrid>
              <a:tr h="1017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239 + 878 = </a:t>
                      </a:r>
                      <a:r>
                        <a:rPr b="0" lang="en-GB" sz="1600">
                          <a:solidFill>
                            <a:srgbClr val="00BC89"/>
                          </a:solidFill>
                          <a:latin typeface="Nunito Sans"/>
                          <a:ea typeface="Nunito Sans"/>
                          <a:cs typeface="Nunito Sans"/>
                          <a:sym typeface="Nunito Sans"/>
                        </a:rPr>
                        <a:t>1117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the mixed number as an improper fraction: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normal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8.4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8400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28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Find the area of </a:t>
                      </a:r>
                      <a:r>
                        <a:rPr lang="en-GB" sz="1600">
                          <a:latin typeface="Nunito Sans"/>
                          <a:ea typeface="Nunito Sans"/>
                          <a:cs typeface="Nunito Sans"/>
                          <a:sym typeface="Nunito Sans"/>
                        </a:rPr>
                        <a:t>the</a:t>
                      </a:r>
                      <a:r>
                        <a:rPr lang="en-GB" sz="1600">
                          <a:solidFill>
                            <a:srgbClr val="000000"/>
                          </a:solidFill>
                          <a:latin typeface="Nunito Sans"/>
                          <a:ea typeface="Nunito Sans"/>
                          <a:cs typeface="Nunito Sans"/>
                          <a:sym typeface="Nunito Sans"/>
                        </a:rPr>
                        <a:t> triangle below.</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45.5cm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Identify all the prime numbers: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27</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57</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20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2000">
                          <a:solidFill>
                            <a:schemeClr val="dk1"/>
                          </a:solidFill>
                          <a:latin typeface="Nunito Sans"/>
                          <a:ea typeface="Nunito Sans"/>
                          <a:cs typeface="Nunito Sans"/>
                          <a:sym typeface="Nunito Sans"/>
                        </a:rPr>
                        <a:t>                        67</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8" name="Google Shape;158;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sp>
        <p:nvSpPr>
          <p:cNvPr id="159" name="Google Shape;159;p23"/>
          <p:cNvSpPr/>
          <p:nvPr/>
        </p:nvSpPr>
        <p:spPr>
          <a:xfrm>
            <a:off x="6136025" y="3906400"/>
            <a:ext cx="652500" cy="4863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0" name="Google Shape;160;p23"/>
          <p:cNvPicPr preferRelativeResize="0"/>
          <p:nvPr/>
        </p:nvPicPr>
        <p:blipFill>
          <a:blip r:embed="rId3">
            <a:alphaModFix/>
          </a:blip>
          <a:stretch>
            <a:fillRect/>
          </a:stretch>
        </p:blipFill>
        <p:spPr>
          <a:xfrm>
            <a:off x="591713" y="2571750"/>
            <a:ext cx="3114675" cy="1619250"/>
          </a:xfrm>
          <a:prstGeom prst="rect">
            <a:avLst/>
          </a:prstGeom>
          <a:noFill/>
          <a:ln>
            <a:noFill/>
          </a:ln>
        </p:spPr>
      </p:pic>
      <p:sp>
        <p:nvSpPr>
          <p:cNvPr id="161" name="Google Shape;161;p23"/>
          <p:cNvSpPr txBox="1"/>
          <p:nvPr/>
        </p:nvSpPr>
        <p:spPr>
          <a:xfrm>
            <a:off x="3054075" y="1419725"/>
            <a:ext cx="2205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p:txBody>
      </p:sp>
      <p:grpSp>
        <p:nvGrpSpPr>
          <p:cNvPr id="162" name="Google Shape;162;p23"/>
          <p:cNvGrpSpPr/>
          <p:nvPr/>
        </p:nvGrpSpPr>
        <p:grpSpPr>
          <a:xfrm>
            <a:off x="3314789" y="1419725"/>
            <a:ext cx="159954" cy="481300"/>
            <a:chOff x="4963775" y="5368550"/>
            <a:chExt cx="294900" cy="481300"/>
          </a:xfrm>
        </p:grpSpPr>
        <p:cxnSp>
          <p:nvCxnSpPr>
            <p:cNvPr id="163" name="Google Shape;163;p23"/>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64" name="Google Shape;164;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8</a:t>
              </a:r>
              <a:endParaRPr>
                <a:solidFill>
                  <a:srgbClr val="000000"/>
                </a:solidFill>
                <a:latin typeface="Nunito Sans"/>
                <a:ea typeface="Nunito Sans"/>
                <a:cs typeface="Nunito Sans"/>
                <a:sym typeface="Nunito Sans"/>
              </a:endParaRPr>
            </a:p>
          </p:txBody>
        </p:sp>
        <p:sp>
          <p:nvSpPr>
            <p:cNvPr id="165" name="Google Shape;165;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grpSp>
      <p:grpSp>
        <p:nvGrpSpPr>
          <p:cNvPr id="166" name="Google Shape;166;p23"/>
          <p:cNvGrpSpPr/>
          <p:nvPr/>
        </p:nvGrpSpPr>
        <p:grpSpPr>
          <a:xfrm>
            <a:off x="3748003" y="1419725"/>
            <a:ext cx="235655" cy="481300"/>
            <a:chOff x="4963775" y="5368550"/>
            <a:chExt cx="294900" cy="481300"/>
          </a:xfrm>
        </p:grpSpPr>
        <p:cxnSp>
          <p:nvCxnSpPr>
            <p:cNvPr id="167" name="Google Shape;167;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68" name="Google Shape;168;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8</a:t>
              </a:r>
              <a:endParaRPr>
                <a:solidFill>
                  <a:srgbClr val="00BC89"/>
                </a:solidFill>
                <a:latin typeface="Nunito Sans"/>
                <a:ea typeface="Nunito Sans"/>
                <a:cs typeface="Nunito Sans"/>
                <a:sym typeface="Nunito Sans"/>
              </a:endParaRPr>
            </a:p>
          </p:txBody>
        </p:sp>
        <p:sp>
          <p:nvSpPr>
            <p:cNvPr id="169" name="Google Shape;169;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31</a:t>
              </a:r>
              <a:endParaRPr>
                <a:solidFill>
                  <a:srgbClr val="00BC89"/>
                </a:solidFill>
                <a:latin typeface="Nunito Sans"/>
                <a:ea typeface="Nunito Sans"/>
                <a:cs typeface="Nunito Sans"/>
                <a:sym typeface="Nunito Sans"/>
              </a:endParaRPr>
            </a:p>
          </p:txBody>
        </p:sp>
      </p:grpSp>
      <p:sp>
        <p:nvSpPr>
          <p:cNvPr id="170" name="Google Shape;170;p23"/>
          <p:cNvSpPr txBox="1"/>
          <p:nvPr/>
        </p:nvSpPr>
        <p:spPr>
          <a:xfrm>
            <a:off x="3475513" y="1419725"/>
            <a:ext cx="2901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a:t>
            </a:r>
            <a:endParaRPr sz="1600">
              <a:solidFill>
                <a:srgbClr val="00BC89"/>
              </a:solidFill>
              <a:latin typeface="Nunito Sans"/>
              <a:ea typeface="Nunito Sans"/>
              <a:cs typeface="Nunito Sans"/>
              <a:sym typeface="Nunito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