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13E1FEB-8DEB-4CCE-B31A-548BDFD54FE3}">
  <a:tblStyle styleId="{A13E1FEB-8DEB-4CCE-B31A-548BDFD54FE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B443E89-7EB2-4BC8-95F6-433AA196A358}"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6F74843-A497-444B-9EDE-FBB070FA4682}"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2ded88d464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2ded88d464_1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2ded88d464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2ded88d464_1_4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2ded88d464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2ded88d464_1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2ded88d464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2ded88d464_1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2ded88d464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2ded88d464_1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{A13E1FEB-8DEB-4CCE-B31A-548BDFD54FE3}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{A13E1FEB-8DEB-4CCE-B31A-548BDFD54FE3}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4</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621225"/>
                <a:gridCol w="1295775"/>
                <a:gridCol w="1350275"/>
                <a:gridCol w="3067850"/>
              </a:tblGrid>
              <a:tr h="1151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20,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32,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+ 12</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2003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5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for the area of the trapezium in the simplest form: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In</a:t>
                      </a:r>
                      <a:r>
                        <a:rPr lang="en-GB" sz="1600">
                          <a:solidFill>
                            <a:srgbClr val="000000"/>
                          </a:solidFill>
                          <a:latin typeface="Nunito Sans"/>
                          <a:ea typeface="Nunito Sans"/>
                          <a:cs typeface="Nunito Sans"/>
                          <a:sym typeface="Nunito Sans"/>
                        </a:rPr>
                        <a:t> Ye</a:t>
                      </a:r>
                      <a:r>
                        <a:rPr lang="en-GB" sz="1600">
                          <a:latin typeface="Nunito Sans"/>
                          <a:ea typeface="Nunito Sans"/>
                          <a:cs typeface="Nunito Sans"/>
                          <a:sym typeface="Nunito Sans"/>
                        </a:rPr>
                        <a:t>ar 10 each student chooses one language to study. Given that 23 students chose Mandarin, how many students are in Year 10?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988167" y="2945948"/>
            <a:ext cx="2364256" cy="1635600"/>
          </a:xfrm>
          <a:prstGeom prst="rect">
            <a:avLst/>
          </a:prstGeom>
          <a:noFill/>
          <a:ln>
            <a:noFill/>
          </a:ln>
        </p:spPr>
      </p:pic>
      <p:pic>
        <p:nvPicPr>
          <p:cNvPr id="137" name="Google Shape;137;p24"/>
          <p:cNvPicPr preferRelativeResize="0"/>
          <p:nvPr/>
        </p:nvPicPr>
        <p:blipFill>
          <a:blip r:embed="rId4">
            <a:alphaModFix/>
          </a:blip>
          <a:stretch>
            <a:fillRect/>
          </a:stretch>
        </p:blipFill>
        <p:spPr>
          <a:xfrm>
            <a:off x="5922270" y="3137895"/>
            <a:ext cx="1767400" cy="1635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5"/>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621225"/>
                <a:gridCol w="1295775"/>
                <a:gridCol w="1350275"/>
                <a:gridCol w="3067850"/>
              </a:tblGrid>
              <a:tr h="1151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a:t>
                      </a:r>
                      <a:r>
                        <a:rPr b="0" lang="en-GB" sz="1600">
                          <a:solidFill>
                            <a:srgbClr val="00BC89"/>
                          </a:solidFill>
                          <a:latin typeface="Nunito Sans"/>
                          <a:ea typeface="Nunito Sans"/>
                          <a:cs typeface="Nunito Sans"/>
                          <a:sym typeface="Nunito Sans"/>
                        </a:rPr>
                        <a:t> 14</a:t>
                      </a:r>
                      <a:r>
                        <a:rPr b="0" lang="en-GB" sz="1600">
                          <a:solidFill>
                            <a:schemeClr val="dk1"/>
                          </a:solidFill>
                          <a:latin typeface="Nunito Sans"/>
                          <a:ea typeface="Nunito Sans"/>
                          <a:cs typeface="Nunito Sans"/>
                          <a:sym typeface="Nunito Sans"/>
                        </a:rPr>
                        <a:t>, 20,</a:t>
                      </a:r>
                      <a:r>
                        <a:rPr b="0" lang="en-GB" sz="1600">
                          <a:solidFill>
                            <a:srgbClr val="00BC89"/>
                          </a:solidFill>
                          <a:latin typeface="Nunito Sans"/>
                          <a:ea typeface="Nunito Sans"/>
                          <a:cs typeface="Nunito Sans"/>
                          <a:sym typeface="Nunito Sans"/>
                        </a:rPr>
                        <a:t> 26</a:t>
                      </a:r>
                      <a:r>
                        <a:rPr b="0" lang="en-GB" sz="1600">
                          <a:solidFill>
                            <a:schemeClr val="dk1"/>
                          </a:solidFill>
                          <a:latin typeface="Nunito Sans"/>
                          <a:ea typeface="Nunito Sans"/>
                          <a:cs typeface="Nunito Sans"/>
                          <a:sym typeface="Nunito Sans"/>
                        </a:rPr>
                        <a:t>, 32,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+ 12</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+ 4</a:t>
                      </a:r>
                      <a:r>
                        <a:rPr b="0" i="1" lang="en-GB" sz="1600">
                          <a:solidFill>
                            <a:srgbClr val="00BC89"/>
                          </a:solidFill>
                          <a:latin typeface="Times New Roman"/>
                          <a:ea typeface="Times New Roman"/>
                          <a:cs typeface="Times New Roman"/>
                          <a:sym typeface="Times New Roman"/>
                        </a:rPr>
                        <a:t>y</a:t>
                      </a:r>
                      <a:r>
                        <a:rPr b="0" lang="en-GB" sz="1600">
                          <a:solidFill>
                            <a:srgbClr val="00BC89"/>
                          </a:solidFill>
                          <a:latin typeface="Nunito Sans"/>
                          <a:ea typeface="Nunito Sans"/>
                          <a:cs typeface="Nunito Sans"/>
                          <a:sym typeface="Nunito Sans"/>
                        </a:rPr>
                        <a:t> + 2</a:t>
                      </a:r>
                      <a:r>
                        <a:rPr b="0" i="1" lang="en-GB" sz="1600">
                          <a:solidFill>
                            <a:srgbClr val="00BC89"/>
                          </a:solidFill>
                          <a:latin typeface="Times New Roman"/>
                          <a:ea typeface="Times New Roman"/>
                          <a:cs typeface="Times New Roman"/>
                          <a:sym typeface="Times New Roman"/>
                        </a:rPr>
                        <a:t>z</a:t>
                      </a:r>
                      <a:r>
                        <a:rPr b="0" lang="en-GB" sz="1600">
                          <a:solidFill>
                            <a:srgbClr val="00BC89"/>
                          </a:solidFill>
                          <a:latin typeface="Nunito Sans"/>
                          <a:ea typeface="Nunito Sans"/>
                          <a:cs typeface="Nunito Sans"/>
                          <a:sym typeface="Nunito Sans"/>
                        </a:rPr>
                        <a:t>)</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2003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 = </a:t>
                      </a:r>
                      <a:r>
                        <a:rPr b="0" lang="en-GB" sz="1600">
                          <a:solidFill>
                            <a:srgbClr val="00BC89"/>
                          </a:solidFill>
                          <a:latin typeface="Nunito Sans"/>
                          <a:ea typeface="Nunito Sans"/>
                          <a:cs typeface="Nunito Sans"/>
                          <a:sym typeface="Nunito Sans"/>
                        </a:rPr>
                        <a:t>2.003 </a:t>
                      </a:r>
                      <a:r>
                        <a:rPr b="0" lang="en-GB">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4</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5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for the area of the trapezium in the simplest form:</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25</a:t>
                      </a:r>
                      <a:r>
                        <a:rPr i="1" lang="en-GB" sz="1600">
                          <a:solidFill>
                            <a:srgbClr val="00BC89"/>
                          </a:solidFill>
                          <a:latin typeface="Times New Roman"/>
                          <a:ea typeface="Times New Roman"/>
                          <a:cs typeface="Times New Roman"/>
                          <a:sym typeface="Times New Roman"/>
                        </a:rPr>
                        <a:t>t</a:t>
                      </a:r>
                      <a:r>
                        <a:rPr baseline="30000" lang="en-GB" sz="1600">
                          <a:solidFill>
                            <a:srgbClr val="00BC89"/>
                          </a:solidFill>
                          <a:latin typeface="Nunito Sans"/>
                          <a:ea typeface="Nunito Sans"/>
                          <a:cs typeface="Nunito Sans"/>
                          <a:sym typeface="Nunito Sans"/>
                        </a:rPr>
                        <a:t>2 </a:t>
                      </a:r>
                      <a:r>
                        <a:rPr lang="en-GB" sz="1600">
                          <a:solidFill>
                            <a:srgbClr val="00BC89"/>
                          </a:solidFill>
                          <a:latin typeface="Nunito Sans"/>
                          <a:ea typeface="Nunito Sans"/>
                          <a:cs typeface="Nunito Sans"/>
                          <a:sym typeface="Nunito Sans"/>
                        </a:rPr>
                        <a:t>+ 5</a:t>
                      </a:r>
                      <a:r>
                        <a:rPr i="1" lang="en-GB" sz="1600">
                          <a:solidFill>
                            <a:srgbClr val="00BC89"/>
                          </a:solidFill>
                          <a:latin typeface="Times New Roman"/>
                          <a:ea typeface="Times New Roman"/>
                          <a:cs typeface="Times New Roman"/>
                          <a:sym typeface="Times New Roman"/>
                        </a:rPr>
                        <a:t>t</a:t>
                      </a:r>
                      <a:endParaRPr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In</a:t>
                      </a:r>
                      <a:r>
                        <a:rPr lang="en-GB" sz="1600">
                          <a:solidFill>
                            <a:srgbClr val="000000"/>
                          </a:solidFill>
                          <a:latin typeface="Nunito Sans"/>
                          <a:ea typeface="Nunito Sans"/>
                          <a:cs typeface="Nunito Sans"/>
                          <a:sym typeface="Nunito Sans"/>
                        </a:rPr>
                        <a:t> Ye</a:t>
                      </a:r>
                      <a:r>
                        <a:rPr lang="en-GB" sz="1600">
                          <a:latin typeface="Nunito Sans"/>
                          <a:ea typeface="Nunito Sans"/>
                          <a:cs typeface="Nunito Sans"/>
                          <a:sym typeface="Nunito Sans"/>
                        </a:rPr>
                        <a:t>ar 10 each student chooses one language to study. Given that 23 students chose Mandarin, how many students are in Year 10?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184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4" name="Google Shape;144;p25"/>
          <p:cNvPicPr preferRelativeResize="0"/>
          <p:nvPr/>
        </p:nvPicPr>
        <p:blipFill>
          <a:blip r:embed="rId3">
            <a:alphaModFix/>
          </a:blip>
          <a:stretch>
            <a:fillRect/>
          </a:stretch>
        </p:blipFill>
        <p:spPr>
          <a:xfrm>
            <a:off x="988167" y="2945948"/>
            <a:ext cx="2364256" cy="1635600"/>
          </a:xfrm>
          <a:prstGeom prst="rect">
            <a:avLst/>
          </a:prstGeom>
          <a:noFill/>
          <a:ln>
            <a:noFill/>
          </a:ln>
        </p:spPr>
      </p:pic>
      <p:pic>
        <p:nvPicPr>
          <p:cNvPr id="145" name="Google Shape;145;p25"/>
          <p:cNvPicPr preferRelativeResize="0"/>
          <p:nvPr/>
        </p:nvPicPr>
        <p:blipFill>
          <a:blip r:embed="rId4">
            <a:alphaModFix/>
          </a:blip>
          <a:stretch>
            <a:fillRect/>
          </a:stretch>
        </p:blipFill>
        <p:spPr>
          <a:xfrm>
            <a:off x="5922270" y="3137895"/>
            <a:ext cx="1767400" cy="1635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6"/>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493300"/>
                <a:gridCol w="1423700"/>
                <a:gridCol w="1350275"/>
                <a:gridCol w="3067850"/>
              </a:tblGrid>
              <a:tr h="14337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1.5, 2.25, 3,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xy</a:t>
                      </a:r>
                      <a:r>
                        <a:rPr b="0" lang="en-GB" sz="1600">
                          <a:solidFill>
                            <a:schemeClr val="dk1"/>
                          </a:solidFill>
                          <a:latin typeface="Nunito Sans"/>
                          <a:ea typeface="Nunito Sans"/>
                          <a:cs typeface="Nunito Sans"/>
                          <a:sym typeface="Nunito Sans"/>
                        </a:rPr>
                        <a:t> - 10</a:t>
                      </a: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0.46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5</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186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for the perimeter of the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From a survey on favourite colour </a:t>
                      </a:r>
                      <a:r>
                        <a:rPr lang="en-GB" sz="1600">
                          <a:latin typeface="Nunito Sans"/>
                          <a:ea typeface="Nunito Sans"/>
                          <a:cs typeface="Nunito Sans"/>
                          <a:sym typeface="Nunito Sans"/>
                        </a:rPr>
                        <a:t>from</a:t>
                      </a:r>
                      <a:r>
                        <a:rPr lang="en-GB" sz="1600">
                          <a:solidFill>
                            <a:srgbClr val="000000"/>
                          </a:solidFill>
                          <a:latin typeface="Nunito Sans"/>
                          <a:ea typeface="Nunito Sans"/>
                          <a:cs typeface="Nunito Sans"/>
                          <a:sym typeface="Nunito Sans"/>
                        </a:rPr>
                        <a:t> the </a:t>
                      </a:r>
                      <a:r>
                        <a:rPr lang="en-GB" sz="1600">
                          <a:latin typeface="Nunito Sans"/>
                          <a:ea typeface="Nunito Sans"/>
                          <a:cs typeface="Nunito Sans"/>
                          <a:sym typeface="Nunito Sans"/>
                        </a:rPr>
                        <a:t>rainbow</a:t>
                      </a:r>
                      <a:r>
                        <a:rPr lang="en-GB" sz="1600">
                          <a:solidFill>
                            <a:srgbClr val="000000"/>
                          </a:solidFill>
                          <a:latin typeface="Nunito Sans"/>
                          <a:ea typeface="Nunito Sans"/>
                          <a:cs typeface="Nunito Sans"/>
                          <a:sym typeface="Nunito Sans"/>
                        </a:rPr>
                        <a:t>, which colour was the mode?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52" name="Google Shape;152;p26"/>
          <p:cNvPicPr preferRelativeResize="0"/>
          <p:nvPr/>
        </p:nvPicPr>
        <p:blipFill>
          <a:blip r:embed="rId3">
            <a:alphaModFix/>
          </a:blip>
          <a:stretch>
            <a:fillRect/>
          </a:stretch>
        </p:blipFill>
        <p:spPr>
          <a:xfrm>
            <a:off x="932299" y="3195588"/>
            <a:ext cx="2717375" cy="1415125"/>
          </a:xfrm>
          <a:prstGeom prst="rect">
            <a:avLst/>
          </a:prstGeom>
          <a:noFill/>
          <a:ln>
            <a:noFill/>
          </a:ln>
        </p:spPr>
      </p:pic>
      <p:pic>
        <p:nvPicPr>
          <p:cNvPr id="153" name="Google Shape;153;p26"/>
          <p:cNvPicPr preferRelativeResize="0"/>
          <p:nvPr/>
        </p:nvPicPr>
        <p:blipFill>
          <a:blip r:embed="rId4">
            <a:alphaModFix/>
          </a:blip>
          <a:stretch>
            <a:fillRect/>
          </a:stretch>
        </p:blipFill>
        <p:spPr>
          <a:xfrm>
            <a:off x="5524496" y="3031513"/>
            <a:ext cx="2344125" cy="17432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7"/>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493300"/>
                <a:gridCol w="1423700"/>
                <a:gridCol w="1350275"/>
                <a:gridCol w="3067850"/>
              </a:tblGrid>
              <a:tr h="1380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a:t>
                      </a:r>
                      <a:r>
                        <a:rPr b="0" lang="en-GB" sz="1600">
                          <a:solidFill>
                            <a:schemeClr val="dk1"/>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0.75</a:t>
                      </a:r>
                      <a:r>
                        <a:rPr b="0" lang="en-GB" sz="1600">
                          <a:solidFill>
                            <a:schemeClr val="dk1"/>
                          </a:solidFill>
                          <a:latin typeface="Nunito Sans"/>
                          <a:ea typeface="Nunito Sans"/>
                          <a:cs typeface="Nunito Sans"/>
                          <a:sym typeface="Nunito Sans"/>
                        </a:rPr>
                        <a:t>, 1.5, 2.25, 3,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xy</a:t>
                      </a:r>
                      <a:r>
                        <a:rPr b="0" lang="en-GB" sz="1600">
                          <a:solidFill>
                            <a:schemeClr val="dk1"/>
                          </a:solidFill>
                          <a:latin typeface="Nunito Sans"/>
                          <a:ea typeface="Nunito Sans"/>
                          <a:cs typeface="Nunito Sans"/>
                          <a:sym typeface="Nunito Sans"/>
                        </a:rPr>
                        <a:t> - 10</a:t>
                      </a: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(4 + </a:t>
                      </a:r>
                      <a:r>
                        <a:rPr b="0" i="1" lang="en-GB" sz="1600">
                          <a:solidFill>
                            <a:srgbClr val="00BC89"/>
                          </a:solidFill>
                          <a:latin typeface="Times New Roman"/>
                          <a:ea typeface="Times New Roman"/>
                          <a:cs typeface="Times New Roman"/>
                          <a:sym typeface="Times New Roman"/>
                        </a:rPr>
                        <a:t>y</a:t>
                      </a:r>
                      <a:r>
                        <a:rPr b="0" lang="en-GB" sz="1600">
                          <a:solidFill>
                            <a:srgbClr val="00BC89"/>
                          </a:solidFill>
                          <a:latin typeface="Nunito Sans"/>
                          <a:ea typeface="Nunito Sans"/>
                          <a:cs typeface="Nunito Sans"/>
                          <a:sym typeface="Nunito Sans"/>
                        </a:rPr>
                        <a:t> - 5</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0.46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5</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4.6 </a:t>
                      </a:r>
                      <a:r>
                        <a:rPr b="0" lang="en-GB">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4</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680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for the perimeter of the triangle:         </a:t>
                      </a:r>
                      <a:r>
                        <a:rPr lang="en-GB" sz="1600">
                          <a:solidFill>
                            <a:srgbClr val="00BC89"/>
                          </a:solidFill>
                          <a:latin typeface="Nunito Sans"/>
                          <a:ea typeface="Nunito Sans"/>
                          <a:cs typeface="Nunito Sans"/>
                          <a:sym typeface="Nunito Sans"/>
                        </a:rPr>
                        <a:t>7</a:t>
                      </a:r>
                      <a:r>
                        <a:rPr i="1" lang="en-GB" sz="1600">
                          <a:solidFill>
                            <a:srgbClr val="00BC89"/>
                          </a:solidFill>
                          <a:latin typeface="Times New Roman"/>
                          <a:ea typeface="Times New Roman"/>
                          <a:cs typeface="Times New Roman"/>
                          <a:sym typeface="Times New Roman"/>
                        </a:rPr>
                        <a:t>g</a:t>
                      </a:r>
                      <a:r>
                        <a:rPr lang="en-GB" sz="1600">
                          <a:solidFill>
                            <a:srgbClr val="00BC89"/>
                          </a:solidFill>
                          <a:latin typeface="Nunito Sans"/>
                          <a:ea typeface="Nunito Sans"/>
                          <a:cs typeface="Nunito Sans"/>
                          <a:sym typeface="Nunito Sans"/>
                        </a:rPr>
                        <a:t> - 2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From a survey on favourite colour </a:t>
                      </a:r>
                      <a:r>
                        <a:rPr lang="en-GB" sz="1600">
                          <a:latin typeface="Nunito Sans"/>
                          <a:ea typeface="Nunito Sans"/>
                          <a:cs typeface="Nunito Sans"/>
                          <a:sym typeface="Nunito Sans"/>
                        </a:rPr>
                        <a:t>from </a:t>
                      </a:r>
                      <a:r>
                        <a:rPr lang="en-GB" sz="1600">
                          <a:solidFill>
                            <a:srgbClr val="000000"/>
                          </a:solidFill>
                          <a:latin typeface="Nunito Sans"/>
                          <a:ea typeface="Nunito Sans"/>
                          <a:cs typeface="Nunito Sans"/>
                          <a:sym typeface="Nunito Sans"/>
                        </a:rPr>
                        <a:t>the </a:t>
                      </a:r>
                      <a:r>
                        <a:rPr lang="en-GB" sz="1600">
                          <a:latin typeface="Nunito Sans"/>
                          <a:ea typeface="Nunito Sans"/>
                          <a:cs typeface="Nunito Sans"/>
                          <a:sym typeface="Nunito Sans"/>
                        </a:rPr>
                        <a:t>rainbow</a:t>
                      </a:r>
                      <a:r>
                        <a:rPr lang="en-GB" sz="1600">
                          <a:solidFill>
                            <a:srgbClr val="000000"/>
                          </a:solidFill>
                          <a:latin typeface="Nunito Sans"/>
                          <a:ea typeface="Nunito Sans"/>
                          <a:cs typeface="Nunito Sans"/>
                          <a:sym typeface="Nunito Sans"/>
                        </a:rPr>
                        <a:t>, which colour was the mode?  </a:t>
                      </a:r>
                      <a:r>
                        <a:rPr lang="en-GB" sz="1600">
                          <a:solidFill>
                            <a:srgbClr val="00BC89"/>
                          </a:solidFill>
                          <a:latin typeface="Nunito Sans"/>
                          <a:ea typeface="Nunito Sans"/>
                          <a:cs typeface="Nunito Sans"/>
                          <a:sym typeface="Nunito Sans"/>
                        </a:rPr>
                        <a:t>B</a:t>
                      </a:r>
                      <a:r>
                        <a:rPr lang="en-GB" sz="1600">
                          <a:solidFill>
                            <a:srgbClr val="00BC89"/>
                          </a:solidFill>
                          <a:latin typeface="Nunito Sans"/>
                          <a:ea typeface="Nunito Sans"/>
                          <a:cs typeface="Nunito Sans"/>
                          <a:sym typeface="Nunito Sans"/>
                        </a:rPr>
                        <a:t>lue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0" name="Google Shape;160;p27"/>
          <p:cNvPicPr preferRelativeResize="0"/>
          <p:nvPr/>
        </p:nvPicPr>
        <p:blipFill>
          <a:blip r:embed="rId3">
            <a:alphaModFix/>
          </a:blip>
          <a:stretch>
            <a:fillRect/>
          </a:stretch>
        </p:blipFill>
        <p:spPr>
          <a:xfrm>
            <a:off x="932299" y="3195588"/>
            <a:ext cx="2717375" cy="1415125"/>
          </a:xfrm>
          <a:prstGeom prst="rect">
            <a:avLst/>
          </a:prstGeom>
          <a:noFill/>
          <a:ln>
            <a:noFill/>
          </a:ln>
        </p:spPr>
      </p:pic>
      <p:pic>
        <p:nvPicPr>
          <p:cNvPr id="161" name="Google Shape;161;p27"/>
          <p:cNvPicPr preferRelativeResize="0"/>
          <p:nvPr/>
        </p:nvPicPr>
        <p:blipFill>
          <a:blip r:embed="rId4">
            <a:alphaModFix/>
          </a:blip>
          <a:stretch>
            <a:fillRect/>
          </a:stretch>
        </p:blipFill>
        <p:spPr>
          <a:xfrm>
            <a:off x="5524496" y="3031513"/>
            <a:ext cx="2344125" cy="17432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{3B443E89-7EB2-4BC8-95F6-433AA196A358}</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Once again, this week’s questions have been designed in such a way that calculators should not need to be used. As before, amendments that some students may require should not be disregarded, however handwritten methods should be encouraged with students being reminded that one of their GCSE papers is solely non-calculator.</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Arithmetic progressions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Factorising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Correcting standard form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Writing expressions for area and </a:t>
                      </a:r>
                      <a:r>
                        <a:rPr b="1" lang="en-GB" sz="1500">
                          <a:solidFill>
                            <a:schemeClr val="dk1"/>
                          </a:solidFill>
                          <a:latin typeface="Nunito Sans"/>
                          <a:ea typeface="Nunito Sans"/>
                          <a:cs typeface="Nunito Sans"/>
                          <a:sym typeface="Nunito Sans"/>
                        </a:rPr>
                        <a:t>perimeter</a:t>
                      </a:r>
                      <a:r>
                        <a:rPr lang="en-GB" sz="1500">
                          <a:solidFill>
                            <a:schemeClr val="dk1"/>
                          </a:solidFill>
                          <a:latin typeface="Nunito Sans"/>
                          <a:ea typeface="Nunito Sans"/>
                          <a:cs typeface="Nunito Sans"/>
                          <a:sym typeface="Nunito Sans"/>
                        </a:rPr>
                        <a:t>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Statistical diagrams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{3B443E89-7EB2-4BC8-95F6-433AA196A358}</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Arithmetic progressions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 you think these sequences are called arithmetic?</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word would you use if arithmetic were to be changed? Why?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Factorising</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is the difference between factorising and fully factorising? Can you give an example?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Correcting standard form</a:t>
                      </a:r>
                      <a:endParaRPr b="1" sz="1300">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does standard form have to be written a certain way?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Writing expressions for area and perimeter</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*reflect on previous learning*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Statistical diagrams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Which statistical diagrams have you seen used in the last week? </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were these diagrams used? </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type of information were they presenting?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608450"/>
                <a:gridCol w="1308550"/>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3, 10, 17,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Fully factorise: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6</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in standard form:</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11.2 </a:t>
                      </a:r>
                      <a:r>
                        <a:rPr b="0" lang="en-GB">
                          <a:solidFill>
                            <a:srgbClr val="000000"/>
                          </a:solidFill>
                          <a:latin typeface="Nunito Sans"/>
                          <a:ea typeface="Nunito Sans"/>
                          <a:cs typeface="Nunito Sans"/>
                          <a:sym typeface="Nunito Sans"/>
                        </a:rPr>
                        <a:t>⨉</a:t>
                      </a:r>
                      <a:r>
                        <a:rPr b="0" lang="en-GB" sz="1600">
                          <a:solidFill>
                            <a:srgbClr val="000000"/>
                          </a:solidFill>
                          <a:latin typeface="Nunito Sans"/>
                          <a:ea typeface="Nunito Sans"/>
                          <a:cs typeface="Nunito Sans"/>
                          <a:sym typeface="Nunito Sans"/>
                        </a:rPr>
                        <a:t> 10</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03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Write an expression for the </a:t>
                      </a:r>
                      <a:r>
                        <a:rPr lang="en-GB" sz="1600">
                          <a:latin typeface="Nunito Sans"/>
                          <a:ea typeface="Nunito Sans"/>
                          <a:cs typeface="Nunito Sans"/>
                          <a:sym typeface="Nunito Sans"/>
                        </a:rPr>
                        <a:t>perimeter</a:t>
                      </a:r>
                      <a:r>
                        <a:rPr lang="en-GB" sz="1600">
                          <a:solidFill>
                            <a:srgbClr val="000000"/>
                          </a:solidFill>
                          <a:latin typeface="Nunito Sans"/>
                          <a:ea typeface="Nunito Sans"/>
                          <a:cs typeface="Nunito Sans"/>
                          <a:sym typeface="Nunito Sans"/>
                        </a:rPr>
                        <a:t> of the rectangle</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In a survey</a:t>
                      </a:r>
                      <a:r>
                        <a:rPr lang="en-GB" sz="1600">
                          <a:latin typeface="Nunito Sans"/>
                          <a:ea typeface="Nunito Sans"/>
                          <a:cs typeface="Nunito Sans"/>
                          <a:sym typeface="Nunito Sans"/>
                        </a:rPr>
                        <a:t>, 36 people were asked about their favourite fruit. How many chose apple?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792175" y="2885575"/>
            <a:ext cx="3094375" cy="1583800"/>
          </a:xfrm>
          <a:prstGeom prst="rect">
            <a:avLst/>
          </a:prstGeom>
          <a:noFill/>
          <a:ln>
            <a:noFill/>
          </a:ln>
        </p:spPr>
      </p:pic>
      <p:pic>
        <p:nvPicPr>
          <p:cNvPr id="89" name="Google Shape;89;p18"/>
          <p:cNvPicPr preferRelativeResize="0"/>
          <p:nvPr/>
        </p:nvPicPr>
        <p:blipFill>
          <a:blip r:embed="rId4">
            <a:alphaModFix/>
          </a:blip>
          <a:stretch>
            <a:fillRect/>
          </a:stretch>
        </p:blipFill>
        <p:spPr>
          <a:xfrm>
            <a:off x="5622575" y="2815173"/>
            <a:ext cx="2436875" cy="17886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608450"/>
                <a:gridCol w="1308550"/>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3, 10, 17, </a:t>
                      </a:r>
                      <a:r>
                        <a:rPr b="0" lang="en-GB" sz="1600">
                          <a:solidFill>
                            <a:srgbClr val="00BC89"/>
                          </a:solidFill>
                          <a:latin typeface="Nunito Sans"/>
                          <a:ea typeface="Nunito Sans"/>
                          <a:cs typeface="Nunito Sans"/>
                          <a:sym typeface="Nunito Sans"/>
                        </a:rPr>
                        <a:t>24</a:t>
                      </a:r>
                      <a:r>
                        <a:rPr b="0" lang="en-GB" sz="1600">
                          <a:solidFill>
                            <a:schemeClr val="dk1"/>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31</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Fully factorise: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6</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 = </a:t>
                      </a:r>
                      <a:r>
                        <a:rPr b="0" lang="en-GB" sz="1600">
                          <a:solidFill>
                            <a:srgbClr val="00BC89"/>
                          </a:solidFill>
                          <a:latin typeface="Nunito Sans"/>
                          <a:ea typeface="Nunito Sans"/>
                          <a:cs typeface="Nunito Sans"/>
                          <a:sym typeface="Nunito Sans"/>
                        </a:rPr>
                        <a:t>3(2</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+ 3)</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in standard form:</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11.2 </a:t>
                      </a:r>
                      <a:r>
                        <a:rPr b="0" lang="en-GB">
                          <a:solidFill>
                            <a:schemeClr val="dk1"/>
                          </a:solidFill>
                          <a:latin typeface="Nunito Sans"/>
                          <a:ea typeface="Nunito Sans"/>
                          <a:cs typeface="Nunito Sans"/>
                          <a:sym typeface="Nunito Sans"/>
                        </a:rPr>
                        <a:t>⨉</a:t>
                      </a:r>
                      <a:r>
                        <a:rPr b="0" lang="en-GB" sz="1600">
                          <a:solidFill>
                            <a:srgbClr val="000000"/>
                          </a:solidFill>
                          <a:latin typeface="Nunito Sans"/>
                          <a:ea typeface="Nunito Sans"/>
                          <a:cs typeface="Nunito Sans"/>
                          <a:sym typeface="Nunito Sans"/>
                        </a:rPr>
                        <a:t> 10</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1.12 </a:t>
                      </a:r>
                      <a:r>
                        <a:rPr b="0" lang="en-GB">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3</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03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Write an expression for the </a:t>
                      </a:r>
                      <a:r>
                        <a:rPr lang="en-GB" sz="1600">
                          <a:latin typeface="Nunito Sans"/>
                          <a:ea typeface="Nunito Sans"/>
                          <a:cs typeface="Nunito Sans"/>
                          <a:sym typeface="Nunito Sans"/>
                        </a:rPr>
                        <a:t>perimeter</a:t>
                      </a:r>
                      <a:r>
                        <a:rPr lang="en-GB" sz="1600">
                          <a:solidFill>
                            <a:srgbClr val="000000"/>
                          </a:solidFill>
                          <a:latin typeface="Nunito Sans"/>
                          <a:ea typeface="Nunito Sans"/>
                          <a:cs typeface="Nunito Sans"/>
                          <a:sym typeface="Nunito Sans"/>
                        </a:rPr>
                        <a:t> of the rectangle</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10</a:t>
                      </a:r>
                      <a:r>
                        <a:rPr i="1" lang="en-GB" sz="1600">
                          <a:solidFill>
                            <a:srgbClr val="00BC89"/>
                          </a:solidFill>
                          <a:latin typeface="Times New Roman"/>
                          <a:ea typeface="Times New Roman"/>
                          <a:cs typeface="Times New Roman"/>
                          <a:sym typeface="Times New Roman"/>
                        </a:rPr>
                        <a:t>a</a:t>
                      </a:r>
                      <a:r>
                        <a:rPr lang="en-GB" sz="1600">
                          <a:solidFill>
                            <a:srgbClr val="00BC89"/>
                          </a:solidFill>
                          <a:latin typeface="Nunito Sans"/>
                          <a:ea typeface="Nunito Sans"/>
                          <a:cs typeface="Nunito Sans"/>
                          <a:sym typeface="Nunito Sans"/>
                        </a:rPr>
                        <a:t> + 8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In a survey</a:t>
                      </a:r>
                      <a:r>
                        <a:rPr lang="en-GB" sz="1600">
                          <a:latin typeface="Nunito Sans"/>
                          <a:ea typeface="Nunito Sans"/>
                          <a:cs typeface="Nunito Sans"/>
                          <a:sym typeface="Nunito Sans"/>
                        </a:rPr>
                        <a:t>, 36 people were asked about their favourite fruit. How many chose apple?</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9</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792175" y="2885575"/>
            <a:ext cx="3094375" cy="1583800"/>
          </a:xfrm>
          <a:prstGeom prst="rect">
            <a:avLst/>
          </a:prstGeom>
          <a:noFill/>
          <a:ln>
            <a:noFill/>
          </a:ln>
        </p:spPr>
      </p:pic>
      <p:pic>
        <p:nvPicPr>
          <p:cNvPr id="97" name="Google Shape;97;p19"/>
          <p:cNvPicPr preferRelativeResize="0"/>
          <p:nvPr/>
        </p:nvPicPr>
        <p:blipFill>
          <a:blip r:embed="rId4">
            <a:alphaModFix/>
          </a:blip>
          <a:stretch>
            <a:fillRect/>
          </a:stretch>
        </p:blipFill>
        <p:spPr>
          <a:xfrm>
            <a:off x="5622575" y="2815173"/>
            <a:ext cx="2436875" cy="17886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595650"/>
                <a:gridCol w="1321350"/>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11, 7, 3,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- 20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392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in the simplest form for the area of the triangle: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diagram shows the average daily temperature i</a:t>
                      </a:r>
                      <a:r>
                        <a:rPr lang="en-GB" sz="1600">
                          <a:latin typeface="Nunito Sans"/>
                          <a:ea typeface="Nunito Sans"/>
                          <a:cs typeface="Nunito Sans"/>
                          <a:sym typeface="Nunito Sans"/>
                        </a:rPr>
                        <a:t>n Penridge. What was the average daily temperature in May?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722325" y="2848775"/>
            <a:ext cx="2253600" cy="1438153"/>
          </a:xfrm>
          <a:prstGeom prst="rect">
            <a:avLst/>
          </a:prstGeom>
          <a:noFill/>
          <a:ln>
            <a:noFill/>
          </a:ln>
        </p:spPr>
      </p:pic>
      <p:pic>
        <p:nvPicPr>
          <p:cNvPr id="105" name="Google Shape;105;p20"/>
          <p:cNvPicPr preferRelativeResize="0"/>
          <p:nvPr/>
        </p:nvPicPr>
        <p:blipFill>
          <a:blip r:embed="rId4">
            <a:alphaModFix/>
          </a:blip>
          <a:stretch>
            <a:fillRect/>
          </a:stretch>
        </p:blipFill>
        <p:spPr>
          <a:xfrm>
            <a:off x="5374475" y="3019650"/>
            <a:ext cx="2367725" cy="1761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595650"/>
                <a:gridCol w="1321350"/>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11, 7, 3,</a:t>
                      </a:r>
                      <a:r>
                        <a:rPr b="0" lang="en-GB" sz="1600">
                          <a:solidFill>
                            <a:srgbClr val="00BC89"/>
                          </a:solidFill>
                          <a:latin typeface="Nunito Sans"/>
                          <a:ea typeface="Nunito Sans"/>
                          <a:cs typeface="Nunito Sans"/>
                          <a:sym typeface="Nunito Sans"/>
                        </a:rPr>
                        <a:t> -1</a:t>
                      </a:r>
                      <a:r>
                        <a:rPr b="0" lang="en-GB" sz="1600">
                          <a:solidFill>
                            <a:schemeClr val="dk1"/>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-5</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- 20 = </a:t>
                      </a:r>
                      <a:r>
                        <a:rPr b="0" lang="en-GB" sz="1600">
                          <a:solidFill>
                            <a:srgbClr val="00BC89"/>
                          </a:solidFill>
                          <a:latin typeface="Nunito Sans"/>
                          <a:ea typeface="Nunito Sans"/>
                          <a:cs typeface="Nunito Sans"/>
                          <a:sym typeface="Nunito Sans"/>
                        </a:rPr>
                        <a:t>4(2</a:t>
                      </a:r>
                      <a:r>
                        <a:rPr b="0" i="1" lang="en-GB" sz="1600">
                          <a:solidFill>
                            <a:srgbClr val="00BC89"/>
                          </a:solidFill>
                          <a:latin typeface="Times New Roman"/>
                          <a:ea typeface="Times New Roman"/>
                          <a:cs typeface="Times New Roman"/>
                          <a:sym typeface="Times New Roman"/>
                        </a:rPr>
                        <a:t>y</a:t>
                      </a:r>
                      <a:r>
                        <a:rPr b="0" lang="en-GB" sz="1600">
                          <a:solidFill>
                            <a:srgbClr val="00BC89"/>
                          </a:solidFill>
                          <a:latin typeface="Nunito Sans"/>
                          <a:ea typeface="Nunito Sans"/>
                          <a:cs typeface="Nunito Sans"/>
                          <a:sym typeface="Nunito Sans"/>
                        </a:rPr>
                        <a:t> - 5)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392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3.92 </a:t>
                      </a:r>
                      <a:r>
                        <a:rPr b="0" lang="en-GB">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6</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in the simplest form for the area of the triangle: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6</a:t>
                      </a:r>
                      <a:r>
                        <a:rPr i="1" lang="en-GB" sz="1600">
                          <a:solidFill>
                            <a:srgbClr val="00BC89"/>
                          </a:solidFill>
                          <a:latin typeface="Times New Roman"/>
                          <a:ea typeface="Times New Roman"/>
                          <a:cs typeface="Times New Roman"/>
                          <a:sym typeface="Times New Roman"/>
                        </a:rPr>
                        <a:t>ab</a:t>
                      </a:r>
                      <a:r>
                        <a:rPr lang="en-GB" sz="1600">
                          <a:solidFill>
                            <a:srgbClr val="00BC89"/>
                          </a:solidFill>
                          <a:latin typeface="Nunito Sans"/>
                          <a:ea typeface="Nunito Sans"/>
                          <a:cs typeface="Nunito Sans"/>
                          <a:sym typeface="Nunito Sans"/>
                        </a:rPr>
                        <a:t> + 4</a:t>
                      </a:r>
                      <a:r>
                        <a:rPr i="1" lang="en-GB" sz="1600">
                          <a:solidFill>
                            <a:srgbClr val="00BC89"/>
                          </a:solidFill>
                          <a:latin typeface="Times New Roman"/>
                          <a:ea typeface="Times New Roman"/>
                          <a:cs typeface="Times New Roman"/>
                          <a:sym typeface="Times New Roman"/>
                        </a:rPr>
                        <a:t>a</a:t>
                      </a:r>
                      <a:r>
                        <a:rPr lang="en-GB" sz="1600">
                          <a:solidFill>
                            <a:srgbClr val="00BC89"/>
                          </a:solidFill>
                          <a:latin typeface="Nunito Sans"/>
                          <a:ea typeface="Nunito Sans"/>
                          <a:cs typeface="Nunito Sans"/>
                          <a:sym typeface="Nunito Sans"/>
                        </a:rPr>
                        <a:t> + 24</a:t>
                      </a:r>
                      <a:r>
                        <a:rPr i="1" lang="en-GB" sz="1600">
                          <a:solidFill>
                            <a:srgbClr val="00BC89"/>
                          </a:solidFill>
                          <a:latin typeface="Times New Roman"/>
                          <a:ea typeface="Times New Roman"/>
                          <a:cs typeface="Times New Roman"/>
                          <a:sym typeface="Times New Roman"/>
                        </a:rPr>
                        <a:t>b</a:t>
                      </a:r>
                      <a:r>
                        <a:rPr lang="en-GB" sz="1600">
                          <a:solidFill>
                            <a:srgbClr val="00BC89"/>
                          </a:solidFill>
                          <a:latin typeface="Nunito Sans"/>
                          <a:ea typeface="Nunito Sans"/>
                          <a:cs typeface="Nunito Sans"/>
                          <a:sym typeface="Nunito Sans"/>
                        </a:rPr>
                        <a:t> + 16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diagram shows the average daily temperature i</a:t>
                      </a:r>
                      <a:r>
                        <a:rPr lang="en-GB" sz="1600">
                          <a:latin typeface="Nunito Sans"/>
                          <a:ea typeface="Nunito Sans"/>
                          <a:cs typeface="Nunito Sans"/>
                          <a:sym typeface="Nunito Sans"/>
                        </a:rPr>
                        <a:t>n Penridge. What was the average daily temperature in May?   </a:t>
                      </a:r>
                      <a:r>
                        <a:rPr lang="en-GB" sz="1600">
                          <a:solidFill>
                            <a:srgbClr val="00BC89"/>
                          </a:solidFill>
                          <a:latin typeface="Nunito Sans"/>
                          <a:ea typeface="Nunito Sans"/>
                          <a:cs typeface="Nunito Sans"/>
                          <a:sym typeface="Nunito Sans"/>
                        </a:rPr>
                        <a:t>14</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C</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722325" y="2848775"/>
            <a:ext cx="2253600" cy="1438153"/>
          </a:xfrm>
          <a:prstGeom prst="rect">
            <a:avLst/>
          </a:prstGeom>
          <a:noFill/>
          <a:ln>
            <a:noFill/>
          </a:ln>
        </p:spPr>
      </p:pic>
      <p:pic>
        <p:nvPicPr>
          <p:cNvPr id="113" name="Google Shape;113;p21"/>
          <p:cNvPicPr preferRelativeResize="0"/>
          <p:nvPr/>
        </p:nvPicPr>
        <p:blipFill>
          <a:blip r:embed="rId4">
            <a:alphaModFix/>
          </a:blip>
          <a:stretch>
            <a:fillRect/>
          </a:stretch>
        </p:blipFill>
        <p:spPr>
          <a:xfrm>
            <a:off x="5374475" y="3019650"/>
            <a:ext cx="2367725" cy="1761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569150"/>
                <a:gridCol w="1347850"/>
                <a:gridCol w="1350275"/>
                <a:gridCol w="3067850"/>
              </a:tblGrid>
              <a:tr h="1155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29, 38,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mp</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np</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0.0051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140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in the form </a:t>
                      </a:r>
                      <a:r>
                        <a:rPr i="1" lang="en-GB" sz="1600">
                          <a:solidFill>
                            <a:schemeClr val="dk1"/>
                          </a:solidFill>
                          <a:latin typeface="Times New Roman"/>
                          <a:ea typeface="Times New Roman"/>
                          <a:cs typeface="Times New Roman"/>
                          <a:sym typeface="Times New Roman"/>
                        </a:rPr>
                        <a:t>ax</a:t>
                      </a:r>
                      <a:r>
                        <a:rPr baseline="30000" i="1" lang="en-GB" sz="1600">
                          <a:solidFill>
                            <a:schemeClr val="dk1"/>
                          </a:solidFill>
                          <a:latin typeface="Times New Roman"/>
                          <a:ea typeface="Times New Roman"/>
                          <a:cs typeface="Times New Roman"/>
                          <a:sym typeface="Times New Roman"/>
                        </a:rPr>
                        <a:t>2 </a:t>
                      </a:r>
                      <a:r>
                        <a:rPr i="1" lang="en-GB" sz="1600">
                          <a:solidFill>
                            <a:schemeClr val="dk1"/>
                          </a:solidFill>
                          <a:latin typeface="Times New Roman"/>
                          <a:ea typeface="Times New Roman"/>
                          <a:cs typeface="Times New Roman"/>
                          <a:sym typeface="Times New Roman"/>
                        </a:rPr>
                        <a:t>+ bx + c</a:t>
                      </a:r>
                      <a:r>
                        <a:rPr lang="en-GB" sz="1600">
                          <a:solidFill>
                            <a:schemeClr val="dk1"/>
                          </a:solidFill>
                          <a:latin typeface="Nunito Sans"/>
                          <a:ea typeface="Nunito Sans"/>
                          <a:cs typeface="Nunito Sans"/>
                          <a:sym typeface="Nunito Sans"/>
                        </a:rPr>
                        <a:t>, for the area of the rectangle: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Of those </a:t>
                      </a:r>
                      <a:r>
                        <a:rPr lang="en-GB" sz="1600">
                          <a:latin typeface="Nunito Sans"/>
                          <a:ea typeface="Nunito Sans"/>
                          <a:cs typeface="Nunito Sans"/>
                          <a:sym typeface="Nunito Sans"/>
                        </a:rPr>
                        <a:t>surveyed</a:t>
                      </a:r>
                      <a:r>
                        <a:rPr lang="en-GB" sz="1600">
                          <a:solidFill>
                            <a:srgbClr val="000000"/>
                          </a:solidFill>
                          <a:latin typeface="Nunito Sans"/>
                          <a:ea typeface="Nunito Sans"/>
                          <a:cs typeface="Nunito Sans"/>
                          <a:sym typeface="Nunito Sans"/>
                        </a:rPr>
                        <a:t>, how many more preferred </a:t>
                      </a:r>
                      <a:r>
                        <a:rPr lang="en-GB" sz="1600">
                          <a:latin typeface="Nunito Sans"/>
                          <a:ea typeface="Nunito Sans"/>
                          <a:cs typeface="Nunito Sans"/>
                          <a:sym typeface="Nunito Sans"/>
                        </a:rPr>
                        <a:t>comedy</a:t>
                      </a:r>
                      <a:r>
                        <a:rPr lang="en-GB" sz="1600">
                          <a:solidFill>
                            <a:srgbClr val="000000"/>
                          </a:solidFill>
                          <a:latin typeface="Nunito Sans"/>
                          <a:ea typeface="Nunito Sans"/>
                          <a:cs typeface="Nunito Sans"/>
                          <a:sym typeface="Nunito Sans"/>
                        </a:rPr>
                        <a:t> films </a:t>
                      </a:r>
                      <a:r>
                        <a:rPr lang="en-GB" sz="1600">
                          <a:latin typeface="Nunito Sans"/>
                          <a:ea typeface="Nunito Sans"/>
                          <a:cs typeface="Nunito Sans"/>
                          <a:sym typeface="Nunito Sans"/>
                        </a:rPr>
                        <a:t>compared to horror?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596348" y="3079198"/>
            <a:ext cx="2775300" cy="1344893"/>
          </a:xfrm>
          <a:prstGeom prst="rect">
            <a:avLst/>
          </a:prstGeom>
          <a:noFill/>
          <a:ln>
            <a:noFill/>
          </a:ln>
        </p:spPr>
      </p:pic>
      <p:pic>
        <p:nvPicPr>
          <p:cNvPr id="121" name="Google Shape;121;p22"/>
          <p:cNvPicPr preferRelativeResize="0"/>
          <p:nvPr/>
        </p:nvPicPr>
        <p:blipFill>
          <a:blip r:embed="rId4">
            <a:alphaModFix/>
          </a:blip>
          <a:stretch>
            <a:fillRect/>
          </a:stretch>
        </p:blipFill>
        <p:spPr>
          <a:xfrm>
            <a:off x="5530225" y="2827547"/>
            <a:ext cx="2253600" cy="184819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{36F74843-A497-444B-9EDE-FBB070FA4682}</a:tableStyleId>
              </a:tblPr>
              <a:tblGrid>
                <a:gridCol w="1546950"/>
                <a:gridCol w="1569150"/>
                <a:gridCol w="1347850"/>
                <a:gridCol w="1350275"/>
                <a:gridCol w="3067850"/>
              </a:tblGrid>
              <a:tr h="1155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missing terms in the arithmetic progression: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11</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20</a:t>
                      </a:r>
                      <a:r>
                        <a:rPr b="0" lang="en-GB" sz="1600">
                          <a:solidFill>
                            <a:schemeClr val="dk1"/>
                          </a:solidFill>
                          <a:latin typeface="Nunito Sans"/>
                          <a:ea typeface="Nunito Sans"/>
                          <a:cs typeface="Nunito Sans"/>
                          <a:sym typeface="Nunito Sans"/>
                        </a:rPr>
                        <a:t>, 29, 38,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mp</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np</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a:t>
                      </a:r>
                      <a:r>
                        <a:rPr b="0" i="1" lang="en-GB" sz="1600">
                          <a:solidFill>
                            <a:srgbClr val="00BC89"/>
                          </a:solidFill>
                          <a:latin typeface="Times New Roman"/>
                          <a:ea typeface="Times New Roman"/>
                          <a:cs typeface="Times New Roman"/>
                          <a:sym typeface="Times New Roman"/>
                        </a:rPr>
                        <a:t>p</a:t>
                      </a:r>
                      <a:r>
                        <a:rPr b="0" lang="en-GB" sz="1600">
                          <a:solidFill>
                            <a:srgbClr val="00BC89"/>
                          </a:solidFill>
                          <a:latin typeface="Nunito Sans"/>
                          <a:ea typeface="Nunito Sans"/>
                          <a:cs typeface="Nunito Sans"/>
                          <a:sym typeface="Nunito Sans"/>
                        </a:rPr>
                        <a:t>(</a:t>
                      </a:r>
                      <a:r>
                        <a:rPr b="0" i="1" lang="en-GB" sz="1600">
                          <a:solidFill>
                            <a:srgbClr val="00BC89"/>
                          </a:solidFill>
                          <a:latin typeface="Times New Roman"/>
                          <a:ea typeface="Times New Roman"/>
                          <a:cs typeface="Times New Roman"/>
                          <a:sym typeface="Times New Roman"/>
                        </a:rPr>
                        <a:t>m</a:t>
                      </a:r>
                      <a:r>
                        <a:rPr b="0" lang="en-GB" sz="1600">
                          <a:solidFill>
                            <a:srgbClr val="00BC89"/>
                          </a:solidFill>
                          <a:latin typeface="Nunito Sans"/>
                          <a:ea typeface="Nunito Sans"/>
                          <a:cs typeface="Nunito Sans"/>
                          <a:sym typeface="Nunito Sans"/>
                        </a:rPr>
                        <a:t> + 3</a:t>
                      </a:r>
                      <a:r>
                        <a:rPr b="0" i="1" lang="en-GB" sz="1600">
                          <a:solidFill>
                            <a:srgbClr val="00BC89"/>
                          </a:solidFill>
                          <a:latin typeface="Times New Roman"/>
                          <a:ea typeface="Times New Roman"/>
                          <a:cs typeface="Times New Roman"/>
                          <a:sym typeface="Times New Roman"/>
                        </a:rPr>
                        <a:t>n</a:t>
                      </a:r>
                      <a:r>
                        <a:rPr b="0" lang="en-GB" sz="1600">
                          <a:solidFill>
                            <a:srgbClr val="00BC89"/>
                          </a:solidFill>
                          <a:latin typeface="Nunito Sans"/>
                          <a:ea typeface="Nunito Sans"/>
                          <a:cs typeface="Nunito Sans"/>
                          <a:sym typeface="Nunito Sans"/>
                        </a:rPr>
                        <a:t>)</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in standard form:</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0.0051 </a:t>
                      </a:r>
                      <a:r>
                        <a:rPr b="0" lang="en-GB">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10</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5.1 </a:t>
                      </a:r>
                      <a:r>
                        <a:rPr b="0" lang="en-GB">
                          <a:solidFill>
                            <a:srgbClr val="00BC89"/>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10</a:t>
                      </a:r>
                      <a:r>
                        <a:rPr b="0" baseline="30000" lang="en-GB" sz="1600">
                          <a:solidFill>
                            <a:srgbClr val="00BC89"/>
                          </a:solidFill>
                          <a:latin typeface="Nunito Sans"/>
                          <a:ea typeface="Nunito Sans"/>
                          <a:cs typeface="Nunito Sans"/>
                          <a:sym typeface="Nunito Sans"/>
                        </a:rPr>
                        <a:t>0</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140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expression, in the form </a:t>
                      </a:r>
                      <a:r>
                        <a:rPr i="1" lang="en-GB" sz="1600">
                          <a:solidFill>
                            <a:schemeClr val="dk1"/>
                          </a:solidFill>
                          <a:latin typeface="Times New Roman"/>
                          <a:ea typeface="Times New Roman"/>
                          <a:cs typeface="Times New Roman"/>
                          <a:sym typeface="Times New Roman"/>
                        </a:rPr>
                        <a:t>ax</a:t>
                      </a:r>
                      <a:r>
                        <a:rPr baseline="30000" i="1" lang="en-GB" sz="1600">
                          <a:solidFill>
                            <a:schemeClr val="dk1"/>
                          </a:solidFill>
                          <a:latin typeface="Times New Roman"/>
                          <a:ea typeface="Times New Roman"/>
                          <a:cs typeface="Times New Roman"/>
                          <a:sym typeface="Times New Roman"/>
                        </a:rPr>
                        <a:t>2 </a:t>
                      </a:r>
                      <a:r>
                        <a:rPr i="1" lang="en-GB" sz="1600">
                          <a:solidFill>
                            <a:schemeClr val="dk1"/>
                          </a:solidFill>
                          <a:latin typeface="Times New Roman"/>
                          <a:ea typeface="Times New Roman"/>
                          <a:cs typeface="Times New Roman"/>
                          <a:sym typeface="Times New Roman"/>
                        </a:rPr>
                        <a:t>+ bx + c</a:t>
                      </a:r>
                      <a:r>
                        <a:rPr lang="en-GB" sz="1600">
                          <a:solidFill>
                            <a:schemeClr val="dk1"/>
                          </a:solidFill>
                          <a:latin typeface="Nunito Sans"/>
                          <a:ea typeface="Nunito Sans"/>
                          <a:cs typeface="Nunito Sans"/>
                          <a:sym typeface="Nunito Sans"/>
                        </a:rPr>
                        <a:t>, for the area of the rectangle: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a:t>
                      </a:r>
                      <a:r>
                        <a:rPr i="1" lang="en-GB" sz="1600">
                          <a:solidFill>
                            <a:srgbClr val="00BC89"/>
                          </a:solidFill>
                          <a:latin typeface="Times New Roman"/>
                          <a:ea typeface="Times New Roman"/>
                          <a:cs typeface="Times New Roman"/>
                          <a:sym typeface="Times New Roman"/>
                        </a:rPr>
                        <a:t>x</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+ 11</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+ 15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Of those </a:t>
                      </a:r>
                      <a:r>
                        <a:rPr lang="en-GB" sz="1600">
                          <a:latin typeface="Nunito Sans"/>
                          <a:ea typeface="Nunito Sans"/>
                          <a:cs typeface="Nunito Sans"/>
                          <a:sym typeface="Nunito Sans"/>
                        </a:rPr>
                        <a:t>surveyed</a:t>
                      </a:r>
                      <a:r>
                        <a:rPr lang="en-GB" sz="1600">
                          <a:solidFill>
                            <a:srgbClr val="000000"/>
                          </a:solidFill>
                          <a:latin typeface="Nunito Sans"/>
                          <a:ea typeface="Nunito Sans"/>
                          <a:cs typeface="Nunito Sans"/>
                          <a:sym typeface="Nunito Sans"/>
                        </a:rPr>
                        <a:t>, how many more preferred </a:t>
                      </a:r>
                      <a:r>
                        <a:rPr lang="en-GB" sz="1600">
                          <a:latin typeface="Nunito Sans"/>
                          <a:ea typeface="Nunito Sans"/>
                          <a:cs typeface="Nunito Sans"/>
                          <a:sym typeface="Nunito Sans"/>
                        </a:rPr>
                        <a:t>comedy</a:t>
                      </a:r>
                      <a:r>
                        <a:rPr lang="en-GB" sz="1600">
                          <a:solidFill>
                            <a:srgbClr val="000000"/>
                          </a:solidFill>
                          <a:latin typeface="Nunito Sans"/>
                          <a:ea typeface="Nunito Sans"/>
                          <a:cs typeface="Nunito Sans"/>
                          <a:sym typeface="Nunito Sans"/>
                        </a:rPr>
                        <a:t> films </a:t>
                      </a:r>
                      <a:r>
                        <a:rPr lang="en-GB" sz="1600">
                          <a:latin typeface="Nunito Sans"/>
                          <a:ea typeface="Nunito Sans"/>
                          <a:cs typeface="Nunito Sans"/>
                          <a:sym typeface="Nunito Sans"/>
                        </a:rPr>
                        <a:t>compared to horror?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8" name="Google Shape;128;p23"/>
          <p:cNvPicPr preferRelativeResize="0"/>
          <p:nvPr/>
        </p:nvPicPr>
        <p:blipFill>
          <a:blip r:embed="rId3">
            <a:alphaModFix/>
          </a:blip>
          <a:stretch>
            <a:fillRect/>
          </a:stretch>
        </p:blipFill>
        <p:spPr>
          <a:xfrm>
            <a:off x="596348" y="3079198"/>
            <a:ext cx="2775300" cy="1344893"/>
          </a:xfrm>
          <a:prstGeom prst="rect">
            <a:avLst/>
          </a:prstGeom>
          <a:noFill/>
          <a:ln>
            <a:noFill/>
          </a:ln>
        </p:spPr>
      </p:pic>
      <p:pic>
        <p:nvPicPr>
          <p:cNvPr id="129" name="Google Shape;129;p23"/>
          <p:cNvPicPr preferRelativeResize="0"/>
          <p:nvPr/>
        </p:nvPicPr>
        <p:blipFill>
          <a:blip r:embed="rId4">
            <a:alphaModFix/>
          </a:blip>
          <a:stretch>
            <a:fillRect/>
          </a:stretch>
        </p:blipFill>
        <p:spPr>
          <a:xfrm>
            <a:off x="5530225" y="2827547"/>
            <a:ext cx="2253600" cy="184819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