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61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</p:sldIdLst>
  <p:sldSz cy="5143500" cx="9144000"/>
  <p:notesSz cx="6858000" cy="9144000"/>
  <p:embeddedFontLst>
    <p:embeddedFont>
      <p:font typeface="Nunito Sans"/>
      <p:regular r:id="rId20"/>
      <p:bold r:id="rId21"/>
      <p:italic r:id="rId22"/>
      <p:boldItalic r:id="rId23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DE8F927F-BE48-41C1-AA3B-25AD813561A6}">
  <a:tblStyle styleId="{DE8F927F-BE48-41C1-AA3B-25AD813561A6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  <a:tblStyle styleId="{ACED5C82-7B9B-4653-B7DF-8EB764AD5980}" styleName="Table_1">
    <a:wholeTbl>
      <a:tcTxStyle>
        <a:font>
          <a:latin typeface="Arial"/>
          <a:ea typeface="Arial"/>
          <a:cs typeface="Arial"/>
        </a:font>
        <a:srgbClr val="000000"/>
      </a:tcTx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  <a:tblStyle styleId="{6E3F22CB-4DED-4853-A237-4682A990EF3D}" styleName="Table_2">
    <a:wholeTbl>
      <a:tcTxStyle b="off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insideV>
        </a:tcBdr>
        <a:fill>
          <a:solidFill>
            <a:srgbClr val="E8EBF5"/>
          </a:solidFill>
        </a:fill>
      </a:tcStyle>
    </a:wholeTbl>
    <a:band1H>
      <a:tcTxStyle/>
      <a:tcStyle>
        <a:fill>
          <a:solidFill>
            <a:srgbClr val="CDD4EA"/>
          </a:solidFill>
        </a:fill>
      </a:tcStyle>
    </a:band1H>
    <a:band2H>
      <a:tcTxStyle/>
    </a:band2H>
    <a:band1V>
      <a:tcTxStyle/>
      <a:tcStyle>
        <a:fill>
          <a:solidFill>
            <a:srgbClr val="CDD4EA"/>
          </a:solidFill>
        </a:fill>
      </a:tcStyle>
    </a:band1V>
    <a:band2V>
      <a:tcTxStyle/>
    </a:band2V>
    <a:lastCol>
      <a:tcTxStyle b="on" i="off">
        <a:font>
          <a:latin typeface="Calibri"/>
          <a:ea typeface="Calibri"/>
          <a:cs typeface="Calibri"/>
        </a:font>
        <a:srgbClr val="FFFFFF"/>
      </a:tcTxStyle>
      <a:tcStyle>
        <a:fill>
          <a:solidFill>
            <a:srgbClr val="4472C4"/>
          </a:solidFill>
        </a:fill>
      </a:tcStyle>
    </a:lastCol>
    <a:firstCol>
      <a:tcTxStyle b="on" i="off">
        <a:font>
          <a:latin typeface="Calibri"/>
          <a:ea typeface="Calibri"/>
          <a:cs typeface="Calibri"/>
        </a:font>
        <a:srgbClr val="FFFFFF"/>
      </a:tcTxStyle>
      <a:tcStyle>
        <a:fill>
          <a:solidFill>
            <a:srgbClr val="4472C4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top>
            <a:ln cap="flat" cmpd="sng" w="381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top>
        </a:tcBdr>
        <a:fill>
          <a:solidFill>
            <a:srgbClr val="4472C4"/>
          </a:solidFill>
        </a:fill>
      </a:tcStyle>
    </a:lastRow>
    <a:seCell>
      <a:tcTxStyle/>
    </a:seCell>
    <a:swCell>
      <a:tcTxStyle/>
    </a:swCell>
    <a:fir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bottom>
            <a:ln cap="flat" cmpd="sng" w="381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bottom>
        </a:tcBdr>
        <a:fill>
          <a:solidFill>
            <a:srgbClr val="4472C4"/>
          </a:solidFill>
        </a:fill>
      </a:tcStyle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NunitoSans-regular.fntdata"/><Relationship Id="rId11" Type="http://schemas.openxmlformats.org/officeDocument/2006/relationships/slide" Target="slides/slide5.xml"/><Relationship Id="rId22" Type="http://schemas.openxmlformats.org/officeDocument/2006/relationships/font" Target="fonts/NunitoSans-italic.fntdata"/><Relationship Id="rId10" Type="http://schemas.openxmlformats.org/officeDocument/2006/relationships/slide" Target="slides/slide4.xml"/><Relationship Id="rId21" Type="http://schemas.openxmlformats.org/officeDocument/2006/relationships/font" Target="fonts/NunitoSans-bold.fntdata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23" Type="http://schemas.openxmlformats.org/officeDocument/2006/relationships/font" Target="fonts/NunitoSans-boldItalic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5" Type="http://schemas.openxmlformats.org/officeDocument/2006/relationships/slideMaster" Target="slideMasters/slideMaster1.xml"/><Relationship Id="rId19" Type="http://schemas.openxmlformats.org/officeDocument/2006/relationships/slide" Target="slides/slide13.xml"/><Relationship Id="rId6" Type="http://schemas.openxmlformats.org/officeDocument/2006/relationships/notesMaster" Target="notesMasters/notesMaster1.xml"/><Relationship Id="rId18" Type="http://schemas.openxmlformats.org/officeDocument/2006/relationships/slide" Target="slides/slide12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gd9c7bf38d3_0_1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7" name="Google Shape;67;gd9c7bf38d3_0_118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6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g10b2c0fb945_0_7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8" name="Google Shape;158;g10b2c0fb945_0_75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0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g12e4f7c2504_0_4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2" name="Google Shape;172;g12e4f7c2504_0_46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4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g10b2c0fb945_0_8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6" name="Google Shape;186;g10b2c0fb945_0_8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8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Google Shape;199;g12e4f7c2504_0_5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0" name="Google Shape;200;g12e4f7c2504_0_57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gdcbf4ee84e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2" name="Google Shape;72;gdcbf4ee84e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g10b2c0fb945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8" name="Google Shape;78;g10b2c0fb945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gd9c7bf38d3_0_9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4" name="Google Shape;84;gd9c7bf38d3_0_95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g12e4f7c2504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7" name="Google Shape;97;g12e4f7c2504_0_8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g10b2c0fb945_0_6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0" name="Google Shape;110;g10b2c0fb945_0_65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g12e4f7c2504_0_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2" name="Google Shape;122;g12e4f7c2504_0_21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g10b2c0fb945_0_7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4" name="Google Shape;134;g10b2c0fb945_0_7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4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g12e4f7c2504_0_3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6" name="Google Shape;146;g12e4f7c2504_0_32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1" name="Google Shape;11;p2"/>
          <p:cNvSpPr/>
          <p:nvPr/>
        </p:nvSpPr>
        <p:spPr>
          <a:xfrm>
            <a:off x="0" y="150"/>
            <a:ext cx="9144000" cy="5143500"/>
          </a:xfrm>
          <a:prstGeom prst="rect">
            <a:avLst/>
          </a:prstGeom>
          <a:solidFill>
            <a:srgbClr val="09217B"/>
          </a:solidFill>
          <a:ln cap="flat" cmpd="sng" w="9525">
            <a:solidFill>
              <a:srgbClr val="09217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" name="Google Shape;12;p2"/>
          <p:cNvSpPr txBox="1"/>
          <p:nvPr/>
        </p:nvSpPr>
        <p:spPr>
          <a:xfrm>
            <a:off x="-150" y="2390000"/>
            <a:ext cx="9144000" cy="7908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Calibri"/>
              <a:buNone/>
            </a:pPr>
            <a:r>
              <a:rPr b="1" lang="en-GB" sz="5000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Fluent in Five</a:t>
            </a:r>
            <a:endParaRPr b="1" sz="5000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sp>
        <p:nvSpPr>
          <p:cNvPr id="13" name="Google Shape;13;p2"/>
          <p:cNvSpPr txBox="1"/>
          <p:nvPr/>
        </p:nvSpPr>
        <p:spPr>
          <a:xfrm>
            <a:off x="0" y="3380300"/>
            <a:ext cx="9144000" cy="594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 fontScale="55000" lnSpcReduction="20000"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62068"/>
              <a:buNone/>
            </a:pPr>
            <a:r>
              <a:rPr lang="en-GB" sz="2900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KS3 YEAR 9</a:t>
            </a:r>
            <a:endParaRPr sz="2900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62068"/>
              <a:buNone/>
            </a:pPr>
            <a:r>
              <a:t/>
            </a:r>
            <a:endParaRPr sz="2900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62068"/>
              <a:buNone/>
            </a:pPr>
            <a:r>
              <a:rPr lang="en-GB" sz="2900">
                <a:solidFill>
                  <a:schemeClr val="lt1"/>
                </a:solidFill>
                <a:latin typeface="Nunito Sans"/>
                <a:ea typeface="Nunito Sans"/>
                <a:cs typeface="Nunito Sans"/>
                <a:sym typeface="Nunito Sans"/>
              </a:rPr>
              <a:t>SUMMER TERM </a:t>
            </a:r>
            <a:endParaRPr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sp>
        <p:nvSpPr>
          <p:cNvPr id="14" name="Google Shape;14;p2"/>
          <p:cNvSpPr/>
          <p:nvPr/>
        </p:nvSpPr>
        <p:spPr>
          <a:xfrm>
            <a:off x="3762450" y="571400"/>
            <a:ext cx="1619100" cy="1619100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5" name="Google Shape;15;p2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4066175" y="934944"/>
            <a:ext cx="1011651" cy="892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1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52" name="Google Shape;52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2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55" name="Google Shape;55;p12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56" name="Google Shape;56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1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4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61" name="Google Shape;61;p14"/>
          <p:cNvSpPr txBox="1"/>
          <p:nvPr>
            <p:ph idx="1" type="body"/>
          </p:nvPr>
        </p:nvSpPr>
        <p:spPr>
          <a:xfrm>
            <a:off x="628650" y="1369219"/>
            <a:ext cx="7886700" cy="32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3175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/>
            </a:lvl1pPr>
            <a:lvl2pPr indent="-317500" lvl="1" marL="9144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400"/>
              <a:buChar char="■"/>
              <a:defRPr/>
            </a:lvl9pPr>
          </a:lstStyle>
          <a:p/>
        </p:txBody>
      </p:sp>
      <p:sp>
        <p:nvSpPr>
          <p:cNvPr id="62" name="Google Shape;62;p14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9pPr>
          </a:lstStyle>
          <a:p/>
        </p:txBody>
      </p:sp>
      <p:sp>
        <p:nvSpPr>
          <p:cNvPr id="63" name="Google Shape;63;p14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9pPr>
          </a:lstStyle>
          <a:p/>
        </p:txBody>
      </p:sp>
      <p:sp>
        <p:nvSpPr>
          <p:cNvPr id="64" name="Google Shape;64;p14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8" name="Google Shape;18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4"/>
          <p:cNvSpPr txBox="1"/>
          <p:nvPr/>
        </p:nvSpPr>
        <p:spPr>
          <a:xfrm>
            <a:off x="0" y="0"/>
            <a:ext cx="36213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0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  KS3 Year 9 | Fluent in Five | Summer Term</a:t>
            </a:r>
            <a:endParaRPr sz="1200"/>
          </a:p>
        </p:txBody>
      </p:sp>
      <p:graphicFrame>
        <p:nvGraphicFramePr>
          <p:cNvPr id="21" name="Google Shape;21;p4"/>
          <p:cNvGraphicFramePr/>
          <p:nvPr/>
        </p:nvGraphicFramePr>
        <p:xfrm>
          <a:off x="0" y="3693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{DE8F927F-BE48-41C1-AA3B-25AD813561A6}</a:tableStyleId>
              </a:tblPr>
              <a:tblGrid>
                <a:gridCol w="2956375"/>
              </a:tblGrid>
              <a:tr h="3693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>
                        <a:solidFill>
                          <a:schemeClr val="lt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9217B"/>
                    </a:solidFill>
                  </a:tcPr>
                </a:tc>
              </a:tr>
            </a:tbl>
          </a:graphicData>
        </a:graphic>
      </p:graphicFrame>
      <p:pic>
        <p:nvPicPr>
          <p:cNvPr id="22" name="Google Shape;22;p4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7623046" y="205972"/>
            <a:ext cx="1305129" cy="396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 1">
  <p:cSld name="TITLE_AND_BODY_1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5"/>
          <p:cNvSpPr txBox="1"/>
          <p:nvPr/>
        </p:nvSpPr>
        <p:spPr>
          <a:xfrm>
            <a:off x="0" y="0"/>
            <a:ext cx="36213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0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  </a:t>
            </a:r>
            <a:r>
              <a:rPr lang="en-GB" sz="100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 KS3 Year 9 | Fluent in Five | Summer Term</a:t>
            </a:r>
            <a:endParaRPr sz="1200"/>
          </a:p>
        </p:txBody>
      </p:sp>
      <p:graphicFrame>
        <p:nvGraphicFramePr>
          <p:cNvPr id="25" name="Google Shape;25;p5"/>
          <p:cNvGraphicFramePr/>
          <p:nvPr/>
        </p:nvGraphicFramePr>
        <p:xfrm>
          <a:off x="0" y="3693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{DE8F927F-BE48-41C1-AA3B-25AD813561A6}</a:tableStyleId>
              </a:tblPr>
              <a:tblGrid>
                <a:gridCol w="2956375"/>
              </a:tblGrid>
              <a:tr h="3693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>
                        <a:solidFill>
                          <a:schemeClr val="lt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9217B"/>
                    </a:solidFill>
                  </a:tcPr>
                </a:tc>
              </a:tr>
            </a:tbl>
          </a:graphicData>
        </a:graphic>
      </p:graphicFrame>
      <p:sp>
        <p:nvSpPr>
          <p:cNvPr id="26" name="Google Shape;26;p5"/>
          <p:cNvSpPr/>
          <p:nvPr/>
        </p:nvSpPr>
        <p:spPr>
          <a:xfrm>
            <a:off x="0" y="4863725"/>
            <a:ext cx="9144000" cy="279900"/>
          </a:xfrm>
          <a:prstGeom prst="rect">
            <a:avLst/>
          </a:prstGeom>
          <a:solidFill>
            <a:srgbClr val="09217B"/>
          </a:solidFill>
          <a:ln cap="flat" cmpd="sng" w="9525">
            <a:solidFill>
              <a:srgbClr val="09217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" name="Google Shape;27;p5"/>
          <p:cNvSpPr txBox="1"/>
          <p:nvPr/>
        </p:nvSpPr>
        <p:spPr>
          <a:xfrm>
            <a:off x="2023325" y="4842125"/>
            <a:ext cx="7380000" cy="323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900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   thirdspacelearning.com </a:t>
            </a:r>
            <a:r>
              <a:rPr lang="en-GB" sz="900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| Helping schools close the maths attainment gap through targeted one to one teaching and flexible resources</a:t>
            </a:r>
            <a:endParaRPr sz="900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28" name="Google Shape;28;p5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7623046" y="205972"/>
            <a:ext cx="1305129" cy="396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31" name="Google Shape;31;p6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2" name="Google Shape;32;p6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3" name="Google Shape;33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34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36" name="Google Shape;36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8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9" name="Google Shape;39;p8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40" name="Google Shape;40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9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43" name="Google Shape;43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0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6" name="Google Shape;46;p10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47" name="Google Shape;47;p10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48" name="Google Shape;48;p10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9" name="Google Shape;49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2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9.png"/><Relationship Id="rId4" Type="http://schemas.openxmlformats.org/officeDocument/2006/relationships/image" Target="../media/image10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5.png"/><Relationship Id="rId4" Type="http://schemas.openxmlformats.org/officeDocument/2006/relationships/image" Target="../media/image11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5.png"/><Relationship Id="rId4" Type="http://schemas.openxmlformats.org/officeDocument/2006/relationships/image" Target="../media/image1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2.png"/><Relationship Id="rId4" Type="http://schemas.openxmlformats.org/officeDocument/2006/relationships/image" Target="../media/image3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2.png"/><Relationship Id="rId4" Type="http://schemas.openxmlformats.org/officeDocument/2006/relationships/image" Target="../media/image3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6.png"/><Relationship Id="rId4" Type="http://schemas.openxmlformats.org/officeDocument/2006/relationships/image" Target="../media/image4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4.png"/><Relationship Id="rId4" Type="http://schemas.openxmlformats.org/officeDocument/2006/relationships/image" Target="../media/image6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5"/>
          <p:cNvSpPr txBox="1"/>
          <p:nvPr/>
        </p:nvSpPr>
        <p:spPr>
          <a:xfrm>
            <a:off x="2027625" y="4158150"/>
            <a:ext cx="6815100" cy="723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3500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9</a:t>
            </a:r>
            <a:endParaRPr b="1" sz="3500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9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0" name="Google Shape;160;p24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{6E3F22CB-4DED-4853-A237-4682A990EF3D}</a:tableStyleId>
              </a:tblPr>
              <a:tblGrid>
                <a:gridCol w="1546950"/>
                <a:gridCol w="1301375"/>
                <a:gridCol w="1615625"/>
                <a:gridCol w="1350275"/>
                <a:gridCol w="3067850"/>
              </a:tblGrid>
              <a:tr h="1034650">
                <a:tc gridSpan="2"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rabi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Find         lots of 54.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Factorise fully: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2</a:t>
                      </a:r>
                      <a:r>
                        <a:rPr b="0" i="1" lang="en-GB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ab</a:t>
                      </a: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- 8</a:t>
                      </a:r>
                      <a:r>
                        <a:rPr b="0" i="1" lang="en-GB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a</a:t>
                      </a: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+ 12</a:t>
                      </a:r>
                      <a:r>
                        <a:rPr b="0" i="1" lang="en-GB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ac</a:t>
                      </a:r>
                      <a:endParaRPr b="0" i="1" sz="16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Express 68 as a product of primes, using index notation.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875125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Find the length of the side marked </a:t>
                      </a:r>
                      <a:r>
                        <a:rPr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D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. Give your answer rounded to one decimal place.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A rare gemstone was bought for £1600. It was then sold at auction for £2200. By what percentage has the price increased?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161" name="Google Shape;161;p24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9: Day</a:t>
            </a: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 4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grpSp>
        <p:nvGrpSpPr>
          <p:cNvPr id="162" name="Google Shape;162;p24"/>
          <p:cNvGrpSpPr/>
          <p:nvPr/>
        </p:nvGrpSpPr>
        <p:grpSpPr>
          <a:xfrm>
            <a:off x="1082897" y="811000"/>
            <a:ext cx="378874" cy="481300"/>
            <a:chOff x="6712072" y="2961475"/>
            <a:chExt cx="378874" cy="481300"/>
          </a:xfrm>
        </p:grpSpPr>
        <p:grpSp>
          <p:nvGrpSpPr>
            <p:cNvPr id="163" name="Google Shape;163;p24"/>
            <p:cNvGrpSpPr/>
            <p:nvPr/>
          </p:nvGrpSpPr>
          <p:grpSpPr>
            <a:xfrm>
              <a:off x="6855291" y="2961475"/>
              <a:ext cx="235655" cy="481300"/>
              <a:chOff x="4963775" y="5368550"/>
              <a:chExt cx="294900" cy="481300"/>
            </a:xfrm>
          </p:grpSpPr>
          <p:cxnSp>
            <p:nvCxnSpPr>
              <p:cNvPr id="164" name="Google Shape;164;p24"/>
              <p:cNvCxnSpPr/>
              <p:nvPr/>
            </p:nvCxnSpPr>
            <p:spPr>
              <a:xfrm>
                <a:off x="4963775" y="5609200"/>
                <a:ext cx="294900" cy="0"/>
              </a:xfrm>
              <a:prstGeom prst="straightConnector1">
                <a:avLst/>
              </a:prstGeom>
              <a:noFill/>
              <a:ln cap="flat" cmpd="sng" w="9525">
                <a:solidFill>
                  <a:srgbClr val="000000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sp>
            <p:nvSpPr>
              <p:cNvPr id="165" name="Google Shape;165;p24"/>
              <p:cNvSpPr txBox="1"/>
              <p:nvPr/>
            </p:nvSpPr>
            <p:spPr>
              <a:xfrm>
                <a:off x="4963775" y="5634450"/>
                <a:ext cx="294900" cy="2154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0" lIns="0" spcFirstLastPara="1" rIns="0" wrap="square" tIns="0">
                <a:sp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GB">
                    <a:solidFill>
                      <a:srgbClr val="000000"/>
                    </a:solidFill>
                    <a:latin typeface="Nunito Sans"/>
                    <a:ea typeface="Nunito Sans"/>
                    <a:cs typeface="Nunito Sans"/>
                    <a:sym typeface="Nunito Sans"/>
                  </a:rPr>
                  <a:t>3</a:t>
                </a:r>
                <a:endParaRPr>
                  <a:solidFill>
                    <a:srgbClr val="000000"/>
                  </a:solidFill>
                  <a:latin typeface="Nunito Sans"/>
                  <a:ea typeface="Nunito Sans"/>
                  <a:cs typeface="Nunito Sans"/>
                  <a:sym typeface="Nunito Sans"/>
                </a:endParaRPr>
              </a:p>
            </p:txBody>
          </p:sp>
          <p:sp>
            <p:nvSpPr>
              <p:cNvPr id="166" name="Google Shape;166;p24"/>
              <p:cNvSpPr txBox="1"/>
              <p:nvPr/>
            </p:nvSpPr>
            <p:spPr>
              <a:xfrm>
                <a:off x="4963775" y="5368550"/>
                <a:ext cx="294900" cy="2154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0" lIns="0" spcFirstLastPara="1" rIns="0" wrap="square" tIns="0">
                <a:sp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GB">
                    <a:solidFill>
                      <a:srgbClr val="000000"/>
                    </a:solidFill>
                    <a:latin typeface="Nunito Sans"/>
                    <a:ea typeface="Nunito Sans"/>
                    <a:cs typeface="Nunito Sans"/>
                    <a:sym typeface="Nunito Sans"/>
                  </a:rPr>
                  <a:t>1</a:t>
                </a:r>
                <a:endParaRPr>
                  <a:solidFill>
                    <a:srgbClr val="000000"/>
                  </a:solidFill>
                  <a:latin typeface="Nunito Sans"/>
                  <a:ea typeface="Nunito Sans"/>
                  <a:cs typeface="Nunito Sans"/>
                  <a:sym typeface="Nunito Sans"/>
                </a:endParaRPr>
              </a:p>
            </p:txBody>
          </p:sp>
        </p:grpSp>
        <p:sp>
          <p:nvSpPr>
            <p:cNvPr id="167" name="Google Shape;167;p24"/>
            <p:cNvSpPr txBox="1"/>
            <p:nvPr/>
          </p:nvSpPr>
          <p:spPr>
            <a:xfrm>
              <a:off x="6712072" y="3094425"/>
              <a:ext cx="1431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solidFill>
                    <a:srgbClr val="000000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1</a:t>
              </a:r>
              <a:endParaRPr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pic>
        <p:nvPicPr>
          <p:cNvPr id="168" name="Google Shape;168;p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57699" y="2666374"/>
            <a:ext cx="3148450" cy="17443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69" name="Google Shape;169;p2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437000" y="2928398"/>
            <a:ext cx="2034325" cy="16579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3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4" name="Google Shape;174;p25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{6E3F22CB-4DED-4853-A237-4682A990EF3D}</a:tableStyleId>
              </a:tblPr>
              <a:tblGrid>
                <a:gridCol w="1546950"/>
                <a:gridCol w="1301375"/>
                <a:gridCol w="1615625"/>
                <a:gridCol w="1350275"/>
                <a:gridCol w="3067850"/>
              </a:tblGrid>
              <a:tr h="1034650">
                <a:tc gridSpan="2"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rabi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Find         lots of 54.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72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Factorise fully: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2</a:t>
                      </a:r>
                      <a:r>
                        <a:rPr b="0" i="1" lang="en-GB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ab</a:t>
                      </a: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- 8</a:t>
                      </a:r>
                      <a:r>
                        <a:rPr b="0" i="1" lang="en-GB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a</a:t>
                      </a: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+ 12</a:t>
                      </a:r>
                      <a:r>
                        <a:rPr b="0" i="1" lang="en-GB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ac </a:t>
                      </a:r>
                      <a:endParaRPr b="0" i="1" sz="16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= 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</a:t>
                      </a:r>
                      <a:r>
                        <a:rPr b="0" i="1" lang="en-GB" sz="1600">
                          <a:solidFill>
                            <a:srgbClr val="00BC89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a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(</a:t>
                      </a:r>
                      <a:r>
                        <a:rPr b="0" i="1" lang="en-GB" sz="1600">
                          <a:solidFill>
                            <a:srgbClr val="00BC89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b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- </a:t>
                      </a:r>
                      <a:r>
                        <a:rPr b="0" i="1" lang="en-GB" sz="1600">
                          <a:solidFill>
                            <a:srgbClr val="00BC89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4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+ 6</a:t>
                      </a:r>
                      <a:r>
                        <a:rPr b="0" i="1" lang="en-GB" sz="1600">
                          <a:solidFill>
                            <a:srgbClr val="00BC89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c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)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Express 68 as a product of primes, using index notation.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</a:t>
                      </a:r>
                      <a:r>
                        <a:rPr b="0" baseline="3000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⨉ 17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875125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Find the length of the side marked </a:t>
                      </a:r>
                      <a:r>
                        <a:rPr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D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. Give your answer rounded to one decimal place.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8.7 m (1dp)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A rare gemstone was bought for £1600. It was then sold at auction for £2200. By what percentage has the price increased?  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37.5%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175" name="Google Shape;175;p25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9: Day</a:t>
            </a: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 4 Answers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grpSp>
        <p:nvGrpSpPr>
          <p:cNvPr id="176" name="Google Shape;176;p25"/>
          <p:cNvGrpSpPr/>
          <p:nvPr/>
        </p:nvGrpSpPr>
        <p:grpSpPr>
          <a:xfrm>
            <a:off x="1082897" y="811000"/>
            <a:ext cx="378874" cy="481300"/>
            <a:chOff x="6712072" y="2961475"/>
            <a:chExt cx="378874" cy="481300"/>
          </a:xfrm>
        </p:grpSpPr>
        <p:grpSp>
          <p:nvGrpSpPr>
            <p:cNvPr id="177" name="Google Shape;177;p25"/>
            <p:cNvGrpSpPr/>
            <p:nvPr/>
          </p:nvGrpSpPr>
          <p:grpSpPr>
            <a:xfrm>
              <a:off x="6855291" y="2961475"/>
              <a:ext cx="235655" cy="481300"/>
              <a:chOff x="4963775" y="5368550"/>
              <a:chExt cx="294900" cy="481300"/>
            </a:xfrm>
          </p:grpSpPr>
          <p:cxnSp>
            <p:nvCxnSpPr>
              <p:cNvPr id="178" name="Google Shape;178;p25"/>
              <p:cNvCxnSpPr/>
              <p:nvPr/>
            </p:nvCxnSpPr>
            <p:spPr>
              <a:xfrm>
                <a:off x="4963775" y="5609200"/>
                <a:ext cx="294900" cy="0"/>
              </a:xfrm>
              <a:prstGeom prst="straightConnector1">
                <a:avLst/>
              </a:prstGeom>
              <a:noFill/>
              <a:ln cap="flat" cmpd="sng" w="9525">
                <a:solidFill>
                  <a:srgbClr val="000000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sp>
            <p:nvSpPr>
              <p:cNvPr id="179" name="Google Shape;179;p25"/>
              <p:cNvSpPr txBox="1"/>
              <p:nvPr/>
            </p:nvSpPr>
            <p:spPr>
              <a:xfrm>
                <a:off x="4963775" y="5634450"/>
                <a:ext cx="294900" cy="2154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0" lIns="0" spcFirstLastPara="1" rIns="0" wrap="square" tIns="0">
                <a:sp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GB">
                    <a:solidFill>
                      <a:srgbClr val="000000"/>
                    </a:solidFill>
                    <a:latin typeface="Nunito Sans"/>
                    <a:ea typeface="Nunito Sans"/>
                    <a:cs typeface="Nunito Sans"/>
                    <a:sym typeface="Nunito Sans"/>
                  </a:rPr>
                  <a:t>3</a:t>
                </a:r>
                <a:endParaRPr>
                  <a:solidFill>
                    <a:srgbClr val="000000"/>
                  </a:solidFill>
                  <a:latin typeface="Nunito Sans"/>
                  <a:ea typeface="Nunito Sans"/>
                  <a:cs typeface="Nunito Sans"/>
                  <a:sym typeface="Nunito Sans"/>
                </a:endParaRPr>
              </a:p>
            </p:txBody>
          </p:sp>
          <p:sp>
            <p:nvSpPr>
              <p:cNvPr id="180" name="Google Shape;180;p25"/>
              <p:cNvSpPr txBox="1"/>
              <p:nvPr/>
            </p:nvSpPr>
            <p:spPr>
              <a:xfrm>
                <a:off x="4963775" y="5368550"/>
                <a:ext cx="294900" cy="2154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0" lIns="0" spcFirstLastPara="1" rIns="0" wrap="square" tIns="0">
                <a:sp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GB">
                    <a:solidFill>
                      <a:srgbClr val="000000"/>
                    </a:solidFill>
                    <a:latin typeface="Nunito Sans"/>
                    <a:ea typeface="Nunito Sans"/>
                    <a:cs typeface="Nunito Sans"/>
                    <a:sym typeface="Nunito Sans"/>
                  </a:rPr>
                  <a:t>1</a:t>
                </a:r>
                <a:endParaRPr>
                  <a:solidFill>
                    <a:srgbClr val="000000"/>
                  </a:solidFill>
                  <a:latin typeface="Nunito Sans"/>
                  <a:ea typeface="Nunito Sans"/>
                  <a:cs typeface="Nunito Sans"/>
                  <a:sym typeface="Nunito Sans"/>
                </a:endParaRPr>
              </a:p>
            </p:txBody>
          </p:sp>
        </p:grpSp>
        <p:sp>
          <p:nvSpPr>
            <p:cNvPr id="181" name="Google Shape;181;p25"/>
            <p:cNvSpPr txBox="1"/>
            <p:nvPr/>
          </p:nvSpPr>
          <p:spPr>
            <a:xfrm>
              <a:off x="6712072" y="3094425"/>
              <a:ext cx="1431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solidFill>
                    <a:srgbClr val="000000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1</a:t>
              </a:r>
              <a:endParaRPr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pic>
        <p:nvPicPr>
          <p:cNvPr id="182" name="Google Shape;182;p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437000" y="2928398"/>
            <a:ext cx="2034325" cy="1657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83" name="Google Shape;183;p2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57699" y="2666374"/>
            <a:ext cx="3148450" cy="17443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7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88" name="Google Shape;188;p26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{6E3F22CB-4DED-4853-A237-4682A990EF3D}</a:tableStyleId>
              </a:tblPr>
              <a:tblGrid>
                <a:gridCol w="1546950"/>
                <a:gridCol w="1301375"/>
                <a:gridCol w="1615625"/>
                <a:gridCol w="1350275"/>
                <a:gridCol w="3067850"/>
              </a:tblGrid>
              <a:tr h="1034650">
                <a:tc gridSpan="2"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rabi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Find        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of 36.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Expand: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</a:t>
                      </a:r>
                      <a:r>
                        <a:rPr b="0" i="1" lang="en-GB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a</a:t>
                      </a: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(</a:t>
                      </a:r>
                      <a:r>
                        <a:rPr b="0" i="1" lang="en-GB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a</a:t>
                      </a: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- </a:t>
                      </a:r>
                      <a:r>
                        <a:rPr b="0" i="1" lang="en-GB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b</a:t>
                      </a: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)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Express 150 as a product of primes, using index notation.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875125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Find the length of the side marked </a:t>
                      </a:r>
                      <a:r>
                        <a:rPr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E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. Give your answer rounded to one decimal place.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A car is featured in a sale. By what percentage has the price been reduced?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189" name="Google Shape;189;p26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9: Day</a:t>
            </a: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 5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grpSp>
        <p:nvGrpSpPr>
          <p:cNvPr id="190" name="Google Shape;190;p26"/>
          <p:cNvGrpSpPr/>
          <p:nvPr/>
        </p:nvGrpSpPr>
        <p:grpSpPr>
          <a:xfrm>
            <a:off x="1073897" y="817350"/>
            <a:ext cx="378874" cy="481300"/>
            <a:chOff x="6712072" y="2961475"/>
            <a:chExt cx="378874" cy="481300"/>
          </a:xfrm>
        </p:grpSpPr>
        <p:grpSp>
          <p:nvGrpSpPr>
            <p:cNvPr id="191" name="Google Shape;191;p26"/>
            <p:cNvGrpSpPr/>
            <p:nvPr/>
          </p:nvGrpSpPr>
          <p:grpSpPr>
            <a:xfrm>
              <a:off x="6855291" y="2961475"/>
              <a:ext cx="235655" cy="481300"/>
              <a:chOff x="4963775" y="5368550"/>
              <a:chExt cx="294900" cy="481300"/>
            </a:xfrm>
          </p:grpSpPr>
          <p:cxnSp>
            <p:nvCxnSpPr>
              <p:cNvPr id="192" name="Google Shape;192;p26"/>
              <p:cNvCxnSpPr/>
              <p:nvPr/>
            </p:nvCxnSpPr>
            <p:spPr>
              <a:xfrm>
                <a:off x="4963775" y="5609200"/>
                <a:ext cx="294900" cy="0"/>
              </a:xfrm>
              <a:prstGeom prst="straightConnector1">
                <a:avLst/>
              </a:prstGeom>
              <a:noFill/>
              <a:ln cap="flat" cmpd="sng" w="9525">
                <a:solidFill>
                  <a:srgbClr val="000000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sp>
            <p:nvSpPr>
              <p:cNvPr id="193" name="Google Shape;193;p26"/>
              <p:cNvSpPr txBox="1"/>
              <p:nvPr/>
            </p:nvSpPr>
            <p:spPr>
              <a:xfrm>
                <a:off x="4963775" y="5634450"/>
                <a:ext cx="294900" cy="2154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0" lIns="0" spcFirstLastPara="1" rIns="0" wrap="square" tIns="0">
                <a:sp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GB">
                    <a:solidFill>
                      <a:srgbClr val="000000"/>
                    </a:solidFill>
                    <a:latin typeface="Nunito Sans"/>
                    <a:ea typeface="Nunito Sans"/>
                    <a:cs typeface="Nunito Sans"/>
                    <a:sym typeface="Nunito Sans"/>
                  </a:rPr>
                  <a:t>4</a:t>
                </a:r>
                <a:endParaRPr>
                  <a:solidFill>
                    <a:srgbClr val="000000"/>
                  </a:solidFill>
                  <a:latin typeface="Nunito Sans"/>
                  <a:ea typeface="Nunito Sans"/>
                  <a:cs typeface="Nunito Sans"/>
                  <a:sym typeface="Nunito Sans"/>
                </a:endParaRPr>
              </a:p>
            </p:txBody>
          </p:sp>
          <p:sp>
            <p:nvSpPr>
              <p:cNvPr id="194" name="Google Shape;194;p26"/>
              <p:cNvSpPr txBox="1"/>
              <p:nvPr/>
            </p:nvSpPr>
            <p:spPr>
              <a:xfrm>
                <a:off x="4963775" y="5368550"/>
                <a:ext cx="294900" cy="2154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0" lIns="0" spcFirstLastPara="1" rIns="0" wrap="square" tIns="0">
                <a:sp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GB">
                    <a:solidFill>
                      <a:srgbClr val="000000"/>
                    </a:solidFill>
                    <a:latin typeface="Nunito Sans"/>
                    <a:ea typeface="Nunito Sans"/>
                    <a:cs typeface="Nunito Sans"/>
                    <a:sym typeface="Nunito Sans"/>
                  </a:rPr>
                  <a:t>3</a:t>
                </a:r>
                <a:endParaRPr>
                  <a:solidFill>
                    <a:srgbClr val="000000"/>
                  </a:solidFill>
                  <a:latin typeface="Nunito Sans"/>
                  <a:ea typeface="Nunito Sans"/>
                  <a:cs typeface="Nunito Sans"/>
                  <a:sym typeface="Nunito Sans"/>
                </a:endParaRPr>
              </a:p>
            </p:txBody>
          </p:sp>
        </p:grpSp>
        <p:sp>
          <p:nvSpPr>
            <p:cNvPr id="195" name="Google Shape;195;p26"/>
            <p:cNvSpPr txBox="1"/>
            <p:nvPr/>
          </p:nvSpPr>
          <p:spPr>
            <a:xfrm>
              <a:off x="6712072" y="3094425"/>
              <a:ext cx="1431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solidFill>
                    <a:srgbClr val="000000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2</a:t>
              </a:r>
              <a:endParaRPr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pic>
        <p:nvPicPr>
          <p:cNvPr id="196" name="Google Shape;196;p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846199" y="2504136"/>
            <a:ext cx="3279025" cy="21772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97" name="Google Shape;197;p2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97325" y="2792675"/>
            <a:ext cx="2924375" cy="1794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02" name="Google Shape;202;p27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{6E3F22CB-4DED-4853-A237-4682A990EF3D}</a:tableStyleId>
              </a:tblPr>
              <a:tblGrid>
                <a:gridCol w="1546950"/>
                <a:gridCol w="1301375"/>
                <a:gridCol w="1615625"/>
                <a:gridCol w="1350275"/>
                <a:gridCol w="3067850"/>
              </a:tblGrid>
              <a:tr h="1034650">
                <a:tc gridSpan="2"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rabi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Find         of 36.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99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Expand: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a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(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a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- 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b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)</a:t>
                      </a: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= </a:t>
                      </a:r>
                      <a:r>
                        <a:rPr b="0" i="1" lang="en-GB" sz="1600">
                          <a:solidFill>
                            <a:srgbClr val="00BC89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a</a:t>
                      </a:r>
                      <a:r>
                        <a:rPr b="0" baseline="3000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- </a:t>
                      </a:r>
                      <a:r>
                        <a:rPr b="0" i="1" lang="en-GB" sz="1600">
                          <a:solidFill>
                            <a:srgbClr val="00BC89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ab</a:t>
                      </a:r>
                      <a:endParaRPr b="0" i="1" sz="1600">
                        <a:solidFill>
                          <a:srgbClr val="00BC89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Express 150 as a product of primes, using index notation.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 ⨉ 3 ⨉ 5</a:t>
                      </a:r>
                      <a:r>
                        <a:rPr b="0" baseline="3000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</a:t>
                      </a:r>
                      <a:endParaRPr b="0" baseline="3000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875125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Find the length of the side marked </a:t>
                      </a:r>
                      <a:r>
                        <a:rPr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E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. Give your answer rounded to one decimal place.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17.6 cm 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(1dp)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A car is featured in a sale. By what percentage has the price been reduced?  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18.75%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203" name="Google Shape;203;p27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9: Day</a:t>
            </a: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 5 Answers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grpSp>
        <p:nvGrpSpPr>
          <p:cNvPr id="204" name="Google Shape;204;p27"/>
          <p:cNvGrpSpPr/>
          <p:nvPr/>
        </p:nvGrpSpPr>
        <p:grpSpPr>
          <a:xfrm>
            <a:off x="1073897" y="817350"/>
            <a:ext cx="378874" cy="481300"/>
            <a:chOff x="6712072" y="2961475"/>
            <a:chExt cx="378874" cy="481300"/>
          </a:xfrm>
        </p:grpSpPr>
        <p:grpSp>
          <p:nvGrpSpPr>
            <p:cNvPr id="205" name="Google Shape;205;p27"/>
            <p:cNvGrpSpPr/>
            <p:nvPr/>
          </p:nvGrpSpPr>
          <p:grpSpPr>
            <a:xfrm>
              <a:off x="6855291" y="2961475"/>
              <a:ext cx="235655" cy="481300"/>
              <a:chOff x="4963775" y="5368550"/>
              <a:chExt cx="294900" cy="481300"/>
            </a:xfrm>
          </p:grpSpPr>
          <p:cxnSp>
            <p:nvCxnSpPr>
              <p:cNvPr id="206" name="Google Shape;206;p27"/>
              <p:cNvCxnSpPr/>
              <p:nvPr/>
            </p:nvCxnSpPr>
            <p:spPr>
              <a:xfrm>
                <a:off x="4963775" y="5609200"/>
                <a:ext cx="294900" cy="0"/>
              </a:xfrm>
              <a:prstGeom prst="straightConnector1">
                <a:avLst/>
              </a:prstGeom>
              <a:noFill/>
              <a:ln cap="flat" cmpd="sng" w="9525">
                <a:solidFill>
                  <a:srgbClr val="000000"/>
                </a:solidFill>
                <a:prstDash val="solid"/>
                <a:round/>
                <a:headEnd len="med" w="med" type="none"/>
                <a:tailEnd len="med" w="med" type="none"/>
              </a:ln>
            </p:spPr>
          </p:cxnSp>
          <p:sp>
            <p:nvSpPr>
              <p:cNvPr id="207" name="Google Shape;207;p27"/>
              <p:cNvSpPr txBox="1"/>
              <p:nvPr/>
            </p:nvSpPr>
            <p:spPr>
              <a:xfrm>
                <a:off x="4963775" y="5634450"/>
                <a:ext cx="294900" cy="2154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0" lIns="0" spcFirstLastPara="1" rIns="0" wrap="square" tIns="0">
                <a:sp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GB">
                    <a:solidFill>
                      <a:srgbClr val="000000"/>
                    </a:solidFill>
                    <a:latin typeface="Nunito Sans"/>
                    <a:ea typeface="Nunito Sans"/>
                    <a:cs typeface="Nunito Sans"/>
                    <a:sym typeface="Nunito Sans"/>
                  </a:rPr>
                  <a:t>4</a:t>
                </a:r>
                <a:endParaRPr>
                  <a:solidFill>
                    <a:srgbClr val="000000"/>
                  </a:solidFill>
                  <a:latin typeface="Nunito Sans"/>
                  <a:ea typeface="Nunito Sans"/>
                  <a:cs typeface="Nunito Sans"/>
                  <a:sym typeface="Nunito Sans"/>
                </a:endParaRPr>
              </a:p>
            </p:txBody>
          </p:sp>
          <p:sp>
            <p:nvSpPr>
              <p:cNvPr id="208" name="Google Shape;208;p27"/>
              <p:cNvSpPr txBox="1"/>
              <p:nvPr/>
            </p:nvSpPr>
            <p:spPr>
              <a:xfrm>
                <a:off x="4963775" y="5368550"/>
                <a:ext cx="294900" cy="215400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0" lIns="0" spcFirstLastPara="1" rIns="0" wrap="square" tIns="0">
                <a:spAutoFit/>
              </a:bodyPr>
              <a:lstStyle/>
              <a:p>
                <a:pPr indent="0" lvl="0" marL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GB">
                    <a:solidFill>
                      <a:srgbClr val="000000"/>
                    </a:solidFill>
                    <a:latin typeface="Nunito Sans"/>
                    <a:ea typeface="Nunito Sans"/>
                    <a:cs typeface="Nunito Sans"/>
                    <a:sym typeface="Nunito Sans"/>
                  </a:rPr>
                  <a:t>3</a:t>
                </a:r>
                <a:endParaRPr>
                  <a:solidFill>
                    <a:srgbClr val="000000"/>
                  </a:solidFill>
                  <a:latin typeface="Nunito Sans"/>
                  <a:ea typeface="Nunito Sans"/>
                  <a:cs typeface="Nunito Sans"/>
                  <a:sym typeface="Nunito Sans"/>
                </a:endParaRPr>
              </a:p>
            </p:txBody>
          </p:sp>
        </p:grpSp>
        <p:sp>
          <p:nvSpPr>
            <p:cNvPr id="209" name="Google Shape;209;p27"/>
            <p:cNvSpPr txBox="1"/>
            <p:nvPr/>
          </p:nvSpPr>
          <p:spPr>
            <a:xfrm>
              <a:off x="6712072" y="3094425"/>
              <a:ext cx="1431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solidFill>
                    <a:srgbClr val="000000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2</a:t>
              </a:r>
              <a:endParaRPr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pic>
        <p:nvPicPr>
          <p:cNvPr id="210" name="Google Shape;210;p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846199" y="2504136"/>
            <a:ext cx="3279025" cy="2177275"/>
          </a:xfrm>
          <a:prstGeom prst="rect">
            <a:avLst/>
          </a:prstGeom>
          <a:noFill/>
          <a:ln>
            <a:noFill/>
          </a:ln>
        </p:spPr>
      </p:pic>
      <p:pic>
        <p:nvPicPr>
          <p:cNvPr id="211" name="Google Shape;211;p2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97325" y="2792675"/>
            <a:ext cx="2924375" cy="1794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4" name="Google Shape;74;p16"/>
          <p:cNvGraphicFramePr/>
          <p:nvPr/>
        </p:nvGraphicFramePr>
        <p:xfrm>
          <a:off x="174000" y="82967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{ACED5C82-7B9B-4653-B7DF-8EB764AD5980}</a:tableStyleId>
              </a:tblPr>
              <a:tblGrid>
                <a:gridCol w="8829300"/>
              </a:tblGrid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This week in a nutshell:</a:t>
                      </a:r>
                      <a:endParaRPr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3 features expanding and factorising, and students should be </a:t>
                      </a: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reminded</a:t>
                      </a: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that they are representations of the distributive law; </a:t>
                      </a: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it's</a:t>
                      </a: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nice to refer back to the ideas of equality and identity at this point. Question 5 puts well used skills into a context that students should find </a:t>
                      </a: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familiar</a:t>
                      </a: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.</a:t>
                      </a:r>
                      <a:endParaRPr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</a:t>
                      </a: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1: </a:t>
                      </a:r>
                      <a:r>
                        <a:rPr b="1"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Fraction of an amount</a:t>
                      </a:r>
                      <a:endParaRPr b="1"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2702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</a:t>
                      </a:r>
                      <a:r>
                        <a:rPr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2: </a:t>
                      </a:r>
                      <a:r>
                        <a:rPr b="1"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Expanding and factorising </a:t>
                      </a:r>
                      <a:endParaRPr b="1"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0000">
                        <a:alpha val="0"/>
                      </a:srgbClr>
                    </a:solidFill>
                  </a:tcPr>
                </a:tc>
              </a:tr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</a:t>
                      </a:r>
                      <a:r>
                        <a:rPr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3: </a:t>
                      </a:r>
                      <a:r>
                        <a:rPr b="1"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Writing a product of primes</a:t>
                      </a:r>
                      <a:endParaRPr b="1"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</a:t>
                      </a:r>
                      <a:r>
                        <a:rPr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4: </a:t>
                      </a:r>
                      <a:r>
                        <a:rPr b="1"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Pythagoras’ Theorem</a:t>
                      </a:r>
                      <a:endParaRPr b="1"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9722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</a:t>
                      </a: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5: </a:t>
                      </a:r>
                      <a:r>
                        <a:rPr b="1"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Calculating percentage change</a:t>
                      </a:r>
                      <a:endParaRPr b="1"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75" name="Google Shape;75;p16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9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7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9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graphicFrame>
        <p:nvGraphicFramePr>
          <p:cNvPr id="81" name="Google Shape;81;p17"/>
          <p:cNvGraphicFramePr/>
          <p:nvPr/>
        </p:nvGraphicFramePr>
        <p:xfrm>
          <a:off x="174000" y="82967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{ACED5C82-7B9B-4653-B7DF-8EB764AD5980}</a:tableStyleId>
              </a:tblPr>
              <a:tblGrid>
                <a:gridCol w="8853400"/>
              </a:tblGrid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Ideas for discussion this week include:</a:t>
                      </a:r>
                      <a:endParaRPr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1: </a:t>
                      </a:r>
                      <a:r>
                        <a:rPr b="1" lang="en-GB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Fraction of an amount</a:t>
                      </a:r>
                      <a:endParaRPr b="1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779F5"/>
                        </a:buClr>
                        <a:buSzPts val="1400"/>
                        <a:buFont typeface="Nunito Sans"/>
                        <a:buChar char="●"/>
                      </a:pPr>
                      <a:r>
                        <a:rPr b="1" lang="en-GB">
                          <a:solidFill>
                            <a:srgbClr val="2779F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“Multiply by the top then divide by the bottom” or “divide by the bottom then multiply by the top”; do both approaches work? Why/not? </a:t>
                      </a:r>
                      <a:endParaRPr b="1">
                        <a:solidFill>
                          <a:srgbClr val="2779F5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779F5"/>
                        </a:buClr>
                        <a:buSzPts val="1400"/>
                        <a:buFont typeface="Nunito Sans"/>
                        <a:buChar char="●"/>
                      </a:pPr>
                      <a:r>
                        <a:rPr b="1" lang="en-GB">
                          <a:solidFill>
                            <a:srgbClr val="2779F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Is either approach preferable?</a:t>
                      </a:r>
                      <a:endParaRPr b="1">
                        <a:solidFill>
                          <a:srgbClr val="2779F5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2702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2: </a:t>
                      </a:r>
                      <a:r>
                        <a:rPr b="1"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Expanding and factorising</a:t>
                      </a:r>
                      <a:endParaRPr b="1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779F5"/>
                        </a:buClr>
                        <a:buSzPts val="1400"/>
                        <a:buFont typeface="Nunito Sans"/>
                        <a:buChar char="●"/>
                      </a:pPr>
                      <a:r>
                        <a:rPr b="1" lang="en-GB">
                          <a:solidFill>
                            <a:srgbClr val="2779F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*reflect on previous learning*</a:t>
                      </a:r>
                      <a:endParaRPr b="1">
                        <a:solidFill>
                          <a:srgbClr val="2779F5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3: </a:t>
                      </a:r>
                      <a:r>
                        <a:rPr b="1" lang="en-GB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Writing</a:t>
                      </a:r>
                      <a:r>
                        <a:rPr b="1"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a</a:t>
                      </a:r>
                      <a:r>
                        <a:rPr b="1" lang="en-GB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product of primes</a:t>
                      </a:r>
                      <a:endParaRPr b="1">
                        <a:solidFill>
                          <a:srgbClr val="2779F5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779F5"/>
                        </a:buClr>
                        <a:buSzPts val="1400"/>
                        <a:buFont typeface="Nunito Sans"/>
                        <a:buChar char="●"/>
                      </a:pPr>
                      <a:r>
                        <a:rPr b="1" lang="en-GB">
                          <a:solidFill>
                            <a:srgbClr val="2779F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How far do you agree with the statement: “the product of primes is a number’s address”?</a:t>
                      </a:r>
                      <a:endParaRPr b="1">
                        <a:solidFill>
                          <a:srgbClr val="2779F5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4: </a:t>
                      </a:r>
                      <a:r>
                        <a:rPr b="1"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Pythagoras</a:t>
                      </a:r>
                      <a:r>
                        <a:rPr b="1" lang="en-GB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’ Theorem</a:t>
                      </a:r>
                      <a:endParaRPr b="1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779F5"/>
                        </a:buClr>
                        <a:buSzPts val="1400"/>
                        <a:buFont typeface="Nunito Sans"/>
                        <a:buChar char="●"/>
                      </a:pPr>
                      <a:r>
                        <a:rPr b="1" lang="en-GB">
                          <a:solidFill>
                            <a:srgbClr val="2779F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How many Pythagorean triples can you find?</a:t>
                      </a:r>
                      <a:endParaRPr b="1">
                        <a:solidFill>
                          <a:srgbClr val="2779F5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779F5"/>
                        </a:buClr>
                        <a:buSzPts val="1400"/>
                        <a:buFont typeface="Nunito Sans"/>
                        <a:buChar char="●"/>
                      </a:pPr>
                      <a:r>
                        <a:rPr b="1" lang="en-GB">
                          <a:solidFill>
                            <a:srgbClr val="2779F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How many Pythagorean triples do you think exist?</a:t>
                      </a:r>
                      <a:endParaRPr b="1">
                        <a:solidFill>
                          <a:srgbClr val="2779F5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9722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5: </a:t>
                      </a:r>
                      <a:r>
                        <a:rPr b="1" lang="en-GB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Calculating percentage change</a:t>
                      </a:r>
                      <a:endParaRPr b="1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779F5"/>
                        </a:buClr>
                        <a:buSzPts val="1400"/>
                        <a:buFont typeface="Nunito Sans"/>
                        <a:buChar char="●"/>
                      </a:pPr>
                      <a:r>
                        <a:rPr b="1" lang="en-GB">
                          <a:solidFill>
                            <a:srgbClr val="2779F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Why do shops use percentages in sales, as opposed to fractions or decimals?</a:t>
                      </a:r>
                      <a:endParaRPr b="1">
                        <a:solidFill>
                          <a:srgbClr val="2779F5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6" name="Google Shape;86;p18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{6E3F22CB-4DED-4853-A237-4682A990EF3D}</a:tableStyleId>
              </a:tblPr>
              <a:tblGrid>
                <a:gridCol w="1546950"/>
                <a:gridCol w="1301375"/>
                <a:gridCol w="1615625"/>
                <a:gridCol w="1350275"/>
                <a:gridCol w="3067850"/>
              </a:tblGrid>
              <a:tr h="1034650">
                <a:tc gridSpan="2"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rabi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Find      of 72.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Expand: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7(4 - 3</a:t>
                      </a:r>
                      <a:r>
                        <a:rPr b="0" i="1" lang="en-GB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)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Express 30 as a product of primes.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875125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Find the length of the side marked </a:t>
                      </a:r>
                      <a:r>
                        <a:rPr i="1" lang="en-GB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A</a:t>
                      </a: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.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A TV is featured in a sale. By what percentage has the price been </a:t>
                      </a: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reduced</a:t>
                      </a: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?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87" name="Google Shape;87;p18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9: Day</a:t>
            </a: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 1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88" name="Google Shape;88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25826" y="2539175"/>
            <a:ext cx="3101125" cy="1699250"/>
          </a:xfrm>
          <a:prstGeom prst="rect">
            <a:avLst/>
          </a:prstGeom>
          <a:noFill/>
          <a:ln>
            <a:noFill/>
          </a:ln>
        </p:spPr>
      </p:pic>
      <p:pic>
        <p:nvPicPr>
          <p:cNvPr id="89" name="Google Shape;89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114950" y="2605575"/>
            <a:ext cx="2967475" cy="204265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90" name="Google Shape;90;p18"/>
          <p:cNvGrpSpPr/>
          <p:nvPr/>
        </p:nvGrpSpPr>
        <p:grpSpPr>
          <a:xfrm>
            <a:off x="1089016" y="862525"/>
            <a:ext cx="235655" cy="481300"/>
            <a:chOff x="4963775" y="5368550"/>
            <a:chExt cx="294900" cy="481300"/>
          </a:xfrm>
        </p:grpSpPr>
        <p:cxnSp>
          <p:nvCxnSpPr>
            <p:cNvPr id="91" name="Google Shape;91;p18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92" name="Google Shape;92;p18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solidFill>
                    <a:srgbClr val="000000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8</a:t>
              </a:r>
              <a:endParaRPr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93" name="Google Shape;93;p18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solidFill>
                    <a:srgbClr val="000000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3</a:t>
              </a:r>
              <a:endParaRPr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sp>
        <p:nvSpPr>
          <p:cNvPr id="94" name="Google Shape;94;p18"/>
          <p:cNvSpPr txBox="1"/>
          <p:nvPr/>
        </p:nvSpPr>
        <p:spPr>
          <a:xfrm>
            <a:off x="3119475" y="3068450"/>
            <a:ext cx="8331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>
                <a:latin typeface="Times New Roman"/>
                <a:ea typeface="Times New Roman"/>
                <a:cs typeface="Times New Roman"/>
                <a:sym typeface="Times New Roman"/>
              </a:rPr>
              <a:t>18cm</a:t>
            </a:r>
            <a:endParaRPr sz="18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9" name="Google Shape;99;p19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{6E3F22CB-4DED-4853-A237-4682A990EF3D}</a:tableStyleId>
              </a:tblPr>
              <a:tblGrid>
                <a:gridCol w="1546950"/>
                <a:gridCol w="1301375"/>
                <a:gridCol w="1615625"/>
                <a:gridCol w="1350275"/>
                <a:gridCol w="3067850"/>
              </a:tblGrid>
              <a:tr h="1034650">
                <a:tc gridSpan="2"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rabi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Find      of 72.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27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Expand: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7(4 - 3</a:t>
                      </a:r>
                      <a:r>
                        <a:rPr b="0" i="1" lang="en-GB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) = 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28 - 21</a:t>
                      </a:r>
                      <a:r>
                        <a:rPr b="0" i="1" lang="en-GB" sz="1600">
                          <a:solidFill>
                            <a:srgbClr val="00BC89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endParaRPr b="0" i="1" sz="1600">
                        <a:solidFill>
                          <a:srgbClr val="00BC89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Express 30 as a product of primes.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     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 ⨉ 3 ⨉ 5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875125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Find the length of the side marked </a:t>
                      </a:r>
                      <a:r>
                        <a:rPr i="1" lang="en-GB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A</a:t>
                      </a: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.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20 cm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A TV is featured in a sale. By what percentage has the price been </a:t>
                      </a: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reduced</a:t>
                      </a: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?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10%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100" name="Google Shape;100;p19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9: Day</a:t>
            </a: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 1 Answers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grpSp>
        <p:nvGrpSpPr>
          <p:cNvPr id="101" name="Google Shape;101;p19"/>
          <p:cNvGrpSpPr/>
          <p:nvPr/>
        </p:nvGrpSpPr>
        <p:grpSpPr>
          <a:xfrm>
            <a:off x="1089016" y="862525"/>
            <a:ext cx="235655" cy="481300"/>
            <a:chOff x="4963775" y="5368550"/>
            <a:chExt cx="294900" cy="481300"/>
          </a:xfrm>
        </p:grpSpPr>
        <p:cxnSp>
          <p:nvCxnSpPr>
            <p:cNvPr id="102" name="Google Shape;102;p19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103" name="Google Shape;103;p19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solidFill>
                    <a:srgbClr val="000000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8</a:t>
              </a:r>
              <a:endParaRPr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104" name="Google Shape;104;p19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solidFill>
                    <a:srgbClr val="000000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3</a:t>
              </a:r>
              <a:endParaRPr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pic>
        <p:nvPicPr>
          <p:cNvPr id="105" name="Google Shape;105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25826" y="2539175"/>
            <a:ext cx="3101125" cy="16992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6" name="Google Shape;106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114950" y="2605575"/>
            <a:ext cx="2967475" cy="2042650"/>
          </a:xfrm>
          <a:prstGeom prst="rect">
            <a:avLst/>
          </a:prstGeom>
          <a:noFill/>
          <a:ln>
            <a:noFill/>
          </a:ln>
        </p:spPr>
      </p:pic>
      <p:sp>
        <p:nvSpPr>
          <p:cNvPr id="107" name="Google Shape;107;p19"/>
          <p:cNvSpPr txBox="1"/>
          <p:nvPr/>
        </p:nvSpPr>
        <p:spPr>
          <a:xfrm>
            <a:off x="3119475" y="3068450"/>
            <a:ext cx="8331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800">
                <a:latin typeface="Times New Roman"/>
                <a:ea typeface="Times New Roman"/>
                <a:cs typeface="Times New Roman"/>
                <a:sym typeface="Times New Roman"/>
              </a:rPr>
              <a:t>18cm</a:t>
            </a:r>
            <a:endParaRPr sz="18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2" name="Google Shape;112;p20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{6E3F22CB-4DED-4853-A237-4682A990EF3D}</a:tableStyleId>
              </a:tblPr>
              <a:tblGrid>
                <a:gridCol w="1546950"/>
                <a:gridCol w="1301375"/>
                <a:gridCol w="1615625"/>
                <a:gridCol w="1350275"/>
                <a:gridCol w="3067850"/>
              </a:tblGrid>
              <a:tr h="1034650">
                <a:tc gridSpan="2"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rabi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Find      of 84.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Factorise fully: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9</a:t>
                      </a:r>
                      <a:r>
                        <a:rPr b="0" i="1" lang="en-GB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- 6</a:t>
                      </a:r>
                      <a:r>
                        <a:rPr b="0" i="1" lang="en-GB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b="0" baseline="3000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</a:t>
                      </a:r>
                      <a:endParaRPr b="0" baseline="3000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Express 90 as a product of primes, using index notation.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875125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Find the length of the side marked </a:t>
                      </a:r>
                      <a:r>
                        <a:rPr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B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. Give your answer rounded to one decimal place.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In two years a plant has grown from 20cm tall to 50cm tall. By what percentage has the height of the plant increased?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113" name="Google Shape;113;p20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9: Day</a:t>
            </a: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 2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grpSp>
        <p:nvGrpSpPr>
          <p:cNvPr id="114" name="Google Shape;114;p20"/>
          <p:cNvGrpSpPr/>
          <p:nvPr/>
        </p:nvGrpSpPr>
        <p:grpSpPr>
          <a:xfrm>
            <a:off x="1089016" y="862525"/>
            <a:ext cx="235655" cy="481300"/>
            <a:chOff x="4963775" y="5368550"/>
            <a:chExt cx="294900" cy="481300"/>
          </a:xfrm>
        </p:grpSpPr>
        <p:cxnSp>
          <p:nvCxnSpPr>
            <p:cNvPr id="115" name="Google Shape;115;p20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116" name="Google Shape;116;p20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latin typeface="Nunito Sans"/>
                  <a:ea typeface="Nunito Sans"/>
                  <a:cs typeface="Nunito Sans"/>
                  <a:sym typeface="Nunito Sans"/>
                </a:rPr>
                <a:t>6</a:t>
              </a:r>
              <a:endParaRPr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117" name="Google Shape;117;p20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latin typeface="Nunito Sans"/>
                  <a:ea typeface="Nunito Sans"/>
                  <a:cs typeface="Nunito Sans"/>
                  <a:sym typeface="Nunito Sans"/>
                </a:rPr>
                <a:t>5</a:t>
              </a:r>
              <a:endParaRPr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pic>
        <p:nvPicPr>
          <p:cNvPr id="118" name="Google Shape;118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308450" y="2510300"/>
            <a:ext cx="1951650" cy="22605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9" name="Google Shape;119;p2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59650" y="2722850"/>
            <a:ext cx="3143250" cy="1905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4" name="Google Shape;124;p21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{6E3F22CB-4DED-4853-A237-4682A990EF3D}</a:tableStyleId>
              </a:tblPr>
              <a:tblGrid>
                <a:gridCol w="1546950"/>
                <a:gridCol w="1301375"/>
                <a:gridCol w="1615625"/>
                <a:gridCol w="1350275"/>
                <a:gridCol w="3067850"/>
              </a:tblGrid>
              <a:tr h="1034650">
                <a:tc gridSpan="2"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rabi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Find      of 84.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70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Factorise fully: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9</a:t>
                      </a:r>
                      <a:r>
                        <a:rPr b="0" i="1" lang="en-GB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- 6</a:t>
                      </a:r>
                      <a:r>
                        <a:rPr b="0" i="1" lang="en-GB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b="0" baseline="3000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</a:t>
                      </a: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= 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</a:t>
                      </a:r>
                      <a:r>
                        <a:rPr b="0" i="1" lang="en-GB" sz="1600">
                          <a:solidFill>
                            <a:srgbClr val="00BC89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(3 - 2</a:t>
                      </a:r>
                      <a:r>
                        <a:rPr b="0" i="1" lang="en-GB" sz="1600">
                          <a:solidFill>
                            <a:srgbClr val="00BC89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)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Express 90 as a product of primes, using index notation.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 ⨉ 3</a:t>
                      </a:r>
                      <a:r>
                        <a:rPr b="0" baseline="3000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⨉ 5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875125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Find the length of the side marked </a:t>
                      </a:r>
                      <a:r>
                        <a:rPr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B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. Give your answer rounded to one decimal place.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                        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12.6 cm (1dp)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In two years a plant has grown from 20cm tall to 50cm tall. By what percentage has the height of the plant increased?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150%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125" name="Google Shape;125;p21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9: Day</a:t>
            </a: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 2 Answers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grpSp>
        <p:nvGrpSpPr>
          <p:cNvPr id="126" name="Google Shape;126;p21"/>
          <p:cNvGrpSpPr/>
          <p:nvPr/>
        </p:nvGrpSpPr>
        <p:grpSpPr>
          <a:xfrm>
            <a:off x="1089016" y="862525"/>
            <a:ext cx="235655" cy="481300"/>
            <a:chOff x="4963775" y="5368550"/>
            <a:chExt cx="294900" cy="481300"/>
          </a:xfrm>
        </p:grpSpPr>
        <p:cxnSp>
          <p:nvCxnSpPr>
            <p:cNvPr id="127" name="Google Shape;127;p21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128" name="Google Shape;128;p21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latin typeface="Nunito Sans"/>
                  <a:ea typeface="Nunito Sans"/>
                  <a:cs typeface="Nunito Sans"/>
                  <a:sym typeface="Nunito Sans"/>
                </a:rPr>
                <a:t>6</a:t>
              </a:r>
              <a:endParaRPr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129" name="Google Shape;129;p21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latin typeface="Nunito Sans"/>
                  <a:ea typeface="Nunito Sans"/>
                  <a:cs typeface="Nunito Sans"/>
                  <a:sym typeface="Nunito Sans"/>
                </a:rPr>
                <a:t>5</a:t>
              </a:r>
              <a:endParaRPr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pic>
        <p:nvPicPr>
          <p:cNvPr id="130" name="Google Shape;130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59650" y="2722850"/>
            <a:ext cx="3143250" cy="1905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1" name="Google Shape;131;p2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308450" y="2510300"/>
            <a:ext cx="1951650" cy="22605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6" name="Google Shape;136;p22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{6E3F22CB-4DED-4853-A237-4682A990EF3D}</a:tableStyleId>
              </a:tblPr>
              <a:tblGrid>
                <a:gridCol w="1546950"/>
                <a:gridCol w="1301375"/>
                <a:gridCol w="1615625"/>
                <a:gridCol w="1350275"/>
                <a:gridCol w="3067850"/>
              </a:tblGrid>
              <a:tr h="1027875">
                <a:tc gridSpan="2"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rabi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Find      of 105.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Expand: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-3(3</a:t>
                      </a:r>
                      <a:r>
                        <a:rPr b="0" i="1" lang="en-GB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- 5)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Express 80 as a product of primes, using index notation.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856300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Find the length of the side marked </a:t>
                      </a:r>
                      <a:r>
                        <a:rPr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C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. Give your answer rounded to one decimal place.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A TV is featured in a sale. By what percentage has the price been reduced?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137" name="Google Shape;137;p22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9: Day</a:t>
            </a: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 3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grpSp>
        <p:nvGrpSpPr>
          <p:cNvPr id="138" name="Google Shape;138;p22"/>
          <p:cNvGrpSpPr/>
          <p:nvPr/>
        </p:nvGrpSpPr>
        <p:grpSpPr>
          <a:xfrm>
            <a:off x="1089016" y="862525"/>
            <a:ext cx="235655" cy="481300"/>
            <a:chOff x="4963775" y="5368550"/>
            <a:chExt cx="294900" cy="481300"/>
          </a:xfrm>
        </p:grpSpPr>
        <p:cxnSp>
          <p:nvCxnSpPr>
            <p:cNvPr id="139" name="Google Shape;139;p22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140" name="Google Shape;140;p22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latin typeface="Nunito Sans"/>
                  <a:ea typeface="Nunito Sans"/>
                  <a:cs typeface="Nunito Sans"/>
                  <a:sym typeface="Nunito Sans"/>
                </a:rPr>
                <a:t>5</a:t>
              </a:r>
              <a:endParaRPr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141" name="Google Shape;141;p22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latin typeface="Nunito Sans"/>
                  <a:ea typeface="Nunito Sans"/>
                  <a:cs typeface="Nunito Sans"/>
                  <a:sym typeface="Nunito Sans"/>
                </a:rPr>
                <a:t>2</a:t>
              </a:r>
              <a:endParaRPr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pic>
        <p:nvPicPr>
          <p:cNvPr id="142" name="Google Shape;142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25488" y="2723163"/>
            <a:ext cx="3286125" cy="16668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43" name="Google Shape;143;p2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944025" y="2461400"/>
            <a:ext cx="3077350" cy="23242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8" name="Google Shape;148;p23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{6E3F22CB-4DED-4853-A237-4682A990EF3D}</a:tableStyleId>
              </a:tblPr>
              <a:tblGrid>
                <a:gridCol w="1546950"/>
                <a:gridCol w="1301375"/>
                <a:gridCol w="1615625"/>
                <a:gridCol w="1350275"/>
                <a:gridCol w="3067850"/>
              </a:tblGrid>
              <a:tr h="1027875">
                <a:tc gridSpan="2"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rabi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Find      of 105.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42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Expand: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-3(3</a:t>
                      </a:r>
                      <a:r>
                        <a:rPr b="0" i="1" lang="en-GB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- 5) = 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-9</a:t>
                      </a:r>
                      <a:r>
                        <a:rPr b="0" i="1" lang="en-GB" sz="1600">
                          <a:solidFill>
                            <a:srgbClr val="00BC89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+ 15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Express 80 as a product of primes, using index notation.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</a:t>
                      </a:r>
                      <a:r>
                        <a:rPr b="0" baseline="3000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⨉ 5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856300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Find the length of the side marked </a:t>
                      </a:r>
                      <a:r>
                        <a:rPr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C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. Give your answer rounded to one decimal place.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17.3 cm (1dp)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A TV is featured in a sale. By what percentage has the price been reduced?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7.5%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149" name="Google Shape;149;p23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9: Day</a:t>
            </a: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 3 Answers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grpSp>
        <p:nvGrpSpPr>
          <p:cNvPr id="150" name="Google Shape;150;p23"/>
          <p:cNvGrpSpPr/>
          <p:nvPr/>
        </p:nvGrpSpPr>
        <p:grpSpPr>
          <a:xfrm>
            <a:off x="1089016" y="862525"/>
            <a:ext cx="235655" cy="481300"/>
            <a:chOff x="4963775" y="5368550"/>
            <a:chExt cx="294900" cy="481300"/>
          </a:xfrm>
        </p:grpSpPr>
        <p:cxnSp>
          <p:nvCxnSpPr>
            <p:cNvPr id="151" name="Google Shape;151;p23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152" name="Google Shape;152;p23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latin typeface="Nunito Sans"/>
                  <a:ea typeface="Nunito Sans"/>
                  <a:cs typeface="Nunito Sans"/>
                  <a:sym typeface="Nunito Sans"/>
                </a:rPr>
                <a:t>5</a:t>
              </a:r>
              <a:endParaRPr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153" name="Google Shape;153;p23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latin typeface="Nunito Sans"/>
                  <a:ea typeface="Nunito Sans"/>
                  <a:cs typeface="Nunito Sans"/>
                  <a:sym typeface="Nunito Sans"/>
                </a:rPr>
                <a:t>2</a:t>
              </a:r>
              <a:endParaRPr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pic>
        <p:nvPicPr>
          <p:cNvPr id="154" name="Google Shape;154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25488" y="2723163"/>
            <a:ext cx="3286125" cy="16668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55" name="Google Shape;155;p2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944025" y="2461400"/>
            <a:ext cx="3077350" cy="23242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