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707325C-5EFA-4DC4-B4BB-036F41CE4E43}">
  <a:tblStyle styleId="{F707325C-5EFA-4DC4-B4BB-036F41CE4E4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9ABE36A-93E6-4724-8792-88A182046AE9}"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4821A2C-04F8-401E-B069-B5B8E984826B}"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2de6f4b71c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2de6f4b71c_1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de6f4b71c_1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2de6f4b71c_1_6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de6f4b71c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2de6f4b71c_1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2de6f4b71c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2de6f4b71c_1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2de6f4b71c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2de6f4b71c_1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{F707325C-5EFA-4DC4-B4BB-036F41CE4E43}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{F707325C-5EFA-4DC4-B4BB-036F41CE4E43}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4"/>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- 7)</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10 : 45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0.0702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yellow ball?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A(2.5, -1)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0)</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60" name="Google Shape;160;p24"/>
          <p:cNvPicPr preferRelativeResize="0"/>
          <p:nvPr/>
        </p:nvPicPr>
        <p:blipFill>
          <a:blip r:embed="rId3">
            <a:alphaModFix/>
          </a:blip>
          <a:stretch>
            <a:fillRect/>
          </a:stretch>
        </p:blipFill>
        <p:spPr>
          <a:xfrm>
            <a:off x="1527450" y="2688250"/>
            <a:ext cx="1693625" cy="1937625"/>
          </a:xfrm>
          <a:prstGeom prst="rect">
            <a:avLst/>
          </a:prstGeom>
          <a:noFill/>
          <a:ln>
            <a:noFill/>
          </a:ln>
        </p:spPr>
      </p:pic>
      <p:pic>
        <p:nvPicPr>
          <p:cNvPr id="161" name="Google Shape;161;p24"/>
          <p:cNvPicPr preferRelativeResize="0"/>
          <p:nvPr/>
        </p:nvPicPr>
        <p:blipFill>
          <a:blip r:embed="rId4">
            <a:alphaModFix/>
          </a:blip>
          <a:stretch>
            <a:fillRect/>
          </a:stretch>
        </p:blipFill>
        <p:spPr>
          <a:xfrm>
            <a:off x="5445525" y="2304108"/>
            <a:ext cx="3160275" cy="239619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5"/>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- 14</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+ 49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10 : 45   </a:t>
                      </a:r>
                      <a:r>
                        <a:rPr b="0" lang="en-GB" sz="1600">
                          <a:solidFill>
                            <a:srgbClr val="00BC89"/>
                          </a:solidFill>
                          <a:latin typeface="Nunito Sans"/>
                          <a:ea typeface="Nunito Sans"/>
                          <a:cs typeface="Nunito Sans"/>
                          <a:sym typeface="Nunito Sans"/>
                        </a:rPr>
                        <a:t>3 : 2 : 9</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0.0702 = </a:t>
                      </a:r>
                      <a:r>
                        <a:rPr b="0" lang="en-GB" sz="1600">
                          <a:solidFill>
                            <a:srgbClr val="00BC89"/>
                          </a:solidFill>
                          <a:latin typeface="Nunito Sans"/>
                          <a:ea typeface="Nunito Sans"/>
                          <a:cs typeface="Nunito Sans"/>
                          <a:sym typeface="Nunito Sans"/>
                        </a:rPr>
                        <a:t>7.02 </a:t>
                      </a:r>
                      <a:r>
                        <a:rPr b="0" lang="en-GB" sz="1200">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yellow ball?</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A(2.5, -1)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0)</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68" name="Google Shape;168;p25"/>
          <p:cNvPicPr preferRelativeResize="0"/>
          <p:nvPr/>
        </p:nvPicPr>
        <p:blipFill>
          <a:blip r:embed="rId3">
            <a:alphaModFix/>
          </a:blip>
          <a:stretch>
            <a:fillRect/>
          </a:stretch>
        </p:blipFill>
        <p:spPr>
          <a:xfrm>
            <a:off x="1527450" y="2688250"/>
            <a:ext cx="1693625" cy="1937625"/>
          </a:xfrm>
          <a:prstGeom prst="rect">
            <a:avLst/>
          </a:prstGeom>
          <a:noFill/>
          <a:ln>
            <a:noFill/>
          </a:ln>
        </p:spPr>
      </p:pic>
      <p:pic>
        <p:nvPicPr>
          <p:cNvPr id="169" name="Google Shape;169;p25"/>
          <p:cNvPicPr preferRelativeResize="0"/>
          <p:nvPr/>
        </p:nvPicPr>
        <p:blipFill>
          <a:blip r:embed="rId4">
            <a:alphaModFix/>
          </a:blip>
          <a:stretch>
            <a:fillRect/>
          </a:stretch>
        </p:blipFill>
        <p:spPr>
          <a:xfrm>
            <a:off x="5445525" y="2304125"/>
            <a:ext cx="3160275" cy="239617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aphicFrame>
        <p:nvGraphicFramePr>
          <p:cNvPr id="174" name="Google Shape;174;p26"/>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 : 30 : 42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5 480 000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ball that is not red?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A(0, -1.5) and B(3.5, -2)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5" name="Google Shape;17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76" name="Google Shape;176;p26"/>
          <p:cNvPicPr preferRelativeResize="0"/>
          <p:nvPr/>
        </p:nvPicPr>
        <p:blipFill>
          <a:blip r:embed="rId3">
            <a:alphaModFix/>
          </a:blip>
          <a:stretch>
            <a:fillRect/>
          </a:stretch>
        </p:blipFill>
        <p:spPr>
          <a:xfrm>
            <a:off x="1434700" y="2903750"/>
            <a:ext cx="1521675" cy="1740900"/>
          </a:xfrm>
          <a:prstGeom prst="rect">
            <a:avLst/>
          </a:prstGeom>
          <a:noFill/>
          <a:ln>
            <a:noFill/>
          </a:ln>
        </p:spPr>
      </p:pic>
      <p:pic>
        <p:nvPicPr>
          <p:cNvPr id="177" name="Google Shape;177;p26"/>
          <p:cNvPicPr preferRelativeResize="0"/>
          <p:nvPr/>
        </p:nvPicPr>
        <p:blipFill>
          <a:blip r:embed="rId4">
            <a:alphaModFix/>
          </a:blip>
          <a:stretch>
            <a:fillRect/>
          </a:stretch>
        </p:blipFill>
        <p:spPr>
          <a:xfrm>
            <a:off x="5674125" y="2304108"/>
            <a:ext cx="3160275" cy="239619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7"/>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- 11</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 : 30 : 42   </a:t>
                      </a:r>
                      <a:r>
                        <a:rPr b="0" lang="en-GB" sz="1600">
                          <a:solidFill>
                            <a:srgbClr val="00BC89"/>
                          </a:solidFill>
                          <a:latin typeface="Nunito Sans"/>
                          <a:ea typeface="Nunito Sans"/>
                          <a:cs typeface="Nunito Sans"/>
                          <a:sym typeface="Nunito Sans"/>
                        </a:rPr>
                        <a:t>4 : 5 : 7</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5 480 000 = </a:t>
                      </a:r>
                      <a:r>
                        <a:rPr b="0" lang="en-GB" sz="1600">
                          <a:solidFill>
                            <a:srgbClr val="00BC89"/>
                          </a:solidFill>
                          <a:latin typeface="Nunito Sans"/>
                          <a:ea typeface="Nunito Sans"/>
                          <a:cs typeface="Nunito Sans"/>
                          <a:sym typeface="Nunito Sans"/>
                        </a:rPr>
                        <a:t>5.48 </a:t>
                      </a:r>
                      <a:r>
                        <a:rPr b="0" lang="en-GB" sz="1200">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6</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ball that is not red?</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lang="en-GB" sz="23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or</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A(0, -1.5) and B(3.5, -2)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grpSp>
        <p:nvGrpSpPr>
          <p:cNvPr id="184" name="Google Shape;184;p27"/>
          <p:cNvGrpSpPr/>
          <p:nvPr/>
        </p:nvGrpSpPr>
        <p:grpSpPr>
          <a:xfrm>
            <a:off x="264828" y="2696500"/>
            <a:ext cx="235655" cy="481300"/>
            <a:chOff x="4963775" y="5368550"/>
            <a:chExt cx="294900" cy="481300"/>
          </a:xfrm>
        </p:grpSpPr>
        <p:cxnSp>
          <p:nvCxnSpPr>
            <p:cNvPr id="185" name="Google Shape;185;p27"/>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86" name="Google Shape;186;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187" name="Google Shape;187;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9</a:t>
              </a:r>
              <a:endParaRPr b="1">
                <a:solidFill>
                  <a:srgbClr val="00BC89"/>
                </a:solidFill>
                <a:latin typeface="Nunito Sans"/>
                <a:ea typeface="Nunito Sans"/>
                <a:cs typeface="Nunito Sans"/>
                <a:sym typeface="Nunito Sans"/>
              </a:endParaRPr>
            </a:p>
          </p:txBody>
        </p:sp>
      </p:grpSp>
      <p:grpSp>
        <p:nvGrpSpPr>
          <p:cNvPr id="188" name="Google Shape;188;p27"/>
          <p:cNvGrpSpPr/>
          <p:nvPr/>
        </p:nvGrpSpPr>
        <p:grpSpPr>
          <a:xfrm>
            <a:off x="858803" y="2696500"/>
            <a:ext cx="235655" cy="481300"/>
            <a:chOff x="4963775" y="5368550"/>
            <a:chExt cx="294900" cy="481300"/>
          </a:xfrm>
        </p:grpSpPr>
        <p:cxnSp>
          <p:nvCxnSpPr>
            <p:cNvPr id="189" name="Google Shape;189;p27"/>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90" name="Google Shape;19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191" name="Google Shape;19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pic>
        <p:nvPicPr>
          <p:cNvPr id="192" name="Google Shape;192;p27"/>
          <p:cNvPicPr preferRelativeResize="0"/>
          <p:nvPr/>
        </p:nvPicPr>
        <p:blipFill>
          <a:blip r:embed="rId3">
            <a:alphaModFix/>
          </a:blip>
          <a:stretch>
            <a:fillRect/>
          </a:stretch>
        </p:blipFill>
        <p:spPr>
          <a:xfrm>
            <a:off x="1434700" y="2903750"/>
            <a:ext cx="1521675" cy="1740900"/>
          </a:xfrm>
          <a:prstGeom prst="rect">
            <a:avLst/>
          </a:prstGeom>
          <a:noFill/>
          <a:ln>
            <a:noFill/>
          </a:ln>
        </p:spPr>
      </p:pic>
      <p:pic>
        <p:nvPicPr>
          <p:cNvPr id="193" name="Google Shape;193;p27"/>
          <p:cNvPicPr preferRelativeResize="0"/>
          <p:nvPr/>
        </p:nvPicPr>
        <p:blipFill>
          <a:blip r:embed="rId4">
            <a:alphaModFix/>
          </a:blip>
          <a:stretch>
            <a:fillRect/>
          </a:stretch>
        </p:blipFill>
        <p:spPr>
          <a:xfrm>
            <a:off x="5674125" y="2304139"/>
            <a:ext cx="3160275" cy="239616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{89ABE36A-93E6-4724-8792-88A182046AE9}</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With the interleaving of many topics, some students may now be at a stage where they are not only required to find a solution, but also reason </a:t>
                      </a:r>
                      <a:r>
                        <a:rPr lang="en-GB" sz="1500">
                          <a:latin typeface="Nunito Sans"/>
                          <a:ea typeface="Nunito Sans"/>
                          <a:cs typeface="Nunito Sans"/>
                          <a:sym typeface="Nunito Sans"/>
                        </a:rPr>
                        <a:t>about</a:t>
                      </a:r>
                      <a:r>
                        <a:rPr lang="en-GB" sz="1500">
                          <a:latin typeface="Nunito Sans"/>
                          <a:ea typeface="Nunito Sans"/>
                          <a:cs typeface="Nunito Sans"/>
                          <a:sym typeface="Nunito Sans"/>
                        </a:rPr>
                        <a:t> and explain their methods and results. This is particularly useful for time management of the tasks in mixed ability groups. It is worth noting that “normal form” and “standard form” in this case are in relation to </a:t>
                      </a:r>
                      <a:r>
                        <a:rPr lang="en-GB" sz="1500">
                          <a:latin typeface="Nunito Sans"/>
                          <a:ea typeface="Nunito Sans"/>
                          <a:cs typeface="Nunito Sans"/>
                          <a:sym typeface="Nunito Sans"/>
                        </a:rPr>
                        <a:t>scientific</a:t>
                      </a:r>
                      <a:r>
                        <a:rPr lang="en-GB" sz="1500">
                          <a:latin typeface="Nunito Sans"/>
                          <a:ea typeface="Nunito Sans"/>
                          <a:cs typeface="Nunito Sans"/>
                          <a:sym typeface="Nunito Sans"/>
                        </a:rPr>
                        <a:t> notation for numbers.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Product of binomials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Simplifying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Converting normal form to standard form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Probability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Plotting coordinates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{89ABE36A-93E6-4724-8792-88A182046AE9}</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Product of binomials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could the method for multiplying binomials be extended to other cases?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check the result of expanding a product of binomials?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Simplifying ratio</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know for certain a ratio is in its simplest form?</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Converting normal form to standard form</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normal form or standard form “better”? Why do you think this?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Probability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probabilities the same as forecasts/predictions?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Plotting coordinates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Give a quick rule for plotting coordinates accurately.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33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ratio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15 : 18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4000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1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ball is drawn at random from the bag pictured. What is the </a:t>
                      </a:r>
                      <a:r>
                        <a:rPr lang="en-GB" sz="1600">
                          <a:latin typeface="Nunito Sans"/>
                          <a:ea typeface="Nunito Sans"/>
                          <a:cs typeface="Nunito Sans"/>
                          <a:sym typeface="Nunito Sans"/>
                        </a:rPr>
                        <a:t>probability of selecting a red ball?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Plot and label the points A</a:t>
                      </a:r>
                      <a:r>
                        <a:rPr lang="en-GB" sz="1600">
                          <a:latin typeface="Nunito Sans"/>
                          <a:ea typeface="Nunito Sans"/>
                          <a:cs typeface="Nunito Sans"/>
                          <a:sym typeface="Nunito Sans"/>
                        </a:rPr>
                        <a:t>(5, 1) and B(0, 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1369200" y="2781900"/>
            <a:ext cx="1587175" cy="1815850"/>
          </a:xfrm>
          <a:prstGeom prst="rect">
            <a:avLst/>
          </a:prstGeom>
          <a:noFill/>
          <a:ln>
            <a:noFill/>
          </a:ln>
        </p:spPr>
      </p:pic>
      <p:pic>
        <p:nvPicPr>
          <p:cNvPr id="89" name="Google Shape;89;p18"/>
          <p:cNvPicPr preferRelativeResize="0"/>
          <p:nvPr/>
        </p:nvPicPr>
        <p:blipFill>
          <a:blip r:embed="rId4">
            <a:alphaModFix/>
          </a:blip>
          <a:stretch>
            <a:fillRect/>
          </a:stretch>
        </p:blipFill>
        <p:spPr>
          <a:xfrm>
            <a:off x="5445525" y="2304122"/>
            <a:ext cx="3160275" cy="2396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33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+ 7</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ratio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15 : 18       </a:t>
                      </a:r>
                      <a:r>
                        <a:rPr b="0" lang="en-GB" sz="1600">
                          <a:solidFill>
                            <a:srgbClr val="00BC89"/>
                          </a:solidFill>
                          <a:latin typeface="Nunito Sans"/>
                          <a:ea typeface="Nunito Sans"/>
                          <a:cs typeface="Nunito Sans"/>
                          <a:sym typeface="Nunito Sans"/>
                        </a:rPr>
                        <a:t>5 : 6</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4000 = </a:t>
                      </a:r>
                      <a:r>
                        <a:rPr b="0" lang="en-GB" sz="1600">
                          <a:solidFill>
                            <a:srgbClr val="00BC89"/>
                          </a:solidFill>
                          <a:latin typeface="Nunito Sans"/>
                          <a:ea typeface="Nunito Sans"/>
                          <a:cs typeface="Nunito Sans"/>
                          <a:sym typeface="Nunito Sans"/>
                        </a:rPr>
                        <a:t>4 </a:t>
                      </a:r>
                      <a:r>
                        <a:rPr b="0" lang="en-GB" sz="1200">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3</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1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ball is drawn at random from the bag pictured. What is the </a:t>
                      </a:r>
                      <a:r>
                        <a:rPr lang="en-GB" sz="1600">
                          <a:latin typeface="Nunito Sans"/>
                          <a:ea typeface="Nunito Sans"/>
                          <a:cs typeface="Nunito Sans"/>
                          <a:sym typeface="Nunito Sans"/>
                        </a:rPr>
                        <a:t>probability of selecting a red ball?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a:t>
                      </a:r>
                      <a:r>
                        <a:rPr lang="en-GB" sz="22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or</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Plot and label the points A</a:t>
                      </a:r>
                      <a:r>
                        <a:rPr lang="en-GB" sz="1600">
                          <a:latin typeface="Nunito Sans"/>
                          <a:ea typeface="Nunito Sans"/>
                          <a:cs typeface="Nunito Sans"/>
                          <a:sym typeface="Nunito Sans"/>
                        </a:rPr>
                        <a:t>(5, 1) and B(0, 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1369200" y="2781900"/>
            <a:ext cx="1587175" cy="1815850"/>
          </a:xfrm>
          <a:prstGeom prst="rect">
            <a:avLst/>
          </a:prstGeom>
          <a:noFill/>
          <a:ln>
            <a:noFill/>
          </a:ln>
        </p:spPr>
      </p:pic>
      <p:pic>
        <p:nvPicPr>
          <p:cNvPr id="97" name="Google Shape;97;p19"/>
          <p:cNvPicPr preferRelativeResize="0"/>
          <p:nvPr/>
        </p:nvPicPr>
        <p:blipFill>
          <a:blip r:embed="rId4">
            <a:alphaModFix/>
          </a:blip>
          <a:stretch>
            <a:fillRect/>
          </a:stretch>
        </p:blipFill>
        <p:spPr>
          <a:xfrm>
            <a:off x="5445525" y="2304124"/>
            <a:ext cx="3160275" cy="2396177"/>
          </a:xfrm>
          <a:prstGeom prst="rect">
            <a:avLst/>
          </a:prstGeom>
          <a:noFill/>
          <a:ln>
            <a:noFill/>
          </a:ln>
        </p:spPr>
      </p:pic>
      <p:grpSp>
        <p:nvGrpSpPr>
          <p:cNvPr id="98" name="Google Shape;98;p19"/>
          <p:cNvGrpSpPr/>
          <p:nvPr/>
        </p:nvGrpSpPr>
        <p:grpSpPr>
          <a:xfrm>
            <a:off x="264828" y="2696500"/>
            <a:ext cx="235655" cy="481300"/>
            <a:chOff x="4963775" y="5368550"/>
            <a:chExt cx="294900" cy="481300"/>
          </a:xfrm>
        </p:grpSpPr>
        <p:cxnSp>
          <p:nvCxnSpPr>
            <p:cNvPr id="99" name="Google Shape;99;p19"/>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00" name="Google Shape;100;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8</a:t>
              </a:r>
              <a:endParaRPr b="1">
                <a:solidFill>
                  <a:srgbClr val="00BC89"/>
                </a:solidFill>
                <a:latin typeface="Nunito Sans"/>
                <a:ea typeface="Nunito Sans"/>
                <a:cs typeface="Nunito Sans"/>
                <a:sym typeface="Nunito Sans"/>
              </a:endParaRPr>
            </a:p>
          </p:txBody>
        </p:sp>
        <p:sp>
          <p:nvSpPr>
            <p:cNvPr id="101" name="Google Shape;101;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grpSp>
        <p:nvGrpSpPr>
          <p:cNvPr id="102" name="Google Shape;102;p19"/>
          <p:cNvGrpSpPr/>
          <p:nvPr/>
        </p:nvGrpSpPr>
        <p:grpSpPr>
          <a:xfrm>
            <a:off x="858803" y="2696500"/>
            <a:ext cx="235655" cy="481300"/>
            <a:chOff x="4963775" y="5368550"/>
            <a:chExt cx="294900" cy="481300"/>
          </a:xfrm>
        </p:grpSpPr>
        <p:cxnSp>
          <p:nvCxnSpPr>
            <p:cNvPr id="103" name="Google Shape;103;p19"/>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04" name="Google Shape;104;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105" name="Google Shape;105;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0"/>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28 : 21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0.0085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green ball?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A(-2, 1)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12" name="Google Shape;112;p20"/>
          <p:cNvPicPr preferRelativeResize="0"/>
          <p:nvPr/>
        </p:nvPicPr>
        <p:blipFill>
          <a:blip r:embed="rId3">
            <a:alphaModFix/>
          </a:blip>
          <a:stretch>
            <a:fillRect/>
          </a:stretch>
        </p:blipFill>
        <p:spPr>
          <a:xfrm>
            <a:off x="1701450" y="2753797"/>
            <a:ext cx="1652275" cy="1897325"/>
          </a:xfrm>
          <a:prstGeom prst="rect">
            <a:avLst/>
          </a:prstGeom>
          <a:noFill/>
          <a:ln>
            <a:noFill/>
          </a:ln>
        </p:spPr>
      </p:pic>
      <p:pic>
        <p:nvPicPr>
          <p:cNvPr id="113" name="Google Shape;113;p20"/>
          <p:cNvPicPr preferRelativeResize="0"/>
          <p:nvPr/>
        </p:nvPicPr>
        <p:blipFill>
          <a:blip r:embed="rId4">
            <a:alphaModFix/>
          </a:blip>
          <a:stretch>
            <a:fillRect/>
          </a:stretch>
        </p:blipFill>
        <p:spPr>
          <a:xfrm>
            <a:off x="5445525" y="2304108"/>
            <a:ext cx="3160275" cy="239619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1"/>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+ 6</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28 : 21       </a:t>
                      </a:r>
                      <a:r>
                        <a:rPr b="0" lang="en-GB" sz="1600">
                          <a:solidFill>
                            <a:srgbClr val="00BC89"/>
                          </a:solidFill>
                          <a:latin typeface="Nunito Sans"/>
                          <a:ea typeface="Nunito Sans"/>
                          <a:cs typeface="Nunito Sans"/>
                          <a:sym typeface="Nunito Sans"/>
                        </a:rPr>
                        <a:t>4 : 3</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0.0085  = </a:t>
                      </a:r>
                      <a:r>
                        <a:rPr b="0" lang="en-GB" sz="1600">
                          <a:solidFill>
                            <a:srgbClr val="00BC89"/>
                          </a:solidFill>
                          <a:latin typeface="Nunito Sans"/>
                          <a:ea typeface="Nunito Sans"/>
                          <a:cs typeface="Nunito Sans"/>
                          <a:sym typeface="Nunito Sans"/>
                        </a:rPr>
                        <a:t>8.5 </a:t>
                      </a:r>
                      <a:r>
                        <a:rPr b="0" lang="en-GB" sz="1200">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-3</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green ball?</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a:t>
                      </a:r>
                      <a:r>
                        <a:rPr lang="en-GB" sz="23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or</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A(-2, 1)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20" name="Google Shape;120;p21"/>
          <p:cNvPicPr preferRelativeResize="0"/>
          <p:nvPr/>
        </p:nvPicPr>
        <p:blipFill>
          <a:blip r:embed="rId3">
            <a:alphaModFix/>
          </a:blip>
          <a:stretch>
            <a:fillRect/>
          </a:stretch>
        </p:blipFill>
        <p:spPr>
          <a:xfrm>
            <a:off x="1701450" y="2753797"/>
            <a:ext cx="1652275" cy="1897325"/>
          </a:xfrm>
          <a:prstGeom prst="rect">
            <a:avLst/>
          </a:prstGeom>
          <a:noFill/>
          <a:ln>
            <a:noFill/>
          </a:ln>
        </p:spPr>
      </p:pic>
      <p:grpSp>
        <p:nvGrpSpPr>
          <p:cNvPr id="121" name="Google Shape;121;p21"/>
          <p:cNvGrpSpPr/>
          <p:nvPr/>
        </p:nvGrpSpPr>
        <p:grpSpPr>
          <a:xfrm>
            <a:off x="264828" y="2696500"/>
            <a:ext cx="235655" cy="481300"/>
            <a:chOff x="4963775" y="5368550"/>
            <a:chExt cx="294900" cy="481300"/>
          </a:xfrm>
        </p:grpSpPr>
        <p:cxnSp>
          <p:nvCxnSpPr>
            <p:cNvPr id="122" name="Google Shape;122;p21"/>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23" name="Google Shape;123;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9</a:t>
              </a:r>
              <a:endParaRPr b="1">
                <a:solidFill>
                  <a:srgbClr val="00BC89"/>
                </a:solidFill>
                <a:latin typeface="Nunito Sans"/>
                <a:ea typeface="Nunito Sans"/>
                <a:cs typeface="Nunito Sans"/>
                <a:sym typeface="Nunito Sans"/>
              </a:endParaRPr>
            </a:p>
          </p:txBody>
        </p:sp>
        <p:sp>
          <p:nvSpPr>
            <p:cNvPr id="124" name="Google Shape;124;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grpSp>
        <p:nvGrpSpPr>
          <p:cNvPr id="125" name="Google Shape;125;p21"/>
          <p:cNvGrpSpPr/>
          <p:nvPr/>
        </p:nvGrpSpPr>
        <p:grpSpPr>
          <a:xfrm>
            <a:off x="858803" y="2696500"/>
            <a:ext cx="235655" cy="481300"/>
            <a:chOff x="4963775" y="5368550"/>
            <a:chExt cx="294900" cy="481300"/>
          </a:xfrm>
        </p:grpSpPr>
        <p:cxnSp>
          <p:nvCxnSpPr>
            <p:cNvPr id="126" name="Google Shape;126;p21"/>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27" name="Google Shape;127;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sp>
          <p:nvSpPr>
            <p:cNvPr id="128" name="Google Shape;128;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pic>
        <p:nvPicPr>
          <p:cNvPr id="129" name="Google Shape;129;p21"/>
          <p:cNvPicPr preferRelativeResize="0"/>
          <p:nvPr/>
        </p:nvPicPr>
        <p:blipFill>
          <a:blip r:embed="rId4">
            <a:alphaModFix/>
          </a:blip>
          <a:stretch>
            <a:fillRect/>
          </a:stretch>
        </p:blipFill>
        <p:spPr>
          <a:xfrm>
            <a:off x="5445525" y="2304126"/>
            <a:ext cx="3160275" cy="239617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2"/>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 18 : 28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934000000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red or blue ball?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A(-1, 0)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1)</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36" name="Google Shape;136;p22"/>
          <p:cNvPicPr preferRelativeResize="0"/>
          <p:nvPr/>
        </p:nvPicPr>
        <p:blipFill>
          <a:blip r:embed="rId3">
            <a:alphaModFix/>
          </a:blip>
          <a:stretch>
            <a:fillRect/>
          </a:stretch>
        </p:blipFill>
        <p:spPr>
          <a:xfrm>
            <a:off x="1499025" y="2847496"/>
            <a:ext cx="1601775" cy="1839350"/>
          </a:xfrm>
          <a:prstGeom prst="rect">
            <a:avLst/>
          </a:prstGeom>
          <a:noFill/>
          <a:ln>
            <a:noFill/>
          </a:ln>
        </p:spPr>
      </p:pic>
      <p:pic>
        <p:nvPicPr>
          <p:cNvPr id="137" name="Google Shape;137;p22"/>
          <p:cNvPicPr preferRelativeResize="0"/>
          <p:nvPr/>
        </p:nvPicPr>
        <p:blipFill>
          <a:blip r:embed="rId4">
            <a:alphaModFix/>
          </a:blip>
          <a:stretch>
            <a:fillRect/>
          </a:stretch>
        </p:blipFill>
        <p:spPr>
          <a:xfrm>
            <a:off x="5445525" y="2304108"/>
            <a:ext cx="3160275" cy="239619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3"/>
          <p:cNvGraphicFramePr/>
          <p:nvPr/>
        </p:nvGraphicFramePr>
        <p:xfrm>
          <a:off x="108044" y="862525"/>
          <a:ext cx="3000000" cy="3000000"/>
        </p:xfrm>
        <a:graphic>
          <a:graphicData uri="http://schemas.openxmlformats.org/drawingml/2006/table">
            <a:tbl>
              <a:tblPr bandRow="1" firstRow="1">
                <a:noFill/>
                <a:tableStyleId>{64821A2C-04F8-401E-B069-B5B8E984826B}</a:tableStyleId>
              </a:tblPr>
              <a:tblGrid>
                <a:gridCol w="1546950"/>
                <a:gridCol w="1301375"/>
                <a:gridCol w="1615625"/>
                <a:gridCol w="1350275"/>
                <a:gridCol w="3067850"/>
              </a:tblGrid>
              <a:tr h="1025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its simplest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 18 : 28    </a:t>
                      </a:r>
                      <a:r>
                        <a:rPr b="0" lang="en-GB" sz="1600">
                          <a:solidFill>
                            <a:srgbClr val="00BC89"/>
                          </a:solidFill>
                          <a:latin typeface="Nunito Sans"/>
                          <a:ea typeface="Nunito Sans"/>
                          <a:cs typeface="Nunito Sans"/>
                          <a:sym typeface="Nunito Sans"/>
                        </a:rPr>
                        <a:t>4 : 9 : 14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934000000 = </a:t>
                      </a:r>
                      <a:r>
                        <a:rPr b="0" lang="en-GB" sz="1600">
                          <a:solidFill>
                            <a:srgbClr val="00BC89"/>
                          </a:solidFill>
                          <a:latin typeface="Nunito Sans"/>
                          <a:ea typeface="Nunito Sans"/>
                          <a:cs typeface="Nunito Sans"/>
                          <a:sym typeface="Nunito Sans"/>
                        </a:rPr>
                        <a:t>9.34 </a:t>
                      </a:r>
                      <a:r>
                        <a:rPr b="0" lang="en-GB" sz="1200">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8</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ball is drawn at random from the bag pictured. What is the probability of selecting a red or blue ball?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lang="en-GB" sz="23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or</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 the points A(-1, 0) and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B(4, 1)</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44" name="Google Shape;144;p23"/>
          <p:cNvPicPr preferRelativeResize="0"/>
          <p:nvPr/>
        </p:nvPicPr>
        <p:blipFill>
          <a:blip r:embed="rId3">
            <a:alphaModFix/>
          </a:blip>
          <a:stretch>
            <a:fillRect/>
          </a:stretch>
        </p:blipFill>
        <p:spPr>
          <a:xfrm>
            <a:off x="1499025" y="2847496"/>
            <a:ext cx="1601775" cy="1839350"/>
          </a:xfrm>
          <a:prstGeom prst="rect">
            <a:avLst/>
          </a:prstGeom>
          <a:noFill/>
          <a:ln>
            <a:noFill/>
          </a:ln>
        </p:spPr>
      </p:pic>
      <p:grpSp>
        <p:nvGrpSpPr>
          <p:cNvPr id="145" name="Google Shape;145;p23"/>
          <p:cNvGrpSpPr/>
          <p:nvPr/>
        </p:nvGrpSpPr>
        <p:grpSpPr>
          <a:xfrm>
            <a:off x="264828" y="2696500"/>
            <a:ext cx="235655" cy="481300"/>
            <a:chOff x="4963775" y="5368550"/>
            <a:chExt cx="294900" cy="481300"/>
          </a:xfrm>
        </p:grpSpPr>
        <p:cxnSp>
          <p:nvCxnSpPr>
            <p:cNvPr id="146" name="Google Shape;146;p23"/>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47" name="Google Shape;147;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10</a:t>
              </a:r>
              <a:endParaRPr b="1">
                <a:solidFill>
                  <a:srgbClr val="00BC89"/>
                </a:solidFill>
                <a:latin typeface="Nunito Sans"/>
                <a:ea typeface="Nunito Sans"/>
                <a:cs typeface="Nunito Sans"/>
                <a:sym typeface="Nunito Sans"/>
              </a:endParaRPr>
            </a:p>
          </p:txBody>
        </p:sp>
        <p:sp>
          <p:nvSpPr>
            <p:cNvPr id="148" name="Google Shape;148;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6</a:t>
              </a:r>
              <a:endParaRPr b="1">
                <a:solidFill>
                  <a:srgbClr val="00BC89"/>
                </a:solidFill>
                <a:latin typeface="Nunito Sans"/>
                <a:ea typeface="Nunito Sans"/>
                <a:cs typeface="Nunito Sans"/>
                <a:sym typeface="Nunito Sans"/>
              </a:endParaRPr>
            </a:p>
          </p:txBody>
        </p:sp>
      </p:grpSp>
      <p:grpSp>
        <p:nvGrpSpPr>
          <p:cNvPr id="149" name="Google Shape;149;p23"/>
          <p:cNvGrpSpPr/>
          <p:nvPr/>
        </p:nvGrpSpPr>
        <p:grpSpPr>
          <a:xfrm>
            <a:off x="858803" y="2696500"/>
            <a:ext cx="235655" cy="481300"/>
            <a:chOff x="4963775" y="5368550"/>
            <a:chExt cx="294900" cy="481300"/>
          </a:xfrm>
        </p:grpSpPr>
        <p:cxnSp>
          <p:nvCxnSpPr>
            <p:cNvPr id="150" name="Google Shape;150;p23"/>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51" name="Google Shape;151;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152" name="Google Shape;152;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pic>
        <p:nvPicPr>
          <p:cNvPr id="153" name="Google Shape;153;p23"/>
          <p:cNvPicPr preferRelativeResize="0"/>
          <p:nvPr/>
        </p:nvPicPr>
        <p:blipFill>
          <a:blip r:embed="rId4">
            <a:alphaModFix/>
          </a:blip>
          <a:stretch>
            <a:fillRect/>
          </a:stretch>
        </p:blipFill>
        <p:spPr>
          <a:xfrm>
            <a:off x="5445525" y="2304122"/>
            <a:ext cx="3160275" cy="23961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