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2EB4E4A9-4D2E-40BF-9799-1BC1AC90F92F}">
  <a:tblStyle styleId="{2EB4E4A9-4D2E-40BF-9799-1BC1AC90F92F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FC43D62A-9DCF-4CFF-A637-5A0E6DBDDB73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E0B5660B-4C06-458B-9957-83737241BF0F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7" name="Google Shape;127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2e5aa255b3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2" name="Google Shape;142;g12e5aa255b3_0_2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7" name="Google Shape;157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2e5aa255b3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g12e5aa255b3_0_3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g12e5aa255b3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1" name="Google Shape;91;g12e5aa255b3_0_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8" name="Google Shape;98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g12e5aa255b3_0_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5" name="Google Shape;105;g12e5aa255b3_0_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12e5aa255b3_0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9" name="Google Shape;119;g12e5aa255b3_0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Summer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{2EB4E4A9-4D2E-40BF-9799-1BC1AC90F92F}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9 | Fluent in Five | Summer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{2EB4E4A9-4D2E-40BF-9799-1BC1AC90F92F}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4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4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5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9" name="Google Shape;129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{E0B5660B-4C06-458B-9957-83737241BF0F}</a:tableStyleId>
              </a:tblPr>
              <a:tblGrid>
                <a:gridCol w="1546950"/>
                <a:gridCol w="1561275"/>
                <a:gridCol w="1355725"/>
                <a:gridCol w="1350275"/>
                <a:gridCol w="3067850"/>
              </a:tblGrid>
              <a:tr h="1175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terms in this geometric progression: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200, 100,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 25,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a written method, work out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6007 - 2338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     :      in the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1 :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where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a decimal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number.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584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that the shape below is an isosceles trapezium, work out the size of the angle marked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the variable, write an algebraic expression that means the same as: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i="1" lang="en-GB" sz="18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“A number added to five, and then squared”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0" name="Google Shape;130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31" name="Google Shape;131;p24"/>
          <p:cNvGrpSpPr/>
          <p:nvPr/>
        </p:nvGrpSpPr>
        <p:grpSpPr>
          <a:xfrm>
            <a:off x="7616791" y="807675"/>
            <a:ext cx="235655" cy="481300"/>
            <a:chOff x="4963775" y="5368550"/>
            <a:chExt cx="294900" cy="481300"/>
          </a:xfrm>
        </p:grpSpPr>
        <p:cxnSp>
          <p:nvCxnSpPr>
            <p:cNvPr id="132" name="Google Shape;132;p24"/>
            <p:cNvCxnSpPr/>
            <p:nvPr/>
          </p:nvCxnSpPr>
          <p:spPr>
            <a:xfrm>
              <a:off x="5017628" y="5607925"/>
              <a:ext cx="1986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3" name="Google Shape;133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4" name="Google Shape;134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35" name="Google Shape;135;p24"/>
          <p:cNvGrpSpPr/>
          <p:nvPr/>
        </p:nvGrpSpPr>
        <p:grpSpPr>
          <a:xfrm>
            <a:off x="7999230" y="807675"/>
            <a:ext cx="177500" cy="481300"/>
            <a:chOff x="4963775" y="5368550"/>
            <a:chExt cx="294900" cy="481300"/>
          </a:xfrm>
        </p:grpSpPr>
        <p:cxnSp>
          <p:nvCxnSpPr>
            <p:cNvPr id="136" name="Google Shape;136;p24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37" name="Google Shape;137;p24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38" name="Google Shape;138;p24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39" name="Google Shape;139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225" y="3108188"/>
            <a:ext cx="3200400" cy="132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4" name="Google Shape;144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{E0B5660B-4C06-458B-9957-83737241BF0F}</a:tableStyleId>
              </a:tblPr>
              <a:tblGrid>
                <a:gridCol w="1546950"/>
                <a:gridCol w="1561275"/>
                <a:gridCol w="1355725"/>
                <a:gridCol w="1350275"/>
                <a:gridCol w="3067850"/>
              </a:tblGrid>
              <a:tr h="1175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terms in this geometric progression: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200, 100,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50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 25,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12.5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a written method, work out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6007 - 2338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3669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     :      in the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form 1 :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where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is a decimal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number.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: 1.5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584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Given that the shape below is an isosceles trapezium, work out the size of the angle marked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D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    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70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the variable, write an algebraic expression that means the same as: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n-GB" sz="18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“A number added to five, and then squared”</a:t>
                      </a:r>
                      <a:endParaRPr b="1" i="1" sz="18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1" sz="18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(5 +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5" name="Google Shape;145;p25"/>
          <p:cNvSpPr txBox="1"/>
          <p:nvPr/>
        </p:nvSpPr>
        <p:spPr>
          <a:xfrm>
            <a:off x="80050" y="361775"/>
            <a:ext cx="24492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46" name="Google Shape;146;p25"/>
          <p:cNvGrpSpPr/>
          <p:nvPr/>
        </p:nvGrpSpPr>
        <p:grpSpPr>
          <a:xfrm>
            <a:off x="7616791" y="807675"/>
            <a:ext cx="235655" cy="481300"/>
            <a:chOff x="4963775" y="5368550"/>
            <a:chExt cx="294900" cy="481300"/>
          </a:xfrm>
        </p:grpSpPr>
        <p:cxnSp>
          <p:nvCxnSpPr>
            <p:cNvPr id="147" name="Google Shape;147;p25"/>
            <p:cNvCxnSpPr/>
            <p:nvPr/>
          </p:nvCxnSpPr>
          <p:spPr>
            <a:xfrm>
              <a:off x="5017628" y="5607925"/>
              <a:ext cx="1986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8" name="Google Shape;148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9" name="Google Shape;149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1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grpSp>
        <p:nvGrpSpPr>
          <p:cNvPr id="150" name="Google Shape;150;p25"/>
          <p:cNvGrpSpPr/>
          <p:nvPr/>
        </p:nvGrpSpPr>
        <p:grpSpPr>
          <a:xfrm>
            <a:off x="7999230" y="807675"/>
            <a:ext cx="177500" cy="481300"/>
            <a:chOff x="4963775" y="5368550"/>
            <a:chExt cx="294900" cy="481300"/>
          </a:xfrm>
        </p:grpSpPr>
        <p:cxnSp>
          <p:nvCxnSpPr>
            <p:cNvPr id="151" name="Google Shape;151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52" name="Google Shape;152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4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53" name="Google Shape;153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GB">
                  <a:solidFill>
                    <a:srgbClr val="000000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>
                <a:solidFill>
                  <a:srgbClr val="000000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54" name="Google Shape;154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03225" y="3108188"/>
            <a:ext cx="3200400" cy="1323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8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9" name="Google Shape;159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{E0B5660B-4C06-458B-9957-83737241BF0F}</a:tableStyleId>
              </a:tblPr>
              <a:tblGrid>
                <a:gridCol w="1546950"/>
                <a:gridCol w="1570050"/>
                <a:gridCol w="1346950"/>
                <a:gridCol w="1350275"/>
                <a:gridCol w="3067850"/>
              </a:tblGrid>
              <a:tr h="1175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terms in this geometric progression: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10, 5, 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0.625,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a written method, work out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148 ⨉ 23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3 : 20 in the form 1 :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with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rounded to two decimal places.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584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the angle marked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the variable, write an algebraic expression that means the same as: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i="1" lang="en-GB" sz="18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“A number that has been squared, subtracted from seven”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0" name="Google Shape;160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1" name="Google Shape;161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6325" y="2705950"/>
            <a:ext cx="2990850" cy="158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6" name="Google Shape;166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{E0B5660B-4C06-458B-9957-83737241BF0F}</a:tableStyleId>
              </a:tblPr>
              <a:tblGrid>
                <a:gridCol w="1546950"/>
                <a:gridCol w="1570050"/>
                <a:gridCol w="1346950"/>
                <a:gridCol w="1350275"/>
                <a:gridCol w="3067850"/>
              </a:tblGrid>
              <a:tr h="11753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terms in this geometric progression: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10, 5,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2.5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1.25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0.625,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a written method, work out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148 ⨉ 23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3404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3 : 20 in the form 1 :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with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rounded to two decimal places.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: 6.67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584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the angle marked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E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39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the variable, write an algebraic expression that means the same as: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n-GB" sz="18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“A number that has been squared, subtracted from seven”</a:t>
                      </a:r>
                      <a:endParaRPr b="1" i="1" sz="18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1" sz="18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7 -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7" name="Google Shape;167;p27"/>
          <p:cNvSpPr txBox="1"/>
          <p:nvPr/>
        </p:nvSpPr>
        <p:spPr>
          <a:xfrm>
            <a:off x="80050" y="361775"/>
            <a:ext cx="23799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8" name="Google Shape;168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6325" y="2705950"/>
            <a:ext cx="2990850" cy="158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{FC43D62A-9DCF-4CFF-A637-5A0E6DBDDB73}</a:tableStyleId>
              </a:tblPr>
              <a:tblGrid>
                <a:gridCol w="88293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Once again, it is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recommended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that students attempt this week’s tasks without the aid of a calculator. Instead of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calculator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usage, consider encouraging the use of various written methods, including the annotation of diagrams with respect to question 4.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Geometric progressions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Written calculations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Rewriting ratio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Finding missing angles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algebraic expressions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{FC43D62A-9DCF-4CFF-A637-5A0E6DBDDB73}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Geometric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progressions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do you think it’s called a geometric progression?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Written calculations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When should you reach for a calculator? (Be honest)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Rewriting ratio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are ratios written in different ways?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Finding missing angles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Describe the process of finding missing angles?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are triangles helpful in finding missing angles in other shapes?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algebraic expressions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important when constructing an expression?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{E0B5660B-4C06-458B-9957-83737241BF0F}</a:tableStyleId>
              </a:tblPr>
              <a:tblGrid>
                <a:gridCol w="1546950"/>
                <a:gridCol w="1570075"/>
                <a:gridCol w="1346925"/>
                <a:gridCol w="1350275"/>
                <a:gridCol w="3067850"/>
              </a:tblGrid>
              <a:tr h="11635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terms in this geometric progression: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1, 2, 4, 8,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Work out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28 ⨉ 17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Write the ratio 2 : 15 in the form 1 : </a:t>
                      </a:r>
                      <a:r>
                        <a:rPr b="0"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endParaRPr b="0" i="1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318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Work out the size of the angle marked </a:t>
                      </a:r>
                      <a:r>
                        <a:rPr i="1" lang="en-GB" sz="1600">
                          <a:solidFill>
                            <a:srgbClr val="000000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the variable, write an algebraic expression that means the same as: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n-GB" sz="18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“Two lots of a number plus thirteen”</a:t>
                      </a:r>
                      <a:endParaRPr b="1" i="1" sz="1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2350" y="2682074"/>
            <a:ext cx="2829500" cy="153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3" name="Google Shape;93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{E0B5660B-4C06-458B-9957-83737241BF0F}</a:tableStyleId>
              </a:tblPr>
              <a:tblGrid>
                <a:gridCol w="1546950"/>
                <a:gridCol w="1570075"/>
                <a:gridCol w="1346925"/>
                <a:gridCol w="1350275"/>
                <a:gridCol w="3067850"/>
              </a:tblGrid>
              <a:tr h="1163550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terms in this geometric progression: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1, 2, 4, 8,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16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Work out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28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⨉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17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476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Write the ratio 2 : 15 in the form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: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: 7.5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318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Work out the size of the angle marked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79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</a:t>
                      </a:r>
                      <a:r>
                        <a:rPr i="1" lang="en-GB" sz="1600"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the variable, write an algebraic expression that means the same as: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n-GB" sz="18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“Two lots of a number plus thirteen”</a:t>
                      </a:r>
                      <a:endParaRPr b="1" i="1" sz="1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1" sz="18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+ 13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4" name="Google Shape;94;p19"/>
          <p:cNvSpPr txBox="1"/>
          <p:nvPr/>
        </p:nvSpPr>
        <p:spPr>
          <a:xfrm>
            <a:off x="80050" y="361775"/>
            <a:ext cx="25767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5" name="Google Shape;95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2350" y="2682074"/>
            <a:ext cx="2829500" cy="1539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0" name="Google Shape;100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{E0B5660B-4C06-458B-9957-83737241BF0F}</a:tableStyleId>
              </a:tblPr>
              <a:tblGrid>
                <a:gridCol w="1546950"/>
                <a:gridCol w="1621225"/>
                <a:gridCol w="1295775"/>
                <a:gridCol w="1350275"/>
                <a:gridCol w="3067850"/>
              </a:tblGrid>
              <a:tr h="1208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terms in this geometric progression: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3, 6,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48, 96,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a written method, work out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684 ÷ 19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4 : 25 in the form 1 :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endParaRPr b="0" i="1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508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the angle marked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the variable, write an algebraic expression that means the same as: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i="1" lang="en-GB" sz="18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“Five subtracted from the product of a number and three”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1" name="Google Shape;101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2" name="Google Shape;102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2713" y="2743175"/>
            <a:ext cx="2752725" cy="169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7" name="Google Shape;107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{E0B5660B-4C06-458B-9957-83737241BF0F}</a:tableStyleId>
              </a:tblPr>
              <a:tblGrid>
                <a:gridCol w="1546950"/>
                <a:gridCol w="1621225"/>
                <a:gridCol w="1295775"/>
                <a:gridCol w="1350275"/>
                <a:gridCol w="3067850"/>
              </a:tblGrid>
              <a:tr h="12084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terms in this geometric progression: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3, 6,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24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48, 96,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a written method, work out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684 ÷ 19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36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4 : 25 in the form 1 :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: 6.25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50850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the angle marked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84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the variable, write an algebraic expression that means the same as: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n-GB" sz="18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“Five subtracted from the product of a number and three”</a:t>
                      </a:r>
                      <a:endParaRPr b="1" i="1" sz="18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1" sz="18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8" name="Google Shape;108;p21"/>
          <p:cNvSpPr txBox="1"/>
          <p:nvPr/>
        </p:nvSpPr>
        <p:spPr>
          <a:xfrm>
            <a:off x="80050" y="361775"/>
            <a:ext cx="25188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9" name="Google Shape;109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32713" y="2743175"/>
            <a:ext cx="2752725" cy="1695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" name="Google Shape;114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{E0B5660B-4C06-458B-9957-83737241BF0F}</a:tableStyleId>
              </a:tblPr>
              <a:tblGrid>
                <a:gridCol w="1546950"/>
                <a:gridCol w="1570050"/>
                <a:gridCol w="1346950"/>
                <a:gridCol w="1350275"/>
                <a:gridCol w="3067850"/>
              </a:tblGrid>
              <a:tr h="12830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terms in this geometric progression: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</a:t>
                      </a:r>
                      <a:r>
                        <a:rPr b="0" lang="en-GB" sz="1600" u="sng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1000, 10000,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a written method, work out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235 - 387 + 266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8 : 100 in the form 1 :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endParaRPr b="0" i="1" sz="1600">
                        <a:solidFill>
                          <a:srgbClr val="000000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851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the angle marked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the variable, write an algebraic expression that means the same as: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1" i="1" lang="en-GB" sz="18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“Four divided by the sum of five and a number”</a:t>
                      </a:r>
                      <a:endParaRPr sz="16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5" name="Google Shape;115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6" name="Google Shape;116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8900" y="2764450"/>
            <a:ext cx="2800350" cy="118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1" name="Google Shape;121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{E0B5660B-4C06-458B-9957-83737241BF0F}</a:tableStyleId>
              </a:tblPr>
              <a:tblGrid>
                <a:gridCol w="1546950"/>
                <a:gridCol w="1570050"/>
                <a:gridCol w="1346950"/>
                <a:gridCol w="1350275"/>
                <a:gridCol w="3067850"/>
              </a:tblGrid>
              <a:tr h="12830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 the missing terms in this geometric progression: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1,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10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100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, 1000, 10000, …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a written method, work out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235 - 387 + 266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Write the ratio 8 : 100 in the form 1 :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endParaRPr b="0" i="1" sz="1600">
                        <a:solidFill>
                          <a:schemeClr val="dk1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: 12.5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5851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 out the size of the angle marked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C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41</a:t>
                      </a:r>
                      <a:r>
                        <a:rPr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o</a:t>
                      </a:r>
                      <a:endParaRPr baseline="3000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Using </a:t>
                      </a:r>
                      <a:r>
                        <a:rPr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as the variable, write an algebraic expression that means the same as: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1" i="1" lang="en-GB" sz="18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“Four divided by the sum of five and a number”</a:t>
                      </a:r>
                      <a:endParaRPr b="1" i="1" sz="18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 i="1" sz="18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 + </a:t>
                      </a:r>
                      <a:r>
                        <a:rPr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n</a:t>
                      </a:r>
                      <a:endParaRPr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2" name="Google Shape;122;p23"/>
          <p:cNvSpPr txBox="1"/>
          <p:nvPr/>
        </p:nvSpPr>
        <p:spPr>
          <a:xfrm>
            <a:off x="80050" y="361775"/>
            <a:ext cx="25071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10: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cxnSp>
        <p:nvCxnSpPr>
          <p:cNvPr id="123" name="Google Shape;123;p23"/>
          <p:cNvCxnSpPr/>
          <p:nvPr/>
        </p:nvCxnSpPr>
        <p:spPr>
          <a:xfrm flipH="1" rot="10800000">
            <a:off x="6538125" y="4004650"/>
            <a:ext cx="498900" cy="12900"/>
          </a:xfrm>
          <a:prstGeom prst="straightConnector1">
            <a:avLst/>
          </a:prstGeom>
          <a:noFill/>
          <a:ln cap="flat" cmpd="sng" w="9525">
            <a:solidFill>
              <a:srgbClr val="00BC89"/>
            </a:solidFill>
            <a:prstDash val="solid"/>
            <a:round/>
            <a:headEnd len="med" w="med" type="none"/>
            <a:tailEnd len="med" w="med" type="none"/>
          </a:ln>
        </p:spPr>
      </p:cxnSp>
      <p:pic>
        <p:nvPicPr>
          <p:cNvPr id="124" name="Google Shape;124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08900" y="2764450"/>
            <a:ext cx="2800350" cy="11811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