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y="5143500" cx="9144000"/>
  <p:notesSz cx="6858000" cy="9144000"/>
  <p:embeddedFontLst>
    <p:embeddedFont>
      <p:font typeface="Nunito Sans"/>
      <p:regular r:id="rId19"/>
      <p:bold r:id="rId20"/>
      <p:italic r:id="rId21"/>
      <p:boldItalic r:id="rId2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2793B213-2FCB-4413-A688-DE07BA276E84}">
  <a:tblStyle styleId="{2793B213-2FCB-4413-A688-DE07BA276E8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DD1B3B5B-4805-43C6-B9FB-0C350E0EB459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393CE9D1-9A2B-4C1E-BF11-0548F17AC555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-bold.fntdata"/><Relationship Id="rId11" Type="http://schemas.openxmlformats.org/officeDocument/2006/relationships/slide" Target="slides/slide5.xml"/><Relationship Id="rId22" Type="http://schemas.openxmlformats.org/officeDocument/2006/relationships/font" Target="fonts/NunitoSans-boldItalic.fntdata"/><Relationship Id="rId10" Type="http://schemas.openxmlformats.org/officeDocument/2006/relationships/slide" Target="slides/slide4.xml"/><Relationship Id="rId21" Type="http://schemas.openxmlformats.org/officeDocument/2006/relationships/font" Target="fonts/NunitoSans-italic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font" Target="fonts/NunitoSans-regular.fntdata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cbf4ee84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Google Shape;67;gdcbf4ee84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12df3e8a9ab_1_5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g12df3e8a9ab_1_5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10b2c0fb945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g10b2c0fb945_0_8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g12df3e8a9ab_1_6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1" name="Google Shape;161;g12df3e8a9ab_1_6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0b2c0fb94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10b2c0fb94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d9c7bf38d3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9" name="Google Shape;79;gd9c7bf38d3_0_9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12df3e8a9ab_1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8" name="Google Shape;88;g12df3e8a9ab_1_1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g10b2c0fb945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g10b2c0fb945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4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12df3e8a9ab_1_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6" name="Google Shape;106;g12df3e8a9ab_1_2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10b2c0fb945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g10b2c0fb945_0_7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12df3e8a9ab_1_3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5" name="Google Shape;125;g12df3e8a9ab_1_3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10b2c0fb945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4" name="Google Shape;134;g10b2c0fb945_0_7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fontScale="55000"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KS3 YEAR 9</a:t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t/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SUMMER TERM </a:t>
            </a:r>
            <a:endParaRPr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KS3 Year 9 | Fluent in Five | Summer Term</a:t>
            </a:r>
            <a:endParaRPr sz="1200"/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{2793B213-2FCB-4413-A688-DE07BA276E84}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KS3 Year 9 | Fluent in Five | Summer Term</a:t>
            </a:r>
            <a:endParaRPr sz="1200"/>
          </a:p>
        </p:txBody>
      </p:sp>
      <p:graphicFrame>
        <p:nvGraphicFramePr>
          <p:cNvPr id="25" name="Google Shape;25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{2793B213-2FCB-4413-A688-DE07BA276E84}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6" name="Google Shape;26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Relationship Id="rId4" Type="http://schemas.openxmlformats.org/officeDocument/2006/relationships/image" Target="../media/image10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3.png"/><Relationship Id="rId4" Type="http://schemas.openxmlformats.org/officeDocument/2006/relationships/image" Target="../media/image1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5.png"/><Relationship Id="rId4" Type="http://schemas.openxmlformats.org/officeDocument/2006/relationships/image" Target="../media/image1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7.png"/><Relationship Id="rId4" Type="http://schemas.openxmlformats.org/officeDocument/2006/relationships/image" Target="../media/image9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7.png"/><Relationship Id="rId4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png"/><Relationship Id="rId4" Type="http://schemas.openxmlformats.org/officeDocument/2006/relationships/image" Target="../media/image6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1.png"/><Relationship Id="rId4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.png"/><Relationship Id="rId4" Type="http://schemas.openxmlformats.org/officeDocument/2006/relationships/image" Target="../media/image14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8.png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9" name="Google Shape;69;p15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{DD1B3B5B-4805-43C6-B9FB-0C350E0EB459}</a:tableStyleId>
              </a:tblPr>
              <a:tblGrid>
                <a:gridCol w="88293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If any students need additional challenge, other than dealing with time constraints, detailing their reasoning for question 1, using a second method for question 2 or stating the rules used for question 4, are all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excellent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subsidiary tasks. These also make great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talking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points after the work has been checked.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Solving equations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Increasing/decreasing by a given percentage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Metric unit conversion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Angles and parallel lines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5: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Translations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0" name="Google Shape;70;p1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5" name="Google Shape;145;p2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{393CE9D1-9A2B-4C1E-BF11-0548F17AC555}</a:tableStyleId>
              </a:tblPr>
              <a:tblGrid>
                <a:gridCol w="1546950"/>
                <a:gridCol w="1301375"/>
                <a:gridCol w="1615625"/>
                <a:gridCol w="1593375"/>
                <a:gridCol w="2824750"/>
              </a:tblGrid>
              <a:tr h="10244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Solve for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5(9 - 2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 + 1 = 46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 the unit conversion: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0.75 l =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750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ml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Increase 1200 by 3%.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1236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469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Determine the size of 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59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Draw the image when triangle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ABC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is translated by the column vector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46" name="Google Shape;146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4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7" name="Google Shape;147;p24"/>
          <p:cNvSpPr/>
          <p:nvPr/>
        </p:nvSpPr>
        <p:spPr>
          <a:xfrm>
            <a:off x="7615525" y="2235850"/>
            <a:ext cx="383700" cy="400200"/>
          </a:xfrm>
          <a:prstGeom prst="bracketPair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0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-1</a:t>
            </a:r>
            <a:endParaRPr/>
          </a:p>
        </p:txBody>
      </p:sp>
      <p:pic>
        <p:nvPicPr>
          <p:cNvPr id="148" name="Google Shape;148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50617" y="2607449"/>
            <a:ext cx="2220382" cy="2000563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28722" y="2689622"/>
            <a:ext cx="2342250" cy="111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4" name="Google Shape;154;p2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{393CE9D1-9A2B-4C1E-BF11-0548F17AC555}</a:tableStyleId>
              </a:tblPr>
              <a:tblGrid>
                <a:gridCol w="1546950"/>
                <a:gridCol w="1301375"/>
                <a:gridCol w="1615625"/>
                <a:gridCol w="1567775"/>
                <a:gridCol w="2850350"/>
              </a:tblGrid>
              <a:tr h="10278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Solve for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+ 13 = 25 - 4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endParaRPr b="0" i="1" sz="160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 the unit conversion: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3075 mm = </a:t>
                      </a:r>
                      <a:r>
                        <a:rPr b="0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m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Decrease 750 by 7%.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563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Determine the size of 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Draw the image when triangle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ABC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is translated by the column vector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55" name="Google Shape;155;p2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56" name="Google Shape;156;p25"/>
          <p:cNvSpPr/>
          <p:nvPr/>
        </p:nvSpPr>
        <p:spPr>
          <a:xfrm>
            <a:off x="7619125" y="2214425"/>
            <a:ext cx="294300" cy="400200"/>
          </a:xfrm>
          <a:prstGeom prst="bracketPair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1</a:t>
            </a:r>
            <a:endParaRPr/>
          </a:p>
        </p:txBody>
      </p:sp>
      <p:pic>
        <p:nvPicPr>
          <p:cNvPr id="157" name="Google Shape;157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29135" y="2587696"/>
            <a:ext cx="2535187" cy="20860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8" name="Google Shape;158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7625" y="2652125"/>
            <a:ext cx="2253600" cy="11375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3" name="Google Shape;163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{393CE9D1-9A2B-4C1E-BF11-0548F17AC555}</a:tableStyleId>
              </a:tblPr>
              <a:tblGrid>
                <a:gridCol w="1546950"/>
                <a:gridCol w="1301375"/>
                <a:gridCol w="1615625"/>
                <a:gridCol w="1567775"/>
                <a:gridCol w="2850350"/>
              </a:tblGrid>
              <a:tr h="10278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Solve for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+ 13 = 25 - 4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2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 the unit conversion: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3075 mm =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3.075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Decrease 750 by 7%.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697.5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563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Determine the size of 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148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Draw the image when triangle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ABC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is translated by the column vector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64" name="Google Shape;164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5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65" name="Google Shape;165;p26"/>
          <p:cNvSpPr/>
          <p:nvPr/>
        </p:nvSpPr>
        <p:spPr>
          <a:xfrm>
            <a:off x="7619125" y="2214425"/>
            <a:ext cx="294300" cy="400200"/>
          </a:xfrm>
          <a:prstGeom prst="bracketPair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1</a:t>
            </a:r>
            <a:endParaRPr/>
          </a:p>
        </p:txBody>
      </p:sp>
      <p:pic>
        <p:nvPicPr>
          <p:cNvPr id="166" name="Google Shape;166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29135" y="2591508"/>
            <a:ext cx="2535187" cy="20783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37625" y="2652125"/>
            <a:ext cx="2253600" cy="11375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76" name="Google Shape;76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{DD1B3B5B-4805-43C6-B9FB-0C350E0EB459}</a:tableStyleId>
              </a:tblPr>
              <a:tblGrid>
                <a:gridCol w="88534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Ideas for discussion this week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Solving equations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Describe the process of solving an equation in your own words?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would you depict the solving of equations using images?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Increasing/decreasing by a given percentage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accurate would it be to say that a percentage increase is actually a percentage decrease using a negative percentage?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Metric unit conversion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Name as many metric units as you can. 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would you convert between them?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Angles and par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allel lines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applications do parallel lines have? 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are they used in this way?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Translations</a:t>
                      </a:r>
                      <a:endParaRPr b="1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is a translation in geometry the same as a translation in language? 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1" name="Google Shape;81;p1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{393CE9D1-9A2B-4C1E-BF11-0548F17AC555}</a:tableStyleId>
              </a:tblPr>
              <a:tblGrid>
                <a:gridCol w="1546950"/>
                <a:gridCol w="1211800"/>
                <a:gridCol w="1705200"/>
                <a:gridCol w="1478225"/>
                <a:gridCol w="2939900"/>
              </a:tblGrid>
              <a:tr h="10047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Solve for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+ 11 = 46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Complete the unit 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conversion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179 cm = </a:t>
                      </a:r>
                      <a:r>
                        <a:rPr b="0" lang="en-GB" sz="1600" u="sng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m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Increase 65 by 10%.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9645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Determine the size of angle A: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Draw the image when triangle ABC is translated by the column vector 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82" name="Google Shape;82;p1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83" name="Google Shape;83;p17"/>
          <p:cNvSpPr/>
          <p:nvPr/>
        </p:nvSpPr>
        <p:spPr>
          <a:xfrm>
            <a:off x="7609550" y="2171550"/>
            <a:ext cx="294300" cy="400200"/>
          </a:xfrm>
          <a:prstGeom prst="bracketPair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4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</a:t>
            </a:r>
            <a:endParaRPr/>
          </a:p>
        </p:txBody>
      </p:sp>
      <p:pic>
        <p:nvPicPr>
          <p:cNvPr id="84" name="Google Shape;84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2088" y="2497925"/>
            <a:ext cx="2981325" cy="1390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63265" y="2497931"/>
            <a:ext cx="2378235" cy="198076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0" name="Google Shape;90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{393CE9D1-9A2B-4C1E-BF11-0548F17AC555}</a:tableStyleId>
              </a:tblPr>
              <a:tblGrid>
                <a:gridCol w="1546950"/>
                <a:gridCol w="1211800"/>
                <a:gridCol w="1705200"/>
                <a:gridCol w="1478225"/>
                <a:gridCol w="2939900"/>
              </a:tblGrid>
              <a:tr h="10047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Solve for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+ 11 = 46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Complete the unit conversion: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179 cm =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1.79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m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Increase 65 by 10%.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71.5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9645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Determine the size of angle </a:t>
                      </a:r>
                      <a:r>
                        <a:rPr i="1" lang="en-GB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: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52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Draw the image when triangle </a:t>
                      </a:r>
                      <a:r>
                        <a:rPr i="1" lang="en-GB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ABC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is translated by the column vector 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91" name="Google Shape;91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1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92" name="Google Shape;92;p18"/>
          <p:cNvSpPr/>
          <p:nvPr/>
        </p:nvSpPr>
        <p:spPr>
          <a:xfrm>
            <a:off x="7609550" y="2171550"/>
            <a:ext cx="294300" cy="400200"/>
          </a:xfrm>
          <a:prstGeom prst="bracketPair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4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2</a:t>
            </a:r>
            <a:endParaRPr/>
          </a:p>
        </p:txBody>
      </p:sp>
      <p:pic>
        <p:nvPicPr>
          <p:cNvPr id="93" name="Google Shape;93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22088" y="2497925"/>
            <a:ext cx="2981325" cy="13906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63275" y="2497925"/>
            <a:ext cx="2378225" cy="198076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9" name="Google Shape;99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{393CE9D1-9A2B-4C1E-BF11-0548F17AC555}</a:tableStyleId>
              </a:tblPr>
              <a:tblGrid>
                <a:gridCol w="1546950"/>
                <a:gridCol w="1135025"/>
                <a:gridCol w="1781975"/>
                <a:gridCol w="1529400"/>
                <a:gridCol w="2888725"/>
              </a:tblGrid>
              <a:tr h="10241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Solve for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17 - 2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28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 the unit conversion: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0.064 kg = </a:t>
                      </a:r>
                      <a:r>
                        <a:rPr b="0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g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Increase 72 by 15%.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458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i="1" lang="en-GB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MNPQ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is a rectangle.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Determine the size of 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Draw the image when triangle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ABC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is translated by the column vector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00" name="Google Shape;100;p1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01" name="Google Shape;101;p19"/>
          <p:cNvSpPr/>
          <p:nvPr/>
        </p:nvSpPr>
        <p:spPr>
          <a:xfrm>
            <a:off x="7637550" y="2230425"/>
            <a:ext cx="383700" cy="400200"/>
          </a:xfrm>
          <a:prstGeom prst="bracketPair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-3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0</a:t>
            </a:r>
            <a:endParaRPr/>
          </a:p>
        </p:txBody>
      </p:sp>
      <p:pic>
        <p:nvPicPr>
          <p:cNvPr id="102" name="Google Shape;102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59454" y="2662770"/>
            <a:ext cx="2751322" cy="19957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3" name="Google Shape;103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64397" y="2662775"/>
            <a:ext cx="2581550" cy="1382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8" name="Google Shape;108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{393CE9D1-9A2B-4C1E-BF11-0548F17AC555}</a:tableStyleId>
              </a:tblPr>
              <a:tblGrid>
                <a:gridCol w="1546950"/>
                <a:gridCol w="1135025"/>
                <a:gridCol w="1781975"/>
                <a:gridCol w="1529400"/>
                <a:gridCol w="2888725"/>
              </a:tblGrid>
              <a:tr h="10241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Solve for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17 - 2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28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-5.5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 the unit conversion: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0.064 kg =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64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Increase 72 by 15%.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82.8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458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i="1" lang="en-GB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MNPQ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is a rectangle.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Determine the size of 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58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Draw the image when triangle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ABC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is translated by the column vector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09" name="Google Shape;109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2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10" name="Google Shape;110;p20"/>
          <p:cNvSpPr/>
          <p:nvPr/>
        </p:nvSpPr>
        <p:spPr>
          <a:xfrm>
            <a:off x="6534150" y="3432975"/>
            <a:ext cx="438300" cy="438300"/>
          </a:xfrm>
          <a:prstGeom prst="triangle">
            <a:avLst>
              <a:gd fmla="val 50000" name="adj"/>
            </a:avLst>
          </a:prstGeom>
          <a:noFill/>
          <a:ln cap="flat" cmpd="sng" w="9525">
            <a:solidFill>
              <a:srgbClr val="00BC89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11" name="Google Shape;111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859450" y="2662773"/>
            <a:ext cx="2751321" cy="1995753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20"/>
          <p:cNvSpPr/>
          <p:nvPr/>
        </p:nvSpPr>
        <p:spPr>
          <a:xfrm>
            <a:off x="7637550" y="2230425"/>
            <a:ext cx="383700" cy="400200"/>
          </a:xfrm>
          <a:prstGeom prst="bracketPair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-3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0</a:t>
            </a:r>
            <a:endParaRPr/>
          </a:p>
        </p:txBody>
      </p:sp>
      <p:pic>
        <p:nvPicPr>
          <p:cNvPr id="113" name="Google Shape;113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64397" y="2662775"/>
            <a:ext cx="2581550" cy="1382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8" name="Google Shape;118;p2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{393CE9D1-9A2B-4C1E-BF11-0548F17AC555}</a:tableStyleId>
              </a:tblPr>
              <a:tblGrid>
                <a:gridCol w="1546950"/>
                <a:gridCol w="1301375"/>
                <a:gridCol w="1615625"/>
                <a:gridCol w="1554975"/>
                <a:gridCol w="2863150"/>
              </a:tblGrid>
              <a:tr h="10312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Solve for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3(3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+ 2) = 51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 the unit conversion: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125.5 mg = </a:t>
                      </a:r>
                      <a:r>
                        <a:rPr b="0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g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Decrease 82 by 35%.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657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Determine the size of 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Draw the image when triangle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ABC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is translated by the column vector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19" name="Google Shape;119;p2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20" name="Google Shape;120;p21"/>
          <p:cNvSpPr/>
          <p:nvPr/>
        </p:nvSpPr>
        <p:spPr>
          <a:xfrm>
            <a:off x="7609325" y="2242675"/>
            <a:ext cx="383700" cy="400200"/>
          </a:xfrm>
          <a:prstGeom prst="bracketPair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-2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-1</a:t>
            </a:r>
            <a:endParaRPr/>
          </a:p>
        </p:txBody>
      </p:sp>
      <p:pic>
        <p:nvPicPr>
          <p:cNvPr id="121" name="Google Shape;121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89000" y="2642871"/>
            <a:ext cx="2253600" cy="20245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2" name="Google Shape;122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98313" y="2507450"/>
            <a:ext cx="3000375" cy="15049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7" name="Google Shape;127;p2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{393CE9D1-9A2B-4C1E-BF11-0548F17AC555}</a:tableStyleId>
              </a:tblPr>
              <a:tblGrid>
                <a:gridCol w="1546950"/>
                <a:gridCol w="1301375"/>
                <a:gridCol w="1615625"/>
                <a:gridCol w="1554975"/>
                <a:gridCol w="2863150"/>
              </a:tblGrid>
              <a:tr h="10312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Solve for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3(3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+ 2) = 51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 the unit conversion: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125.5 mg =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0.1255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Decrease 82 by 35%.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53.3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657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Determine the size of 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136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Draw the image when triangle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ABC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is translated by the column vector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28" name="Google Shape;128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3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29" name="Google Shape;129;p22"/>
          <p:cNvSpPr/>
          <p:nvPr/>
        </p:nvSpPr>
        <p:spPr>
          <a:xfrm>
            <a:off x="7609325" y="2242675"/>
            <a:ext cx="383700" cy="400200"/>
          </a:xfrm>
          <a:prstGeom prst="bracketPair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-2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-1</a:t>
            </a:r>
            <a:endParaRPr/>
          </a:p>
        </p:txBody>
      </p:sp>
      <p:pic>
        <p:nvPicPr>
          <p:cNvPr id="130" name="Google Shape;130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8313" y="2507450"/>
            <a:ext cx="3000375" cy="1504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186350" y="2642871"/>
            <a:ext cx="2253600" cy="202455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6: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137" name="Google Shape;137;p2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{393CE9D1-9A2B-4C1E-BF11-0548F17AC555}</a:tableStyleId>
              </a:tblPr>
              <a:tblGrid>
                <a:gridCol w="1546950"/>
                <a:gridCol w="1301375"/>
                <a:gridCol w="1615625"/>
                <a:gridCol w="1593375"/>
                <a:gridCol w="2824750"/>
              </a:tblGrid>
              <a:tr h="10244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Solve for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5(9 - 2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 + 1 = 46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Complete the unit conversion: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0.75 l = </a:t>
                      </a:r>
                      <a:r>
                        <a:rPr b="0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ml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Increase 1200 by 3%.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469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Determine the size of 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: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Draw the image when triangle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ABC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is translated by the column vector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38" name="Google Shape;138;p23"/>
          <p:cNvSpPr/>
          <p:nvPr/>
        </p:nvSpPr>
        <p:spPr>
          <a:xfrm>
            <a:off x="7615525" y="2235850"/>
            <a:ext cx="383700" cy="400200"/>
          </a:xfrm>
          <a:prstGeom prst="bracketPair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0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-GB"/>
              <a:t>-1</a:t>
            </a:r>
            <a:endParaRPr/>
          </a:p>
        </p:txBody>
      </p:sp>
      <p:pic>
        <p:nvPicPr>
          <p:cNvPr id="139" name="Google Shape;139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50625" y="2603777"/>
            <a:ext cx="2220382" cy="2007891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028722" y="2689622"/>
            <a:ext cx="2342250" cy="1112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