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B050AF1A-6A10-45C8-97E4-A41A56796C8B}">
  <a:tblStyle styleId="{B050AF1A-6A10-45C8-97E4-A41A56796C8B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B612CC13-3E29-489C-A7E4-ED61F77B1004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200F9173-B49F-4D54-BFAD-F430803BF36A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6" name="Shape 2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" name="Google Shape;207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8" name="Google Shape;208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g12df067f80b_1_3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g12df067f80b_1_3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0" name="Shape 2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Google Shape;251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4" name="Shape 2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5" name="Google Shape;275;g12df067f80b_1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6" name="Google Shape;276;g12df067f80b_1_5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g12df067f80b_1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g12df067f80b_1_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g12df067f80b_1_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1" name="Google Shape;141;g12df067f80b_1_1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2" name="Google Shape;162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12df067f80b_1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2" name="Google Shape;182;g12df067f80b_1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9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 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 | Fluent in Five | Summer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{B050AF1A-6A10-45C8-97E4-A41A56796C8B}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9 | Fluent in Five | Summer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{B050AF1A-6A10-45C8-97E4-A41A56796C8B}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Relationship Id="rId4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1.png"/><Relationship Id="rId4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5.png"/><Relationship Id="rId4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Relationship Id="rId4" Type="http://schemas.openxmlformats.org/officeDocument/2006/relationships/image" Target="../media/image1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Relationship Id="rId4" Type="http://schemas.openxmlformats.org/officeDocument/2006/relationships/image" Target="../media/image5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0.png"/><Relationship Id="rId4" Type="http://schemas.openxmlformats.org/officeDocument/2006/relationships/image" Target="../media/image1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9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10" name="Google Shape;210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{200F9173-B49F-4D54-BFAD-F430803BF36A}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20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range of this data: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78, 84, 92, 81, 85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a = 3 and b = -9, 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3a + b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204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length of side D: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the image given: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 lines of symmetry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11" name="Google Shape;211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12" name="Google Shape;212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6771" y="2825909"/>
            <a:ext cx="2253600" cy="18676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13" name="Google Shape;213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08475" y="3041500"/>
            <a:ext cx="1839150" cy="17268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14" name="Google Shape;214;p24"/>
          <p:cNvGrpSpPr/>
          <p:nvPr/>
        </p:nvGrpSpPr>
        <p:grpSpPr>
          <a:xfrm>
            <a:off x="6443164" y="1259125"/>
            <a:ext cx="858254" cy="481300"/>
            <a:chOff x="5187739" y="1287225"/>
            <a:chExt cx="858254" cy="481300"/>
          </a:xfrm>
        </p:grpSpPr>
        <p:grpSp>
          <p:nvGrpSpPr>
            <p:cNvPr id="215" name="Google Shape;215;p24"/>
            <p:cNvGrpSpPr/>
            <p:nvPr/>
          </p:nvGrpSpPr>
          <p:grpSpPr>
            <a:xfrm>
              <a:off x="5340139" y="1287225"/>
              <a:ext cx="705854" cy="481300"/>
              <a:chOff x="4988789" y="1259100"/>
              <a:chExt cx="705854" cy="481300"/>
            </a:xfrm>
          </p:grpSpPr>
          <p:grpSp>
            <p:nvGrpSpPr>
              <p:cNvPr id="216" name="Google Shape;216;p24"/>
              <p:cNvGrpSpPr/>
              <p:nvPr/>
            </p:nvGrpSpPr>
            <p:grpSpPr>
              <a:xfrm>
                <a:off x="4988789" y="1259100"/>
                <a:ext cx="159954" cy="481300"/>
                <a:chOff x="4963775" y="5368550"/>
                <a:chExt cx="294900" cy="481300"/>
              </a:xfrm>
            </p:grpSpPr>
            <p:cxnSp>
              <p:nvCxnSpPr>
                <p:cNvPr id="217" name="Google Shape;217;p24"/>
                <p:cNvCxnSpPr/>
                <p:nvPr/>
              </p:nvCxnSpPr>
              <p:spPr>
                <a:xfrm>
                  <a:off x="4963775" y="5609200"/>
                  <a:ext cx="2949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sp>
              <p:nvSpPr>
                <p:cNvPr id="218" name="Google Shape;218;p24"/>
                <p:cNvSpPr txBox="1"/>
                <p:nvPr/>
              </p:nvSpPr>
              <p:spPr>
                <a:xfrm>
                  <a:off x="4963775" y="5634450"/>
                  <a:ext cx="294900" cy="215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>
                      <a:latin typeface="Nunito Sans"/>
                      <a:ea typeface="Nunito Sans"/>
                      <a:cs typeface="Nunito Sans"/>
                      <a:sym typeface="Nunito Sans"/>
                    </a:rPr>
                    <a:t>3</a:t>
                  </a:r>
                  <a:endParaRPr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endParaRPr>
                </a:p>
              </p:txBody>
            </p:sp>
            <p:sp>
              <p:nvSpPr>
                <p:cNvPr id="219" name="Google Shape;219;p24"/>
                <p:cNvSpPr txBox="1"/>
                <p:nvPr/>
              </p:nvSpPr>
              <p:spPr>
                <a:xfrm>
                  <a:off x="4963775" y="5368550"/>
                  <a:ext cx="294900" cy="215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>
                      <a:latin typeface="Nunito Sans"/>
                      <a:ea typeface="Nunito Sans"/>
                      <a:cs typeface="Nunito Sans"/>
                      <a:sym typeface="Nunito Sans"/>
                    </a:rPr>
                    <a:t>1</a:t>
                  </a:r>
                  <a:endParaRPr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endParaRPr>
                </a:p>
              </p:txBody>
            </p:sp>
          </p:grpSp>
          <p:grpSp>
            <p:nvGrpSpPr>
              <p:cNvPr id="220" name="Google Shape;220;p24"/>
              <p:cNvGrpSpPr/>
              <p:nvPr/>
            </p:nvGrpSpPr>
            <p:grpSpPr>
              <a:xfrm>
                <a:off x="5534689" y="1259100"/>
                <a:ext cx="159954" cy="481300"/>
                <a:chOff x="4963775" y="5368550"/>
                <a:chExt cx="294900" cy="481300"/>
              </a:xfrm>
            </p:grpSpPr>
            <p:cxnSp>
              <p:nvCxnSpPr>
                <p:cNvPr id="221" name="Google Shape;221;p24"/>
                <p:cNvCxnSpPr/>
                <p:nvPr/>
              </p:nvCxnSpPr>
              <p:spPr>
                <a:xfrm>
                  <a:off x="4963775" y="5609200"/>
                  <a:ext cx="2949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sp>
              <p:nvSpPr>
                <p:cNvPr id="222" name="Google Shape;222;p24"/>
                <p:cNvSpPr txBox="1"/>
                <p:nvPr/>
              </p:nvSpPr>
              <p:spPr>
                <a:xfrm>
                  <a:off x="4963775" y="5634450"/>
                  <a:ext cx="294900" cy="215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>
                      <a:latin typeface="Nunito Sans"/>
                      <a:ea typeface="Nunito Sans"/>
                      <a:cs typeface="Nunito Sans"/>
                      <a:sym typeface="Nunito Sans"/>
                    </a:rPr>
                    <a:t>8</a:t>
                  </a:r>
                  <a:endParaRPr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endParaRPr>
                </a:p>
              </p:txBody>
            </p:sp>
            <p:sp>
              <p:nvSpPr>
                <p:cNvPr id="223" name="Google Shape;223;p24"/>
                <p:cNvSpPr txBox="1"/>
                <p:nvPr/>
              </p:nvSpPr>
              <p:spPr>
                <a:xfrm>
                  <a:off x="4963775" y="5368550"/>
                  <a:ext cx="294900" cy="215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>
                      <a:latin typeface="Nunito Sans"/>
                      <a:ea typeface="Nunito Sans"/>
                      <a:cs typeface="Nunito Sans"/>
                      <a:sym typeface="Nunito Sans"/>
                    </a:rPr>
                    <a:t>5</a:t>
                  </a:r>
                  <a:endParaRPr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endParaRPr>
                </a:p>
              </p:txBody>
            </p:sp>
          </p:grpSp>
        </p:grpSp>
        <p:sp>
          <p:nvSpPr>
            <p:cNvPr id="224" name="Google Shape;224;p24"/>
            <p:cNvSpPr txBox="1"/>
            <p:nvPr/>
          </p:nvSpPr>
          <p:spPr>
            <a:xfrm>
              <a:off x="5187739" y="1439625"/>
              <a:ext cx="159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25" name="Google Shape;225;p24"/>
            <p:cNvSpPr txBox="1"/>
            <p:nvPr/>
          </p:nvSpPr>
          <p:spPr>
            <a:xfrm>
              <a:off x="5560111" y="1439625"/>
              <a:ext cx="3210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-</a:t>
              </a: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 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0" name="Google Shape;230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{200F9173-B49F-4D54-BFAD-F430803BF36A}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20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range of this data: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78, 84, 92, 81, 85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 =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and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 =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-9, 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 + 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 x 3 - 9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516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length of side D: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13.1 cm (1 dp)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the image given: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 lines of symmetry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31" name="Google Shape;231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32" name="Google Shape;232;p25"/>
          <p:cNvPicPr preferRelativeResize="0"/>
          <p:nvPr/>
        </p:nvPicPr>
        <p:blipFill rotWithShape="1">
          <a:blip r:embed="rId3">
            <a:alphaModFix/>
          </a:blip>
          <a:srcRect b="4369" l="0" r="0" t="4588"/>
          <a:stretch/>
        </p:blipFill>
        <p:spPr>
          <a:xfrm>
            <a:off x="5728900" y="2993725"/>
            <a:ext cx="2006625" cy="1817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33" name="Google Shape;23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06771" y="2825909"/>
            <a:ext cx="2253600" cy="1867662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4" name="Google Shape;234;p25"/>
          <p:cNvGrpSpPr/>
          <p:nvPr/>
        </p:nvGrpSpPr>
        <p:grpSpPr>
          <a:xfrm>
            <a:off x="7509983" y="1259125"/>
            <a:ext cx="312424" cy="481300"/>
            <a:chOff x="4963809" y="5368550"/>
            <a:chExt cx="576002" cy="481300"/>
          </a:xfrm>
        </p:grpSpPr>
        <p:sp>
          <p:nvSpPr>
            <p:cNvPr id="235" name="Google Shape;235;p25"/>
            <p:cNvSpPr txBox="1"/>
            <p:nvPr/>
          </p:nvSpPr>
          <p:spPr>
            <a:xfrm>
              <a:off x="4963811" y="5634450"/>
              <a:ext cx="5760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24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36" name="Google Shape;236;p25"/>
            <p:cNvSpPr txBox="1"/>
            <p:nvPr/>
          </p:nvSpPr>
          <p:spPr>
            <a:xfrm>
              <a:off x="4963809" y="5368550"/>
              <a:ext cx="5760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17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cxnSp>
        <p:nvCxnSpPr>
          <p:cNvPr id="237" name="Google Shape;237;p25"/>
          <p:cNvCxnSpPr/>
          <p:nvPr/>
        </p:nvCxnSpPr>
        <p:spPr>
          <a:xfrm>
            <a:off x="7586164" y="1499775"/>
            <a:ext cx="159900" cy="0"/>
          </a:xfrm>
          <a:prstGeom prst="straightConnector1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med" w="med" type="none"/>
            <a:tailEnd len="med" w="med" type="none"/>
          </a:ln>
        </p:spPr>
      </p:cxnSp>
      <p:grpSp>
        <p:nvGrpSpPr>
          <p:cNvPr id="238" name="Google Shape;238;p25"/>
          <p:cNvGrpSpPr/>
          <p:nvPr/>
        </p:nvGrpSpPr>
        <p:grpSpPr>
          <a:xfrm>
            <a:off x="6443164" y="1259125"/>
            <a:ext cx="858254" cy="481300"/>
            <a:chOff x="5187739" y="1287225"/>
            <a:chExt cx="858254" cy="481300"/>
          </a:xfrm>
        </p:grpSpPr>
        <p:grpSp>
          <p:nvGrpSpPr>
            <p:cNvPr id="239" name="Google Shape;239;p25"/>
            <p:cNvGrpSpPr/>
            <p:nvPr/>
          </p:nvGrpSpPr>
          <p:grpSpPr>
            <a:xfrm>
              <a:off x="5340139" y="1287225"/>
              <a:ext cx="705854" cy="481300"/>
              <a:chOff x="4988789" y="1259100"/>
              <a:chExt cx="705854" cy="481300"/>
            </a:xfrm>
          </p:grpSpPr>
          <p:grpSp>
            <p:nvGrpSpPr>
              <p:cNvPr id="240" name="Google Shape;240;p25"/>
              <p:cNvGrpSpPr/>
              <p:nvPr/>
            </p:nvGrpSpPr>
            <p:grpSpPr>
              <a:xfrm>
                <a:off x="4988789" y="1259100"/>
                <a:ext cx="159954" cy="481300"/>
                <a:chOff x="4963775" y="5368550"/>
                <a:chExt cx="294900" cy="481300"/>
              </a:xfrm>
            </p:grpSpPr>
            <p:cxnSp>
              <p:nvCxnSpPr>
                <p:cNvPr id="241" name="Google Shape;241;p25"/>
                <p:cNvCxnSpPr/>
                <p:nvPr/>
              </p:nvCxnSpPr>
              <p:spPr>
                <a:xfrm>
                  <a:off x="4963775" y="5609200"/>
                  <a:ext cx="2949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sp>
              <p:nvSpPr>
                <p:cNvPr id="242" name="Google Shape;242;p25"/>
                <p:cNvSpPr txBox="1"/>
                <p:nvPr/>
              </p:nvSpPr>
              <p:spPr>
                <a:xfrm>
                  <a:off x="4963775" y="5634450"/>
                  <a:ext cx="294900" cy="215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>
                      <a:latin typeface="Nunito Sans"/>
                      <a:ea typeface="Nunito Sans"/>
                      <a:cs typeface="Nunito Sans"/>
                      <a:sym typeface="Nunito Sans"/>
                    </a:rPr>
                    <a:t>3</a:t>
                  </a:r>
                  <a:endParaRPr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endParaRPr>
                </a:p>
              </p:txBody>
            </p:sp>
            <p:sp>
              <p:nvSpPr>
                <p:cNvPr id="243" name="Google Shape;243;p25"/>
                <p:cNvSpPr txBox="1"/>
                <p:nvPr/>
              </p:nvSpPr>
              <p:spPr>
                <a:xfrm>
                  <a:off x="4963775" y="5368550"/>
                  <a:ext cx="294900" cy="215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>
                      <a:latin typeface="Nunito Sans"/>
                      <a:ea typeface="Nunito Sans"/>
                      <a:cs typeface="Nunito Sans"/>
                      <a:sym typeface="Nunito Sans"/>
                    </a:rPr>
                    <a:t>1</a:t>
                  </a:r>
                  <a:endParaRPr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endParaRPr>
                </a:p>
              </p:txBody>
            </p:sp>
          </p:grpSp>
          <p:grpSp>
            <p:nvGrpSpPr>
              <p:cNvPr id="244" name="Google Shape;244;p25"/>
              <p:cNvGrpSpPr/>
              <p:nvPr/>
            </p:nvGrpSpPr>
            <p:grpSpPr>
              <a:xfrm>
                <a:off x="5534689" y="1259100"/>
                <a:ext cx="159954" cy="481300"/>
                <a:chOff x="4963775" y="5368550"/>
                <a:chExt cx="294900" cy="481300"/>
              </a:xfrm>
            </p:grpSpPr>
            <p:cxnSp>
              <p:nvCxnSpPr>
                <p:cNvPr id="245" name="Google Shape;245;p25"/>
                <p:cNvCxnSpPr/>
                <p:nvPr/>
              </p:nvCxnSpPr>
              <p:spPr>
                <a:xfrm>
                  <a:off x="4963775" y="5609200"/>
                  <a:ext cx="2949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sp>
              <p:nvSpPr>
                <p:cNvPr id="246" name="Google Shape;246;p25"/>
                <p:cNvSpPr txBox="1"/>
                <p:nvPr/>
              </p:nvSpPr>
              <p:spPr>
                <a:xfrm>
                  <a:off x="4963775" y="5634450"/>
                  <a:ext cx="294900" cy="215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>
                      <a:latin typeface="Nunito Sans"/>
                      <a:ea typeface="Nunito Sans"/>
                      <a:cs typeface="Nunito Sans"/>
                      <a:sym typeface="Nunito Sans"/>
                    </a:rPr>
                    <a:t>8</a:t>
                  </a:r>
                  <a:endParaRPr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endParaRPr>
                </a:p>
              </p:txBody>
            </p:sp>
            <p:sp>
              <p:nvSpPr>
                <p:cNvPr id="247" name="Google Shape;247;p25"/>
                <p:cNvSpPr txBox="1"/>
                <p:nvPr/>
              </p:nvSpPr>
              <p:spPr>
                <a:xfrm>
                  <a:off x="4963775" y="5368550"/>
                  <a:ext cx="294900" cy="215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>
                      <a:latin typeface="Nunito Sans"/>
                      <a:ea typeface="Nunito Sans"/>
                      <a:cs typeface="Nunito Sans"/>
                      <a:sym typeface="Nunito Sans"/>
                    </a:rPr>
                    <a:t>5</a:t>
                  </a:r>
                  <a:endParaRPr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endParaRPr>
                </a:p>
              </p:txBody>
            </p:sp>
          </p:grpSp>
        </p:grpSp>
        <p:sp>
          <p:nvSpPr>
            <p:cNvPr id="248" name="Google Shape;248;p25"/>
            <p:cNvSpPr txBox="1"/>
            <p:nvPr/>
          </p:nvSpPr>
          <p:spPr>
            <a:xfrm>
              <a:off x="5187739" y="1439625"/>
              <a:ext cx="159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49" name="Google Shape;249;p25"/>
            <p:cNvSpPr txBox="1"/>
            <p:nvPr/>
          </p:nvSpPr>
          <p:spPr>
            <a:xfrm>
              <a:off x="5560111" y="1439625"/>
              <a:ext cx="3210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- 3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54" name="Google Shape;254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{200F9173-B49F-4D54-BFAD-F430803BF36A}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548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median of this data: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9.3, 9.2, 8.7, 8.7, 9.9, 9.1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 =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-3 and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 =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4, 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b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a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1334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length of side E: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the image given: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 lines of symmetry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55" name="Google Shape;255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56" name="Google Shape;25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3450" y="2825325"/>
            <a:ext cx="3105150" cy="173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30325" y="3282525"/>
            <a:ext cx="2381100" cy="144881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58" name="Google Shape;258;p26"/>
          <p:cNvGrpSpPr/>
          <p:nvPr/>
        </p:nvGrpSpPr>
        <p:grpSpPr>
          <a:xfrm>
            <a:off x="6138364" y="1259125"/>
            <a:ext cx="705854" cy="481300"/>
            <a:chOff x="5340139" y="1287225"/>
            <a:chExt cx="705854" cy="481300"/>
          </a:xfrm>
        </p:grpSpPr>
        <p:grpSp>
          <p:nvGrpSpPr>
            <p:cNvPr id="259" name="Google Shape;259;p26"/>
            <p:cNvGrpSpPr/>
            <p:nvPr/>
          </p:nvGrpSpPr>
          <p:grpSpPr>
            <a:xfrm>
              <a:off x="5340139" y="1287225"/>
              <a:ext cx="705854" cy="481300"/>
              <a:chOff x="4988789" y="1259100"/>
              <a:chExt cx="705854" cy="481300"/>
            </a:xfrm>
          </p:grpSpPr>
          <p:grpSp>
            <p:nvGrpSpPr>
              <p:cNvPr id="260" name="Google Shape;260;p26"/>
              <p:cNvGrpSpPr/>
              <p:nvPr/>
            </p:nvGrpSpPr>
            <p:grpSpPr>
              <a:xfrm>
                <a:off x="4988789" y="1259100"/>
                <a:ext cx="159954" cy="481300"/>
                <a:chOff x="4963775" y="5368550"/>
                <a:chExt cx="294900" cy="481300"/>
              </a:xfrm>
            </p:grpSpPr>
            <p:cxnSp>
              <p:nvCxnSpPr>
                <p:cNvPr id="261" name="Google Shape;261;p26"/>
                <p:cNvCxnSpPr/>
                <p:nvPr/>
              </p:nvCxnSpPr>
              <p:spPr>
                <a:xfrm>
                  <a:off x="4963775" y="5609200"/>
                  <a:ext cx="2949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sp>
              <p:nvSpPr>
                <p:cNvPr id="262" name="Google Shape;262;p26"/>
                <p:cNvSpPr txBox="1"/>
                <p:nvPr/>
              </p:nvSpPr>
              <p:spPr>
                <a:xfrm>
                  <a:off x="4963775" y="5634450"/>
                  <a:ext cx="294900" cy="215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>
                      <a:latin typeface="Nunito Sans"/>
                      <a:ea typeface="Nunito Sans"/>
                      <a:cs typeface="Nunito Sans"/>
                      <a:sym typeface="Nunito Sans"/>
                    </a:rPr>
                    <a:t>3</a:t>
                  </a:r>
                  <a:endParaRPr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endParaRPr>
                </a:p>
              </p:txBody>
            </p:sp>
            <p:sp>
              <p:nvSpPr>
                <p:cNvPr id="263" name="Google Shape;263;p26"/>
                <p:cNvSpPr txBox="1"/>
                <p:nvPr/>
              </p:nvSpPr>
              <p:spPr>
                <a:xfrm>
                  <a:off x="4963775" y="5368550"/>
                  <a:ext cx="294900" cy="215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>
                      <a:latin typeface="Nunito Sans"/>
                      <a:ea typeface="Nunito Sans"/>
                      <a:cs typeface="Nunito Sans"/>
                      <a:sym typeface="Nunito Sans"/>
                    </a:rPr>
                    <a:t>1</a:t>
                  </a:r>
                  <a:endParaRPr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endParaRPr>
                </a:p>
              </p:txBody>
            </p:sp>
          </p:grpSp>
          <p:grpSp>
            <p:nvGrpSpPr>
              <p:cNvPr id="264" name="Google Shape;264;p26"/>
              <p:cNvGrpSpPr/>
              <p:nvPr/>
            </p:nvGrpSpPr>
            <p:grpSpPr>
              <a:xfrm>
                <a:off x="5534689" y="1259100"/>
                <a:ext cx="159954" cy="481300"/>
                <a:chOff x="4963775" y="5368550"/>
                <a:chExt cx="294900" cy="481300"/>
              </a:xfrm>
            </p:grpSpPr>
            <p:cxnSp>
              <p:nvCxnSpPr>
                <p:cNvPr id="265" name="Google Shape;265;p26"/>
                <p:cNvCxnSpPr/>
                <p:nvPr/>
              </p:nvCxnSpPr>
              <p:spPr>
                <a:xfrm>
                  <a:off x="4963775" y="5609200"/>
                  <a:ext cx="2949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sp>
              <p:nvSpPr>
                <p:cNvPr id="266" name="Google Shape;266;p26"/>
                <p:cNvSpPr txBox="1"/>
                <p:nvPr/>
              </p:nvSpPr>
              <p:spPr>
                <a:xfrm>
                  <a:off x="4963775" y="5634450"/>
                  <a:ext cx="294900" cy="215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>
                      <a:latin typeface="Nunito Sans"/>
                      <a:ea typeface="Nunito Sans"/>
                      <a:cs typeface="Nunito Sans"/>
                      <a:sym typeface="Nunito Sans"/>
                    </a:rPr>
                    <a:t>4</a:t>
                  </a:r>
                  <a:endParaRPr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endParaRPr>
                </a:p>
              </p:txBody>
            </p:sp>
            <p:sp>
              <p:nvSpPr>
                <p:cNvPr id="267" name="Google Shape;267;p26"/>
                <p:cNvSpPr txBox="1"/>
                <p:nvPr/>
              </p:nvSpPr>
              <p:spPr>
                <a:xfrm>
                  <a:off x="4963775" y="5368550"/>
                  <a:ext cx="294900" cy="215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>
                      <a:latin typeface="Nunito Sans"/>
                      <a:ea typeface="Nunito Sans"/>
                      <a:cs typeface="Nunito Sans"/>
                      <a:sym typeface="Nunito Sans"/>
                    </a:rPr>
                    <a:t>3</a:t>
                  </a:r>
                  <a:endParaRPr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endParaRPr>
                </a:p>
              </p:txBody>
            </p:sp>
          </p:grpSp>
        </p:grpSp>
        <p:sp>
          <p:nvSpPr>
            <p:cNvPr id="268" name="Google Shape;268;p26"/>
            <p:cNvSpPr txBox="1"/>
            <p:nvPr/>
          </p:nvSpPr>
          <p:spPr>
            <a:xfrm>
              <a:off x="5532586" y="1406200"/>
              <a:ext cx="3210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⨉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69" name="Google Shape;269;p26"/>
          <p:cNvSpPr txBox="1"/>
          <p:nvPr/>
        </p:nvSpPr>
        <p:spPr>
          <a:xfrm>
            <a:off x="6834161" y="1347200"/>
            <a:ext cx="321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Nunito Sans"/>
                <a:ea typeface="Nunito Sans"/>
                <a:cs typeface="Nunito Sans"/>
                <a:sym typeface="Nunito Sans"/>
              </a:rPr>
              <a:t>÷</a:t>
            </a:r>
            <a:endParaRPr sz="180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70" name="Google Shape;270;p26"/>
          <p:cNvGrpSpPr/>
          <p:nvPr/>
        </p:nvGrpSpPr>
        <p:grpSpPr>
          <a:xfrm>
            <a:off x="7136514" y="1259125"/>
            <a:ext cx="159954" cy="481300"/>
            <a:chOff x="4963775" y="5368550"/>
            <a:chExt cx="294900" cy="481300"/>
          </a:xfrm>
        </p:grpSpPr>
        <p:cxnSp>
          <p:nvCxnSpPr>
            <p:cNvPr id="271" name="Google Shape;271;p26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72" name="Google Shape;272;p26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73" name="Google Shape;273;p26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7" name="Shape 2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8" name="Google Shape;278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{200F9173-B49F-4D54-BFAD-F430803BF36A}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548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median of this data: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9.15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9.3, 9.2, 8.7, 8.7, 9.9, 9.1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 =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-3 and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 =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4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 - 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3857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length of side E: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2.41 cm (2 dp)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the image given: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 lines of symmetry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 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 rotational symmetry (order 1)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79" name="Google Shape;279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0" name="Google Shape;28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30325" y="3282525"/>
            <a:ext cx="2381100" cy="1448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281" name="Google Shape;28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3450" y="2825325"/>
            <a:ext cx="3105150" cy="17335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82" name="Google Shape;282;p27"/>
          <p:cNvGrpSpPr/>
          <p:nvPr/>
        </p:nvGrpSpPr>
        <p:grpSpPr>
          <a:xfrm>
            <a:off x="6138364" y="1259125"/>
            <a:ext cx="705854" cy="481300"/>
            <a:chOff x="5340139" y="1287225"/>
            <a:chExt cx="705854" cy="481300"/>
          </a:xfrm>
        </p:grpSpPr>
        <p:grpSp>
          <p:nvGrpSpPr>
            <p:cNvPr id="283" name="Google Shape;283;p27"/>
            <p:cNvGrpSpPr/>
            <p:nvPr/>
          </p:nvGrpSpPr>
          <p:grpSpPr>
            <a:xfrm>
              <a:off x="5340139" y="1287225"/>
              <a:ext cx="705854" cy="481300"/>
              <a:chOff x="4988789" y="1259100"/>
              <a:chExt cx="705854" cy="481300"/>
            </a:xfrm>
          </p:grpSpPr>
          <p:grpSp>
            <p:nvGrpSpPr>
              <p:cNvPr id="284" name="Google Shape;284;p27"/>
              <p:cNvGrpSpPr/>
              <p:nvPr/>
            </p:nvGrpSpPr>
            <p:grpSpPr>
              <a:xfrm>
                <a:off x="4988789" y="1259100"/>
                <a:ext cx="159954" cy="481300"/>
                <a:chOff x="4963775" y="5368550"/>
                <a:chExt cx="294900" cy="481300"/>
              </a:xfrm>
            </p:grpSpPr>
            <p:cxnSp>
              <p:nvCxnSpPr>
                <p:cNvPr id="285" name="Google Shape;285;p27"/>
                <p:cNvCxnSpPr/>
                <p:nvPr/>
              </p:nvCxnSpPr>
              <p:spPr>
                <a:xfrm>
                  <a:off x="4963775" y="5609200"/>
                  <a:ext cx="2949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sp>
              <p:nvSpPr>
                <p:cNvPr id="286" name="Google Shape;286;p27"/>
                <p:cNvSpPr txBox="1"/>
                <p:nvPr/>
              </p:nvSpPr>
              <p:spPr>
                <a:xfrm>
                  <a:off x="4963775" y="5634450"/>
                  <a:ext cx="294900" cy="215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>
                      <a:latin typeface="Nunito Sans"/>
                      <a:ea typeface="Nunito Sans"/>
                      <a:cs typeface="Nunito Sans"/>
                      <a:sym typeface="Nunito Sans"/>
                    </a:rPr>
                    <a:t>3</a:t>
                  </a:r>
                  <a:endParaRPr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endParaRPr>
                </a:p>
              </p:txBody>
            </p:sp>
            <p:sp>
              <p:nvSpPr>
                <p:cNvPr id="287" name="Google Shape;287;p27"/>
                <p:cNvSpPr txBox="1"/>
                <p:nvPr/>
              </p:nvSpPr>
              <p:spPr>
                <a:xfrm>
                  <a:off x="4963775" y="5368550"/>
                  <a:ext cx="294900" cy="215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>
                      <a:latin typeface="Nunito Sans"/>
                      <a:ea typeface="Nunito Sans"/>
                      <a:cs typeface="Nunito Sans"/>
                      <a:sym typeface="Nunito Sans"/>
                    </a:rPr>
                    <a:t>1</a:t>
                  </a:r>
                  <a:endParaRPr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endParaRPr>
                </a:p>
              </p:txBody>
            </p:sp>
          </p:grpSp>
          <p:grpSp>
            <p:nvGrpSpPr>
              <p:cNvPr id="288" name="Google Shape;288;p27"/>
              <p:cNvGrpSpPr/>
              <p:nvPr/>
            </p:nvGrpSpPr>
            <p:grpSpPr>
              <a:xfrm>
                <a:off x="5534689" y="1259100"/>
                <a:ext cx="159954" cy="481300"/>
                <a:chOff x="4963775" y="5368550"/>
                <a:chExt cx="294900" cy="481300"/>
              </a:xfrm>
            </p:grpSpPr>
            <p:cxnSp>
              <p:nvCxnSpPr>
                <p:cNvPr id="289" name="Google Shape;289;p27"/>
                <p:cNvCxnSpPr/>
                <p:nvPr/>
              </p:nvCxnSpPr>
              <p:spPr>
                <a:xfrm>
                  <a:off x="4963775" y="5609200"/>
                  <a:ext cx="2949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sp>
              <p:nvSpPr>
                <p:cNvPr id="290" name="Google Shape;290;p27"/>
                <p:cNvSpPr txBox="1"/>
                <p:nvPr/>
              </p:nvSpPr>
              <p:spPr>
                <a:xfrm>
                  <a:off x="4963775" y="5634450"/>
                  <a:ext cx="294900" cy="215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>
                      <a:latin typeface="Nunito Sans"/>
                      <a:ea typeface="Nunito Sans"/>
                      <a:cs typeface="Nunito Sans"/>
                      <a:sym typeface="Nunito Sans"/>
                    </a:rPr>
                    <a:t>4</a:t>
                  </a:r>
                  <a:endParaRPr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endParaRPr>
                </a:p>
              </p:txBody>
            </p:sp>
            <p:sp>
              <p:nvSpPr>
                <p:cNvPr id="291" name="Google Shape;291;p27"/>
                <p:cNvSpPr txBox="1"/>
                <p:nvPr/>
              </p:nvSpPr>
              <p:spPr>
                <a:xfrm>
                  <a:off x="4963775" y="5368550"/>
                  <a:ext cx="294900" cy="215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>
                      <a:latin typeface="Nunito Sans"/>
                      <a:ea typeface="Nunito Sans"/>
                      <a:cs typeface="Nunito Sans"/>
                      <a:sym typeface="Nunito Sans"/>
                    </a:rPr>
                    <a:t>3</a:t>
                  </a:r>
                  <a:endParaRPr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endParaRPr>
                </a:p>
              </p:txBody>
            </p:sp>
          </p:grpSp>
        </p:grpSp>
        <p:sp>
          <p:nvSpPr>
            <p:cNvPr id="292" name="Google Shape;292;p27"/>
            <p:cNvSpPr txBox="1"/>
            <p:nvPr/>
          </p:nvSpPr>
          <p:spPr>
            <a:xfrm>
              <a:off x="5532586" y="1406200"/>
              <a:ext cx="3210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⨉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293" name="Google Shape;293;p27"/>
          <p:cNvSpPr txBox="1"/>
          <p:nvPr/>
        </p:nvSpPr>
        <p:spPr>
          <a:xfrm>
            <a:off x="6834161" y="1347200"/>
            <a:ext cx="321000" cy="277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Nunito Sans"/>
                <a:ea typeface="Nunito Sans"/>
                <a:cs typeface="Nunito Sans"/>
                <a:sym typeface="Nunito Sans"/>
              </a:rPr>
              <a:t>÷</a:t>
            </a:r>
            <a:endParaRPr sz="1800">
              <a:solidFill>
                <a:srgbClr val="000000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94" name="Google Shape;294;p27"/>
          <p:cNvGrpSpPr/>
          <p:nvPr/>
        </p:nvGrpSpPr>
        <p:grpSpPr>
          <a:xfrm>
            <a:off x="7136514" y="1259125"/>
            <a:ext cx="159954" cy="481300"/>
            <a:chOff x="4963775" y="5368550"/>
            <a:chExt cx="294900" cy="481300"/>
          </a:xfrm>
        </p:grpSpPr>
        <p:cxnSp>
          <p:nvCxnSpPr>
            <p:cNvPr id="295" name="Google Shape;295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296" name="Google Shape;296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297" name="Google Shape;297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{B612CC13-3E29-489C-A7E4-ED61F77B1004}</a:tableStyleId>
              </a:tblPr>
              <a:tblGrid>
                <a:gridCol w="88293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There is a mixture of statistics, algebra, arithmetic and geometry this week. Students should be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reminded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that the skills overlap, and that quite often different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branches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maths can be needed to solve a single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problem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Dealing with the topics in this way is normalising and aids fluency.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Descriptive statistics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Simple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substitution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Arithmetic with fractions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Trigonometry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(finding side lengths)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Symmetry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{B612CC13-3E29-489C-A7E4-ED61F77B1004}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Descriptive statistics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 a definition of each type of average?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When might each average be used?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Simple substitution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Describe the process of substitution in your own words?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Arithmetic with fractions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*reflect on previous learning*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Trigonometry (finding side lengths)</a:t>
                      </a:r>
                      <a:endParaRPr b="1" sz="13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you remember the trigonometric relationships?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Symmetry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Where do we see symmetry in real life?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examples of symmetry can you see right now?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{200F9173-B49F-4D54-BFAD-F430803BF36A}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401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median of this data: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34, 37, 32, 29, 41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If 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 =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 and 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 =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5, evaluate: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2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 + b</a:t>
                      </a:r>
                      <a:endParaRPr b="0" i="1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Evaluate: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903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Find the length of side A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For the image given: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 lines of symmetry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6388" y="2631875"/>
            <a:ext cx="3095625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17900" y="2883100"/>
            <a:ext cx="2253600" cy="1699443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0" name="Google Shape;90;p18"/>
          <p:cNvGrpSpPr/>
          <p:nvPr/>
        </p:nvGrpSpPr>
        <p:grpSpPr>
          <a:xfrm>
            <a:off x="6344914" y="1277850"/>
            <a:ext cx="705854" cy="481300"/>
            <a:chOff x="4988789" y="1259100"/>
            <a:chExt cx="705854" cy="481300"/>
          </a:xfrm>
        </p:grpSpPr>
        <p:grpSp>
          <p:nvGrpSpPr>
            <p:cNvPr id="91" name="Google Shape;91;p18"/>
            <p:cNvGrpSpPr/>
            <p:nvPr/>
          </p:nvGrpSpPr>
          <p:grpSpPr>
            <a:xfrm>
              <a:off x="4988789" y="1259100"/>
              <a:ext cx="159954" cy="481300"/>
              <a:chOff x="4963775" y="5368550"/>
              <a:chExt cx="294900" cy="481300"/>
            </a:xfrm>
          </p:grpSpPr>
          <p:cxnSp>
            <p:nvCxnSpPr>
              <p:cNvPr id="92" name="Google Shape;92;p18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93" name="Google Shape;93;p18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3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94" name="Google Shape;94;p18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2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grpSp>
          <p:nvGrpSpPr>
            <p:cNvPr id="95" name="Google Shape;95;p18"/>
            <p:cNvGrpSpPr/>
            <p:nvPr/>
          </p:nvGrpSpPr>
          <p:grpSpPr>
            <a:xfrm>
              <a:off x="5534689" y="1259100"/>
              <a:ext cx="159954" cy="481300"/>
              <a:chOff x="4963775" y="5368550"/>
              <a:chExt cx="294900" cy="481300"/>
            </a:xfrm>
          </p:grpSpPr>
          <p:cxnSp>
            <p:nvCxnSpPr>
              <p:cNvPr id="96" name="Google Shape;96;p18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97" name="Google Shape;97;p18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6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98" name="Google Shape;98;p18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5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99" name="Google Shape;99;p18"/>
            <p:cNvSpPr txBox="1"/>
            <p:nvPr/>
          </p:nvSpPr>
          <p:spPr>
            <a:xfrm>
              <a:off x="5198025" y="1299650"/>
              <a:ext cx="2874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⨉</a:t>
              </a: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4" name="Google Shape;104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{200F9173-B49F-4D54-BFAD-F430803BF36A}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401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median of this data: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34, 37, 32, 29, 41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If 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 =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and 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 =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evaluate: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2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 + b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x 2 + 5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Evaluate: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=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903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Find the length of side A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9.00 cm (2dp)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For the image given: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 lines of symmetry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5" name="Google Shape;105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6" name="Google Shape;10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56388" y="2631875"/>
            <a:ext cx="3095625" cy="16764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17900" y="2883116"/>
            <a:ext cx="2253600" cy="169943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08" name="Google Shape;108;p19"/>
          <p:cNvGrpSpPr/>
          <p:nvPr/>
        </p:nvGrpSpPr>
        <p:grpSpPr>
          <a:xfrm>
            <a:off x="6344914" y="1277850"/>
            <a:ext cx="705854" cy="481300"/>
            <a:chOff x="4988789" y="1259100"/>
            <a:chExt cx="705854" cy="481300"/>
          </a:xfrm>
        </p:grpSpPr>
        <p:grpSp>
          <p:nvGrpSpPr>
            <p:cNvPr id="109" name="Google Shape;109;p19"/>
            <p:cNvGrpSpPr/>
            <p:nvPr/>
          </p:nvGrpSpPr>
          <p:grpSpPr>
            <a:xfrm>
              <a:off x="4988789" y="1259100"/>
              <a:ext cx="159954" cy="481300"/>
              <a:chOff x="4963775" y="5368550"/>
              <a:chExt cx="294900" cy="481300"/>
            </a:xfrm>
          </p:grpSpPr>
          <p:cxnSp>
            <p:nvCxnSpPr>
              <p:cNvPr id="110" name="Google Shape;110;p19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11" name="Google Shape;111;p19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3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12" name="Google Shape;112;p19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2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grpSp>
          <p:nvGrpSpPr>
            <p:cNvPr id="113" name="Google Shape;113;p19"/>
            <p:cNvGrpSpPr/>
            <p:nvPr/>
          </p:nvGrpSpPr>
          <p:grpSpPr>
            <a:xfrm>
              <a:off x="5534689" y="1259100"/>
              <a:ext cx="159954" cy="481300"/>
              <a:chOff x="4963775" y="5368550"/>
              <a:chExt cx="294900" cy="481300"/>
            </a:xfrm>
          </p:grpSpPr>
          <p:cxnSp>
            <p:nvCxnSpPr>
              <p:cNvPr id="114" name="Google Shape;114;p19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15" name="Google Shape;115;p19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6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16" name="Google Shape;116;p19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5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117" name="Google Shape;117;p19"/>
            <p:cNvSpPr txBox="1"/>
            <p:nvPr/>
          </p:nvSpPr>
          <p:spPr>
            <a:xfrm>
              <a:off x="5198025" y="1299650"/>
              <a:ext cx="287400" cy="4002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/>
                <a:t>⨉</a:t>
              </a:r>
              <a:endParaRPr/>
            </a:p>
          </p:txBody>
        </p:sp>
      </p:grpSp>
      <p:grpSp>
        <p:nvGrpSpPr>
          <p:cNvPr id="118" name="Google Shape;118;p19"/>
          <p:cNvGrpSpPr/>
          <p:nvPr/>
        </p:nvGrpSpPr>
        <p:grpSpPr>
          <a:xfrm>
            <a:off x="7318953" y="1277850"/>
            <a:ext cx="235655" cy="481300"/>
            <a:chOff x="4963775" y="5368550"/>
            <a:chExt cx="294900" cy="481300"/>
          </a:xfrm>
        </p:grpSpPr>
        <p:cxnSp>
          <p:nvCxnSpPr>
            <p:cNvPr id="119" name="Google Shape;119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0" name="Google Shape;120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9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1" name="Google Shape;121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" name="Google Shape;126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{200F9173-B49F-4D54-BFAD-F430803BF36A}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80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mode of this data: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3, 5, 5, 1, 2, 3, 4, 3, 1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 =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 and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 =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7, 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endParaRPr b="0" i="1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-      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845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length of side B: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the image given: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 lines of symmetry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7" name="Google Shape;127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8" name="Google Shape;12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4525" y="2688575"/>
            <a:ext cx="2489475" cy="165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03489" y="2837625"/>
            <a:ext cx="1753386" cy="1905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0" name="Google Shape;130;p20"/>
          <p:cNvGrpSpPr/>
          <p:nvPr/>
        </p:nvGrpSpPr>
        <p:grpSpPr>
          <a:xfrm>
            <a:off x="6421114" y="1277850"/>
            <a:ext cx="629654" cy="481300"/>
            <a:chOff x="5064989" y="1259100"/>
            <a:chExt cx="629654" cy="481300"/>
          </a:xfrm>
        </p:grpSpPr>
        <p:grpSp>
          <p:nvGrpSpPr>
            <p:cNvPr id="131" name="Google Shape;131;p20"/>
            <p:cNvGrpSpPr/>
            <p:nvPr/>
          </p:nvGrpSpPr>
          <p:grpSpPr>
            <a:xfrm>
              <a:off x="5064989" y="1259100"/>
              <a:ext cx="159954" cy="481300"/>
              <a:chOff x="5104262" y="5368550"/>
              <a:chExt cx="294900" cy="481300"/>
            </a:xfrm>
          </p:grpSpPr>
          <p:cxnSp>
            <p:nvCxnSpPr>
              <p:cNvPr id="132" name="Google Shape;132;p20"/>
              <p:cNvCxnSpPr/>
              <p:nvPr/>
            </p:nvCxnSpPr>
            <p:spPr>
              <a:xfrm>
                <a:off x="5104262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33" name="Google Shape;133;p20"/>
              <p:cNvSpPr txBox="1"/>
              <p:nvPr/>
            </p:nvSpPr>
            <p:spPr>
              <a:xfrm>
                <a:off x="5104262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8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34" name="Google Shape;134;p20"/>
              <p:cNvSpPr txBox="1"/>
              <p:nvPr/>
            </p:nvSpPr>
            <p:spPr>
              <a:xfrm>
                <a:off x="5104262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7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grpSp>
          <p:nvGrpSpPr>
            <p:cNvPr id="135" name="Google Shape;135;p20"/>
            <p:cNvGrpSpPr/>
            <p:nvPr/>
          </p:nvGrpSpPr>
          <p:grpSpPr>
            <a:xfrm>
              <a:off x="5534689" y="1259100"/>
              <a:ext cx="159954" cy="481300"/>
              <a:chOff x="4963775" y="5368550"/>
              <a:chExt cx="294900" cy="481300"/>
            </a:xfrm>
          </p:grpSpPr>
          <p:cxnSp>
            <p:nvCxnSpPr>
              <p:cNvPr id="136" name="Google Shape;136;p20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37" name="Google Shape;137;p20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3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38" name="Google Shape;138;p20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3" name="Google Shape;143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{200F9173-B49F-4D54-BFAD-F430803BF36A}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80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mode of this data: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3, 5, 5, 1, 2, 3, 4, 3, 1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 =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and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 =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7, 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 x 4  - 2 x 7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-       =</a:t>
                      </a:r>
                      <a:endParaRPr b="0" baseline="-25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845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length of side B: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14.7 cm (1 dp)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the image given: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 lines of symmetry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4" name="Google Shape;144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5" name="Google Shape;145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04525" y="2688575"/>
            <a:ext cx="2489475" cy="1659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6" name="Google Shape;146;p21"/>
          <p:cNvPicPr preferRelativeResize="0"/>
          <p:nvPr/>
        </p:nvPicPr>
        <p:blipFill rotWithShape="1">
          <a:blip r:embed="rId4">
            <a:alphaModFix/>
          </a:blip>
          <a:srcRect b="4444" l="0" r="0" t="4852"/>
          <a:stretch/>
        </p:blipFill>
        <p:spPr>
          <a:xfrm>
            <a:off x="5553400" y="2775675"/>
            <a:ext cx="2253600" cy="20382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47" name="Google Shape;147;p21"/>
          <p:cNvGrpSpPr/>
          <p:nvPr/>
        </p:nvGrpSpPr>
        <p:grpSpPr>
          <a:xfrm>
            <a:off x="6421114" y="1277850"/>
            <a:ext cx="629654" cy="481300"/>
            <a:chOff x="5064989" y="1259100"/>
            <a:chExt cx="629654" cy="481300"/>
          </a:xfrm>
        </p:grpSpPr>
        <p:grpSp>
          <p:nvGrpSpPr>
            <p:cNvPr id="148" name="Google Shape;148;p21"/>
            <p:cNvGrpSpPr/>
            <p:nvPr/>
          </p:nvGrpSpPr>
          <p:grpSpPr>
            <a:xfrm>
              <a:off x="5064989" y="1259100"/>
              <a:ext cx="159954" cy="481300"/>
              <a:chOff x="5104262" y="5368550"/>
              <a:chExt cx="294900" cy="481300"/>
            </a:xfrm>
          </p:grpSpPr>
          <p:cxnSp>
            <p:nvCxnSpPr>
              <p:cNvPr id="149" name="Google Shape;149;p21"/>
              <p:cNvCxnSpPr/>
              <p:nvPr/>
            </p:nvCxnSpPr>
            <p:spPr>
              <a:xfrm>
                <a:off x="5104262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50" name="Google Shape;150;p21"/>
              <p:cNvSpPr txBox="1"/>
              <p:nvPr/>
            </p:nvSpPr>
            <p:spPr>
              <a:xfrm>
                <a:off x="5104262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8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51" name="Google Shape;151;p21"/>
              <p:cNvSpPr txBox="1"/>
              <p:nvPr/>
            </p:nvSpPr>
            <p:spPr>
              <a:xfrm>
                <a:off x="5104262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7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grpSp>
          <p:nvGrpSpPr>
            <p:cNvPr id="152" name="Google Shape;152;p21"/>
            <p:cNvGrpSpPr/>
            <p:nvPr/>
          </p:nvGrpSpPr>
          <p:grpSpPr>
            <a:xfrm>
              <a:off x="5534689" y="1259100"/>
              <a:ext cx="159954" cy="481300"/>
              <a:chOff x="4963775" y="5368550"/>
              <a:chExt cx="294900" cy="481300"/>
            </a:xfrm>
          </p:grpSpPr>
          <p:cxnSp>
            <p:nvCxnSpPr>
              <p:cNvPr id="153" name="Google Shape;153;p21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54" name="Google Shape;154;p21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3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55" name="Google Shape;155;p21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</p:grpSp>
      <p:grpSp>
        <p:nvGrpSpPr>
          <p:cNvPr id="156" name="Google Shape;156;p21"/>
          <p:cNvGrpSpPr/>
          <p:nvPr/>
        </p:nvGrpSpPr>
        <p:grpSpPr>
          <a:xfrm>
            <a:off x="7318953" y="1277850"/>
            <a:ext cx="235655" cy="481300"/>
            <a:chOff x="4963775" y="5368550"/>
            <a:chExt cx="294900" cy="481300"/>
          </a:xfrm>
        </p:grpSpPr>
        <p:cxnSp>
          <p:nvCxnSpPr>
            <p:cNvPr id="157" name="Google Shape;157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8" name="Google Shape;158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24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9" name="Google Shape;159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13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4" name="Google Shape;164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{200F9173-B49F-4D54-BFAD-F430803BF36A}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7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mean of this data: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23, 24, 19, 18, 21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 =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 and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 =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7, 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</a:t>
                      </a:r>
                      <a:endParaRPr b="0" i="1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=       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56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length of side C: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the image given: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 lines of symmetry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5" name="Google Shape;165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6" name="Google Shape;16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599" y="2673525"/>
            <a:ext cx="3244200" cy="1530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16348" y="2868425"/>
            <a:ext cx="2542375" cy="19172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68" name="Google Shape;168;p22"/>
          <p:cNvGrpSpPr/>
          <p:nvPr/>
        </p:nvGrpSpPr>
        <p:grpSpPr>
          <a:xfrm>
            <a:off x="6443164" y="1259125"/>
            <a:ext cx="858254" cy="481300"/>
            <a:chOff x="5187739" y="1287225"/>
            <a:chExt cx="858254" cy="481300"/>
          </a:xfrm>
        </p:grpSpPr>
        <p:grpSp>
          <p:nvGrpSpPr>
            <p:cNvPr id="169" name="Google Shape;169;p22"/>
            <p:cNvGrpSpPr/>
            <p:nvPr/>
          </p:nvGrpSpPr>
          <p:grpSpPr>
            <a:xfrm>
              <a:off x="5340139" y="1287225"/>
              <a:ext cx="705854" cy="481300"/>
              <a:chOff x="4988789" y="1259100"/>
              <a:chExt cx="705854" cy="481300"/>
            </a:xfrm>
          </p:grpSpPr>
          <p:grpSp>
            <p:nvGrpSpPr>
              <p:cNvPr id="170" name="Google Shape;170;p22"/>
              <p:cNvGrpSpPr/>
              <p:nvPr/>
            </p:nvGrpSpPr>
            <p:grpSpPr>
              <a:xfrm>
                <a:off x="4988789" y="1259100"/>
                <a:ext cx="159954" cy="481300"/>
                <a:chOff x="4963775" y="5368550"/>
                <a:chExt cx="294900" cy="481300"/>
              </a:xfrm>
            </p:grpSpPr>
            <p:cxnSp>
              <p:nvCxnSpPr>
                <p:cNvPr id="171" name="Google Shape;171;p22"/>
                <p:cNvCxnSpPr/>
                <p:nvPr/>
              </p:nvCxnSpPr>
              <p:spPr>
                <a:xfrm>
                  <a:off x="4963775" y="5609200"/>
                  <a:ext cx="2949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sp>
              <p:nvSpPr>
                <p:cNvPr id="172" name="Google Shape;172;p22"/>
                <p:cNvSpPr txBox="1"/>
                <p:nvPr/>
              </p:nvSpPr>
              <p:spPr>
                <a:xfrm>
                  <a:off x="4963775" y="5634450"/>
                  <a:ext cx="294900" cy="215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>
                      <a:latin typeface="Nunito Sans"/>
                      <a:ea typeface="Nunito Sans"/>
                      <a:cs typeface="Nunito Sans"/>
                      <a:sym typeface="Nunito Sans"/>
                    </a:rPr>
                    <a:t>2</a:t>
                  </a:r>
                  <a:endParaRPr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endParaRPr>
                </a:p>
              </p:txBody>
            </p:sp>
            <p:sp>
              <p:nvSpPr>
                <p:cNvPr id="173" name="Google Shape;173;p22"/>
                <p:cNvSpPr txBox="1"/>
                <p:nvPr/>
              </p:nvSpPr>
              <p:spPr>
                <a:xfrm>
                  <a:off x="4963775" y="5368550"/>
                  <a:ext cx="294900" cy="215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>
                      <a:latin typeface="Nunito Sans"/>
                      <a:ea typeface="Nunito Sans"/>
                      <a:cs typeface="Nunito Sans"/>
                      <a:sym typeface="Nunito Sans"/>
                    </a:rPr>
                    <a:t>1</a:t>
                  </a:r>
                  <a:endParaRPr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endParaRPr>
                </a:p>
              </p:txBody>
            </p:sp>
          </p:grpSp>
          <p:grpSp>
            <p:nvGrpSpPr>
              <p:cNvPr id="174" name="Google Shape;174;p22"/>
              <p:cNvGrpSpPr/>
              <p:nvPr/>
            </p:nvGrpSpPr>
            <p:grpSpPr>
              <a:xfrm>
                <a:off x="5534689" y="1259100"/>
                <a:ext cx="159954" cy="481300"/>
                <a:chOff x="4963775" y="5368550"/>
                <a:chExt cx="294900" cy="481300"/>
              </a:xfrm>
            </p:grpSpPr>
            <p:cxnSp>
              <p:nvCxnSpPr>
                <p:cNvPr id="175" name="Google Shape;175;p22"/>
                <p:cNvCxnSpPr/>
                <p:nvPr/>
              </p:nvCxnSpPr>
              <p:spPr>
                <a:xfrm>
                  <a:off x="4963775" y="5609200"/>
                  <a:ext cx="2949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sp>
              <p:nvSpPr>
                <p:cNvPr id="176" name="Google Shape;176;p22"/>
                <p:cNvSpPr txBox="1"/>
                <p:nvPr/>
              </p:nvSpPr>
              <p:spPr>
                <a:xfrm>
                  <a:off x="4963775" y="5634450"/>
                  <a:ext cx="294900" cy="215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>
                      <a:latin typeface="Nunito Sans"/>
                      <a:ea typeface="Nunito Sans"/>
                      <a:cs typeface="Nunito Sans"/>
                      <a:sym typeface="Nunito Sans"/>
                    </a:rPr>
                    <a:t>4</a:t>
                  </a:r>
                  <a:endParaRPr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endParaRPr>
                </a:p>
              </p:txBody>
            </p:sp>
            <p:sp>
              <p:nvSpPr>
                <p:cNvPr id="177" name="Google Shape;177;p22"/>
                <p:cNvSpPr txBox="1"/>
                <p:nvPr/>
              </p:nvSpPr>
              <p:spPr>
                <a:xfrm>
                  <a:off x="4963775" y="5368550"/>
                  <a:ext cx="294900" cy="215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>
                      <a:latin typeface="Nunito Sans"/>
                      <a:ea typeface="Nunito Sans"/>
                      <a:cs typeface="Nunito Sans"/>
                      <a:sym typeface="Nunito Sans"/>
                    </a:rPr>
                    <a:t>3</a:t>
                  </a:r>
                  <a:endParaRPr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endParaRPr>
                </a:p>
              </p:txBody>
            </p:sp>
          </p:grpSp>
        </p:grpSp>
        <p:sp>
          <p:nvSpPr>
            <p:cNvPr id="178" name="Google Shape;178;p22"/>
            <p:cNvSpPr txBox="1"/>
            <p:nvPr/>
          </p:nvSpPr>
          <p:spPr>
            <a:xfrm>
              <a:off x="5187739" y="1439625"/>
              <a:ext cx="159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79" name="Google Shape;179;p22"/>
            <p:cNvSpPr txBox="1"/>
            <p:nvPr/>
          </p:nvSpPr>
          <p:spPr>
            <a:xfrm>
              <a:off x="5560111" y="1439625"/>
              <a:ext cx="3210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+ </a:t>
              </a: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4" name="Google Shape;184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{200F9173-B49F-4D54-BFAD-F430803BF36A}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7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mean of this data: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23, 24, 19, 18, 21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 =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 and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 =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7, 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x 3 x 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= 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56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length of side C: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10.1 cm (1 dp)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 the image given: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any lines of symmetry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none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State the order of rotational symmetry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85" name="Google Shape;185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5: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86" name="Google Shape;18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58599" y="2673525"/>
            <a:ext cx="3244200" cy="1530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16348" y="2868425"/>
            <a:ext cx="2542375" cy="19172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88" name="Google Shape;188;p23"/>
          <p:cNvGrpSpPr/>
          <p:nvPr/>
        </p:nvGrpSpPr>
        <p:grpSpPr>
          <a:xfrm>
            <a:off x="6443164" y="1259125"/>
            <a:ext cx="858254" cy="481300"/>
            <a:chOff x="5187739" y="1287225"/>
            <a:chExt cx="858254" cy="481300"/>
          </a:xfrm>
        </p:grpSpPr>
        <p:grpSp>
          <p:nvGrpSpPr>
            <p:cNvPr id="189" name="Google Shape;189;p23"/>
            <p:cNvGrpSpPr/>
            <p:nvPr/>
          </p:nvGrpSpPr>
          <p:grpSpPr>
            <a:xfrm>
              <a:off x="5340139" y="1287225"/>
              <a:ext cx="705854" cy="481300"/>
              <a:chOff x="4988789" y="1259100"/>
              <a:chExt cx="705854" cy="481300"/>
            </a:xfrm>
          </p:grpSpPr>
          <p:grpSp>
            <p:nvGrpSpPr>
              <p:cNvPr id="190" name="Google Shape;190;p23"/>
              <p:cNvGrpSpPr/>
              <p:nvPr/>
            </p:nvGrpSpPr>
            <p:grpSpPr>
              <a:xfrm>
                <a:off x="4988789" y="1259100"/>
                <a:ext cx="159954" cy="481300"/>
                <a:chOff x="4963775" y="5368550"/>
                <a:chExt cx="294900" cy="481300"/>
              </a:xfrm>
            </p:grpSpPr>
            <p:cxnSp>
              <p:nvCxnSpPr>
                <p:cNvPr id="191" name="Google Shape;191;p23"/>
                <p:cNvCxnSpPr/>
                <p:nvPr/>
              </p:nvCxnSpPr>
              <p:spPr>
                <a:xfrm>
                  <a:off x="4963775" y="5609200"/>
                  <a:ext cx="2949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sp>
              <p:nvSpPr>
                <p:cNvPr id="192" name="Google Shape;192;p23"/>
                <p:cNvSpPr txBox="1"/>
                <p:nvPr/>
              </p:nvSpPr>
              <p:spPr>
                <a:xfrm>
                  <a:off x="4963775" y="5634450"/>
                  <a:ext cx="294900" cy="215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>
                      <a:latin typeface="Nunito Sans"/>
                      <a:ea typeface="Nunito Sans"/>
                      <a:cs typeface="Nunito Sans"/>
                      <a:sym typeface="Nunito Sans"/>
                    </a:rPr>
                    <a:t>2</a:t>
                  </a:r>
                  <a:endParaRPr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endParaRPr>
                </a:p>
              </p:txBody>
            </p:sp>
            <p:sp>
              <p:nvSpPr>
                <p:cNvPr id="193" name="Google Shape;193;p23"/>
                <p:cNvSpPr txBox="1"/>
                <p:nvPr/>
              </p:nvSpPr>
              <p:spPr>
                <a:xfrm>
                  <a:off x="4963775" y="5368550"/>
                  <a:ext cx="294900" cy="215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>
                      <a:latin typeface="Nunito Sans"/>
                      <a:ea typeface="Nunito Sans"/>
                      <a:cs typeface="Nunito Sans"/>
                      <a:sym typeface="Nunito Sans"/>
                    </a:rPr>
                    <a:t>1</a:t>
                  </a:r>
                  <a:endParaRPr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endParaRPr>
                </a:p>
              </p:txBody>
            </p:sp>
          </p:grpSp>
          <p:grpSp>
            <p:nvGrpSpPr>
              <p:cNvPr id="194" name="Google Shape;194;p23"/>
              <p:cNvGrpSpPr/>
              <p:nvPr/>
            </p:nvGrpSpPr>
            <p:grpSpPr>
              <a:xfrm>
                <a:off x="5534689" y="1259100"/>
                <a:ext cx="159954" cy="481300"/>
                <a:chOff x="4963775" y="5368550"/>
                <a:chExt cx="294900" cy="481300"/>
              </a:xfrm>
            </p:grpSpPr>
            <p:cxnSp>
              <p:nvCxnSpPr>
                <p:cNvPr id="195" name="Google Shape;195;p23"/>
                <p:cNvCxnSpPr/>
                <p:nvPr/>
              </p:nvCxnSpPr>
              <p:spPr>
                <a:xfrm>
                  <a:off x="4963775" y="5609200"/>
                  <a:ext cx="294900" cy="0"/>
                </a:xfrm>
                <a:prstGeom prst="straightConnector1">
                  <a:avLst/>
                </a:prstGeom>
                <a:noFill/>
                <a:ln cap="flat" cmpd="sng" w="9525">
                  <a:solidFill>
                    <a:srgbClr val="000000"/>
                  </a:solidFill>
                  <a:prstDash val="solid"/>
                  <a:round/>
                  <a:headEnd len="med" w="med" type="none"/>
                  <a:tailEnd len="med" w="med" type="none"/>
                </a:ln>
              </p:spPr>
            </p:cxnSp>
            <p:sp>
              <p:nvSpPr>
                <p:cNvPr id="196" name="Google Shape;196;p23"/>
                <p:cNvSpPr txBox="1"/>
                <p:nvPr/>
              </p:nvSpPr>
              <p:spPr>
                <a:xfrm>
                  <a:off x="4963775" y="5634450"/>
                  <a:ext cx="294900" cy="215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>
                      <a:latin typeface="Nunito Sans"/>
                      <a:ea typeface="Nunito Sans"/>
                      <a:cs typeface="Nunito Sans"/>
                      <a:sym typeface="Nunito Sans"/>
                    </a:rPr>
                    <a:t>4</a:t>
                  </a:r>
                  <a:endParaRPr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endParaRPr>
                </a:p>
              </p:txBody>
            </p:sp>
            <p:sp>
              <p:nvSpPr>
                <p:cNvPr id="197" name="Google Shape;197;p23"/>
                <p:cNvSpPr txBox="1"/>
                <p:nvPr/>
              </p:nvSpPr>
              <p:spPr>
                <a:xfrm>
                  <a:off x="4963775" y="5368550"/>
                  <a:ext cx="294900" cy="215400"/>
                </a:xfrm>
                <a:prstGeom prst="rect">
                  <a:avLst/>
                </a:prstGeom>
                <a:noFill/>
                <a:ln>
                  <a:noFill/>
                </a:ln>
              </p:spPr>
              <p:txBody>
                <a:bodyPr anchorCtr="0" anchor="t" bIns="0" lIns="0" spcFirstLastPara="1" rIns="0" wrap="square" tIns="0">
                  <a:spAutoFit/>
                </a:bodyPr>
                <a:lstStyle/>
                <a:p>
                  <a:pPr indent="0" lvl="0" marL="0" rtl="0" algn="ctr">
                    <a:spcBef>
                      <a:spcPts val="0"/>
                    </a:spcBef>
                    <a:spcAft>
                      <a:spcPts val="0"/>
                    </a:spcAft>
                    <a:buNone/>
                  </a:pPr>
                  <a:r>
                    <a:rPr lang="en-GB">
                      <a:latin typeface="Nunito Sans"/>
                      <a:ea typeface="Nunito Sans"/>
                      <a:cs typeface="Nunito Sans"/>
                      <a:sym typeface="Nunito Sans"/>
                    </a:rPr>
                    <a:t>3</a:t>
                  </a:r>
                  <a:endParaRPr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endParaRPr>
                </a:p>
              </p:txBody>
            </p:sp>
          </p:grpSp>
        </p:grpSp>
        <p:sp>
          <p:nvSpPr>
            <p:cNvPr id="198" name="Google Shape;198;p23"/>
            <p:cNvSpPr txBox="1"/>
            <p:nvPr/>
          </p:nvSpPr>
          <p:spPr>
            <a:xfrm>
              <a:off x="5187739" y="1439625"/>
              <a:ext cx="159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99" name="Google Shape;199;p23"/>
            <p:cNvSpPr txBox="1"/>
            <p:nvPr/>
          </p:nvSpPr>
          <p:spPr>
            <a:xfrm>
              <a:off x="5560111" y="1439625"/>
              <a:ext cx="3210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+ 1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200" name="Google Shape;200;p23"/>
          <p:cNvGrpSpPr/>
          <p:nvPr/>
        </p:nvGrpSpPr>
        <p:grpSpPr>
          <a:xfrm>
            <a:off x="7509964" y="1259125"/>
            <a:ext cx="312354" cy="481300"/>
            <a:chOff x="5187739" y="1287225"/>
            <a:chExt cx="312354" cy="481300"/>
          </a:xfrm>
        </p:grpSpPr>
        <p:grpSp>
          <p:nvGrpSpPr>
            <p:cNvPr id="201" name="Google Shape;201;p23"/>
            <p:cNvGrpSpPr/>
            <p:nvPr/>
          </p:nvGrpSpPr>
          <p:grpSpPr>
            <a:xfrm>
              <a:off x="5340139" y="1287225"/>
              <a:ext cx="159954" cy="481300"/>
              <a:chOff x="4963775" y="5368550"/>
              <a:chExt cx="294900" cy="481300"/>
            </a:xfrm>
          </p:grpSpPr>
          <p:sp>
            <p:nvSpPr>
              <p:cNvPr id="202" name="Google Shape;202;p23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4</a:t>
                </a:r>
                <a:endParaRPr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203" name="Google Shape;203;p23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BC89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204" name="Google Shape;204;p23"/>
            <p:cNvSpPr txBox="1"/>
            <p:nvPr/>
          </p:nvSpPr>
          <p:spPr>
            <a:xfrm>
              <a:off x="5187739" y="1439625"/>
              <a:ext cx="159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cxnSp>
        <p:nvCxnSpPr>
          <p:cNvPr id="205" name="Google Shape;205;p23"/>
          <p:cNvCxnSpPr/>
          <p:nvPr/>
        </p:nvCxnSpPr>
        <p:spPr>
          <a:xfrm>
            <a:off x="7662364" y="1499775"/>
            <a:ext cx="159900" cy="0"/>
          </a:xfrm>
          <a:prstGeom prst="straightConnector1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med" w="med" type="none"/>
            <a:tailEnd len="med" w="med" type="none"/>
          </a:ln>
        </p:spPr>
      </p:cxn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