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Lst>
  <p:sldSz cy="5143500" cx="9144000"/>
  <p:notesSz cx="6858000" cy="9144000"/>
  <p:embeddedFontLst>
    <p:embeddedFont>
      <p:font typeface="Nunito Sans"/>
      <p:regular r:id="rId20"/>
      <p:bold r:id="rId21"/>
      <p:italic r:id="rId22"/>
      <p:boldItalic r:id="rId23"/>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162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139424EE-1997-438A-A612-37FE2EDDF04D}">
  <a:tblStyle styleId="{139424EE-1997-438A-A612-37FE2EDDF04D}" styleName="Table_0">
    <a:wholeTbl>
      <a:tcTxStyle>
        <a:font>
          <a:latin typeface="Arial"/>
          <a:ea typeface="Arial"/>
          <a:cs typeface="Arial"/>
        </a:font>
        <a:srgbClr val="000000"/>
      </a:tcTxStyle>
      <a:tcStyle>
        <a:tcBdr>
          <a:left>
            <a:ln cap="flat" cmpd="sng" w="9525">
              <a:solidFill>
                <a:srgbClr val="9E9E9E"/>
              </a:solidFill>
              <a:prstDash val="solid"/>
              <a:round/>
              <a:headEnd len="sm" w="sm" type="none"/>
              <a:tailEnd len="sm" w="sm" type="none"/>
            </a:ln>
          </a:left>
          <a:right>
            <a:ln cap="flat" cmpd="sng" w="9525">
              <a:solidFill>
                <a:srgbClr val="9E9E9E"/>
              </a:solidFill>
              <a:prstDash val="solid"/>
              <a:round/>
              <a:headEnd len="sm" w="sm" type="none"/>
              <a:tailEnd len="sm" w="sm" type="none"/>
            </a:ln>
          </a:right>
          <a:top>
            <a:ln cap="flat" cmpd="sng" w="9525">
              <a:solidFill>
                <a:srgbClr val="9E9E9E"/>
              </a:solidFill>
              <a:prstDash val="solid"/>
              <a:round/>
              <a:headEnd len="sm" w="sm" type="none"/>
              <a:tailEnd len="sm" w="sm" type="none"/>
            </a:ln>
          </a:top>
          <a:bottom>
            <a:ln cap="flat" cmpd="sng" w="9525">
              <a:solidFill>
                <a:srgbClr val="9E9E9E"/>
              </a:solidFill>
              <a:prstDash val="solid"/>
              <a:round/>
              <a:headEnd len="sm" w="sm" type="none"/>
              <a:tailEnd len="sm" w="sm" type="none"/>
            </a:ln>
          </a:bottom>
          <a:insideH>
            <a:ln cap="flat" cmpd="sng" w="9525">
              <a:solidFill>
                <a:srgbClr val="9E9E9E"/>
              </a:solidFill>
              <a:prstDash val="solid"/>
              <a:round/>
              <a:headEnd len="sm" w="sm" type="none"/>
              <a:tailEnd len="sm" w="sm" type="none"/>
            </a:ln>
          </a:insideH>
          <a:insideV>
            <a:ln cap="flat" cmpd="sng" w="9525">
              <a:solidFill>
                <a:srgbClr val="9E9E9E"/>
              </a:solidFill>
              <a:prstDash val="solid"/>
              <a:round/>
              <a:headEnd len="sm" w="sm" type="none"/>
              <a:tailEnd len="sm" w="sm" type="none"/>
            </a:ln>
          </a:insideV>
        </a:tcBdr>
      </a:tc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8D13B2FC-85A0-40C9-976E-C34966917343}" styleName="Table_1">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 styleId="{9CEB68C1-0A20-4987-B724-A655E600A156}" styleName="Table_2">
    <a:wholeTbl>
      <a:tcTxStyle b="off" i="off">
        <a:font>
          <a:latin typeface="Calibri"/>
          <a:ea typeface="Calibri"/>
          <a:cs typeface="Calibri"/>
        </a:font>
        <a:srgbClr val="000000"/>
      </a:tcTxStyle>
      <a:tcStyle>
        <a:tcBdr>
          <a:left>
            <a:ln cap="flat" cmpd="sng" w="12700">
              <a:solidFill>
                <a:srgbClr val="FFFFFF"/>
              </a:solidFill>
              <a:prstDash val="solid"/>
              <a:round/>
              <a:headEnd len="sm" w="sm" type="none"/>
              <a:tailEnd len="sm" w="sm" type="none"/>
            </a:ln>
          </a:left>
          <a:right>
            <a:ln cap="flat" cmpd="sng" w="12700">
              <a:solidFill>
                <a:srgbClr val="FFFFFF"/>
              </a:solidFill>
              <a:prstDash val="solid"/>
              <a:round/>
              <a:headEnd len="sm" w="sm" type="none"/>
              <a:tailEnd len="sm" w="sm" type="none"/>
            </a:ln>
          </a:right>
          <a:top>
            <a:ln cap="flat" cmpd="sng" w="12700">
              <a:solidFill>
                <a:srgbClr val="FFFFFF"/>
              </a:solidFill>
              <a:prstDash val="solid"/>
              <a:round/>
              <a:headEnd len="sm" w="sm" type="none"/>
              <a:tailEnd len="sm" w="sm" type="none"/>
            </a:ln>
          </a:top>
          <a:bottom>
            <a:ln cap="flat" cmpd="sng" w="12700">
              <a:solidFill>
                <a:srgbClr val="FFFFFF"/>
              </a:solidFill>
              <a:prstDash val="solid"/>
              <a:round/>
              <a:headEnd len="sm" w="sm" type="none"/>
              <a:tailEnd len="sm" w="sm" type="none"/>
            </a:ln>
          </a:bottom>
          <a:insideH>
            <a:ln cap="flat" cmpd="sng" w="12700">
              <a:solidFill>
                <a:srgbClr val="FFFFFF"/>
              </a:solidFill>
              <a:prstDash val="solid"/>
              <a:round/>
              <a:headEnd len="sm" w="sm" type="none"/>
              <a:tailEnd len="sm" w="sm" type="none"/>
            </a:ln>
          </a:insideH>
          <a:insideV>
            <a:ln cap="flat" cmpd="sng" w="12700">
              <a:solidFill>
                <a:srgbClr val="FFFFFF"/>
              </a:solidFill>
              <a:prstDash val="solid"/>
              <a:round/>
              <a:headEnd len="sm" w="sm" type="none"/>
              <a:tailEnd len="sm" w="sm" type="none"/>
            </a:ln>
          </a:insideV>
        </a:tcBdr>
        <a:fill>
          <a:solidFill>
            <a:srgbClr val="E8EBF5"/>
          </a:solidFill>
        </a:fill>
      </a:tcStyle>
    </a:wholeTbl>
    <a:band1H>
      <a:tcTxStyle/>
      <a:tcStyle>
        <a:fill>
          <a:solidFill>
            <a:srgbClr val="CDD4EA"/>
          </a:solidFill>
        </a:fill>
      </a:tcStyle>
    </a:band1H>
    <a:band2H>
      <a:tcTxStyle/>
    </a:band2H>
    <a:band1V>
      <a:tcTxStyle/>
      <a:tcStyle>
        <a:fill>
          <a:solidFill>
            <a:srgbClr val="CDD4EA"/>
          </a:solidFill>
        </a:fill>
      </a:tcStyle>
    </a:band1V>
    <a:band2V>
      <a:tcTxStyle/>
    </a:band2V>
    <a:lastCol>
      <a:tcTxStyle b="on" i="off">
        <a:font>
          <a:latin typeface="Calibri"/>
          <a:ea typeface="Calibri"/>
          <a:cs typeface="Calibri"/>
        </a:font>
        <a:srgbClr val="FFFFFF"/>
      </a:tcTxStyle>
      <a:tcStyle>
        <a:fill>
          <a:solidFill>
            <a:srgbClr val="4472C4"/>
          </a:solidFill>
        </a:fill>
      </a:tcStyle>
    </a:lastCol>
    <a:firstCol>
      <a:tcTxStyle b="on" i="off">
        <a:font>
          <a:latin typeface="Calibri"/>
          <a:ea typeface="Calibri"/>
          <a:cs typeface="Calibri"/>
        </a:font>
        <a:srgbClr val="FFFFFF"/>
      </a:tcTxStyle>
      <a:tcStyle>
        <a:fill>
          <a:solidFill>
            <a:srgbClr val="4472C4"/>
          </a:solidFill>
        </a:fill>
      </a:tcStyle>
    </a:firstCol>
    <a:lastRow>
      <a:tcTxStyle b="on" i="off">
        <a:font>
          <a:latin typeface="Calibri"/>
          <a:ea typeface="Calibri"/>
          <a:cs typeface="Calibri"/>
        </a:font>
        <a:srgbClr val="FFFFFF"/>
      </a:tcTxStyle>
      <a:tcStyle>
        <a:tcBdr>
          <a:top>
            <a:ln cap="flat" cmpd="sng" w="38100">
              <a:solidFill>
                <a:srgbClr val="FFFFFF"/>
              </a:solidFill>
              <a:prstDash val="solid"/>
              <a:round/>
              <a:headEnd len="sm" w="sm" type="none"/>
              <a:tailEnd len="sm" w="sm" type="none"/>
            </a:ln>
          </a:top>
        </a:tcBdr>
        <a:fill>
          <a:solidFill>
            <a:srgbClr val="4472C4"/>
          </a:solidFill>
        </a:fill>
      </a:tcStyle>
    </a:lastRow>
    <a:seCell>
      <a:tcTxStyle/>
    </a:seCell>
    <a:swCell>
      <a:tcTxStyle/>
    </a:swCell>
    <a:firstRow>
      <a:tcTxStyle b="on" i="off">
        <a:font>
          <a:latin typeface="Calibri"/>
          <a:ea typeface="Calibri"/>
          <a:cs typeface="Calibri"/>
        </a:font>
        <a:srgbClr val="FFFFFF"/>
      </a:tcTxStyle>
      <a:tcStyle>
        <a:tcBdr>
          <a:bottom>
            <a:ln cap="flat" cmpd="sng" w="38100">
              <a:solidFill>
                <a:srgbClr val="FFFFFF"/>
              </a:solidFill>
              <a:prstDash val="solid"/>
              <a:round/>
              <a:headEnd len="sm" w="sm" type="none"/>
              <a:tailEnd len="sm" w="sm" type="none"/>
            </a:ln>
          </a:bottom>
        </a:tcBdr>
        <a:fill>
          <a:solidFill>
            <a:srgbClr val="4472C4"/>
          </a:solidFill>
        </a:fill>
      </a:tc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1620" orient="horz"/>
        <p:guide pos="288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font" Target="fonts/NunitoSans-regular.fntdata"/><Relationship Id="rId11" Type="http://schemas.openxmlformats.org/officeDocument/2006/relationships/slide" Target="slides/slide5.xml"/><Relationship Id="rId22" Type="http://schemas.openxmlformats.org/officeDocument/2006/relationships/font" Target="fonts/NunitoSans-italic.fntdata"/><Relationship Id="rId10" Type="http://schemas.openxmlformats.org/officeDocument/2006/relationships/slide" Target="slides/slide4.xml"/><Relationship Id="rId21" Type="http://schemas.openxmlformats.org/officeDocument/2006/relationships/font" Target="fonts/NunitoSans-bold.fntdata"/><Relationship Id="rId13" Type="http://schemas.openxmlformats.org/officeDocument/2006/relationships/slide" Target="slides/slide7.xml"/><Relationship Id="rId12" Type="http://schemas.openxmlformats.org/officeDocument/2006/relationships/slide" Target="slides/slide6.xml"/><Relationship Id="rId23" Type="http://schemas.openxmlformats.org/officeDocument/2006/relationships/font" Target="fonts/NunitoSans-boldItalic.fntdata"/><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3.xml"/><Relationship Id="rId15" Type="http://schemas.openxmlformats.org/officeDocument/2006/relationships/slide" Target="slides/slide9.xml"/><Relationship Id="rId14" Type="http://schemas.openxmlformats.org/officeDocument/2006/relationships/slide" Target="slides/slide8.xml"/><Relationship Id="rId17" Type="http://schemas.openxmlformats.org/officeDocument/2006/relationships/slide" Target="slides/slide11.xml"/><Relationship Id="rId16" Type="http://schemas.openxmlformats.org/officeDocument/2006/relationships/slide" Target="slides/slide10.xml"/><Relationship Id="rId5" Type="http://schemas.openxmlformats.org/officeDocument/2006/relationships/slideMaster" Target="slideMasters/slideMaster1.xml"/><Relationship Id="rId19" Type="http://schemas.openxmlformats.org/officeDocument/2006/relationships/slide" Target="slides/slide13.xml"/><Relationship Id="rId6" Type="http://schemas.openxmlformats.org/officeDocument/2006/relationships/notesMaster" Target="notesMasters/notesMaster1.xml"/><Relationship Id="rId18" Type="http://schemas.openxmlformats.org/officeDocument/2006/relationships/slide" Target="slides/slide12.xml"/><Relationship Id="rId7" Type="http://schemas.openxmlformats.org/officeDocument/2006/relationships/slide" Target="slides/slide1.xml"/><Relationship Id="rId8"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5" name="Shape 65"/>
        <p:cNvGrpSpPr/>
        <p:nvPr/>
      </p:nvGrpSpPr>
      <p:grpSpPr>
        <a:xfrm>
          <a:off x="0" y="0"/>
          <a:ext cx="0" cy="0"/>
          <a:chOff x="0" y="0"/>
          <a:chExt cx="0" cy="0"/>
        </a:xfrm>
      </p:grpSpPr>
      <p:sp>
        <p:nvSpPr>
          <p:cNvPr id="66" name="Google Shape;66;gd9c7bf38d3_0_11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67" name="Google Shape;67;gd9c7bf38d3_0_11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6" name="Shape 136"/>
        <p:cNvGrpSpPr/>
        <p:nvPr/>
      </p:nvGrpSpPr>
      <p:grpSpPr>
        <a:xfrm>
          <a:off x="0" y="0"/>
          <a:ext cx="0" cy="0"/>
          <a:chOff x="0" y="0"/>
          <a:chExt cx="0" cy="0"/>
        </a:xfrm>
      </p:grpSpPr>
      <p:sp>
        <p:nvSpPr>
          <p:cNvPr id="137" name="Google Shape;137;g10b2c0fb945_0_7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38" name="Google Shape;138;g10b2c0fb945_0_7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3" name="Shape 143"/>
        <p:cNvGrpSpPr/>
        <p:nvPr/>
      </p:nvGrpSpPr>
      <p:grpSpPr>
        <a:xfrm>
          <a:off x="0" y="0"/>
          <a:ext cx="0" cy="0"/>
          <a:chOff x="0" y="0"/>
          <a:chExt cx="0" cy="0"/>
        </a:xfrm>
      </p:grpSpPr>
      <p:sp>
        <p:nvSpPr>
          <p:cNvPr id="144" name="Google Shape;144;g12e55e0814b_0_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45" name="Google Shape;145;g12e55e0814b_0_7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4" name="Shape 154"/>
        <p:cNvGrpSpPr/>
        <p:nvPr/>
      </p:nvGrpSpPr>
      <p:grpSpPr>
        <a:xfrm>
          <a:off x="0" y="0"/>
          <a:ext cx="0" cy="0"/>
          <a:chOff x="0" y="0"/>
          <a:chExt cx="0" cy="0"/>
        </a:xfrm>
      </p:grpSpPr>
      <p:sp>
        <p:nvSpPr>
          <p:cNvPr id="155" name="Google Shape;155;g10b2c0fb945_0_8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56" name="Google Shape;156;g10b2c0fb945_0_8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12e55e0814b_0_8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63" name="Google Shape;163;g12e55e0814b_0_82: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0" name="Shape 70"/>
        <p:cNvGrpSpPr/>
        <p:nvPr/>
      </p:nvGrpSpPr>
      <p:grpSpPr>
        <a:xfrm>
          <a:off x="0" y="0"/>
          <a:ext cx="0" cy="0"/>
          <a:chOff x="0" y="0"/>
          <a:chExt cx="0" cy="0"/>
        </a:xfrm>
      </p:grpSpPr>
      <p:sp>
        <p:nvSpPr>
          <p:cNvPr id="71" name="Google Shape;71;gdcbf4ee84e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2" name="Google Shape;72;gdcbf4ee84e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6" name="Shape 76"/>
        <p:cNvGrpSpPr/>
        <p:nvPr/>
      </p:nvGrpSpPr>
      <p:grpSpPr>
        <a:xfrm>
          <a:off x="0" y="0"/>
          <a:ext cx="0" cy="0"/>
          <a:chOff x="0" y="0"/>
          <a:chExt cx="0" cy="0"/>
        </a:xfrm>
      </p:grpSpPr>
      <p:sp>
        <p:nvSpPr>
          <p:cNvPr id="77" name="Google Shape;77;g10b2c0fb945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8" name="Google Shape;78;g10b2c0fb945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2" name="Shape 82"/>
        <p:cNvGrpSpPr/>
        <p:nvPr/>
      </p:nvGrpSpPr>
      <p:grpSpPr>
        <a:xfrm>
          <a:off x="0" y="0"/>
          <a:ext cx="0" cy="0"/>
          <a:chOff x="0" y="0"/>
          <a:chExt cx="0" cy="0"/>
        </a:xfrm>
      </p:grpSpPr>
      <p:sp>
        <p:nvSpPr>
          <p:cNvPr id="83" name="Google Shape;83;gd9c7bf38d3_0_9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84" name="Google Shape;84;gd9c7bf38d3_0_9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2e55e0814b_0_36: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91" name="Google Shape;91;g12e55e0814b_0_36: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0" name="Shape 100"/>
        <p:cNvGrpSpPr/>
        <p:nvPr/>
      </p:nvGrpSpPr>
      <p:grpSpPr>
        <a:xfrm>
          <a:off x="0" y="0"/>
          <a:ext cx="0" cy="0"/>
          <a:chOff x="0" y="0"/>
          <a:chExt cx="0" cy="0"/>
        </a:xfrm>
      </p:grpSpPr>
      <p:sp>
        <p:nvSpPr>
          <p:cNvPr id="101" name="Google Shape;101;g10b2c0fb945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2" name="Google Shape;102;g10b2c0fb945_0_65: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7" name="Shape 107"/>
        <p:cNvGrpSpPr/>
        <p:nvPr/>
      </p:nvGrpSpPr>
      <p:grpSpPr>
        <a:xfrm>
          <a:off x="0" y="0"/>
          <a:ext cx="0" cy="0"/>
          <a:chOff x="0" y="0"/>
          <a:chExt cx="0" cy="0"/>
        </a:xfrm>
      </p:grpSpPr>
      <p:sp>
        <p:nvSpPr>
          <p:cNvPr id="108" name="Google Shape;108;g12e55e0814b_0_4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09" name="Google Shape;109;g12e55e0814b_0_48: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8" name="Shape 118"/>
        <p:cNvGrpSpPr/>
        <p:nvPr/>
      </p:nvGrpSpPr>
      <p:grpSpPr>
        <a:xfrm>
          <a:off x="0" y="0"/>
          <a:ext cx="0" cy="0"/>
          <a:chOff x="0" y="0"/>
          <a:chExt cx="0" cy="0"/>
        </a:xfrm>
      </p:grpSpPr>
      <p:sp>
        <p:nvSpPr>
          <p:cNvPr id="119" name="Google Shape;119;g10b2c0fb945_0_7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0" name="Google Shape;120;g10b2c0fb945_0_70: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5" name="Shape 125"/>
        <p:cNvGrpSpPr/>
        <p:nvPr/>
      </p:nvGrpSpPr>
      <p:grpSpPr>
        <a:xfrm>
          <a:off x="0" y="0"/>
          <a:ext cx="0" cy="0"/>
          <a:chOff x="0" y="0"/>
          <a:chExt cx="0" cy="0"/>
        </a:xfrm>
      </p:grpSpPr>
      <p:sp>
        <p:nvSpPr>
          <p:cNvPr id="126" name="Google Shape;126;g12e55e0814b_0_5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
        <p:nvSpPr>
          <p:cNvPr id="127" name="Google Shape;127;g12e55e0814b_0_59:notes"/>
          <p:cNvSpPr/>
          <p:nvPr>
            <p:ph idx="2" type="sldImg"/>
          </p:nvPr>
        </p:nvSpPr>
        <p:spPr>
          <a:xfrm>
            <a:off x="1143225" y="685800"/>
            <a:ext cx="4572300" cy="3429000"/>
          </a:xfrm>
          <a:custGeom>
            <a:rect b="b" l="l" r="r" t="t"/>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jp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
        <p:nvSpPr>
          <p:cNvPr id="11" name="Google Shape;11;p2"/>
          <p:cNvSpPr/>
          <p:nvPr/>
        </p:nvSpPr>
        <p:spPr>
          <a:xfrm>
            <a:off x="0" y="150"/>
            <a:ext cx="9144000" cy="51435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nvSpPr>
        <p:spPr>
          <a:xfrm>
            <a:off x="-150" y="2390000"/>
            <a:ext cx="9144000" cy="790800"/>
          </a:xfrm>
          <a:prstGeom prst="rect">
            <a:avLst/>
          </a:prstGeom>
          <a:noFill/>
          <a:ln>
            <a:noFill/>
          </a:ln>
        </p:spPr>
        <p:txBody>
          <a:bodyPr anchorCtr="0" anchor="b" bIns="34275" lIns="68575" spcFirstLastPara="1" rIns="68575" wrap="square" tIns="34275">
            <a:normAutofit/>
          </a:bodyPr>
          <a:lstStyle/>
          <a:p>
            <a:pPr indent="0" lvl="0" marL="0" rtl="0" algn="ctr">
              <a:lnSpc>
                <a:spcPct val="90000"/>
              </a:lnSpc>
              <a:spcBef>
                <a:spcPts val="0"/>
              </a:spcBef>
              <a:spcAft>
                <a:spcPts val="0"/>
              </a:spcAft>
              <a:buClr>
                <a:schemeClr val="dk1"/>
              </a:buClr>
              <a:buSzPts val="4500"/>
              <a:buFont typeface="Calibri"/>
              <a:buNone/>
            </a:pPr>
            <a:r>
              <a:rPr b="1" lang="en-GB" sz="5000">
                <a:solidFill>
                  <a:srgbClr val="FFFFFF"/>
                </a:solidFill>
                <a:latin typeface="Nunito Sans"/>
                <a:ea typeface="Nunito Sans"/>
                <a:cs typeface="Nunito Sans"/>
                <a:sym typeface="Nunito Sans"/>
              </a:rPr>
              <a:t>Fluent in Five</a:t>
            </a:r>
            <a:endParaRPr b="1" sz="5000">
              <a:solidFill>
                <a:srgbClr val="FFFFFF"/>
              </a:solidFill>
              <a:latin typeface="Nunito Sans"/>
              <a:ea typeface="Nunito Sans"/>
              <a:cs typeface="Nunito Sans"/>
              <a:sym typeface="Nunito Sans"/>
            </a:endParaRPr>
          </a:p>
        </p:txBody>
      </p:sp>
      <p:sp>
        <p:nvSpPr>
          <p:cNvPr id="13" name="Google Shape;13;p2"/>
          <p:cNvSpPr txBox="1"/>
          <p:nvPr/>
        </p:nvSpPr>
        <p:spPr>
          <a:xfrm>
            <a:off x="0" y="3380300"/>
            <a:ext cx="9144000" cy="594600"/>
          </a:xfrm>
          <a:prstGeom prst="rect">
            <a:avLst/>
          </a:prstGeom>
          <a:noFill/>
          <a:ln>
            <a:noFill/>
          </a:ln>
        </p:spPr>
        <p:txBody>
          <a:bodyPr anchorCtr="0" anchor="t" bIns="34275" lIns="68575" spcFirstLastPara="1" rIns="68575" wrap="square" tIns="34275">
            <a:normAutofit fontScale="55000" lnSpcReduction="20000"/>
          </a:bodyPr>
          <a:lstStyle/>
          <a:p>
            <a:pPr indent="0" lvl="0" marL="0" rtl="0" algn="ctr">
              <a:lnSpc>
                <a:spcPct val="90000"/>
              </a:lnSpc>
              <a:spcBef>
                <a:spcPts val="0"/>
              </a:spcBef>
              <a:spcAft>
                <a:spcPts val="0"/>
              </a:spcAft>
              <a:buClr>
                <a:schemeClr val="dk1"/>
              </a:buClr>
              <a:buSzPct val="62068"/>
              <a:buNone/>
            </a:pPr>
            <a:r>
              <a:rPr lang="en-GB" sz="2900">
                <a:solidFill>
                  <a:srgbClr val="FFFFFF"/>
                </a:solidFill>
                <a:latin typeface="Nunito Sans"/>
                <a:ea typeface="Nunito Sans"/>
                <a:cs typeface="Nunito Sans"/>
                <a:sym typeface="Nunito Sans"/>
              </a:rPr>
              <a:t>KS3 YEAR 9</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t/>
            </a:r>
            <a:endParaRPr sz="2900">
              <a:solidFill>
                <a:srgbClr val="FFFFFF"/>
              </a:solidFill>
              <a:latin typeface="Nunito Sans"/>
              <a:ea typeface="Nunito Sans"/>
              <a:cs typeface="Nunito Sans"/>
              <a:sym typeface="Nunito Sans"/>
            </a:endParaRPr>
          </a:p>
          <a:p>
            <a:pPr indent="0" lvl="0" marL="0" rtl="0" algn="ctr">
              <a:lnSpc>
                <a:spcPct val="90000"/>
              </a:lnSpc>
              <a:spcBef>
                <a:spcPts val="0"/>
              </a:spcBef>
              <a:spcAft>
                <a:spcPts val="0"/>
              </a:spcAft>
              <a:buClr>
                <a:schemeClr val="dk1"/>
              </a:buClr>
              <a:buSzPct val="62068"/>
              <a:buNone/>
            </a:pPr>
            <a:r>
              <a:rPr lang="en-GB" sz="2900">
                <a:solidFill>
                  <a:schemeClr val="lt1"/>
                </a:solidFill>
                <a:latin typeface="Nunito Sans"/>
                <a:ea typeface="Nunito Sans"/>
                <a:cs typeface="Nunito Sans"/>
                <a:sym typeface="Nunito Sans"/>
              </a:rPr>
              <a:t>SUMMER TERM</a:t>
            </a:r>
            <a:endParaRPr>
              <a:solidFill>
                <a:srgbClr val="FFFFFF"/>
              </a:solidFill>
              <a:latin typeface="Nunito Sans"/>
              <a:ea typeface="Nunito Sans"/>
              <a:cs typeface="Nunito Sans"/>
              <a:sym typeface="Nunito Sans"/>
            </a:endParaRPr>
          </a:p>
        </p:txBody>
      </p:sp>
      <p:sp>
        <p:nvSpPr>
          <p:cNvPr id="14" name="Google Shape;14;p2"/>
          <p:cNvSpPr/>
          <p:nvPr/>
        </p:nvSpPr>
        <p:spPr>
          <a:xfrm>
            <a:off x="3762450" y="571400"/>
            <a:ext cx="1619100" cy="1619100"/>
          </a:xfrm>
          <a:prstGeom prst="ellipse">
            <a:avLst/>
          </a:prstGeom>
          <a:solidFill>
            <a:srgbClr val="FFFFFF"/>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 name="Google Shape;15;p2"/>
          <p:cNvPicPr preferRelativeResize="0"/>
          <p:nvPr/>
        </p:nvPicPr>
        <p:blipFill>
          <a:blip r:embed="rId2">
            <a:alphaModFix/>
          </a:blip>
          <a:stretch>
            <a:fillRect/>
          </a:stretch>
        </p:blipFill>
        <p:spPr>
          <a:xfrm>
            <a:off x="4066175" y="934944"/>
            <a:ext cx="1011651" cy="892000"/>
          </a:xfrm>
          <a:prstGeom prst="rect">
            <a:avLst/>
          </a:prstGeom>
          <a:noFill/>
          <a:ln>
            <a:noFill/>
          </a:ln>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50" name="Shape 50"/>
        <p:cNvGrpSpPr/>
        <p:nvPr/>
      </p:nvGrpSpPr>
      <p:grpSpPr>
        <a:xfrm>
          <a:off x="0" y="0"/>
          <a:ext cx="0" cy="0"/>
          <a:chOff x="0" y="0"/>
          <a:chExt cx="0" cy="0"/>
        </a:xfrm>
      </p:grpSpPr>
      <p:sp>
        <p:nvSpPr>
          <p:cNvPr id="51" name="Google Shape;51;p11"/>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52" name="Google Shape;52;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53" name="Shape 53"/>
        <p:cNvGrpSpPr/>
        <p:nvPr/>
      </p:nvGrpSpPr>
      <p:grpSpPr>
        <a:xfrm>
          <a:off x="0" y="0"/>
          <a:ext cx="0" cy="0"/>
          <a:chOff x="0" y="0"/>
          <a:chExt cx="0" cy="0"/>
        </a:xfrm>
      </p:grpSpPr>
      <p:sp>
        <p:nvSpPr>
          <p:cNvPr id="54" name="Google Shape;54;p12"/>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55" name="Google Shape;55;p12"/>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56" name="Google Shape;56;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57" name="Shape 57"/>
        <p:cNvGrpSpPr/>
        <p:nvPr/>
      </p:nvGrpSpPr>
      <p:grpSpPr>
        <a:xfrm>
          <a:off x="0" y="0"/>
          <a:ext cx="0" cy="0"/>
          <a:chOff x="0" y="0"/>
          <a:chExt cx="0" cy="0"/>
        </a:xfrm>
      </p:grpSpPr>
      <p:sp>
        <p:nvSpPr>
          <p:cNvPr id="58" name="Google Shape;58;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Content" type="obj">
  <p:cSld name="OBJECT">
    <p:spTree>
      <p:nvGrpSpPr>
        <p:cNvPr id="59" name="Shape 59"/>
        <p:cNvGrpSpPr/>
        <p:nvPr/>
      </p:nvGrpSpPr>
      <p:grpSpPr>
        <a:xfrm>
          <a:off x="0" y="0"/>
          <a:ext cx="0" cy="0"/>
          <a:chOff x="0" y="0"/>
          <a:chExt cx="0" cy="0"/>
        </a:xfrm>
      </p:grpSpPr>
      <p:sp>
        <p:nvSpPr>
          <p:cNvPr id="60" name="Google Shape;60;p14"/>
          <p:cNvSpPr txBox="1"/>
          <p:nvPr>
            <p:ph type="title"/>
          </p:nvPr>
        </p:nvSpPr>
        <p:spPr>
          <a:xfrm>
            <a:off x="628650" y="273844"/>
            <a:ext cx="7886700" cy="994200"/>
          </a:xfrm>
          <a:prstGeom prst="rect">
            <a:avLst/>
          </a:prstGeom>
          <a:noFill/>
          <a:ln>
            <a:noFill/>
          </a:ln>
        </p:spPr>
        <p:txBody>
          <a:bodyPr anchorCtr="0" anchor="ctr" bIns="34275" lIns="68575" spcFirstLastPara="1" rIns="68575" wrap="square" tIns="34275">
            <a:normAutofit/>
          </a:bodyPr>
          <a:lstStyle>
            <a:lvl1pPr lvl="0" rtl="0" algn="l">
              <a:lnSpc>
                <a:spcPct val="90000"/>
              </a:lnSpc>
              <a:spcBef>
                <a:spcPts val="0"/>
              </a:spcBef>
              <a:spcAft>
                <a:spcPts val="0"/>
              </a:spcAft>
              <a:buClr>
                <a:schemeClr val="dk1"/>
              </a:buClr>
              <a:buSzPts val="1400"/>
              <a:buNone/>
              <a:defRPr/>
            </a:lvl1pPr>
            <a:lvl2pPr lvl="1" rtl="0">
              <a:spcBef>
                <a:spcPts val="0"/>
              </a:spcBef>
              <a:spcAft>
                <a:spcPts val="0"/>
              </a:spcAft>
              <a:buSzPts val="2800"/>
              <a:buNone/>
              <a:defRPr/>
            </a:lvl2pPr>
            <a:lvl3pPr lvl="2" rtl="0">
              <a:spcBef>
                <a:spcPts val="0"/>
              </a:spcBef>
              <a:spcAft>
                <a:spcPts val="0"/>
              </a:spcAft>
              <a:buSzPts val="2800"/>
              <a:buNone/>
              <a:defRPr/>
            </a:lvl3pPr>
            <a:lvl4pPr lvl="3" rtl="0">
              <a:spcBef>
                <a:spcPts val="0"/>
              </a:spcBef>
              <a:spcAft>
                <a:spcPts val="0"/>
              </a:spcAft>
              <a:buSzPts val="2800"/>
              <a:buNone/>
              <a:defRPr/>
            </a:lvl4pPr>
            <a:lvl5pPr lvl="4" rtl="0">
              <a:spcBef>
                <a:spcPts val="0"/>
              </a:spcBef>
              <a:spcAft>
                <a:spcPts val="0"/>
              </a:spcAft>
              <a:buSzPts val="2800"/>
              <a:buNone/>
              <a:defRPr/>
            </a:lvl5pPr>
            <a:lvl6pPr lvl="5" rtl="0">
              <a:spcBef>
                <a:spcPts val="0"/>
              </a:spcBef>
              <a:spcAft>
                <a:spcPts val="0"/>
              </a:spcAft>
              <a:buSzPts val="2800"/>
              <a:buNone/>
              <a:defRPr/>
            </a:lvl6pPr>
            <a:lvl7pPr lvl="6" rtl="0">
              <a:spcBef>
                <a:spcPts val="0"/>
              </a:spcBef>
              <a:spcAft>
                <a:spcPts val="0"/>
              </a:spcAft>
              <a:buSzPts val="2800"/>
              <a:buNone/>
              <a:defRPr/>
            </a:lvl7pPr>
            <a:lvl8pPr lvl="7" rtl="0">
              <a:spcBef>
                <a:spcPts val="0"/>
              </a:spcBef>
              <a:spcAft>
                <a:spcPts val="0"/>
              </a:spcAft>
              <a:buSzPts val="2800"/>
              <a:buNone/>
              <a:defRPr/>
            </a:lvl8pPr>
            <a:lvl9pPr lvl="8" rtl="0">
              <a:spcBef>
                <a:spcPts val="0"/>
              </a:spcBef>
              <a:spcAft>
                <a:spcPts val="0"/>
              </a:spcAft>
              <a:buSzPts val="2800"/>
              <a:buNone/>
              <a:defRPr/>
            </a:lvl9pPr>
          </a:lstStyle>
          <a:p/>
        </p:txBody>
      </p:sp>
      <p:sp>
        <p:nvSpPr>
          <p:cNvPr id="61" name="Google Shape;61;p14"/>
          <p:cNvSpPr txBox="1"/>
          <p:nvPr>
            <p:ph idx="1" type="body"/>
          </p:nvPr>
        </p:nvSpPr>
        <p:spPr>
          <a:xfrm>
            <a:off x="628650" y="1369219"/>
            <a:ext cx="7886700" cy="3263400"/>
          </a:xfrm>
          <a:prstGeom prst="rect">
            <a:avLst/>
          </a:prstGeom>
          <a:noFill/>
          <a:ln>
            <a:noFill/>
          </a:ln>
        </p:spPr>
        <p:txBody>
          <a:bodyPr anchorCtr="0" anchor="t" bIns="34275" lIns="68575" spcFirstLastPara="1" rIns="68575" wrap="square" tIns="34275">
            <a:normAutofit/>
          </a:bodyPr>
          <a:lstStyle>
            <a:lvl1pPr indent="-317500" lvl="0" marL="457200" rtl="0" algn="l">
              <a:lnSpc>
                <a:spcPct val="90000"/>
              </a:lnSpc>
              <a:spcBef>
                <a:spcPts val="800"/>
              </a:spcBef>
              <a:spcAft>
                <a:spcPts val="0"/>
              </a:spcAft>
              <a:buClr>
                <a:schemeClr val="dk1"/>
              </a:buClr>
              <a:buSzPts val="1400"/>
              <a:buChar char="●"/>
              <a:defRPr/>
            </a:lvl1pPr>
            <a:lvl2pPr indent="-317500" lvl="1" marL="914400" rtl="0" algn="l">
              <a:lnSpc>
                <a:spcPct val="90000"/>
              </a:lnSpc>
              <a:spcBef>
                <a:spcPts val="1200"/>
              </a:spcBef>
              <a:spcAft>
                <a:spcPts val="0"/>
              </a:spcAft>
              <a:buClr>
                <a:schemeClr val="dk1"/>
              </a:buClr>
              <a:buSzPts val="1400"/>
              <a:buChar char="○"/>
              <a:defRPr/>
            </a:lvl2pPr>
            <a:lvl3pPr indent="-317500" lvl="2" marL="1371600" rtl="0" algn="l">
              <a:lnSpc>
                <a:spcPct val="90000"/>
              </a:lnSpc>
              <a:spcBef>
                <a:spcPts val="1200"/>
              </a:spcBef>
              <a:spcAft>
                <a:spcPts val="0"/>
              </a:spcAft>
              <a:buClr>
                <a:schemeClr val="dk1"/>
              </a:buClr>
              <a:buSzPts val="1400"/>
              <a:buChar char="■"/>
              <a:defRPr/>
            </a:lvl3pPr>
            <a:lvl4pPr indent="-317500" lvl="3" marL="1828800" rtl="0" algn="l">
              <a:lnSpc>
                <a:spcPct val="90000"/>
              </a:lnSpc>
              <a:spcBef>
                <a:spcPts val="1200"/>
              </a:spcBef>
              <a:spcAft>
                <a:spcPts val="0"/>
              </a:spcAft>
              <a:buClr>
                <a:schemeClr val="dk1"/>
              </a:buClr>
              <a:buSzPts val="1400"/>
              <a:buChar char="●"/>
              <a:defRPr/>
            </a:lvl4pPr>
            <a:lvl5pPr indent="-317500" lvl="4" marL="2286000" rtl="0" algn="l">
              <a:lnSpc>
                <a:spcPct val="90000"/>
              </a:lnSpc>
              <a:spcBef>
                <a:spcPts val="1200"/>
              </a:spcBef>
              <a:spcAft>
                <a:spcPts val="0"/>
              </a:spcAft>
              <a:buClr>
                <a:schemeClr val="dk1"/>
              </a:buClr>
              <a:buSzPts val="1400"/>
              <a:buChar char="○"/>
              <a:defRPr/>
            </a:lvl5pPr>
            <a:lvl6pPr indent="-317500" lvl="5" marL="2743200" rtl="0" algn="l">
              <a:lnSpc>
                <a:spcPct val="90000"/>
              </a:lnSpc>
              <a:spcBef>
                <a:spcPts val="1200"/>
              </a:spcBef>
              <a:spcAft>
                <a:spcPts val="0"/>
              </a:spcAft>
              <a:buClr>
                <a:schemeClr val="dk1"/>
              </a:buClr>
              <a:buSzPts val="1400"/>
              <a:buChar char="■"/>
              <a:defRPr/>
            </a:lvl6pPr>
            <a:lvl7pPr indent="-317500" lvl="6" marL="3200400" rtl="0" algn="l">
              <a:lnSpc>
                <a:spcPct val="90000"/>
              </a:lnSpc>
              <a:spcBef>
                <a:spcPts val="1200"/>
              </a:spcBef>
              <a:spcAft>
                <a:spcPts val="0"/>
              </a:spcAft>
              <a:buClr>
                <a:schemeClr val="dk1"/>
              </a:buClr>
              <a:buSzPts val="1400"/>
              <a:buChar char="●"/>
              <a:defRPr/>
            </a:lvl7pPr>
            <a:lvl8pPr indent="-317500" lvl="7" marL="3657600" rtl="0" algn="l">
              <a:lnSpc>
                <a:spcPct val="90000"/>
              </a:lnSpc>
              <a:spcBef>
                <a:spcPts val="1200"/>
              </a:spcBef>
              <a:spcAft>
                <a:spcPts val="0"/>
              </a:spcAft>
              <a:buClr>
                <a:schemeClr val="dk1"/>
              </a:buClr>
              <a:buSzPts val="1400"/>
              <a:buChar char="○"/>
              <a:defRPr/>
            </a:lvl8pPr>
            <a:lvl9pPr indent="-317500" lvl="8" marL="4114800" rtl="0" algn="l">
              <a:lnSpc>
                <a:spcPct val="90000"/>
              </a:lnSpc>
              <a:spcBef>
                <a:spcPts val="1200"/>
              </a:spcBef>
              <a:spcAft>
                <a:spcPts val="1200"/>
              </a:spcAft>
              <a:buClr>
                <a:schemeClr val="dk1"/>
              </a:buClr>
              <a:buSzPts val="1400"/>
              <a:buChar char="■"/>
              <a:defRPr/>
            </a:lvl9pPr>
          </a:lstStyle>
          <a:p/>
        </p:txBody>
      </p:sp>
      <p:sp>
        <p:nvSpPr>
          <p:cNvPr id="62" name="Google Shape;62;p14"/>
          <p:cNvSpPr txBox="1"/>
          <p:nvPr>
            <p:ph idx="10" type="dt"/>
          </p:nvPr>
        </p:nvSpPr>
        <p:spPr>
          <a:xfrm>
            <a:off x="628650" y="4767263"/>
            <a:ext cx="2057400" cy="273900"/>
          </a:xfrm>
          <a:prstGeom prst="rect">
            <a:avLst/>
          </a:prstGeom>
          <a:noFill/>
          <a:ln>
            <a:noFill/>
          </a:ln>
        </p:spPr>
        <p:txBody>
          <a:bodyPr anchorCtr="0" anchor="ctr" bIns="34275" lIns="68575" spcFirstLastPara="1" rIns="68575" wrap="square" tIns="34275">
            <a:noAutofit/>
          </a:bodyPr>
          <a:lstStyle>
            <a:lvl1pPr lvl="0" rtl="0" algn="l">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3" name="Google Shape;63;p14"/>
          <p:cNvSpPr txBox="1"/>
          <p:nvPr>
            <p:ph idx="11" type="ftr"/>
          </p:nvPr>
        </p:nvSpPr>
        <p:spPr>
          <a:xfrm>
            <a:off x="3028950" y="4767263"/>
            <a:ext cx="3086100" cy="273900"/>
          </a:xfrm>
          <a:prstGeom prst="rect">
            <a:avLst/>
          </a:prstGeom>
          <a:noFill/>
          <a:ln>
            <a:noFill/>
          </a:ln>
        </p:spPr>
        <p:txBody>
          <a:bodyPr anchorCtr="0" anchor="ctr" bIns="34275" lIns="68575" spcFirstLastPara="1" rIns="68575" wrap="square" tIns="34275">
            <a:noAutofit/>
          </a:bodyPr>
          <a:lstStyle>
            <a:lvl1pPr lvl="0" rtl="0" algn="ctr">
              <a:spcBef>
                <a:spcPts val="0"/>
              </a:spcBef>
              <a:spcAft>
                <a:spcPts val="0"/>
              </a:spcAft>
              <a:buSzPts val="1100"/>
              <a:buNone/>
              <a:defRPr sz="1100"/>
            </a:lvl1pPr>
            <a:lvl2pPr lvl="1" rtl="0" algn="l">
              <a:spcBef>
                <a:spcPts val="0"/>
              </a:spcBef>
              <a:spcAft>
                <a:spcPts val="0"/>
              </a:spcAft>
              <a:buSzPts val="1100"/>
              <a:buNone/>
              <a:defRPr sz="1100"/>
            </a:lvl2pPr>
            <a:lvl3pPr lvl="2" rtl="0" algn="l">
              <a:spcBef>
                <a:spcPts val="0"/>
              </a:spcBef>
              <a:spcAft>
                <a:spcPts val="0"/>
              </a:spcAft>
              <a:buSzPts val="1100"/>
              <a:buNone/>
              <a:defRPr sz="1100"/>
            </a:lvl3pPr>
            <a:lvl4pPr lvl="3" rtl="0" algn="l">
              <a:spcBef>
                <a:spcPts val="0"/>
              </a:spcBef>
              <a:spcAft>
                <a:spcPts val="0"/>
              </a:spcAft>
              <a:buSzPts val="1100"/>
              <a:buNone/>
              <a:defRPr sz="1100"/>
            </a:lvl4pPr>
            <a:lvl5pPr lvl="4" rtl="0" algn="l">
              <a:spcBef>
                <a:spcPts val="0"/>
              </a:spcBef>
              <a:spcAft>
                <a:spcPts val="0"/>
              </a:spcAft>
              <a:buSzPts val="1100"/>
              <a:buNone/>
              <a:defRPr sz="1100"/>
            </a:lvl5pPr>
            <a:lvl6pPr lvl="5" rtl="0" algn="l">
              <a:spcBef>
                <a:spcPts val="0"/>
              </a:spcBef>
              <a:spcAft>
                <a:spcPts val="0"/>
              </a:spcAft>
              <a:buSzPts val="1100"/>
              <a:buNone/>
              <a:defRPr sz="1100"/>
            </a:lvl6pPr>
            <a:lvl7pPr lvl="6" rtl="0" algn="l">
              <a:spcBef>
                <a:spcPts val="0"/>
              </a:spcBef>
              <a:spcAft>
                <a:spcPts val="0"/>
              </a:spcAft>
              <a:buSzPts val="1100"/>
              <a:buNone/>
              <a:defRPr sz="1100"/>
            </a:lvl7pPr>
            <a:lvl8pPr lvl="7" rtl="0" algn="l">
              <a:spcBef>
                <a:spcPts val="0"/>
              </a:spcBef>
              <a:spcAft>
                <a:spcPts val="0"/>
              </a:spcAft>
              <a:buSzPts val="1100"/>
              <a:buNone/>
              <a:defRPr sz="1100"/>
            </a:lvl8pPr>
            <a:lvl9pPr lvl="8" rtl="0" algn="l">
              <a:spcBef>
                <a:spcPts val="0"/>
              </a:spcBef>
              <a:spcAft>
                <a:spcPts val="0"/>
              </a:spcAft>
              <a:buSzPts val="1100"/>
              <a:buNone/>
              <a:defRPr sz="1100"/>
            </a:lvl9pPr>
          </a:lstStyle>
          <a:p/>
        </p:txBody>
      </p:sp>
      <p:sp>
        <p:nvSpPr>
          <p:cNvPr id="64" name="Google Shape;64;p14"/>
          <p:cNvSpPr txBox="1"/>
          <p:nvPr>
            <p:ph idx="12" type="sldNum"/>
          </p:nvPr>
        </p:nvSpPr>
        <p:spPr>
          <a:xfrm>
            <a:off x="6457950" y="4767263"/>
            <a:ext cx="2057400" cy="273900"/>
          </a:xfrm>
          <a:prstGeom prst="rect">
            <a:avLst/>
          </a:prstGeom>
          <a:noFill/>
          <a:ln>
            <a:noFill/>
          </a:ln>
        </p:spPr>
        <p:txBody>
          <a:bodyPr anchorCtr="0" anchor="ctr" bIns="34275" lIns="68575" spcFirstLastPara="1" rIns="68575" wrap="square" tIns="34275">
            <a:normAutofit/>
          </a:bodyPr>
          <a:lstStyle>
            <a:lvl1pPr indent="0" lvl="0" marL="0" rtl="0" algn="r">
              <a:spcBef>
                <a:spcPts val="0"/>
              </a:spcBef>
              <a:buNone/>
              <a:defRPr/>
            </a:lvl1pPr>
            <a:lvl2pPr indent="0" lvl="1" marL="0" rtl="0" algn="r">
              <a:spcBef>
                <a:spcPts val="0"/>
              </a:spcBef>
              <a:buNone/>
              <a:defRPr/>
            </a:lvl2pPr>
            <a:lvl3pPr indent="0" lvl="2" marL="0" rtl="0" algn="r">
              <a:spcBef>
                <a:spcPts val="0"/>
              </a:spcBef>
              <a:buNone/>
              <a:defRPr/>
            </a:lvl3pPr>
            <a:lvl4pPr indent="0" lvl="3" marL="0" rtl="0" algn="r">
              <a:spcBef>
                <a:spcPts val="0"/>
              </a:spcBef>
              <a:buNone/>
              <a:defRPr/>
            </a:lvl4pPr>
            <a:lvl5pPr indent="0" lvl="4" marL="0" rtl="0" algn="r">
              <a:spcBef>
                <a:spcPts val="0"/>
              </a:spcBef>
              <a:buNone/>
              <a:defRPr/>
            </a:lvl5pPr>
            <a:lvl6pPr indent="0" lvl="5" marL="0" rtl="0" algn="r">
              <a:spcBef>
                <a:spcPts val="0"/>
              </a:spcBef>
              <a:buNone/>
              <a:defRPr/>
            </a:lvl6pPr>
            <a:lvl7pPr indent="0" lvl="6" marL="0" rtl="0" algn="r">
              <a:spcBef>
                <a:spcPts val="0"/>
              </a:spcBef>
              <a:buNone/>
              <a:defRPr/>
            </a:lvl7pPr>
            <a:lvl8pPr indent="0" lvl="7" marL="0" rtl="0" algn="r">
              <a:spcBef>
                <a:spcPts val="0"/>
              </a:spcBef>
              <a:buNone/>
              <a:defRPr/>
            </a:lvl8pPr>
            <a:lvl9pPr indent="0" lvl="8" marL="0" rtl="0" algn="r">
              <a:spcBef>
                <a:spcPts val="0"/>
              </a:spcBef>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 name="Shape 16"/>
        <p:cNvGrpSpPr/>
        <p:nvPr/>
      </p:nvGrpSpPr>
      <p:grpSpPr>
        <a:xfrm>
          <a:off x="0" y="0"/>
          <a:ext cx="0" cy="0"/>
          <a:chOff x="0" y="0"/>
          <a:chExt cx="0" cy="0"/>
        </a:xfrm>
      </p:grpSpPr>
      <p:sp>
        <p:nvSpPr>
          <p:cNvPr id="17" name="Google Shape;17;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8" name="Google Shape;18;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9" name="Shape 19"/>
        <p:cNvGrpSpPr/>
        <p:nvPr/>
      </p:nvGrpSpPr>
      <p:grpSpPr>
        <a:xfrm>
          <a:off x="0" y="0"/>
          <a:ext cx="0" cy="0"/>
          <a:chOff x="0" y="0"/>
          <a:chExt cx="0" cy="0"/>
        </a:xfrm>
      </p:grpSpPr>
      <p:sp>
        <p:nvSpPr>
          <p:cNvPr id="20" name="Google Shape;20;p4"/>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KS3 Year 9 | Fluent in Five | Summer Term</a:t>
            </a:r>
            <a:endParaRPr sz="1200"/>
          </a:p>
        </p:txBody>
      </p:sp>
      <p:graphicFrame>
        <p:nvGraphicFramePr>
          <p:cNvPr id="21" name="Google Shape;21;p4"/>
          <p:cNvGraphicFramePr/>
          <p:nvPr/>
        </p:nvGraphicFramePr>
        <p:xfrm>
          <a:off x="0" y="369300"/>
          <a:ext cx="3000000" cy="3000000"/>
        </p:xfrm>
        <a:graphic>
          <a:graphicData uri="http://schemas.openxmlformats.org/drawingml/2006/table">
            <a:tbl>
              <a:tblPr>
                <a:noFill/>
                <a:tableStyleId>{139424EE-1997-438A-A612-37FE2EDDF04D}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pic>
        <p:nvPicPr>
          <p:cNvPr id="22" name="Google Shape;22;p4"/>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23" name="Shape 23"/>
        <p:cNvGrpSpPr/>
        <p:nvPr/>
      </p:nvGrpSpPr>
      <p:grpSpPr>
        <a:xfrm>
          <a:off x="0" y="0"/>
          <a:ext cx="0" cy="0"/>
          <a:chOff x="0" y="0"/>
          <a:chExt cx="0" cy="0"/>
        </a:xfrm>
      </p:grpSpPr>
      <p:sp>
        <p:nvSpPr>
          <p:cNvPr id="24" name="Google Shape;24;p5"/>
          <p:cNvSpPr txBox="1"/>
          <p:nvPr/>
        </p:nvSpPr>
        <p:spPr>
          <a:xfrm>
            <a:off x="0" y="0"/>
            <a:ext cx="3621300" cy="369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0"/>
              </a:spcBef>
              <a:spcAft>
                <a:spcPts val="0"/>
              </a:spcAft>
              <a:buNone/>
            </a:pPr>
            <a:r>
              <a:rPr lang="en-GB" sz="1000">
                <a:solidFill>
                  <a:srgbClr val="2779F5"/>
                </a:solidFill>
                <a:latin typeface="Nunito Sans"/>
                <a:ea typeface="Nunito Sans"/>
                <a:cs typeface="Nunito Sans"/>
                <a:sym typeface="Nunito Sans"/>
              </a:rPr>
              <a:t>  </a:t>
            </a:r>
            <a:r>
              <a:rPr lang="en-GB" sz="1000">
                <a:solidFill>
                  <a:srgbClr val="2779F5"/>
                </a:solidFill>
                <a:latin typeface="Nunito Sans"/>
                <a:ea typeface="Nunito Sans"/>
                <a:cs typeface="Nunito Sans"/>
                <a:sym typeface="Nunito Sans"/>
              </a:rPr>
              <a:t>KS3 Year 9 | Fluent in Five | Summer Term</a:t>
            </a:r>
            <a:endParaRPr sz="1200"/>
          </a:p>
        </p:txBody>
      </p:sp>
      <p:graphicFrame>
        <p:nvGraphicFramePr>
          <p:cNvPr id="25" name="Google Shape;25;p5"/>
          <p:cNvGraphicFramePr/>
          <p:nvPr/>
        </p:nvGraphicFramePr>
        <p:xfrm>
          <a:off x="0" y="369300"/>
          <a:ext cx="3000000" cy="3000000"/>
        </p:xfrm>
        <a:graphic>
          <a:graphicData uri="http://schemas.openxmlformats.org/drawingml/2006/table">
            <a:tbl>
              <a:tblPr>
                <a:noFill/>
                <a:tableStyleId>{139424EE-1997-438A-A612-37FE2EDDF04D}</a:tableStyleId>
              </a:tblPr>
              <a:tblGrid>
                <a:gridCol w="2956375"/>
              </a:tblGrid>
              <a:tr h="369300">
                <a:tc>
                  <a:txBody>
                    <a:bodyPr/>
                    <a:lstStyle/>
                    <a:p>
                      <a:pPr indent="0" lvl="0" marL="0" rtl="0" algn="l">
                        <a:spcBef>
                          <a:spcPts val="0"/>
                        </a:spcBef>
                        <a:spcAft>
                          <a:spcPts val="0"/>
                        </a:spcAft>
                        <a:buNone/>
                      </a:pPr>
                      <a:r>
                        <a:t/>
                      </a:r>
                      <a:endParaRPr b="1">
                        <a:solidFill>
                          <a:schemeClr val="lt1"/>
                        </a:solidFill>
                        <a:latin typeface="Nunito Sans"/>
                        <a:ea typeface="Nunito Sans"/>
                        <a:cs typeface="Nunito Sans"/>
                        <a:sym typeface="Nunito Sans"/>
                      </a:endParaRPr>
                    </a:p>
                  </a:txBody>
                  <a:tcPr marT="91425" marB="91425" marR="91425" marL="91425">
                    <a:lnL cap="flat" cmpd="sng" w="9525">
                      <a:solidFill>
                        <a:srgbClr val="09217B"/>
                      </a:solidFill>
                      <a:prstDash val="solid"/>
                      <a:round/>
                      <a:headEnd len="sm" w="sm" type="none"/>
                      <a:tailEnd len="sm" w="sm" type="none"/>
                    </a:lnL>
                    <a:lnR cap="flat" cmpd="sng" w="9525">
                      <a:solidFill>
                        <a:srgbClr val="09217B"/>
                      </a:solidFill>
                      <a:prstDash val="solid"/>
                      <a:round/>
                      <a:headEnd len="sm" w="sm" type="none"/>
                      <a:tailEnd len="sm" w="sm" type="none"/>
                    </a:lnR>
                    <a:lnT cap="flat" cmpd="sng" w="9525">
                      <a:solidFill>
                        <a:srgbClr val="09217B"/>
                      </a:solidFill>
                      <a:prstDash val="solid"/>
                      <a:round/>
                      <a:headEnd len="sm" w="sm" type="none"/>
                      <a:tailEnd len="sm" w="sm" type="none"/>
                    </a:lnT>
                    <a:lnB cap="flat" cmpd="sng" w="9525">
                      <a:solidFill>
                        <a:srgbClr val="09217B"/>
                      </a:solidFill>
                      <a:prstDash val="solid"/>
                      <a:round/>
                      <a:headEnd len="sm" w="sm" type="none"/>
                      <a:tailEnd len="sm" w="sm" type="none"/>
                    </a:lnB>
                    <a:solidFill>
                      <a:srgbClr val="09217B"/>
                    </a:solidFill>
                  </a:tcPr>
                </a:tc>
              </a:tr>
            </a:tbl>
          </a:graphicData>
        </a:graphic>
      </p:graphicFrame>
      <p:sp>
        <p:nvSpPr>
          <p:cNvPr id="26" name="Google Shape;26;p5"/>
          <p:cNvSpPr/>
          <p:nvPr/>
        </p:nvSpPr>
        <p:spPr>
          <a:xfrm>
            <a:off x="0" y="4863725"/>
            <a:ext cx="9144000" cy="279900"/>
          </a:xfrm>
          <a:prstGeom prst="rect">
            <a:avLst/>
          </a:prstGeom>
          <a:solidFill>
            <a:srgbClr val="09217B"/>
          </a:solidFill>
          <a:ln cap="flat" cmpd="sng" w="9525">
            <a:solidFill>
              <a:srgbClr val="09217B"/>
            </a:solidFill>
            <a:prstDash val="solid"/>
            <a:round/>
            <a:headEnd len="sm" w="sm" type="none"/>
            <a:tailEnd len="sm" w="sm" type="none"/>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txBox="1"/>
          <p:nvPr/>
        </p:nvSpPr>
        <p:spPr>
          <a:xfrm>
            <a:off x="2023325" y="4842125"/>
            <a:ext cx="7380000" cy="3231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sz="900">
                <a:solidFill>
                  <a:srgbClr val="FFFFFF"/>
                </a:solidFill>
                <a:latin typeface="Nunito Sans"/>
                <a:ea typeface="Nunito Sans"/>
                <a:cs typeface="Nunito Sans"/>
                <a:sym typeface="Nunito Sans"/>
              </a:rPr>
              <a:t>   thirdspacelearning.com </a:t>
            </a:r>
            <a:r>
              <a:rPr lang="en-GB" sz="900">
                <a:solidFill>
                  <a:srgbClr val="FFFFFF"/>
                </a:solidFill>
                <a:latin typeface="Nunito Sans"/>
                <a:ea typeface="Nunito Sans"/>
                <a:cs typeface="Nunito Sans"/>
                <a:sym typeface="Nunito Sans"/>
              </a:rPr>
              <a:t>| Helping schools close the maths attainment gap through targeted one to one teaching and flexible resources</a:t>
            </a:r>
            <a:endParaRPr sz="900">
              <a:solidFill>
                <a:srgbClr val="FFFFFF"/>
              </a:solidFill>
              <a:latin typeface="Nunito Sans"/>
              <a:ea typeface="Nunito Sans"/>
              <a:cs typeface="Nunito Sans"/>
              <a:sym typeface="Nunito Sans"/>
            </a:endParaRPr>
          </a:p>
        </p:txBody>
      </p:sp>
      <p:pic>
        <p:nvPicPr>
          <p:cNvPr id="28" name="Google Shape;28;p5"/>
          <p:cNvPicPr preferRelativeResize="0"/>
          <p:nvPr/>
        </p:nvPicPr>
        <p:blipFill>
          <a:blip r:embed="rId2">
            <a:alphaModFix/>
          </a:blip>
          <a:stretch>
            <a:fillRect/>
          </a:stretch>
        </p:blipFill>
        <p:spPr>
          <a:xfrm>
            <a:off x="7623046" y="205972"/>
            <a:ext cx="1305129" cy="396200"/>
          </a:xfrm>
          <a:prstGeom prst="rect">
            <a:avLst/>
          </a:prstGeom>
          <a:noFill/>
          <a:ln>
            <a:noFill/>
          </a:ln>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9" name="Shape 29"/>
        <p:cNvGrpSpPr/>
        <p:nvPr/>
      </p:nvGrpSpPr>
      <p:grpSpPr>
        <a:xfrm>
          <a:off x="0" y="0"/>
          <a:ext cx="0" cy="0"/>
          <a:chOff x="0" y="0"/>
          <a:chExt cx="0" cy="0"/>
        </a:xfrm>
      </p:grpSpPr>
      <p:sp>
        <p:nvSpPr>
          <p:cNvPr id="30" name="Google Shape;30;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1" name="Google Shape;31;p6"/>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2" name="Google Shape;32;p6"/>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3" name="Google Shape;33;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34" name="Shape 34"/>
        <p:cNvGrpSpPr/>
        <p:nvPr/>
      </p:nvGrpSpPr>
      <p:grpSpPr>
        <a:xfrm>
          <a:off x="0" y="0"/>
          <a:ext cx="0" cy="0"/>
          <a:chOff x="0" y="0"/>
          <a:chExt cx="0" cy="0"/>
        </a:xfrm>
      </p:grpSpPr>
      <p:sp>
        <p:nvSpPr>
          <p:cNvPr id="35" name="Google Shape;35;p7"/>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36" name="Google Shape;36;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37" name="Shape 37"/>
        <p:cNvGrpSpPr/>
        <p:nvPr/>
      </p:nvGrpSpPr>
      <p:grpSpPr>
        <a:xfrm>
          <a:off x="0" y="0"/>
          <a:ext cx="0" cy="0"/>
          <a:chOff x="0" y="0"/>
          <a:chExt cx="0" cy="0"/>
        </a:xfrm>
      </p:grpSpPr>
      <p:sp>
        <p:nvSpPr>
          <p:cNvPr id="38" name="Google Shape;38;p8"/>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9" name="Google Shape;39;p8"/>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40" name="Google Shape;40;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41" name="Shape 41"/>
        <p:cNvGrpSpPr/>
        <p:nvPr/>
      </p:nvGrpSpPr>
      <p:grpSpPr>
        <a:xfrm>
          <a:off x="0" y="0"/>
          <a:ext cx="0" cy="0"/>
          <a:chOff x="0" y="0"/>
          <a:chExt cx="0" cy="0"/>
        </a:xfrm>
      </p:grpSpPr>
      <p:sp>
        <p:nvSpPr>
          <p:cNvPr id="42" name="Google Shape;42;p9"/>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43" name="Google Shape;43;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44" name="Shape 44"/>
        <p:cNvGrpSpPr/>
        <p:nvPr/>
      </p:nvGrpSpPr>
      <p:grpSpPr>
        <a:xfrm>
          <a:off x="0" y="0"/>
          <a:ext cx="0" cy="0"/>
          <a:chOff x="0" y="0"/>
          <a:chExt cx="0" cy="0"/>
        </a:xfrm>
      </p:grpSpPr>
      <p:sp>
        <p:nvSpPr>
          <p:cNvPr id="45" name="Google Shape;45;p10"/>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6" name="Google Shape;46;p10"/>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47" name="Google Shape;47;p10"/>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48" name="Google Shape;48;p10"/>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9" name="Google Shape;49;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GB"/>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GB"/>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 Id="rId3" Type="http://schemas.openxmlformats.org/officeDocument/2006/relationships/image" Target="../media/image6.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 Id="rId3" Type="http://schemas.openxmlformats.org/officeDocument/2006/relationships/image" Target="../media/image1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3.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4.xml"/><Relationship Id="rId3"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5.xml"/><Relationship Id="rId3" Type="http://schemas.openxmlformats.org/officeDocument/2006/relationships/image" Target="../media/image4.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 Id="rId3" Type="http://schemas.openxmlformats.org/officeDocument/2006/relationships/image" Target="../media/image9.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 Id="rId3" Type="http://schemas.openxmlformats.org/officeDocument/2006/relationships/image" Target="../media/image5.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8" name="Shape 68"/>
        <p:cNvGrpSpPr/>
        <p:nvPr/>
      </p:nvGrpSpPr>
      <p:grpSpPr>
        <a:xfrm>
          <a:off x="0" y="0"/>
          <a:ext cx="0" cy="0"/>
          <a:chOff x="0" y="0"/>
          <a:chExt cx="0" cy="0"/>
        </a:xfrm>
      </p:grpSpPr>
      <p:sp>
        <p:nvSpPr>
          <p:cNvPr id="69" name="Google Shape;69;p15"/>
          <p:cNvSpPr txBox="1"/>
          <p:nvPr/>
        </p:nvSpPr>
        <p:spPr>
          <a:xfrm>
            <a:off x="2027625" y="4158150"/>
            <a:ext cx="6815100" cy="723300"/>
          </a:xfrm>
          <a:prstGeom prst="rect">
            <a:avLst/>
          </a:prstGeom>
          <a:noFill/>
          <a:ln>
            <a:noFill/>
          </a:ln>
        </p:spPr>
        <p:txBody>
          <a:bodyPr anchorCtr="0" anchor="t" bIns="91425" lIns="91425" spcFirstLastPara="1" rIns="91425" wrap="square" tIns="91425">
            <a:spAutoFit/>
          </a:bodyPr>
          <a:lstStyle/>
          <a:p>
            <a:pPr indent="0" lvl="0" marL="0" rtl="0" algn="r">
              <a:spcBef>
                <a:spcPts val="0"/>
              </a:spcBef>
              <a:spcAft>
                <a:spcPts val="0"/>
              </a:spcAft>
              <a:buNone/>
            </a:pPr>
            <a:r>
              <a:rPr b="1" lang="en-GB" sz="3500">
                <a:solidFill>
                  <a:srgbClr val="FFFFFF"/>
                </a:solidFill>
                <a:latin typeface="Nunito Sans"/>
                <a:ea typeface="Nunito Sans"/>
                <a:cs typeface="Nunito Sans"/>
                <a:sym typeface="Nunito Sans"/>
              </a:rPr>
              <a:t>Week 12</a:t>
            </a:r>
            <a:endParaRPr b="1" sz="3500">
              <a:solidFill>
                <a:srgbClr val="FFFFFF"/>
              </a:solidFill>
              <a:latin typeface="Nunito Sans"/>
              <a:ea typeface="Nunito Sans"/>
              <a:cs typeface="Nunito Sans"/>
              <a:sym typeface="Nunito Sans"/>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39" name="Shape 139"/>
        <p:cNvGrpSpPr/>
        <p:nvPr/>
      </p:nvGrpSpPr>
      <p:grpSpPr>
        <a:xfrm>
          <a:off x="0" y="0"/>
          <a:ext cx="0" cy="0"/>
          <a:chOff x="0" y="0"/>
          <a:chExt cx="0" cy="0"/>
        </a:xfrm>
      </p:grpSpPr>
      <p:graphicFrame>
        <p:nvGraphicFramePr>
          <p:cNvPr id="140" name="Google Shape;140;p24"/>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283350"/>
                <a:gridCol w="1633650"/>
                <a:gridCol w="1465425"/>
                <a:gridCol w="295270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30.06546 rounded to three significant figures?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vertical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A(1, -9) and B(7,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A:   1.11 ⨉ 10</a:t>
                      </a:r>
                      <a:r>
                        <a:rPr baseline="30000"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B:   1.1 ⨉ 10</a:t>
                      </a:r>
                      <a:r>
                        <a:rPr baseline="30000" lang="en-GB" sz="1600">
                          <a:solidFill>
                            <a:schemeClr val="dk1"/>
                          </a:solidFill>
                          <a:latin typeface="Nunito Sans"/>
                          <a:ea typeface="Nunito Sans"/>
                          <a:cs typeface="Nunito Sans"/>
                          <a:sym typeface="Nunito Sans"/>
                        </a:rPr>
                        <a:t>-1</a:t>
                      </a:r>
                      <a:endParaRPr baseline="3000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1.011 ⨉ 10</a:t>
                      </a:r>
                      <a:r>
                        <a:rPr baseline="30000"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numbered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what is the probability of selecting a prime number?</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1" name="Google Shape;141;p24"/>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a:t>
            </a:r>
            <a:endParaRPr b="1">
              <a:solidFill>
                <a:srgbClr val="FFFFFF"/>
              </a:solidFill>
              <a:latin typeface="Nunito Sans"/>
              <a:ea typeface="Nunito Sans"/>
              <a:cs typeface="Nunito Sans"/>
              <a:sym typeface="Nunito Sans"/>
            </a:endParaRPr>
          </a:p>
        </p:txBody>
      </p:sp>
      <p:pic>
        <p:nvPicPr>
          <p:cNvPr id="142" name="Google Shape;142;p24"/>
          <p:cNvPicPr preferRelativeResize="0"/>
          <p:nvPr/>
        </p:nvPicPr>
        <p:blipFill>
          <a:blip r:embed="rId3">
            <a:alphaModFix/>
          </a:blip>
          <a:stretch>
            <a:fillRect/>
          </a:stretch>
        </p:blipFill>
        <p:spPr>
          <a:xfrm>
            <a:off x="5147475" y="2871675"/>
            <a:ext cx="2819400" cy="542925"/>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6" name="Shape 146"/>
        <p:cNvGrpSpPr/>
        <p:nvPr/>
      </p:nvGrpSpPr>
      <p:grpSpPr>
        <a:xfrm>
          <a:off x="0" y="0"/>
          <a:ext cx="0" cy="0"/>
          <a:chOff x="0" y="0"/>
          <a:chExt cx="0" cy="0"/>
        </a:xfrm>
      </p:grpSpPr>
      <p:graphicFrame>
        <p:nvGraphicFramePr>
          <p:cNvPr id="147" name="Google Shape;147;p25"/>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289150"/>
                <a:gridCol w="1627850"/>
                <a:gridCol w="1465425"/>
                <a:gridCol w="2952700"/>
              </a:tblGrid>
              <a:tr h="101432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30.06546 rounded to three significant figures?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30.1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vertical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A(1, -9) and B(7,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5 units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a:t>
                      </a:r>
                      <a:r>
                        <a:rPr b="0" baseline="30000" lang="en-GB" sz="1600">
                          <a:solidFill>
                            <a:schemeClr val="dk1"/>
                          </a:solidFill>
                          <a:latin typeface="Nunito Sans"/>
                          <a:ea typeface="Nunito Sans"/>
                          <a:cs typeface="Nunito Sans"/>
                          <a:sym typeface="Nunito Sans"/>
                        </a:rPr>
                        <a:t>2</a:t>
                      </a:r>
                      <a:r>
                        <a:rPr b="0" lang="en-GB" sz="1600">
                          <a:solidFill>
                            <a:schemeClr val="dk1"/>
                          </a:solidFill>
                          <a:latin typeface="Nunito Sans"/>
                          <a:ea typeface="Nunito Sans"/>
                          <a:cs typeface="Nunito Sans"/>
                          <a:sym typeface="Nunito Sans"/>
                        </a:rPr>
                        <a:t> = </a:t>
                      </a:r>
                      <a:r>
                        <a:rPr b="0" lang="en-GB" sz="1600">
                          <a:solidFill>
                            <a:srgbClr val="00BC89"/>
                          </a:solidFill>
                          <a:latin typeface="Nunito Sans"/>
                          <a:ea typeface="Nunito Sans"/>
                          <a:cs typeface="Nunito Sans"/>
                          <a:sym typeface="Nunito Sans"/>
                        </a:rPr>
                        <a:t>4</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+ 4</a:t>
                      </a:r>
                      <a:r>
                        <a:rPr b="0" i="1" lang="en-GB" sz="1600">
                          <a:solidFill>
                            <a:srgbClr val="00BC89"/>
                          </a:solidFill>
                          <a:latin typeface="Times New Roman"/>
                          <a:ea typeface="Times New Roman"/>
                          <a:cs typeface="Times New Roman"/>
                          <a:sym typeface="Times New Roman"/>
                        </a:rPr>
                        <a:t>x </a:t>
                      </a:r>
                      <a:r>
                        <a:rPr b="0" lang="en-GB" sz="1600">
                          <a:solidFill>
                            <a:srgbClr val="00BC89"/>
                          </a:solidFill>
                          <a:latin typeface="Nunito Sans"/>
                          <a:ea typeface="Nunito Sans"/>
                          <a:cs typeface="Nunito Sans"/>
                          <a:sym typeface="Nunito Sans"/>
                        </a:rPr>
                        <a:t>+ 1</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186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1.11 ⨉ 10</a:t>
                      </a:r>
                      <a:r>
                        <a:rPr baseline="30000"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1.1 ⨉ 10</a:t>
                      </a:r>
                      <a:r>
                        <a:rPr baseline="30000" lang="en-GB" sz="1600">
                          <a:solidFill>
                            <a:schemeClr val="dk1"/>
                          </a:solidFill>
                          <a:latin typeface="Nunito Sans"/>
                          <a:ea typeface="Nunito Sans"/>
                          <a:cs typeface="Nunito Sans"/>
                          <a:sym typeface="Nunito Sans"/>
                        </a:rPr>
                        <a:t>-1</a:t>
                      </a:r>
                      <a:endParaRPr baseline="3000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1.011 ⨉ 10</a:t>
                      </a:r>
                      <a:r>
                        <a:rPr baseline="30000" lang="en-GB" sz="1600">
                          <a:solidFill>
                            <a:schemeClr val="dk1"/>
                          </a:solidFill>
                          <a:latin typeface="Nunito Sans"/>
                          <a:ea typeface="Nunito Sans"/>
                          <a:cs typeface="Nunito Sans"/>
                          <a:sym typeface="Nunito Sans"/>
                        </a:rPr>
                        <a:t>-3</a:t>
                      </a:r>
                      <a:endParaRPr baseline="3000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C, A, B</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numbered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what is the probability of selecting a prime number?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48" name="Google Shape;148;p25"/>
          <p:cNvSpPr txBox="1"/>
          <p:nvPr/>
        </p:nvSpPr>
        <p:spPr>
          <a:xfrm>
            <a:off x="80050" y="361775"/>
            <a:ext cx="2582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4 Answers</a:t>
            </a:r>
            <a:endParaRPr b="1">
              <a:solidFill>
                <a:srgbClr val="FFFFFF"/>
              </a:solidFill>
              <a:latin typeface="Nunito Sans"/>
              <a:ea typeface="Nunito Sans"/>
              <a:cs typeface="Nunito Sans"/>
              <a:sym typeface="Nunito Sans"/>
            </a:endParaRPr>
          </a:p>
        </p:txBody>
      </p:sp>
      <p:pic>
        <p:nvPicPr>
          <p:cNvPr id="149" name="Google Shape;149;p25"/>
          <p:cNvPicPr preferRelativeResize="0"/>
          <p:nvPr/>
        </p:nvPicPr>
        <p:blipFill>
          <a:blip r:embed="rId3">
            <a:alphaModFix/>
          </a:blip>
          <a:stretch>
            <a:fillRect/>
          </a:stretch>
        </p:blipFill>
        <p:spPr>
          <a:xfrm>
            <a:off x="5147475" y="2871675"/>
            <a:ext cx="2819400" cy="542925"/>
          </a:xfrm>
          <a:prstGeom prst="rect">
            <a:avLst/>
          </a:prstGeom>
          <a:noFill/>
          <a:ln>
            <a:noFill/>
          </a:ln>
        </p:spPr>
      </p:pic>
      <p:grpSp>
        <p:nvGrpSpPr>
          <p:cNvPr id="150" name="Google Shape;150;p25"/>
          <p:cNvGrpSpPr/>
          <p:nvPr/>
        </p:nvGrpSpPr>
        <p:grpSpPr>
          <a:xfrm>
            <a:off x="5659428" y="4046725"/>
            <a:ext cx="235655" cy="481300"/>
            <a:chOff x="4963775" y="5368550"/>
            <a:chExt cx="294900" cy="481300"/>
          </a:xfrm>
        </p:grpSpPr>
        <p:cxnSp>
          <p:nvCxnSpPr>
            <p:cNvPr id="151" name="Google Shape;151;p25"/>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52" name="Google Shape;152;p25"/>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5</a:t>
              </a:r>
              <a:endParaRPr>
                <a:solidFill>
                  <a:srgbClr val="00BC89"/>
                </a:solidFill>
                <a:latin typeface="Nunito Sans"/>
                <a:ea typeface="Nunito Sans"/>
                <a:cs typeface="Nunito Sans"/>
                <a:sym typeface="Nunito Sans"/>
              </a:endParaRPr>
            </a:p>
          </p:txBody>
        </p:sp>
        <p:sp>
          <p:nvSpPr>
            <p:cNvPr id="153" name="Google Shape;153;p25"/>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57" name="Shape 157"/>
        <p:cNvGrpSpPr/>
        <p:nvPr/>
      </p:nvGrpSpPr>
      <p:grpSpPr>
        <a:xfrm>
          <a:off x="0" y="0"/>
          <a:ext cx="0" cy="0"/>
          <a:chOff x="0" y="0"/>
          <a:chExt cx="0" cy="0"/>
        </a:xfrm>
      </p:grpSpPr>
      <p:graphicFrame>
        <p:nvGraphicFramePr>
          <p:cNvPr id="158" name="Google Shape;158;p26"/>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294275"/>
                <a:gridCol w="162272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0.008192 rounded to two significant figures?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horizontal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A(-1, 7) and B(5, -2)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8.9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9.88 ⨉ 10</a:t>
                      </a:r>
                      <a:r>
                        <a:rPr baseline="30000"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8.89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numbered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what is the probability of selecting a number that is a multiple of 2 and 3?</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59" name="Google Shape;159;p2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a:t>
            </a:r>
            <a:endParaRPr b="1">
              <a:solidFill>
                <a:srgbClr val="FFFFFF"/>
              </a:solidFill>
              <a:latin typeface="Nunito Sans"/>
              <a:ea typeface="Nunito Sans"/>
              <a:cs typeface="Nunito Sans"/>
              <a:sym typeface="Nunito Sans"/>
            </a:endParaRPr>
          </a:p>
        </p:txBody>
      </p:sp>
      <p:pic>
        <p:nvPicPr>
          <p:cNvPr id="160" name="Google Shape;160;p26"/>
          <p:cNvPicPr preferRelativeResize="0"/>
          <p:nvPr/>
        </p:nvPicPr>
        <p:blipFill>
          <a:blip r:embed="rId3">
            <a:alphaModFix/>
          </a:blip>
          <a:stretch>
            <a:fillRect/>
          </a:stretch>
        </p:blipFill>
        <p:spPr>
          <a:xfrm>
            <a:off x="4840850" y="2912200"/>
            <a:ext cx="3931300" cy="529750"/>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graphicFrame>
        <p:nvGraphicFramePr>
          <p:cNvPr id="165" name="Google Shape;165;p27"/>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288475"/>
                <a:gridCol w="162852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0.008192 rounded to two significant figures?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0.0082</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horizontal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A(-1, 7) and B(5, -2)</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6 units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 = </a:t>
                      </a:r>
                      <a:r>
                        <a:rPr b="0" lang="en-GB" sz="1600">
                          <a:solidFill>
                            <a:srgbClr val="00BC89"/>
                          </a:solidFill>
                          <a:latin typeface="Nunito Sans"/>
                          <a:ea typeface="Nunito Sans"/>
                          <a:cs typeface="Nunito Sans"/>
                          <a:sym typeface="Nunito Sans"/>
                        </a:rPr>
                        <a:t>6</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+ 5</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- 6</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8.9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9.88 ⨉ 10</a:t>
                      </a:r>
                      <a:r>
                        <a:rPr baseline="30000"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8.89 ⨉ 10</a:t>
                      </a:r>
                      <a:r>
                        <a:rPr baseline="30000" lang="en-GB" sz="1600">
                          <a:solidFill>
                            <a:schemeClr val="dk1"/>
                          </a:solidFill>
                          <a:latin typeface="Nunito Sans"/>
                          <a:ea typeface="Nunito Sans"/>
                          <a:cs typeface="Nunito Sans"/>
                          <a:sym typeface="Nunito Sans"/>
                        </a:rPr>
                        <a:t>6</a:t>
                      </a:r>
                      <a:endParaRPr baseline="3000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baseline="3000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 C, A</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numbered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what is the probability of selecting a number that is a multiple of 2 and 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66" name="Google Shape;166;p27"/>
          <p:cNvSpPr txBox="1"/>
          <p:nvPr/>
        </p:nvSpPr>
        <p:spPr>
          <a:xfrm>
            <a:off x="80050" y="361775"/>
            <a:ext cx="26922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5 Answers</a:t>
            </a:r>
            <a:endParaRPr b="1">
              <a:solidFill>
                <a:srgbClr val="FFFFFF"/>
              </a:solidFill>
              <a:latin typeface="Nunito Sans"/>
              <a:ea typeface="Nunito Sans"/>
              <a:cs typeface="Nunito Sans"/>
              <a:sym typeface="Nunito Sans"/>
            </a:endParaRPr>
          </a:p>
        </p:txBody>
      </p:sp>
      <p:pic>
        <p:nvPicPr>
          <p:cNvPr id="167" name="Google Shape;167;p27"/>
          <p:cNvPicPr preferRelativeResize="0"/>
          <p:nvPr/>
        </p:nvPicPr>
        <p:blipFill>
          <a:blip r:embed="rId3">
            <a:alphaModFix/>
          </a:blip>
          <a:stretch>
            <a:fillRect/>
          </a:stretch>
        </p:blipFill>
        <p:spPr>
          <a:xfrm>
            <a:off x="4840850" y="2912200"/>
            <a:ext cx="3931303" cy="529750"/>
          </a:xfrm>
          <a:prstGeom prst="rect">
            <a:avLst/>
          </a:prstGeom>
          <a:noFill/>
          <a:ln>
            <a:noFill/>
          </a:ln>
        </p:spPr>
      </p:pic>
      <p:grpSp>
        <p:nvGrpSpPr>
          <p:cNvPr id="168" name="Google Shape;168;p27"/>
          <p:cNvGrpSpPr/>
          <p:nvPr/>
        </p:nvGrpSpPr>
        <p:grpSpPr>
          <a:xfrm>
            <a:off x="7444453" y="4013975"/>
            <a:ext cx="235655" cy="481300"/>
            <a:chOff x="4963775" y="5368550"/>
            <a:chExt cx="294900" cy="481300"/>
          </a:xfrm>
        </p:grpSpPr>
        <p:cxnSp>
          <p:nvCxnSpPr>
            <p:cNvPr id="169" name="Google Shape;169;p27"/>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70" name="Google Shape;170;p27"/>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sp>
          <p:nvSpPr>
            <p:cNvPr id="171" name="Google Shape;171;p27"/>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3" name="Shape 73"/>
        <p:cNvGrpSpPr/>
        <p:nvPr/>
      </p:nvGrpSpPr>
      <p:grpSpPr>
        <a:xfrm>
          <a:off x="0" y="0"/>
          <a:ext cx="0" cy="0"/>
          <a:chOff x="0" y="0"/>
          <a:chExt cx="0" cy="0"/>
        </a:xfrm>
      </p:grpSpPr>
      <p:graphicFrame>
        <p:nvGraphicFramePr>
          <p:cNvPr id="74" name="Google Shape;74;p16"/>
          <p:cNvGraphicFramePr/>
          <p:nvPr/>
        </p:nvGraphicFramePr>
        <p:xfrm>
          <a:off x="174000" y="829675"/>
          <a:ext cx="3000000" cy="3000000"/>
        </p:xfrm>
        <a:graphic>
          <a:graphicData uri="http://schemas.openxmlformats.org/drawingml/2006/table">
            <a:tbl>
              <a:tblPr>
                <a:noFill/>
                <a:tableStyleId>{8D13B2FC-85A0-40C9-976E-C34966917343}</a:tableStyleId>
              </a:tblPr>
              <a:tblGrid>
                <a:gridCol w="8829300"/>
              </a:tblGrid>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This week in a nutshell:</a:t>
                      </a:r>
                      <a:endParaRPr sz="1500">
                        <a:latin typeface="Nunito Sans"/>
                        <a:ea typeface="Nunito Sans"/>
                        <a:cs typeface="Nunito Sans"/>
                        <a:sym typeface="Nunito Sans"/>
                      </a:endParaRPr>
                    </a:p>
                    <a:p>
                      <a:pPr indent="0" lvl="0" marL="0" rtl="0" algn="l">
                        <a:lnSpc>
                          <a:spcPct val="115000"/>
                        </a:lnSpc>
                        <a:spcBef>
                          <a:spcPts val="0"/>
                        </a:spcBef>
                        <a:spcAft>
                          <a:spcPts val="0"/>
                        </a:spcAft>
                        <a:buClr>
                          <a:schemeClr val="dk1"/>
                        </a:buClr>
                        <a:buSzPts val="1100"/>
                        <a:buFont typeface="Arial"/>
                        <a:buNone/>
                      </a:pPr>
                      <a:r>
                        <a:rPr lang="en-GB" sz="1500">
                          <a:solidFill>
                            <a:schemeClr val="dk1"/>
                          </a:solidFill>
                          <a:latin typeface="Nunito Sans"/>
                          <a:ea typeface="Nunito Sans"/>
                          <a:cs typeface="Nunito Sans"/>
                          <a:sym typeface="Nunito Sans"/>
                        </a:rPr>
                        <a:t>As with last week, the topics this week involve many skills that are going to feature throughout most GCSE schemes of work. Again, having secondary tasks or discussions to generate ideas of how these skills could be used in maths and other subjects can get students thinking about intra- and inter-disciplinary skills to help make those mental connections permanent.</a:t>
                      </a:r>
                      <a:endParaRPr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latin typeface="Nunito Sans"/>
                          <a:ea typeface="Nunito Sans"/>
                          <a:cs typeface="Nunito Sans"/>
                          <a:sym typeface="Nunito Sans"/>
                        </a:rPr>
                        <a:t>Question</a:t>
                      </a:r>
                      <a:r>
                        <a:rPr lang="en-GB" sz="1500">
                          <a:latin typeface="Nunito Sans"/>
                          <a:ea typeface="Nunito Sans"/>
                          <a:cs typeface="Nunito Sans"/>
                          <a:sym typeface="Nunito Sans"/>
                        </a:rPr>
                        <a:t> 1: </a:t>
                      </a:r>
                      <a:r>
                        <a:rPr b="1" lang="en-GB" sz="1500">
                          <a:latin typeface="Nunito Sans"/>
                          <a:ea typeface="Nunito Sans"/>
                          <a:cs typeface="Nunito Sans"/>
                          <a:sym typeface="Nunito Sans"/>
                        </a:rPr>
                        <a:t>Rounding (significant figures)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2: </a:t>
                      </a:r>
                      <a:r>
                        <a:rPr b="1" lang="en-GB" sz="1500">
                          <a:solidFill>
                            <a:schemeClr val="dk1"/>
                          </a:solidFill>
                          <a:latin typeface="Nunito Sans"/>
                          <a:ea typeface="Nunito Sans"/>
                          <a:cs typeface="Nunito Sans"/>
                          <a:sym typeface="Nunito Sans"/>
                        </a:rPr>
                        <a:t>Using coordinates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solidFill>
                      <a:srgbClr val="000000">
                        <a:alpha val="0"/>
                      </a:srgbClr>
                    </a:solidFill>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3: </a:t>
                      </a:r>
                      <a:r>
                        <a:rPr b="1" lang="en-GB" sz="1500">
                          <a:solidFill>
                            <a:schemeClr val="dk1"/>
                          </a:solidFill>
                          <a:latin typeface="Nunito Sans"/>
                          <a:ea typeface="Nunito Sans"/>
                          <a:cs typeface="Nunito Sans"/>
                          <a:sym typeface="Nunito Sans"/>
                        </a:rPr>
                        <a:t>Product of binomials</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solidFill>
                            <a:schemeClr val="dk1"/>
                          </a:solidFill>
                          <a:latin typeface="Nunito Sans"/>
                          <a:ea typeface="Nunito Sans"/>
                          <a:cs typeface="Nunito Sans"/>
                          <a:sym typeface="Nunito Sans"/>
                        </a:rPr>
                        <a:t> 4: </a:t>
                      </a:r>
                      <a:r>
                        <a:rPr b="1" lang="en-GB" sz="1500">
                          <a:solidFill>
                            <a:schemeClr val="dk1"/>
                          </a:solidFill>
                          <a:latin typeface="Nunito Sans"/>
                          <a:ea typeface="Nunito Sans"/>
                          <a:cs typeface="Nunito Sans"/>
                          <a:sym typeface="Nunito Sans"/>
                        </a:rPr>
                        <a:t>Ordering numbers in standard form</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sz="1500">
                          <a:solidFill>
                            <a:schemeClr val="dk1"/>
                          </a:solidFill>
                          <a:latin typeface="Nunito Sans"/>
                          <a:ea typeface="Nunito Sans"/>
                          <a:cs typeface="Nunito Sans"/>
                          <a:sym typeface="Nunito Sans"/>
                        </a:rPr>
                        <a:t>Question</a:t>
                      </a:r>
                      <a:r>
                        <a:rPr lang="en-GB" sz="1500">
                          <a:latin typeface="Nunito Sans"/>
                          <a:ea typeface="Nunito Sans"/>
                          <a:cs typeface="Nunito Sans"/>
                          <a:sym typeface="Nunito Sans"/>
                        </a:rPr>
                        <a:t> 5: </a:t>
                      </a:r>
                      <a:r>
                        <a:rPr b="1" lang="en-GB" sz="1500">
                          <a:latin typeface="Nunito Sans"/>
                          <a:ea typeface="Nunito Sans"/>
                          <a:cs typeface="Nunito Sans"/>
                          <a:sym typeface="Nunito Sans"/>
                        </a:rPr>
                        <a:t>Probability</a:t>
                      </a:r>
                      <a:endParaRPr b="1" sz="1500">
                        <a:latin typeface="Nunito Sans"/>
                        <a:ea typeface="Nunito Sans"/>
                        <a:cs typeface="Nunito Sans"/>
                        <a:sym typeface="Nunito Sans"/>
                      </a:endParaRPr>
                    </a:p>
                  </a:txBody>
                  <a:tcPr marT="19050" marB="19050" marR="28575" marL="28575" anchor="b">
                    <a:lnL cap="flat" cmpd="sng" w="9525">
                      <a:solidFill>
                        <a:schemeClr val="lt1"/>
                      </a:solidFill>
                      <a:prstDash val="solid"/>
                      <a:round/>
                      <a:headEnd len="sm" w="sm" type="none"/>
                      <a:tailEnd len="sm" w="sm" type="none"/>
                    </a:lnL>
                    <a:lnR cap="flat" cmpd="sng" w="9525">
                      <a:solidFill>
                        <a:schemeClr val="lt1"/>
                      </a:solidFill>
                      <a:prstDash val="solid"/>
                      <a:round/>
                      <a:headEnd len="sm" w="sm" type="none"/>
                      <a:tailEnd len="sm" w="sm" type="none"/>
                    </a:lnR>
                    <a:lnT cap="flat" cmpd="sng" w="9525">
                      <a:solidFill>
                        <a:schemeClr val="lt1"/>
                      </a:solidFill>
                      <a:prstDash val="solid"/>
                      <a:round/>
                      <a:headEnd len="sm" w="sm" type="none"/>
                      <a:tailEnd len="sm" w="sm" type="none"/>
                    </a:lnT>
                    <a:lnB cap="flat" cmpd="sng" w="9525">
                      <a:solidFill>
                        <a:schemeClr val="lt1"/>
                      </a:solidFill>
                      <a:prstDash val="solid"/>
                      <a:round/>
                      <a:headEnd len="sm" w="sm" type="none"/>
                      <a:tailEnd len="sm" w="sm" type="none"/>
                    </a:lnB>
                  </a:tcPr>
                </a:tc>
              </a:tr>
            </a:tbl>
          </a:graphicData>
        </a:graphic>
      </p:graphicFrame>
      <p:sp>
        <p:nvSpPr>
          <p:cNvPr id="75" name="Google Shape;75;p16"/>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79" name="Shape 79"/>
        <p:cNvGrpSpPr/>
        <p:nvPr/>
      </p:nvGrpSpPr>
      <p:grpSpPr>
        <a:xfrm>
          <a:off x="0" y="0"/>
          <a:ext cx="0" cy="0"/>
          <a:chOff x="0" y="0"/>
          <a:chExt cx="0" cy="0"/>
        </a:xfrm>
      </p:grpSpPr>
      <p:sp>
        <p:nvSpPr>
          <p:cNvPr id="80" name="Google Shape;80;p17"/>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a:t>
            </a:r>
            <a:endParaRPr b="1">
              <a:solidFill>
                <a:srgbClr val="FFFFFF"/>
              </a:solidFill>
              <a:latin typeface="Nunito Sans"/>
              <a:ea typeface="Nunito Sans"/>
              <a:cs typeface="Nunito Sans"/>
              <a:sym typeface="Nunito Sans"/>
            </a:endParaRPr>
          </a:p>
        </p:txBody>
      </p:sp>
      <p:graphicFrame>
        <p:nvGraphicFramePr>
          <p:cNvPr id="81" name="Google Shape;81;p17"/>
          <p:cNvGraphicFramePr/>
          <p:nvPr/>
        </p:nvGraphicFramePr>
        <p:xfrm>
          <a:off x="174000" y="829675"/>
          <a:ext cx="3000000" cy="3000000"/>
        </p:xfrm>
        <a:graphic>
          <a:graphicData uri="http://schemas.openxmlformats.org/drawingml/2006/table">
            <a:tbl>
              <a:tblPr>
                <a:noFill/>
                <a:tableStyleId>{8D13B2FC-85A0-40C9-976E-C34966917343}</a:tableStyleId>
              </a:tblPr>
              <a:tblGrid>
                <a:gridCol w="8853400"/>
              </a:tblGrid>
              <a:tr h="408575">
                <a:tc>
                  <a:txBody>
                    <a:bodyPr/>
                    <a:lstStyle/>
                    <a:p>
                      <a:pPr indent="0" lvl="0" marL="0" rtl="0" algn="l">
                        <a:lnSpc>
                          <a:spcPct val="115000"/>
                        </a:lnSpc>
                        <a:spcBef>
                          <a:spcPts val="0"/>
                        </a:spcBef>
                        <a:spcAft>
                          <a:spcPts val="0"/>
                        </a:spcAft>
                        <a:buClr>
                          <a:schemeClr val="dk1"/>
                        </a:buClr>
                        <a:buSzPts val="1100"/>
                        <a:buFont typeface="Arial"/>
                        <a:buNone/>
                      </a:pPr>
                      <a:r>
                        <a:rPr lang="en-GB">
                          <a:solidFill>
                            <a:schemeClr val="dk1"/>
                          </a:solidFill>
                          <a:latin typeface="Nunito Sans"/>
                          <a:ea typeface="Nunito Sans"/>
                          <a:cs typeface="Nunito Sans"/>
                          <a:sym typeface="Nunito Sans"/>
                        </a:rPr>
                        <a:t>Ideas for discussion this week include:</a:t>
                      </a:r>
                      <a:endParaRPr>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1: </a:t>
                      </a:r>
                      <a:r>
                        <a:rPr b="1" lang="en-GB">
                          <a:latin typeface="Nunito Sans"/>
                          <a:ea typeface="Nunito Sans"/>
                          <a:cs typeface="Nunito Sans"/>
                          <a:sym typeface="Nunito Sans"/>
                        </a:rPr>
                        <a:t>Rounding (significant figures)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What’s the rule for finding the first significant figure?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2702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2: </a:t>
                      </a:r>
                      <a:r>
                        <a:rPr b="1" lang="en-GB">
                          <a:solidFill>
                            <a:srgbClr val="000000"/>
                          </a:solidFill>
                          <a:latin typeface="Nunito Sans"/>
                          <a:ea typeface="Nunito Sans"/>
                          <a:cs typeface="Nunito Sans"/>
                          <a:sym typeface="Nunito Sans"/>
                        </a:rPr>
                        <a:t>Using coordinates</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We can find the horizontal/vertical distance between points, how could we find the direct distance?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solidFill>
                      <a:srgbClr val="FFFFFF"/>
                    </a:solidFill>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3: </a:t>
                      </a:r>
                      <a:r>
                        <a:rPr b="1" lang="en-GB">
                          <a:solidFill>
                            <a:srgbClr val="000000"/>
                          </a:solidFill>
                          <a:latin typeface="Nunito Sans"/>
                          <a:ea typeface="Nunito Sans"/>
                          <a:cs typeface="Nunito Sans"/>
                          <a:sym typeface="Nunito Sans"/>
                        </a:rPr>
                        <a:t>Product of binomials</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*reflect on previous learning*</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408575">
                <a:tc>
                  <a:txBody>
                    <a:bodyPr/>
                    <a:lstStyle/>
                    <a:p>
                      <a:pPr indent="0" lvl="0" marL="0" rtl="0" algn="l">
                        <a:lnSpc>
                          <a:spcPct val="115000"/>
                        </a:lnSpc>
                        <a:spcBef>
                          <a:spcPts val="0"/>
                        </a:spcBef>
                        <a:spcAft>
                          <a:spcPts val="0"/>
                        </a:spcAft>
                        <a:buNone/>
                      </a:pPr>
                      <a:r>
                        <a:rPr lang="en-GB">
                          <a:solidFill>
                            <a:srgbClr val="000000"/>
                          </a:solidFill>
                          <a:latin typeface="Nunito Sans"/>
                          <a:ea typeface="Nunito Sans"/>
                          <a:cs typeface="Nunito Sans"/>
                          <a:sym typeface="Nunito Sans"/>
                        </a:rPr>
                        <a:t>Question 4: </a:t>
                      </a:r>
                      <a:r>
                        <a:rPr b="1" lang="en-GB">
                          <a:solidFill>
                            <a:srgbClr val="000000"/>
                          </a:solidFill>
                          <a:latin typeface="Nunito Sans"/>
                          <a:ea typeface="Nunito Sans"/>
                          <a:cs typeface="Nunito Sans"/>
                          <a:sym typeface="Nunito Sans"/>
                        </a:rPr>
                        <a:t>Ordering numbers in standard form</a:t>
                      </a:r>
                      <a:endParaRPr b="1">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What aspects of numbers in standard form must be considered when placing them in order?</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r h="397225">
                <a:tc>
                  <a:txBody>
                    <a:bodyPr/>
                    <a:lstStyle/>
                    <a:p>
                      <a:pPr indent="0" lvl="0" marL="0" rtl="0" algn="l">
                        <a:lnSpc>
                          <a:spcPct val="115000"/>
                        </a:lnSpc>
                        <a:spcBef>
                          <a:spcPts val="0"/>
                        </a:spcBef>
                        <a:spcAft>
                          <a:spcPts val="0"/>
                        </a:spcAft>
                        <a:buNone/>
                      </a:pPr>
                      <a:r>
                        <a:rPr lang="en-GB">
                          <a:latin typeface="Nunito Sans"/>
                          <a:ea typeface="Nunito Sans"/>
                          <a:cs typeface="Nunito Sans"/>
                          <a:sym typeface="Nunito Sans"/>
                        </a:rPr>
                        <a:t>Question 5: </a:t>
                      </a:r>
                      <a:r>
                        <a:rPr b="1" lang="en-GB">
                          <a:latin typeface="Nunito Sans"/>
                          <a:ea typeface="Nunito Sans"/>
                          <a:cs typeface="Nunito Sans"/>
                          <a:sym typeface="Nunito Sans"/>
                        </a:rPr>
                        <a:t>Probability</a:t>
                      </a:r>
                      <a:endParaRPr b="1">
                        <a:solidFill>
                          <a:schemeClr val="dk1"/>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Does a probability guarantee how we think a situation will resolve?</a:t>
                      </a:r>
                      <a:endParaRPr b="1">
                        <a:solidFill>
                          <a:srgbClr val="2779F5"/>
                        </a:solidFill>
                        <a:latin typeface="Nunito Sans"/>
                        <a:ea typeface="Nunito Sans"/>
                        <a:cs typeface="Nunito Sans"/>
                        <a:sym typeface="Nunito Sans"/>
                      </a:endParaRPr>
                    </a:p>
                    <a:p>
                      <a:pPr indent="-317500" lvl="0" marL="457200" rtl="0" algn="l">
                        <a:lnSpc>
                          <a:spcPct val="115000"/>
                        </a:lnSpc>
                        <a:spcBef>
                          <a:spcPts val="0"/>
                        </a:spcBef>
                        <a:spcAft>
                          <a:spcPts val="0"/>
                        </a:spcAft>
                        <a:buClr>
                          <a:srgbClr val="2779F5"/>
                        </a:buClr>
                        <a:buSzPts val="1400"/>
                        <a:buFont typeface="Nunito Sans"/>
                        <a:buChar char="●"/>
                      </a:pPr>
                      <a:r>
                        <a:rPr b="1" lang="en-GB">
                          <a:solidFill>
                            <a:srgbClr val="2779F5"/>
                          </a:solidFill>
                          <a:latin typeface="Nunito Sans"/>
                          <a:ea typeface="Nunito Sans"/>
                          <a:cs typeface="Nunito Sans"/>
                          <a:sym typeface="Nunito Sans"/>
                        </a:rPr>
                        <a:t>How many times does an event have to occur for us to believe the probability we have calculated is true?</a:t>
                      </a:r>
                      <a:endParaRPr b="1">
                        <a:solidFill>
                          <a:srgbClr val="2779F5"/>
                        </a:solidFill>
                        <a:latin typeface="Nunito Sans"/>
                        <a:ea typeface="Nunito Sans"/>
                        <a:cs typeface="Nunito Sans"/>
                        <a:sym typeface="Nunito Sans"/>
                      </a:endParaRPr>
                    </a:p>
                  </a:txBody>
                  <a:tcPr marT="19050" marB="19050" marR="28575" marL="28575" anchor="b">
                    <a:lnL cap="flat" cmpd="sng" w="9525">
                      <a:solidFill>
                        <a:srgbClr val="FFFFFF"/>
                      </a:solidFill>
                      <a:prstDash val="solid"/>
                      <a:round/>
                      <a:headEnd len="sm" w="sm" type="none"/>
                      <a:tailEnd len="sm" w="sm" type="none"/>
                    </a:lnL>
                    <a:lnR cap="flat" cmpd="sng" w="9525">
                      <a:solidFill>
                        <a:srgbClr val="FFFFFF"/>
                      </a:solidFill>
                      <a:prstDash val="solid"/>
                      <a:round/>
                      <a:headEnd len="sm" w="sm" type="none"/>
                      <a:tailEnd len="sm" w="sm" type="none"/>
                    </a:lnR>
                    <a:lnT cap="flat" cmpd="sng" w="9525">
                      <a:solidFill>
                        <a:srgbClr val="FFFFFF"/>
                      </a:solidFill>
                      <a:prstDash val="solid"/>
                      <a:round/>
                      <a:headEnd len="sm" w="sm" type="none"/>
                      <a:tailEnd len="sm" w="sm" type="none"/>
                    </a:lnT>
                    <a:lnB cap="flat" cmpd="sng" w="9525">
                      <a:solidFill>
                        <a:srgbClr val="FFFFFF"/>
                      </a:solidFill>
                      <a:prstDash val="solid"/>
                      <a:round/>
                      <a:headEnd len="sm" w="sm" type="none"/>
                      <a:tailEnd len="sm" w="sm" type="none"/>
                    </a:lnB>
                  </a:tcPr>
                </a:tc>
              </a:tr>
            </a:tbl>
          </a:graphicData>
        </a:graphic>
      </p:graphicFrame>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85" name="Shape 85"/>
        <p:cNvGrpSpPr/>
        <p:nvPr/>
      </p:nvGrpSpPr>
      <p:grpSpPr>
        <a:xfrm>
          <a:off x="0" y="0"/>
          <a:ext cx="0" cy="0"/>
          <a:chOff x="0" y="0"/>
          <a:chExt cx="0" cy="0"/>
        </a:xfrm>
      </p:grpSpPr>
      <p:graphicFrame>
        <p:nvGraphicFramePr>
          <p:cNvPr id="86" name="Google Shape;86;p18"/>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160625"/>
                <a:gridCol w="175637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54788 rounded to two significant figures?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a:t>
                      </a:r>
                      <a:r>
                        <a:rPr b="0" lang="en-GB" sz="1600">
                          <a:solidFill>
                            <a:srgbClr val="000000"/>
                          </a:solidFill>
                          <a:latin typeface="Nunito Sans"/>
                          <a:ea typeface="Nunito Sans"/>
                          <a:cs typeface="Nunito Sans"/>
                          <a:sym typeface="Nunito Sans"/>
                        </a:rPr>
                        <a:t>horizontal</a:t>
                      </a:r>
                      <a:r>
                        <a:rPr b="0" lang="en-GB" sz="1600">
                          <a:solidFill>
                            <a:srgbClr val="000000"/>
                          </a:solidFill>
                          <a:latin typeface="Nunito Sans"/>
                          <a:ea typeface="Nunito Sans"/>
                          <a:cs typeface="Nunito Sans"/>
                          <a:sym typeface="Nunito Sans"/>
                        </a:rPr>
                        <a:t> distance between the coordinates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A(3, 9) and B(7,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Place the numbers A, B</a:t>
                      </a:r>
                      <a:r>
                        <a:rPr lang="en-GB" sz="1600">
                          <a:latin typeface="Nunito Sans"/>
                          <a:ea typeface="Nunito Sans"/>
                          <a:cs typeface="Nunito Sans"/>
                          <a:sym typeface="Nunito Sans"/>
                        </a:rPr>
                        <a:t> and C in ascending order:</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   3.2 ⨉ 10</a:t>
                      </a:r>
                      <a:r>
                        <a:rPr baseline="30000" lang="en-GB" sz="1600">
                          <a:latin typeface="Nunito Sans"/>
                          <a:ea typeface="Nunito Sans"/>
                          <a:cs typeface="Nunito Sans"/>
                          <a:sym typeface="Nunito Sans"/>
                        </a:rPr>
                        <a:t>3</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B:   3.3 </a:t>
                      </a:r>
                      <a:r>
                        <a:rPr lang="en-GB" sz="1600">
                          <a:solidFill>
                            <a:schemeClr val="dk1"/>
                          </a:solidFill>
                          <a:latin typeface="Nunito Sans"/>
                          <a:ea typeface="Nunito Sans"/>
                          <a:cs typeface="Nunito Sans"/>
                          <a:sym typeface="Nunito Sans"/>
                        </a:rPr>
                        <a:t>⨉</a:t>
                      </a:r>
                      <a:r>
                        <a:rPr lang="en-GB" sz="1600">
                          <a:latin typeface="Nunito Sans"/>
                          <a:ea typeface="Nunito Sans"/>
                          <a:cs typeface="Nunito Sans"/>
                          <a:sym typeface="Nunito Sans"/>
                        </a:rPr>
                        <a:t> 10</a:t>
                      </a:r>
                      <a:r>
                        <a:rPr baseline="30000" lang="en-GB" sz="1600">
                          <a:latin typeface="Nunito Sans"/>
                          <a:ea typeface="Nunito Sans"/>
                          <a:cs typeface="Nunito Sans"/>
                          <a:sym typeface="Nunito Sans"/>
                        </a:rPr>
                        <a:t>2</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C:   3.1 </a:t>
                      </a:r>
                      <a:r>
                        <a:rPr lang="en-GB" sz="1600">
                          <a:solidFill>
                            <a:schemeClr val="dk1"/>
                          </a:solidFill>
                          <a:latin typeface="Nunito Sans"/>
                          <a:ea typeface="Nunito Sans"/>
                          <a:cs typeface="Nunito Sans"/>
                          <a:sym typeface="Nunito Sans"/>
                        </a:rPr>
                        <a:t>⨉</a:t>
                      </a:r>
                      <a:r>
                        <a:rPr lang="en-GB" sz="1600">
                          <a:latin typeface="Nunito Sans"/>
                          <a:ea typeface="Nunito Sans"/>
                          <a:cs typeface="Nunito Sans"/>
                          <a:sym typeface="Nunito Sans"/>
                        </a:rPr>
                        <a:t> 10</a:t>
                      </a:r>
                      <a:r>
                        <a:rPr baseline="30000" lang="en-GB" sz="1600">
                          <a:latin typeface="Nunito Sans"/>
                          <a:ea typeface="Nunito Sans"/>
                          <a:cs typeface="Nunito Sans"/>
                          <a:sym typeface="Nunito Sans"/>
                        </a:rPr>
                        <a:t>4</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a:t>
                      </a:r>
                      <a:r>
                        <a:rPr lang="en-GB" sz="1600">
                          <a:latin typeface="Nunito Sans"/>
                          <a:ea typeface="Nunito Sans"/>
                          <a:cs typeface="Nunito Sans"/>
                          <a:sym typeface="Nunito Sans"/>
                        </a:rPr>
                        <a:t> Some lettered tiles are placed in a bag and a tile is drawn at random. If the tiles in the bag are,</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what is the probability of selecting a vowel?</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87" name="Google Shape;87;p18"/>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a:t>
            </a:r>
            <a:endParaRPr b="1">
              <a:solidFill>
                <a:srgbClr val="FFFFFF"/>
              </a:solidFill>
              <a:latin typeface="Nunito Sans"/>
              <a:ea typeface="Nunito Sans"/>
              <a:cs typeface="Nunito Sans"/>
              <a:sym typeface="Nunito Sans"/>
            </a:endParaRPr>
          </a:p>
        </p:txBody>
      </p:sp>
      <p:pic>
        <p:nvPicPr>
          <p:cNvPr id="88" name="Google Shape;88;p18"/>
          <p:cNvPicPr preferRelativeResize="0"/>
          <p:nvPr/>
        </p:nvPicPr>
        <p:blipFill>
          <a:blip r:embed="rId3">
            <a:alphaModFix/>
          </a:blip>
          <a:stretch>
            <a:fillRect/>
          </a:stretch>
        </p:blipFill>
        <p:spPr>
          <a:xfrm>
            <a:off x="5112750" y="2889050"/>
            <a:ext cx="3109725" cy="473950"/>
          </a:xfrm>
          <a:prstGeom prst="rect">
            <a:avLst/>
          </a:prstGeom>
          <a:noFill/>
          <a:ln>
            <a:noFill/>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graphicFrame>
        <p:nvGraphicFramePr>
          <p:cNvPr id="93" name="Google Shape;93;p19"/>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160625"/>
                <a:gridCol w="1756375"/>
                <a:gridCol w="1350275"/>
                <a:gridCol w="3067850"/>
              </a:tblGrid>
              <a:tr h="10312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54788 rounded to two significant figures?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55000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Find the horizontal distance between the coordinates </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A(3, 9) and B(7,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4 units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+ 2)(</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+ 9)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+ 11</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+ 18</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657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Place the numbers A, B</a:t>
                      </a:r>
                      <a:r>
                        <a:rPr lang="en-GB" sz="1600">
                          <a:latin typeface="Nunito Sans"/>
                          <a:ea typeface="Nunito Sans"/>
                          <a:cs typeface="Nunito Sans"/>
                          <a:sym typeface="Nunito Sans"/>
                        </a:rPr>
                        <a:t> and C in ascending order:</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A:   3.2 </a:t>
                      </a:r>
                      <a:r>
                        <a:rPr lang="en-GB" sz="1600">
                          <a:solidFill>
                            <a:schemeClr val="dk1"/>
                          </a:solidFill>
                          <a:latin typeface="Nunito Sans"/>
                          <a:ea typeface="Nunito Sans"/>
                          <a:cs typeface="Nunito Sans"/>
                          <a:sym typeface="Nunito Sans"/>
                        </a:rPr>
                        <a:t>⨉</a:t>
                      </a:r>
                      <a:r>
                        <a:rPr lang="en-GB" sz="1600">
                          <a:latin typeface="Nunito Sans"/>
                          <a:ea typeface="Nunito Sans"/>
                          <a:cs typeface="Nunito Sans"/>
                          <a:sym typeface="Nunito Sans"/>
                        </a:rPr>
                        <a:t> 10</a:t>
                      </a:r>
                      <a:r>
                        <a:rPr baseline="30000" lang="en-GB" sz="1600">
                          <a:latin typeface="Nunito Sans"/>
                          <a:ea typeface="Nunito Sans"/>
                          <a:cs typeface="Nunito Sans"/>
                          <a:sym typeface="Nunito Sans"/>
                        </a:rPr>
                        <a:t>3</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B:   3.3 </a:t>
                      </a:r>
                      <a:r>
                        <a:rPr lang="en-GB" sz="1600">
                          <a:solidFill>
                            <a:schemeClr val="dk1"/>
                          </a:solidFill>
                          <a:latin typeface="Nunito Sans"/>
                          <a:ea typeface="Nunito Sans"/>
                          <a:cs typeface="Nunito Sans"/>
                          <a:sym typeface="Nunito Sans"/>
                        </a:rPr>
                        <a:t>⨉</a:t>
                      </a:r>
                      <a:r>
                        <a:rPr lang="en-GB" sz="1600">
                          <a:latin typeface="Nunito Sans"/>
                          <a:ea typeface="Nunito Sans"/>
                          <a:cs typeface="Nunito Sans"/>
                          <a:sym typeface="Nunito Sans"/>
                        </a:rPr>
                        <a:t> 10</a:t>
                      </a:r>
                      <a:r>
                        <a:rPr baseline="30000" lang="en-GB" sz="1600">
                          <a:latin typeface="Nunito Sans"/>
                          <a:ea typeface="Nunito Sans"/>
                          <a:cs typeface="Nunito Sans"/>
                          <a:sym typeface="Nunito Sans"/>
                        </a:rPr>
                        <a:t>2</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C:   3.1 </a:t>
                      </a:r>
                      <a:r>
                        <a:rPr lang="en-GB" sz="1600">
                          <a:solidFill>
                            <a:schemeClr val="dk1"/>
                          </a:solidFill>
                          <a:latin typeface="Nunito Sans"/>
                          <a:ea typeface="Nunito Sans"/>
                          <a:cs typeface="Nunito Sans"/>
                          <a:sym typeface="Nunito Sans"/>
                        </a:rPr>
                        <a:t>⨉</a:t>
                      </a:r>
                      <a:r>
                        <a:rPr lang="en-GB" sz="1600">
                          <a:latin typeface="Nunito Sans"/>
                          <a:ea typeface="Nunito Sans"/>
                          <a:cs typeface="Nunito Sans"/>
                          <a:sym typeface="Nunito Sans"/>
                        </a:rPr>
                        <a:t> 10</a:t>
                      </a:r>
                      <a:r>
                        <a:rPr baseline="30000" lang="en-GB" sz="1600">
                          <a:latin typeface="Nunito Sans"/>
                          <a:ea typeface="Nunito Sans"/>
                          <a:cs typeface="Nunito Sans"/>
                          <a:sym typeface="Nunito Sans"/>
                        </a:rPr>
                        <a:t>4</a:t>
                      </a:r>
                      <a:endParaRPr baseline="30000" sz="1600">
                        <a:latin typeface="Nunito Sans"/>
                        <a:ea typeface="Nunito Sans"/>
                        <a:cs typeface="Nunito Sans"/>
                        <a:sym typeface="Nunito Sans"/>
                      </a:endParaRPr>
                    </a:p>
                    <a:p>
                      <a:pPr indent="0" lvl="0" marL="0" marR="0" rtl="0" algn="l">
                        <a:spcBef>
                          <a:spcPts val="0"/>
                        </a:spcBef>
                        <a:spcAft>
                          <a:spcPts val="0"/>
                        </a:spcAft>
                        <a:buNone/>
                      </a:pPr>
                      <a:r>
                        <a:t/>
                      </a:r>
                      <a:endParaRPr baseline="30000" sz="1600">
                        <a:latin typeface="Nunito Sans"/>
                        <a:ea typeface="Nunito Sans"/>
                        <a:cs typeface="Nunito Sans"/>
                        <a:sym typeface="Nunito Sans"/>
                      </a:endParaRPr>
                    </a:p>
                    <a:p>
                      <a:pPr indent="0" lvl="0" marL="0" marR="0" rtl="0" algn="l">
                        <a:spcBef>
                          <a:spcPts val="0"/>
                        </a:spcBef>
                        <a:spcAft>
                          <a:spcPts val="0"/>
                        </a:spcAft>
                        <a:buNone/>
                      </a:pPr>
                      <a:r>
                        <a:rPr lang="en-GB" sz="1600">
                          <a:solidFill>
                            <a:srgbClr val="00BC89"/>
                          </a:solidFill>
                          <a:latin typeface="Nunito Sans"/>
                          <a:ea typeface="Nunito Sans"/>
                          <a:cs typeface="Nunito Sans"/>
                          <a:sym typeface="Nunito Sans"/>
                        </a:rPr>
                        <a:t>B, A, 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a:t>
                      </a:r>
                      <a:r>
                        <a:rPr lang="en-GB" sz="1600">
                          <a:latin typeface="Nunito Sans"/>
                          <a:ea typeface="Nunito Sans"/>
                          <a:cs typeface="Nunito Sans"/>
                          <a:sym typeface="Nunito Sans"/>
                        </a:rPr>
                        <a:t> Some lettered tiles are placed in a bag and a tile is drawn at random. If the tiles in the bag are,</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rPr lang="en-GB" sz="1600">
                          <a:latin typeface="Nunito Sans"/>
                          <a:ea typeface="Nunito Sans"/>
                          <a:cs typeface="Nunito Sans"/>
                          <a:sym typeface="Nunito Sans"/>
                        </a:rPr>
                        <a:t>what is the probability of selecting a vowel?</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latin typeface="Nunito Sans"/>
                        <a:ea typeface="Nunito Sans"/>
                        <a:cs typeface="Nunito Sans"/>
                        <a:sym typeface="Nunito Sans"/>
                      </a:endParaRPr>
                    </a:p>
                    <a:p>
                      <a:pPr indent="0" lvl="0" marL="0" marR="0" rtl="0" algn="l">
                        <a:spcBef>
                          <a:spcPts val="0"/>
                        </a:spcBef>
                        <a:spcAft>
                          <a:spcPts val="0"/>
                        </a:spcAft>
                        <a:buNone/>
                      </a:pPr>
                      <a:r>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94" name="Google Shape;94;p19"/>
          <p:cNvSpPr txBox="1"/>
          <p:nvPr/>
        </p:nvSpPr>
        <p:spPr>
          <a:xfrm>
            <a:off x="80050" y="361775"/>
            <a:ext cx="24957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1 Answers</a:t>
            </a:r>
            <a:endParaRPr b="1">
              <a:solidFill>
                <a:srgbClr val="FFFFFF"/>
              </a:solidFill>
              <a:latin typeface="Nunito Sans"/>
              <a:ea typeface="Nunito Sans"/>
              <a:cs typeface="Nunito Sans"/>
              <a:sym typeface="Nunito Sans"/>
            </a:endParaRPr>
          </a:p>
        </p:txBody>
      </p:sp>
      <p:pic>
        <p:nvPicPr>
          <p:cNvPr id="95" name="Google Shape;95;p19"/>
          <p:cNvPicPr preferRelativeResize="0"/>
          <p:nvPr/>
        </p:nvPicPr>
        <p:blipFill>
          <a:blip r:embed="rId3">
            <a:alphaModFix/>
          </a:blip>
          <a:stretch>
            <a:fillRect/>
          </a:stretch>
        </p:blipFill>
        <p:spPr>
          <a:xfrm>
            <a:off x="5112750" y="2889050"/>
            <a:ext cx="3109725" cy="473942"/>
          </a:xfrm>
          <a:prstGeom prst="rect">
            <a:avLst/>
          </a:prstGeom>
          <a:noFill/>
          <a:ln>
            <a:noFill/>
          </a:ln>
        </p:spPr>
      </p:pic>
      <p:grpSp>
        <p:nvGrpSpPr>
          <p:cNvPr id="96" name="Google Shape;96;p19"/>
          <p:cNvGrpSpPr/>
          <p:nvPr/>
        </p:nvGrpSpPr>
        <p:grpSpPr>
          <a:xfrm>
            <a:off x="8314003" y="4018575"/>
            <a:ext cx="235655" cy="481300"/>
            <a:chOff x="4963775" y="5368550"/>
            <a:chExt cx="294900" cy="481300"/>
          </a:xfrm>
        </p:grpSpPr>
        <p:cxnSp>
          <p:nvCxnSpPr>
            <p:cNvPr id="97" name="Google Shape;97;p19"/>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98" name="Google Shape;98;p19"/>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7</a:t>
              </a:r>
              <a:endParaRPr>
                <a:solidFill>
                  <a:srgbClr val="00BC89"/>
                </a:solidFill>
                <a:latin typeface="Nunito Sans"/>
                <a:ea typeface="Nunito Sans"/>
                <a:cs typeface="Nunito Sans"/>
                <a:sym typeface="Nunito Sans"/>
              </a:endParaRPr>
            </a:p>
          </p:txBody>
        </p:sp>
        <p:sp>
          <p:nvSpPr>
            <p:cNvPr id="99" name="Google Shape;99;p19"/>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3</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3" name="Shape 103"/>
        <p:cNvGrpSpPr/>
        <p:nvPr/>
      </p:nvGrpSpPr>
      <p:grpSpPr>
        <a:xfrm>
          <a:off x="0" y="0"/>
          <a:ext cx="0" cy="0"/>
          <a:chOff x="0" y="0"/>
          <a:chExt cx="0" cy="0"/>
        </a:xfrm>
      </p:grpSpPr>
      <p:graphicFrame>
        <p:nvGraphicFramePr>
          <p:cNvPr id="104" name="Google Shape;104;p20"/>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301375"/>
                <a:gridCol w="1615625"/>
                <a:gridCol w="1350275"/>
                <a:gridCol w="3067850"/>
              </a:tblGrid>
              <a:tr h="1034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9945 rounded to 1 significant figure?</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vertical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A(-2, 6) and B(3,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51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5.65 ⨉ 10</a:t>
                      </a:r>
                      <a:r>
                        <a:rPr baseline="30000"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5.56 ⨉ 10</a:t>
                      </a:r>
                      <a:r>
                        <a:rPr baseline="30000"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5.065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lettered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what is the probability of selecting a consonant?</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05" name="Google Shape;105;p20"/>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a:t>
            </a:r>
            <a:endParaRPr b="1">
              <a:solidFill>
                <a:srgbClr val="FFFFFF"/>
              </a:solidFill>
              <a:latin typeface="Nunito Sans"/>
              <a:ea typeface="Nunito Sans"/>
              <a:cs typeface="Nunito Sans"/>
              <a:sym typeface="Nunito Sans"/>
            </a:endParaRPr>
          </a:p>
        </p:txBody>
      </p:sp>
      <p:pic>
        <p:nvPicPr>
          <p:cNvPr id="106" name="Google Shape;106;p20"/>
          <p:cNvPicPr preferRelativeResize="0"/>
          <p:nvPr/>
        </p:nvPicPr>
        <p:blipFill>
          <a:blip r:embed="rId3">
            <a:alphaModFix/>
          </a:blip>
          <a:stretch>
            <a:fillRect/>
          </a:stretch>
        </p:blipFill>
        <p:spPr>
          <a:xfrm>
            <a:off x="5141675" y="2865900"/>
            <a:ext cx="2872525" cy="511675"/>
          </a:xfrm>
          <a:prstGeom prst="rect">
            <a:avLst/>
          </a:prstGeom>
          <a:noFill/>
          <a:ln>
            <a:noFill/>
          </a:ln>
        </p:spPr>
      </p:pic>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0" name="Shape 110"/>
        <p:cNvGrpSpPr/>
        <p:nvPr/>
      </p:nvGrpSpPr>
      <p:grpSpPr>
        <a:xfrm>
          <a:off x="0" y="0"/>
          <a:ext cx="0" cy="0"/>
          <a:chOff x="0" y="0"/>
          <a:chExt cx="0" cy="0"/>
        </a:xfrm>
      </p:grpSpPr>
      <p:graphicFrame>
        <p:nvGraphicFramePr>
          <p:cNvPr id="111" name="Google Shape;111;p21"/>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304175"/>
                <a:gridCol w="1612825"/>
                <a:gridCol w="1350275"/>
                <a:gridCol w="3067850"/>
              </a:tblGrid>
              <a:tr h="1034650">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9945 rounded to 1 significant figure?</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10000</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vertical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A(-2, 6) and B(3,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10 units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 = </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+ 2</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- 3</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751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5.65 ⨉ 10</a:t>
                      </a:r>
                      <a:r>
                        <a:rPr baseline="30000"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5.56 ⨉ 10</a:t>
                      </a:r>
                      <a:r>
                        <a:rPr baseline="30000" lang="en-GB" sz="1600">
                          <a:solidFill>
                            <a:schemeClr val="dk1"/>
                          </a:solidFill>
                          <a:latin typeface="Nunito Sans"/>
                          <a:ea typeface="Nunito Sans"/>
                          <a:cs typeface="Nunito Sans"/>
                          <a:sym typeface="Nunito Sans"/>
                        </a:rPr>
                        <a:t>5</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5.065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 A, 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lettered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what is the probability of selecting a consonant?</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12" name="Google Shape;112;p21"/>
          <p:cNvSpPr txBox="1"/>
          <p:nvPr/>
        </p:nvSpPr>
        <p:spPr>
          <a:xfrm>
            <a:off x="80050" y="361775"/>
            <a:ext cx="25071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2 Answers</a:t>
            </a:r>
            <a:endParaRPr b="1">
              <a:solidFill>
                <a:srgbClr val="FFFFFF"/>
              </a:solidFill>
              <a:latin typeface="Nunito Sans"/>
              <a:ea typeface="Nunito Sans"/>
              <a:cs typeface="Nunito Sans"/>
              <a:sym typeface="Nunito Sans"/>
            </a:endParaRPr>
          </a:p>
        </p:txBody>
      </p:sp>
      <p:pic>
        <p:nvPicPr>
          <p:cNvPr id="113" name="Google Shape;113;p21"/>
          <p:cNvPicPr preferRelativeResize="0"/>
          <p:nvPr/>
        </p:nvPicPr>
        <p:blipFill>
          <a:blip r:embed="rId3">
            <a:alphaModFix/>
          </a:blip>
          <a:stretch>
            <a:fillRect/>
          </a:stretch>
        </p:blipFill>
        <p:spPr>
          <a:xfrm>
            <a:off x="5141650" y="2865900"/>
            <a:ext cx="2872550" cy="511675"/>
          </a:xfrm>
          <a:prstGeom prst="rect">
            <a:avLst/>
          </a:prstGeom>
          <a:noFill/>
          <a:ln>
            <a:noFill/>
          </a:ln>
        </p:spPr>
      </p:pic>
      <p:grpSp>
        <p:nvGrpSpPr>
          <p:cNvPr id="114" name="Google Shape;114;p21"/>
          <p:cNvGrpSpPr/>
          <p:nvPr/>
        </p:nvGrpSpPr>
        <p:grpSpPr>
          <a:xfrm>
            <a:off x="5922278" y="4034100"/>
            <a:ext cx="235655" cy="481300"/>
            <a:chOff x="4963775" y="5368550"/>
            <a:chExt cx="294900" cy="481300"/>
          </a:xfrm>
        </p:grpSpPr>
        <p:cxnSp>
          <p:nvCxnSpPr>
            <p:cNvPr id="115" name="Google Shape;115;p21"/>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16" name="Google Shape;116;p21"/>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2</a:t>
              </a:r>
              <a:endParaRPr>
                <a:solidFill>
                  <a:srgbClr val="00BC89"/>
                </a:solidFill>
                <a:latin typeface="Nunito Sans"/>
                <a:ea typeface="Nunito Sans"/>
                <a:cs typeface="Nunito Sans"/>
                <a:sym typeface="Nunito Sans"/>
              </a:endParaRPr>
            </a:p>
          </p:txBody>
        </p:sp>
        <p:sp>
          <p:nvSpPr>
            <p:cNvPr id="117" name="Google Shape;117;p21"/>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1</a:t>
              </a:r>
              <a:endParaRPr>
                <a:solidFill>
                  <a:srgbClr val="00BC89"/>
                </a:solidFill>
                <a:latin typeface="Nunito Sans"/>
                <a:ea typeface="Nunito Sans"/>
                <a:cs typeface="Nunito Sans"/>
                <a:sym typeface="Nunito Sans"/>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1" name="Shape 121"/>
        <p:cNvGrpSpPr/>
        <p:nvPr/>
      </p:nvGrpSpPr>
      <p:grpSpPr>
        <a:xfrm>
          <a:off x="0" y="0"/>
          <a:ext cx="0" cy="0"/>
          <a:chOff x="0" y="0"/>
          <a:chExt cx="0" cy="0"/>
        </a:xfrm>
      </p:grpSpPr>
      <p:graphicFrame>
        <p:nvGraphicFramePr>
          <p:cNvPr id="122" name="Google Shape;122;p22"/>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284000"/>
                <a:gridCol w="1633000"/>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37.4188 rounded to three significant figures?</a:t>
                      </a:r>
                      <a:endParaRPr b="0"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horizontal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A(-3, 1) and B(-5,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a:t>
                      </a:r>
                      <a:endParaRPr b="0" sz="1600">
                        <a:solidFill>
                          <a:srgbClr val="000000"/>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84692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2.33 ⨉ 10</a:t>
                      </a:r>
                      <a:r>
                        <a:rPr baseline="30000"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3.27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4.52 ⨉ 10</a:t>
                      </a:r>
                      <a:r>
                        <a:rPr baseline="30000"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lettered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what is the probability of selecting a letter with reflection symmetry?</a:t>
                      </a:r>
                      <a:endParaRPr sz="1600">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23" name="Google Shape;123;p22"/>
          <p:cNvSpPr txBox="1"/>
          <p:nvPr/>
        </p:nvSpPr>
        <p:spPr>
          <a:xfrm>
            <a:off x="80050" y="361775"/>
            <a:ext cx="22536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a:t>
            </a:r>
            <a:endParaRPr b="1">
              <a:solidFill>
                <a:srgbClr val="FFFFFF"/>
              </a:solidFill>
              <a:latin typeface="Nunito Sans"/>
              <a:ea typeface="Nunito Sans"/>
              <a:cs typeface="Nunito Sans"/>
              <a:sym typeface="Nunito Sans"/>
            </a:endParaRPr>
          </a:p>
        </p:txBody>
      </p:sp>
      <p:pic>
        <p:nvPicPr>
          <p:cNvPr id="124" name="Google Shape;124;p22"/>
          <p:cNvPicPr preferRelativeResize="0"/>
          <p:nvPr/>
        </p:nvPicPr>
        <p:blipFill>
          <a:blip r:embed="rId3">
            <a:alphaModFix/>
          </a:blip>
          <a:stretch>
            <a:fillRect/>
          </a:stretch>
        </p:blipFill>
        <p:spPr>
          <a:xfrm>
            <a:off x="4759850" y="2894825"/>
            <a:ext cx="3942850" cy="52510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8" name="Shape 128"/>
        <p:cNvGrpSpPr/>
        <p:nvPr/>
      </p:nvGrpSpPr>
      <p:grpSpPr>
        <a:xfrm>
          <a:off x="0" y="0"/>
          <a:ext cx="0" cy="0"/>
          <a:chOff x="0" y="0"/>
          <a:chExt cx="0" cy="0"/>
        </a:xfrm>
      </p:grpSpPr>
      <p:graphicFrame>
        <p:nvGraphicFramePr>
          <p:cNvPr id="129" name="Google Shape;129;p23"/>
          <p:cNvGraphicFramePr/>
          <p:nvPr/>
        </p:nvGraphicFramePr>
        <p:xfrm>
          <a:off x="108044" y="862525"/>
          <a:ext cx="3000000" cy="3000000"/>
        </p:xfrm>
        <a:graphic>
          <a:graphicData uri="http://schemas.openxmlformats.org/drawingml/2006/table">
            <a:tbl>
              <a:tblPr bandRow="1" firstRow="1">
                <a:noFill/>
                <a:tableStyleId>{9CEB68C1-0A20-4987-B724-A655E600A156}</a:tableStyleId>
              </a:tblPr>
              <a:tblGrid>
                <a:gridCol w="1546950"/>
                <a:gridCol w="1283100"/>
                <a:gridCol w="1633900"/>
                <a:gridCol w="1350275"/>
                <a:gridCol w="3067850"/>
              </a:tblGrid>
              <a:tr h="1024475">
                <a:tc gridSpan="2">
                  <a:txBody>
                    <a:bodyPr/>
                    <a:lstStyle/>
                    <a:p>
                      <a:pPr indent="-330200" lvl="0" marL="457200" rtl="0" algn="l">
                        <a:spcBef>
                          <a:spcPts val="0"/>
                        </a:spcBef>
                        <a:spcAft>
                          <a:spcPts val="0"/>
                        </a:spcAft>
                        <a:buClr>
                          <a:schemeClr val="dk1"/>
                        </a:buClr>
                        <a:buSzPts val="1600"/>
                        <a:buFont typeface="Nunito Sans"/>
                        <a:buAutoNum type="arabicParenR"/>
                      </a:pPr>
                      <a:r>
                        <a:rPr b="0" lang="en-GB" sz="1600">
                          <a:solidFill>
                            <a:schemeClr val="dk1"/>
                          </a:solidFill>
                          <a:latin typeface="Nunito Sans"/>
                          <a:ea typeface="Nunito Sans"/>
                          <a:cs typeface="Nunito Sans"/>
                          <a:sym typeface="Nunito Sans"/>
                        </a:rPr>
                        <a:t>What is 37.4188 rounded to three significant figures?</a:t>
                      </a:r>
                      <a:endParaRPr b="0" sz="1600">
                        <a:solidFill>
                          <a:schemeClr val="dk1"/>
                        </a:solidFill>
                        <a:latin typeface="Nunito Sans"/>
                        <a:ea typeface="Nunito Sans"/>
                        <a:cs typeface="Nunito Sans"/>
                        <a:sym typeface="Nunito Sans"/>
                      </a:endParaRPr>
                    </a:p>
                    <a:p>
                      <a:pPr indent="0" lvl="0" marL="457200" rtl="0" algn="l">
                        <a:spcBef>
                          <a:spcPts val="0"/>
                        </a:spcBef>
                        <a:spcAft>
                          <a:spcPts val="0"/>
                        </a:spcAft>
                        <a:buNone/>
                      </a:pPr>
                      <a:r>
                        <a:rPr b="0" lang="en-GB" sz="1600">
                          <a:solidFill>
                            <a:srgbClr val="00BC89"/>
                          </a:solidFill>
                          <a:latin typeface="Nunito Sans"/>
                          <a:ea typeface="Nunito Sans"/>
                          <a:cs typeface="Nunito Sans"/>
                          <a:sym typeface="Nunito Sans"/>
                        </a:rPr>
                        <a:t>37.4</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gridSpan="2">
                  <a:txBody>
                    <a:bodyPr/>
                    <a:lstStyle/>
                    <a:p>
                      <a:pPr indent="0" lvl="0" marL="0" marR="0" rtl="0" algn="l">
                        <a:lnSpc>
                          <a:spcPct val="100000"/>
                        </a:lnSpc>
                        <a:spcBef>
                          <a:spcPts val="0"/>
                        </a:spcBef>
                        <a:spcAft>
                          <a:spcPts val="0"/>
                        </a:spcAft>
                        <a:buClr>
                          <a:srgbClr val="000000"/>
                        </a:buClr>
                        <a:buSzPts val="1800"/>
                        <a:buFont typeface="Calibri"/>
                        <a:buNone/>
                      </a:pPr>
                      <a:r>
                        <a:rPr b="0" lang="en-GB" sz="1600">
                          <a:solidFill>
                            <a:srgbClr val="000000"/>
                          </a:solidFill>
                          <a:latin typeface="Nunito Sans"/>
                          <a:ea typeface="Nunito Sans"/>
                          <a:cs typeface="Nunito Sans"/>
                          <a:sym typeface="Nunito Sans"/>
                        </a:rPr>
                        <a:t>2) </a:t>
                      </a:r>
                      <a:r>
                        <a:rPr b="0" lang="en-GB" sz="1600">
                          <a:solidFill>
                            <a:schemeClr val="dk1"/>
                          </a:solidFill>
                          <a:latin typeface="Nunito Sans"/>
                          <a:ea typeface="Nunito Sans"/>
                          <a:cs typeface="Nunito Sans"/>
                          <a:sym typeface="Nunito Sans"/>
                        </a:rPr>
                        <a:t>Find the horizontal distance between the coordinates </a:t>
                      </a:r>
                      <a:endParaRPr b="0" sz="1600">
                        <a:solidFill>
                          <a:schemeClr val="dk1"/>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chemeClr val="dk1"/>
                          </a:solidFill>
                          <a:latin typeface="Nunito Sans"/>
                          <a:ea typeface="Nunito Sans"/>
                          <a:cs typeface="Nunito Sans"/>
                          <a:sym typeface="Nunito Sans"/>
                        </a:rPr>
                        <a:t>A(-3, 1) and B(-5, -4)</a:t>
                      </a:r>
                      <a:endParaRPr b="0" sz="1600">
                        <a:solidFill>
                          <a:srgbClr val="000000"/>
                        </a:solidFill>
                        <a:latin typeface="Nunito Sans"/>
                        <a:ea typeface="Nunito Sans"/>
                        <a:cs typeface="Nunito Sans"/>
                        <a:sym typeface="Nunito Sans"/>
                      </a:endParaRPr>
                    </a:p>
                    <a:p>
                      <a:pPr indent="0" lvl="0" marL="0" marR="0" rtl="0" algn="l">
                        <a:lnSpc>
                          <a:spcPct val="100000"/>
                        </a:lnSpc>
                        <a:spcBef>
                          <a:spcPts val="0"/>
                        </a:spcBef>
                        <a:spcAft>
                          <a:spcPts val="0"/>
                        </a:spcAft>
                        <a:buClr>
                          <a:srgbClr val="000000"/>
                        </a:buClr>
                        <a:buSzPts val="1800"/>
                        <a:buFont typeface="Calibri"/>
                        <a:buNone/>
                      </a:pPr>
                      <a:r>
                        <a:rPr b="0" lang="en-GB" sz="1600">
                          <a:solidFill>
                            <a:srgbClr val="00BC89"/>
                          </a:solidFill>
                          <a:latin typeface="Nunito Sans"/>
                          <a:ea typeface="Nunito Sans"/>
                          <a:cs typeface="Nunito Sans"/>
                          <a:sym typeface="Nunito Sans"/>
                        </a:rPr>
                        <a:t>2 units</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c hMerge="1"/>
                <a:tc>
                  <a:txBody>
                    <a:bodyPr/>
                    <a:lstStyle/>
                    <a:p>
                      <a:pPr indent="0" lvl="0" marL="0" marR="0" rtl="0" algn="l">
                        <a:spcBef>
                          <a:spcPts val="0"/>
                        </a:spcBef>
                        <a:spcAft>
                          <a:spcPts val="0"/>
                        </a:spcAft>
                        <a:buNone/>
                      </a:pPr>
                      <a:r>
                        <a:rPr b="0" lang="en-GB" sz="1600">
                          <a:solidFill>
                            <a:srgbClr val="000000"/>
                          </a:solidFill>
                          <a:latin typeface="Nunito Sans"/>
                          <a:ea typeface="Nunito Sans"/>
                          <a:cs typeface="Nunito Sans"/>
                          <a:sym typeface="Nunito Sans"/>
                        </a:rPr>
                        <a:t>3) </a:t>
                      </a:r>
                      <a:r>
                        <a:rPr b="0" lang="en-GB" sz="1600">
                          <a:solidFill>
                            <a:schemeClr val="dk1"/>
                          </a:solidFill>
                          <a:latin typeface="Nunito Sans"/>
                          <a:ea typeface="Nunito Sans"/>
                          <a:cs typeface="Nunito Sans"/>
                          <a:sym typeface="Nunito Sans"/>
                        </a:rPr>
                        <a:t>Expand and simplify:</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t/>
                      </a:r>
                      <a:endParaRPr b="0"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SzPts val="1100"/>
                        <a:buFont typeface="Arial"/>
                        <a:buNone/>
                      </a:pPr>
                      <a:r>
                        <a:rPr b="0" lang="en-GB" sz="1600">
                          <a:solidFill>
                            <a:schemeClr val="dk1"/>
                          </a:solidFill>
                          <a:latin typeface="Nunito Sans"/>
                          <a:ea typeface="Nunito Sans"/>
                          <a:cs typeface="Nunito Sans"/>
                          <a:sym typeface="Nunito Sans"/>
                        </a:rPr>
                        <a:t>(</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- 1)(3</a:t>
                      </a:r>
                      <a:r>
                        <a:rPr b="0" i="1" lang="en-GB" sz="1600">
                          <a:solidFill>
                            <a:schemeClr val="dk1"/>
                          </a:solidFill>
                          <a:latin typeface="Times New Roman"/>
                          <a:ea typeface="Times New Roman"/>
                          <a:cs typeface="Times New Roman"/>
                          <a:sym typeface="Times New Roman"/>
                        </a:rPr>
                        <a:t>x</a:t>
                      </a:r>
                      <a:r>
                        <a:rPr b="0" lang="en-GB" sz="1600">
                          <a:solidFill>
                            <a:schemeClr val="dk1"/>
                          </a:solidFill>
                          <a:latin typeface="Nunito Sans"/>
                          <a:ea typeface="Nunito Sans"/>
                          <a:cs typeface="Nunito Sans"/>
                          <a:sym typeface="Nunito Sans"/>
                        </a:rPr>
                        <a:t> - 5) = </a:t>
                      </a:r>
                      <a:r>
                        <a:rPr b="0" lang="en-GB" sz="1600">
                          <a:solidFill>
                            <a:srgbClr val="00BC89"/>
                          </a:solidFill>
                          <a:latin typeface="Nunito Sans"/>
                          <a:ea typeface="Nunito Sans"/>
                          <a:cs typeface="Nunito Sans"/>
                          <a:sym typeface="Nunito Sans"/>
                        </a:rPr>
                        <a:t>3</a:t>
                      </a:r>
                      <a:r>
                        <a:rPr b="0" i="1" lang="en-GB" sz="1600">
                          <a:solidFill>
                            <a:srgbClr val="00BC89"/>
                          </a:solidFill>
                          <a:latin typeface="Times New Roman"/>
                          <a:ea typeface="Times New Roman"/>
                          <a:cs typeface="Times New Roman"/>
                          <a:sym typeface="Times New Roman"/>
                        </a:rPr>
                        <a:t>x</a:t>
                      </a:r>
                      <a:r>
                        <a:rPr b="0" baseline="30000" lang="en-GB" sz="1600">
                          <a:solidFill>
                            <a:srgbClr val="00BC89"/>
                          </a:solidFill>
                          <a:latin typeface="Nunito Sans"/>
                          <a:ea typeface="Nunito Sans"/>
                          <a:cs typeface="Nunito Sans"/>
                          <a:sym typeface="Nunito Sans"/>
                        </a:rPr>
                        <a:t>2</a:t>
                      </a:r>
                      <a:r>
                        <a:rPr b="0" lang="en-GB" sz="1600">
                          <a:solidFill>
                            <a:srgbClr val="00BC89"/>
                          </a:solidFill>
                          <a:latin typeface="Nunito Sans"/>
                          <a:ea typeface="Nunito Sans"/>
                          <a:cs typeface="Nunito Sans"/>
                          <a:sym typeface="Nunito Sans"/>
                        </a:rPr>
                        <a:t> - 8</a:t>
                      </a:r>
                      <a:r>
                        <a:rPr b="0" i="1" lang="en-GB" sz="1600">
                          <a:solidFill>
                            <a:srgbClr val="00BC89"/>
                          </a:solidFill>
                          <a:latin typeface="Times New Roman"/>
                          <a:ea typeface="Times New Roman"/>
                          <a:cs typeface="Times New Roman"/>
                          <a:sym typeface="Times New Roman"/>
                        </a:rPr>
                        <a:t>x</a:t>
                      </a:r>
                      <a:r>
                        <a:rPr b="0" lang="en-GB" sz="1600">
                          <a:solidFill>
                            <a:srgbClr val="00BC89"/>
                          </a:solidFill>
                          <a:latin typeface="Nunito Sans"/>
                          <a:ea typeface="Nunito Sans"/>
                          <a:cs typeface="Nunito Sans"/>
                          <a:sym typeface="Nunito Sans"/>
                        </a:rPr>
                        <a:t> + 5</a:t>
                      </a:r>
                      <a:endParaRPr b="0"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FFFFFF"/>
                      </a:solidFill>
                      <a:prstDash val="solid"/>
                      <a:round/>
                      <a:headEnd len="sm" w="sm" type="none"/>
                      <a:tailEnd len="sm" w="sm" type="none"/>
                    </a:lnT>
                    <a:lnB cap="flat" cmpd="sng" w="12700">
                      <a:solidFill>
                        <a:srgbClr val="B7B7B7"/>
                      </a:solidFill>
                      <a:prstDash val="solid"/>
                      <a:round/>
                      <a:headEnd len="sm" w="sm" type="none"/>
                      <a:tailEnd len="sm" w="sm" type="none"/>
                    </a:lnB>
                    <a:solidFill>
                      <a:srgbClr val="FFFFFF"/>
                    </a:solidFill>
                  </a:tcPr>
                </a:tc>
              </a:tr>
              <a:tr h="2378275">
                <a:tc gridSpan="3">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4) </a:t>
                      </a:r>
                      <a:r>
                        <a:rPr lang="en-GB" sz="1600">
                          <a:solidFill>
                            <a:schemeClr val="dk1"/>
                          </a:solidFill>
                          <a:latin typeface="Nunito Sans"/>
                          <a:ea typeface="Nunito Sans"/>
                          <a:cs typeface="Nunito Sans"/>
                          <a:sym typeface="Nunito Sans"/>
                        </a:rPr>
                        <a:t>Place the numbers A, B and C in ascending order:</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A:   2.33 ⨉ 10</a:t>
                      </a:r>
                      <a:r>
                        <a:rPr baseline="30000" lang="en-GB" sz="1600">
                          <a:solidFill>
                            <a:schemeClr val="dk1"/>
                          </a:solidFill>
                          <a:latin typeface="Nunito Sans"/>
                          <a:ea typeface="Nunito Sans"/>
                          <a:cs typeface="Nunito Sans"/>
                          <a:sym typeface="Nunito Sans"/>
                        </a:rPr>
                        <a:t>-4</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B:   3.27 ⨉ 10</a:t>
                      </a:r>
                      <a:r>
                        <a:rPr baseline="30000" lang="en-GB" sz="1600">
                          <a:solidFill>
                            <a:schemeClr val="dk1"/>
                          </a:solidFill>
                          <a:latin typeface="Nunito Sans"/>
                          <a:ea typeface="Nunito Sans"/>
                          <a:cs typeface="Nunito Sans"/>
                          <a:sym typeface="Nunito Sans"/>
                        </a:rPr>
                        <a:t>-6</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chemeClr val="dk1"/>
                          </a:solidFill>
                          <a:latin typeface="Nunito Sans"/>
                          <a:ea typeface="Nunito Sans"/>
                          <a:cs typeface="Nunito Sans"/>
                          <a:sym typeface="Nunito Sans"/>
                        </a:rPr>
                        <a:t>C:   4.52 ⨉ 10</a:t>
                      </a:r>
                      <a:r>
                        <a:rPr baseline="30000" lang="en-GB" sz="1600">
                          <a:solidFill>
                            <a:schemeClr val="dk1"/>
                          </a:solidFill>
                          <a:latin typeface="Nunito Sans"/>
                          <a:ea typeface="Nunito Sans"/>
                          <a:cs typeface="Nunito Sans"/>
                          <a:sym typeface="Nunito Sans"/>
                        </a:rPr>
                        <a:t>-3</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Clr>
                          <a:schemeClr val="dk1"/>
                        </a:buClr>
                        <a:buFont typeface="Arial"/>
                        <a:buNone/>
                      </a:pPr>
                      <a:r>
                        <a:rPr lang="en-GB" sz="1600">
                          <a:solidFill>
                            <a:srgbClr val="00BC89"/>
                          </a:solidFill>
                          <a:latin typeface="Nunito Sans"/>
                          <a:ea typeface="Nunito Sans"/>
                          <a:cs typeface="Nunito Sans"/>
                          <a:sym typeface="Nunito Sans"/>
                        </a:rPr>
                        <a:t>B, A, C</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c hMerge="1"/>
                <a:tc gridSpan="2">
                  <a:txBody>
                    <a:bodyPr/>
                    <a:lstStyle/>
                    <a:p>
                      <a:pPr indent="0" lvl="0" marL="0" marR="0" rtl="0" algn="l">
                        <a:spcBef>
                          <a:spcPts val="0"/>
                        </a:spcBef>
                        <a:spcAft>
                          <a:spcPts val="0"/>
                        </a:spcAft>
                        <a:buNone/>
                      </a:pPr>
                      <a:r>
                        <a:rPr lang="en-GB" sz="1600">
                          <a:solidFill>
                            <a:srgbClr val="000000"/>
                          </a:solidFill>
                          <a:latin typeface="Nunito Sans"/>
                          <a:ea typeface="Nunito Sans"/>
                          <a:cs typeface="Nunito Sans"/>
                          <a:sym typeface="Nunito Sans"/>
                        </a:rPr>
                        <a:t>5) </a:t>
                      </a:r>
                      <a:r>
                        <a:rPr lang="en-GB" sz="1600">
                          <a:solidFill>
                            <a:schemeClr val="dk1"/>
                          </a:solidFill>
                          <a:latin typeface="Nunito Sans"/>
                          <a:ea typeface="Nunito Sans"/>
                          <a:cs typeface="Nunito Sans"/>
                          <a:sym typeface="Nunito Sans"/>
                        </a:rPr>
                        <a:t>Some lettered tiles are placed in a bag and a tile is drawn at random. If the tiles in the bag are,</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what is the probability of selecting a letter with reflection symmetry?</a:t>
                      </a:r>
                      <a:endParaRPr sz="1600">
                        <a:solidFill>
                          <a:schemeClr val="dk1"/>
                        </a:solidFill>
                        <a:latin typeface="Nunito Sans"/>
                        <a:ea typeface="Nunito Sans"/>
                        <a:cs typeface="Nunito Sans"/>
                        <a:sym typeface="Nunito Sans"/>
                      </a:endParaRPr>
                    </a:p>
                    <a:p>
                      <a:pPr indent="0" lvl="0" marL="0" rtl="0" algn="l">
                        <a:spcBef>
                          <a:spcPts val="0"/>
                        </a:spcBef>
                        <a:spcAft>
                          <a:spcPts val="0"/>
                        </a:spcAft>
                        <a:buNone/>
                      </a:pPr>
                      <a:r>
                        <a:rPr lang="en-GB" sz="1600">
                          <a:solidFill>
                            <a:schemeClr val="dk1"/>
                          </a:solidFill>
                          <a:latin typeface="Nunito Sans"/>
                          <a:ea typeface="Nunito Sans"/>
                          <a:cs typeface="Nunito Sans"/>
                          <a:sym typeface="Nunito Sans"/>
                        </a:rPr>
                        <a:t>                </a:t>
                      </a:r>
                      <a:endParaRPr sz="1600">
                        <a:solidFill>
                          <a:srgbClr val="00BC89"/>
                        </a:solidFill>
                        <a:latin typeface="Nunito Sans"/>
                        <a:ea typeface="Nunito Sans"/>
                        <a:cs typeface="Nunito Sans"/>
                        <a:sym typeface="Nunito Sans"/>
                      </a:endParaRPr>
                    </a:p>
                  </a:txBody>
                  <a:tcPr marT="45725" marB="45725" marR="91450" marL="91450">
                    <a:lnL cap="flat" cmpd="sng" w="12700">
                      <a:solidFill>
                        <a:srgbClr val="FFFFFF"/>
                      </a:solidFill>
                      <a:prstDash val="solid"/>
                      <a:round/>
                      <a:headEnd len="sm" w="sm" type="none"/>
                      <a:tailEnd len="sm" w="sm" type="none"/>
                    </a:lnL>
                    <a:lnR cap="flat" cmpd="sng" w="12700">
                      <a:solidFill>
                        <a:srgbClr val="FFFFFF"/>
                      </a:solidFill>
                      <a:prstDash val="solid"/>
                      <a:round/>
                      <a:headEnd len="sm" w="sm" type="none"/>
                      <a:tailEnd len="sm" w="sm" type="none"/>
                    </a:lnR>
                    <a:lnT cap="flat" cmpd="sng" w="12700">
                      <a:solidFill>
                        <a:srgbClr val="B7B7B7"/>
                      </a:solidFill>
                      <a:prstDash val="solid"/>
                      <a:round/>
                      <a:headEnd len="sm" w="sm" type="none"/>
                      <a:tailEnd len="sm" w="sm" type="none"/>
                    </a:lnT>
                    <a:lnB cap="flat" cmpd="sng" w="12700">
                      <a:solidFill>
                        <a:srgbClr val="FFFFFF"/>
                      </a:solidFill>
                      <a:prstDash val="solid"/>
                      <a:round/>
                      <a:headEnd len="sm" w="sm" type="none"/>
                      <a:tailEnd len="sm" w="sm" type="none"/>
                    </a:lnB>
                    <a:solidFill>
                      <a:srgbClr val="FFFFFF"/>
                    </a:solidFill>
                  </a:tcPr>
                </a:tc>
                <a:tc hMerge="1"/>
              </a:tr>
            </a:tbl>
          </a:graphicData>
        </a:graphic>
      </p:graphicFrame>
      <p:sp>
        <p:nvSpPr>
          <p:cNvPr id="130" name="Google Shape;130;p23"/>
          <p:cNvSpPr txBox="1"/>
          <p:nvPr/>
        </p:nvSpPr>
        <p:spPr>
          <a:xfrm>
            <a:off x="80050" y="361775"/>
            <a:ext cx="25593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rPr b="1" lang="en-GB">
                <a:solidFill>
                  <a:srgbClr val="FFFFFF"/>
                </a:solidFill>
                <a:latin typeface="Nunito Sans"/>
                <a:ea typeface="Nunito Sans"/>
                <a:cs typeface="Nunito Sans"/>
                <a:sym typeface="Nunito Sans"/>
              </a:rPr>
              <a:t>Week 12: Day</a:t>
            </a:r>
            <a:r>
              <a:rPr b="1" lang="en-GB">
                <a:solidFill>
                  <a:srgbClr val="FFFFFF"/>
                </a:solidFill>
                <a:latin typeface="Nunito Sans"/>
                <a:ea typeface="Nunito Sans"/>
                <a:cs typeface="Nunito Sans"/>
                <a:sym typeface="Nunito Sans"/>
              </a:rPr>
              <a:t> 3 Answers</a:t>
            </a:r>
            <a:endParaRPr b="1">
              <a:solidFill>
                <a:srgbClr val="FFFFFF"/>
              </a:solidFill>
              <a:latin typeface="Nunito Sans"/>
              <a:ea typeface="Nunito Sans"/>
              <a:cs typeface="Nunito Sans"/>
              <a:sym typeface="Nunito Sans"/>
            </a:endParaRPr>
          </a:p>
        </p:txBody>
      </p:sp>
      <p:pic>
        <p:nvPicPr>
          <p:cNvPr id="131" name="Google Shape;131;p23"/>
          <p:cNvPicPr preferRelativeResize="0"/>
          <p:nvPr/>
        </p:nvPicPr>
        <p:blipFill>
          <a:blip r:embed="rId3">
            <a:alphaModFix/>
          </a:blip>
          <a:stretch>
            <a:fillRect/>
          </a:stretch>
        </p:blipFill>
        <p:spPr>
          <a:xfrm>
            <a:off x="4759850" y="2894821"/>
            <a:ext cx="3942764" cy="525100"/>
          </a:xfrm>
          <a:prstGeom prst="rect">
            <a:avLst/>
          </a:prstGeom>
          <a:noFill/>
          <a:ln>
            <a:noFill/>
          </a:ln>
        </p:spPr>
      </p:pic>
      <p:grpSp>
        <p:nvGrpSpPr>
          <p:cNvPr id="132" name="Google Shape;132;p23"/>
          <p:cNvGrpSpPr/>
          <p:nvPr/>
        </p:nvGrpSpPr>
        <p:grpSpPr>
          <a:xfrm>
            <a:off x="7198403" y="4020638"/>
            <a:ext cx="235655" cy="481300"/>
            <a:chOff x="4963775" y="5368550"/>
            <a:chExt cx="294900" cy="481300"/>
          </a:xfrm>
        </p:grpSpPr>
        <p:cxnSp>
          <p:nvCxnSpPr>
            <p:cNvPr id="133" name="Google Shape;133;p23"/>
            <p:cNvCxnSpPr/>
            <p:nvPr/>
          </p:nvCxnSpPr>
          <p:spPr>
            <a:xfrm>
              <a:off x="4963775" y="5609200"/>
              <a:ext cx="294900" cy="0"/>
            </a:xfrm>
            <a:prstGeom prst="straightConnector1">
              <a:avLst/>
            </a:prstGeom>
            <a:noFill/>
            <a:ln cap="flat" cmpd="sng" w="9525">
              <a:solidFill>
                <a:srgbClr val="00BC89"/>
              </a:solidFill>
              <a:prstDash val="solid"/>
              <a:round/>
              <a:headEnd len="med" w="med" type="none"/>
              <a:tailEnd len="med" w="med" type="none"/>
            </a:ln>
          </p:spPr>
        </p:cxnSp>
        <p:sp>
          <p:nvSpPr>
            <p:cNvPr id="134" name="Google Shape;134;p23"/>
            <p:cNvSpPr txBox="1"/>
            <p:nvPr/>
          </p:nvSpPr>
          <p:spPr>
            <a:xfrm>
              <a:off x="4963775" y="56344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8</a:t>
              </a:r>
              <a:endParaRPr>
                <a:solidFill>
                  <a:srgbClr val="00BC89"/>
                </a:solidFill>
                <a:latin typeface="Nunito Sans"/>
                <a:ea typeface="Nunito Sans"/>
                <a:cs typeface="Nunito Sans"/>
                <a:sym typeface="Nunito Sans"/>
              </a:endParaRPr>
            </a:p>
          </p:txBody>
        </p:sp>
        <p:sp>
          <p:nvSpPr>
            <p:cNvPr id="135" name="Google Shape;135;p23"/>
            <p:cNvSpPr txBox="1"/>
            <p:nvPr/>
          </p:nvSpPr>
          <p:spPr>
            <a:xfrm>
              <a:off x="4963775" y="5368550"/>
              <a:ext cx="294900" cy="215400"/>
            </a:xfrm>
            <a:prstGeom prst="rect">
              <a:avLst/>
            </a:prstGeom>
            <a:noFill/>
            <a:ln>
              <a:noFill/>
            </a:ln>
          </p:spPr>
          <p:txBody>
            <a:bodyPr anchorCtr="0" anchor="t" bIns="0" lIns="0" spcFirstLastPara="1" rIns="0" wrap="square" tIns="0">
              <a:spAutoFit/>
            </a:bodyPr>
            <a:lstStyle/>
            <a:p>
              <a:pPr indent="0" lvl="0" marL="0" rtl="0" algn="ctr">
                <a:spcBef>
                  <a:spcPts val="0"/>
                </a:spcBef>
                <a:spcAft>
                  <a:spcPts val="0"/>
                </a:spcAft>
                <a:buNone/>
              </a:pPr>
              <a:r>
                <a:rPr lang="en-GB">
                  <a:solidFill>
                    <a:srgbClr val="00BC89"/>
                  </a:solidFill>
                  <a:latin typeface="Nunito Sans"/>
                  <a:ea typeface="Nunito Sans"/>
                  <a:cs typeface="Nunito Sans"/>
                  <a:sym typeface="Nunito Sans"/>
                </a:rPr>
                <a:t>7</a:t>
              </a:r>
              <a:endParaRPr>
                <a:solidFill>
                  <a:srgbClr val="00BC89"/>
                </a:solidFill>
                <a:latin typeface="Nunito Sans"/>
                <a:ea typeface="Nunito Sans"/>
                <a:cs typeface="Nunito Sans"/>
                <a:sym typeface="Nunito Sans"/>
              </a:endParaRPr>
            </a:p>
          </p:txBody>
        </p:sp>
      </p:grpSp>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