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EE2CEF0E-0FF3-423E-8758-60FFF0D5C50F}">
  <a:tblStyle styleId="{EE2CEF0E-0FF3-423E-8758-60FFF0D5C50F}"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2D8E349F-5D92-4310-9A0D-C56655FFADFA}"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447565F9-069E-4E04-9F13-51ACEB94F69B}"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2" name="Google Shape;142;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g122f4439a8f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9" name="Google Shape;149;g122f4439a8f_0_33: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5" name="Shape 165"/>
        <p:cNvGrpSpPr/>
        <p:nvPr/>
      </p:nvGrpSpPr>
      <p:grpSpPr>
        <a:xfrm>
          <a:off x="0" y="0"/>
          <a:ext cx="0" cy="0"/>
          <a:chOff x="0" y="0"/>
          <a:chExt cx="0" cy="0"/>
        </a:xfrm>
      </p:grpSpPr>
      <p:sp>
        <p:nvSpPr>
          <p:cNvPr id="166" name="Google Shape;166;g122f4439a8f_0_4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7" name="Google Shape;167;g122f4439a8f_0_4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22f4439a8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g122f4439a8f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122f4439a8f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g122f4439a8f_0_1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122f4439a8f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g122f4439a8f_0_2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Autofit/>
          </a:bodyPr>
          <a:lstStyle/>
          <a:p>
            <a:pPr indent="0" lvl="0" marL="0" rtl="0" algn="ctr">
              <a:lnSpc>
                <a:spcPct val="70000"/>
              </a:lnSpc>
              <a:spcBef>
                <a:spcPts val="0"/>
              </a:spcBef>
              <a:spcAft>
                <a:spcPts val="0"/>
              </a:spcAft>
              <a:buClr>
                <a:schemeClr val="dk1"/>
              </a:buClr>
              <a:buSzPts val="990"/>
              <a:buNone/>
            </a:pPr>
            <a:r>
              <a:rPr lang="en-GB" sz="1895">
                <a:solidFill>
                  <a:srgbClr val="FFFFFF"/>
                </a:solidFill>
                <a:latin typeface="Nunito Sans"/>
                <a:ea typeface="Nunito Sans"/>
                <a:cs typeface="Nunito Sans"/>
                <a:sym typeface="Nunito Sans"/>
              </a:rPr>
              <a:t>KS3 Year 9</a:t>
            </a:r>
            <a:endParaRPr sz="1895">
              <a:solidFill>
                <a:srgbClr val="FFFFFF"/>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t/>
            </a:r>
            <a:endParaRPr sz="1895">
              <a:solidFill>
                <a:srgbClr val="FFFFFF"/>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rPr lang="en-GB" sz="1895">
                <a:solidFill>
                  <a:schemeClr val="lt1"/>
                </a:solidFill>
                <a:latin typeface="Nunito Sans"/>
                <a:ea typeface="Nunito Sans"/>
                <a:cs typeface="Nunito Sans"/>
                <a:sym typeface="Nunito Sans"/>
              </a:rPr>
              <a:t>Autumn Term</a:t>
            </a:r>
            <a:endParaRPr sz="1070">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KS3 Year 9</a:t>
            </a:r>
            <a:r>
              <a:rPr lang="en-GB" sz="1000">
                <a:solidFill>
                  <a:srgbClr val="2779F5"/>
                </a:solidFill>
                <a:latin typeface="Nunito Sans"/>
                <a:ea typeface="Nunito Sans"/>
                <a:cs typeface="Nunito Sans"/>
                <a:sym typeface="Nunito Sans"/>
              </a:rPr>
              <a:t> | Fluent in Five | Autumn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{EE2CEF0E-0FF3-423E-8758-60FFF0D5C50F}</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KS3 Year 9 | Fluent in Five | Autumn Term</a:t>
            </a:r>
            <a:endParaRPr sz="1200">
              <a:solidFill>
                <a:schemeClr val="dk1"/>
              </a:solidFill>
            </a:endParaRPr>
          </a:p>
          <a:p>
            <a:pPr indent="0" lvl="0" marL="0" rtl="0" algn="l">
              <a:lnSpc>
                <a:spcPct val="115000"/>
              </a:lnSpc>
              <a:spcBef>
                <a:spcPts val="0"/>
              </a:spcBef>
              <a:spcAft>
                <a:spcPts val="0"/>
              </a:spcAft>
              <a:buNone/>
            </a:pPr>
            <a:r>
              <a:t/>
            </a:r>
            <a:endParaRPr sz="1000">
              <a:solidFill>
                <a:srgbClr val="2779F5"/>
              </a:solidFill>
              <a:latin typeface="Nunito Sans"/>
              <a:ea typeface="Nunito Sans"/>
              <a:cs typeface="Nunito Sans"/>
              <a:sym typeface="Nunito Sans"/>
            </a:endParaRPr>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{EE2CEF0E-0FF3-423E-8758-60FFF0D5C50F}</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3</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graphicFrame>
        <p:nvGraphicFramePr>
          <p:cNvPr id="144" name="Google Shape;144;p24"/>
          <p:cNvGraphicFramePr/>
          <p:nvPr/>
        </p:nvGraphicFramePr>
        <p:xfrm>
          <a:off x="108044" y="862525"/>
          <a:ext cx="3000000" cy="3000000"/>
        </p:xfrm>
        <a:graphic>
          <a:graphicData uri="http://schemas.openxmlformats.org/drawingml/2006/table">
            <a:tbl>
              <a:tblPr bandRow="1" firstRow="1">
                <a:noFill/>
                <a:tableStyleId>{447565F9-069E-4E04-9F13-51ACEB94F69B}</a:tableStyleId>
              </a:tblPr>
              <a:tblGrid>
                <a:gridCol w="1546950"/>
                <a:gridCol w="1301375"/>
                <a:gridCol w="1615625"/>
                <a:gridCol w="1350275"/>
                <a:gridCol w="3067850"/>
              </a:tblGrid>
              <a:tr h="1014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Complete the sequence: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-4, 2, 8,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Twelve cartons of juice costs £10.20. How much does it cost to buy seven cartons?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0.325 as a fraction in its simplest form.</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algebraic expression for the mathematical statement: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a:t>
                      </a:r>
                      <a:r>
                        <a:rPr b="1" i="1" lang="en-GB" sz="1600">
                          <a:solidFill>
                            <a:schemeClr val="dk1"/>
                          </a:solidFill>
                          <a:latin typeface="Nunito Sans"/>
                          <a:ea typeface="Nunito Sans"/>
                          <a:cs typeface="Nunito Sans"/>
                          <a:sym typeface="Nunito Sans"/>
                        </a:rPr>
                        <a:t>Seventeen added to a number, all multiplied by three.</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(you should use </a:t>
                      </a:r>
                      <a:r>
                        <a:rPr i="1" lang="en-GB" sz="1600">
                          <a:solidFill>
                            <a:schemeClr val="dk1"/>
                          </a:solidFill>
                          <a:latin typeface="Times New Roman"/>
                          <a:ea typeface="Times New Roman"/>
                          <a:cs typeface="Times New Roman"/>
                          <a:sym typeface="Times New Roman"/>
                        </a:rPr>
                        <a:t>n</a:t>
                      </a:r>
                      <a:r>
                        <a:rPr lang="en-GB" sz="1600">
                          <a:solidFill>
                            <a:schemeClr val="dk1"/>
                          </a:solidFill>
                          <a:latin typeface="Nunito Sans"/>
                          <a:ea typeface="Nunito Sans"/>
                          <a:cs typeface="Nunito Sans"/>
                          <a:sym typeface="Nunito Sans"/>
                        </a:rPr>
                        <a:t> as the variable)</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Given that these two </a:t>
                      </a:r>
                      <a:r>
                        <a:rPr lang="en-GB" sz="1600">
                          <a:latin typeface="Nunito Sans"/>
                          <a:ea typeface="Nunito Sans"/>
                          <a:cs typeface="Nunito Sans"/>
                          <a:sym typeface="Nunito Sans"/>
                        </a:rPr>
                        <a:t>triangles</a:t>
                      </a:r>
                      <a:r>
                        <a:rPr lang="en-GB" sz="1600">
                          <a:solidFill>
                            <a:srgbClr val="000000"/>
                          </a:solidFill>
                          <a:latin typeface="Nunito Sans"/>
                          <a:ea typeface="Nunito Sans"/>
                          <a:cs typeface="Nunito Sans"/>
                          <a:sym typeface="Nunito Sans"/>
                        </a:rPr>
                        <a:t> are similar, determine the scale factor of enlargement from </a:t>
                      </a:r>
                      <a:r>
                        <a:rPr i="1" lang="en-GB" sz="1600">
                          <a:solidFill>
                            <a:srgbClr val="000000"/>
                          </a:solidFill>
                          <a:latin typeface="Times New Roman"/>
                          <a:ea typeface="Times New Roman"/>
                          <a:cs typeface="Times New Roman"/>
                          <a:sym typeface="Times New Roman"/>
                        </a:rPr>
                        <a:t>A</a:t>
                      </a:r>
                      <a:r>
                        <a:rPr lang="en-GB" sz="1600">
                          <a:solidFill>
                            <a:srgbClr val="000000"/>
                          </a:solidFill>
                          <a:latin typeface="Nunito Sans"/>
                          <a:ea typeface="Nunito Sans"/>
                          <a:cs typeface="Nunito Sans"/>
                          <a:sym typeface="Nunito Sans"/>
                        </a:rPr>
                        <a:t> to </a:t>
                      </a:r>
                      <a:r>
                        <a:rPr i="1" lang="en-GB" sz="1600">
                          <a:solidFill>
                            <a:srgbClr val="000000"/>
                          </a:solidFill>
                          <a:latin typeface="Times New Roman"/>
                          <a:ea typeface="Times New Roman"/>
                          <a:cs typeface="Times New Roman"/>
                          <a:sym typeface="Times New Roman"/>
                        </a:rPr>
                        <a:t>B</a:t>
                      </a:r>
                      <a:r>
                        <a:rPr lang="en-GB"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5" name="Google Shape;145;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3, </a:t>
            </a:r>
            <a:r>
              <a:rPr b="1" lang="en-GB">
                <a:solidFill>
                  <a:srgbClr val="FFFFFF"/>
                </a:solidFill>
                <a:latin typeface="Nunito Sans"/>
                <a:ea typeface="Nunito Sans"/>
                <a:cs typeface="Nunito Sans"/>
                <a:sym typeface="Nunito Sans"/>
              </a:rPr>
              <a:t>Day 4</a:t>
            </a:r>
            <a:endParaRPr b="1">
              <a:solidFill>
                <a:srgbClr val="FFFFFF"/>
              </a:solidFill>
              <a:latin typeface="Nunito Sans"/>
              <a:ea typeface="Nunito Sans"/>
              <a:cs typeface="Nunito Sans"/>
              <a:sym typeface="Nunito Sans"/>
            </a:endParaRPr>
          </a:p>
        </p:txBody>
      </p:sp>
      <p:pic>
        <p:nvPicPr>
          <p:cNvPr id="146" name="Google Shape;146;p24"/>
          <p:cNvPicPr preferRelativeResize="0"/>
          <p:nvPr/>
        </p:nvPicPr>
        <p:blipFill>
          <a:blip r:embed="rId3">
            <a:alphaModFix/>
          </a:blip>
          <a:stretch>
            <a:fillRect/>
          </a:stretch>
        </p:blipFill>
        <p:spPr>
          <a:xfrm>
            <a:off x="4966724" y="2928349"/>
            <a:ext cx="3868975" cy="142815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graphicFrame>
        <p:nvGraphicFramePr>
          <p:cNvPr id="151" name="Google Shape;151;p25"/>
          <p:cNvGraphicFramePr/>
          <p:nvPr/>
        </p:nvGraphicFramePr>
        <p:xfrm>
          <a:off x="108044" y="862525"/>
          <a:ext cx="3000000" cy="3000000"/>
        </p:xfrm>
        <a:graphic>
          <a:graphicData uri="http://schemas.openxmlformats.org/drawingml/2006/table">
            <a:tbl>
              <a:tblPr bandRow="1" firstRow="1">
                <a:noFill/>
                <a:tableStyleId>{447565F9-069E-4E04-9F13-51ACEB94F69B}</a:tableStyleId>
              </a:tblPr>
              <a:tblGrid>
                <a:gridCol w="1546950"/>
                <a:gridCol w="1301375"/>
                <a:gridCol w="1615625"/>
                <a:gridCol w="1350275"/>
                <a:gridCol w="3067850"/>
              </a:tblGrid>
              <a:tr h="1014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Complete the sequence: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u="sng">
                          <a:solidFill>
                            <a:srgbClr val="00BC89"/>
                          </a:solidFill>
                          <a:latin typeface="Nunito Sans"/>
                          <a:ea typeface="Nunito Sans"/>
                          <a:cs typeface="Nunito Sans"/>
                          <a:sym typeface="Nunito Sans"/>
                        </a:rPr>
                        <a:t> -10 </a:t>
                      </a:r>
                      <a:r>
                        <a:rPr b="0" lang="en-GB" sz="1600">
                          <a:solidFill>
                            <a:schemeClr val="dk1"/>
                          </a:solidFill>
                          <a:latin typeface="Nunito Sans"/>
                          <a:ea typeface="Nunito Sans"/>
                          <a:cs typeface="Nunito Sans"/>
                          <a:sym typeface="Nunito Sans"/>
                        </a:rPr>
                        <a:t>, -4, 2, 8, </a:t>
                      </a:r>
                      <a:r>
                        <a:rPr b="0" lang="en-GB" sz="1600" u="sng">
                          <a:solidFill>
                            <a:srgbClr val="00BC89"/>
                          </a:solidFill>
                          <a:latin typeface="Nunito Sans"/>
                          <a:ea typeface="Nunito Sans"/>
                          <a:cs typeface="Nunito Sans"/>
                          <a:sym typeface="Nunito Sans"/>
                        </a:rPr>
                        <a:t> 14 </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Twelve cartons of juice costs £10.20. How much does it cost to buy seven cartons?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£5.95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0.325 as a fraction in its simplest form.   </a:t>
                      </a:r>
                      <a:endParaRPr b="0" baseline="-25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algebraic expression for the mathematical statement: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a:t>
                      </a:r>
                      <a:r>
                        <a:rPr b="1" i="1" lang="en-GB" sz="1600">
                          <a:solidFill>
                            <a:schemeClr val="dk1"/>
                          </a:solidFill>
                          <a:latin typeface="Nunito Sans"/>
                          <a:ea typeface="Nunito Sans"/>
                          <a:cs typeface="Nunito Sans"/>
                          <a:sym typeface="Nunito Sans"/>
                        </a:rPr>
                        <a:t>Seventeen added to a number, all multiplied by three.</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3(</a:t>
                      </a:r>
                      <a:r>
                        <a:rPr i="1" lang="en-GB" sz="1600">
                          <a:solidFill>
                            <a:srgbClr val="00BC89"/>
                          </a:solidFill>
                          <a:latin typeface="Times New Roman"/>
                          <a:ea typeface="Times New Roman"/>
                          <a:cs typeface="Times New Roman"/>
                          <a:sym typeface="Times New Roman"/>
                        </a:rPr>
                        <a:t>n</a:t>
                      </a:r>
                      <a:r>
                        <a:rPr lang="en-GB" sz="1600">
                          <a:solidFill>
                            <a:srgbClr val="00BC89"/>
                          </a:solidFill>
                          <a:latin typeface="Nunito Sans"/>
                          <a:ea typeface="Nunito Sans"/>
                          <a:cs typeface="Nunito Sans"/>
                          <a:sym typeface="Nunito Sans"/>
                        </a:rPr>
                        <a:t> + 17)</a:t>
                      </a:r>
                      <a:endParaRPr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(you should use </a:t>
                      </a:r>
                      <a:r>
                        <a:rPr i="1" lang="en-GB" sz="1600">
                          <a:solidFill>
                            <a:schemeClr val="dk1"/>
                          </a:solidFill>
                          <a:latin typeface="Times New Roman"/>
                          <a:ea typeface="Times New Roman"/>
                          <a:cs typeface="Times New Roman"/>
                          <a:sym typeface="Times New Roman"/>
                        </a:rPr>
                        <a:t>n</a:t>
                      </a:r>
                      <a:r>
                        <a:rPr lang="en-GB" sz="1600">
                          <a:solidFill>
                            <a:schemeClr val="dk1"/>
                          </a:solidFill>
                          <a:latin typeface="Nunito Sans"/>
                          <a:ea typeface="Nunito Sans"/>
                          <a:cs typeface="Nunito Sans"/>
                          <a:sym typeface="Nunito Sans"/>
                        </a:rPr>
                        <a:t> as the variable)</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Given that these two </a:t>
                      </a:r>
                      <a:r>
                        <a:rPr lang="en-GB" sz="1600">
                          <a:latin typeface="Nunito Sans"/>
                          <a:ea typeface="Nunito Sans"/>
                          <a:cs typeface="Nunito Sans"/>
                          <a:sym typeface="Nunito Sans"/>
                        </a:rPr>
                        <a:t>triangles</a:t>
                      </a:r>
                      <a:r>
                        <a:rPr lang="en-GB" sz="1600">
                          <a:solidFill>
                            <a:srgbClr val="000000"/>
                          </a:solidFill>
                          <a:latin typeface="Nunito Sans"/>
                          <a:ea typeface="Nunito Sans"/>
                          <a:cs typeface="Nunito Sans"/>
                          <a:sym typeface="Nunito Sans"/>
                        </a:rPr>
                        <a:t> are similar, determine the scale factor of enlargement from </a:t>
                      </a:r>
                      <a:r>
                        <a:rPr i="1" lang="en-GB" sz="1600">
                          <a:solidFill>
                            <a:srgbClr val="000000"/>
                          </a:solidFill>
                          <a:latin typeface="Times New Roman"/>
                          <a:ea typeface="Times New Roman"/>
                          <a:cs typeface="Times New Roman"/>
                          <a:sym typeface="Times New Roman"/>
                        </a:rPr>
                        <a:t>A</a:t>
                      </a:r>
                      <a:r>
                        <a:rPr lang="en-GB" sz="1600">
                          <a:solidFill>
                            <a:srgbClr val="000000"/>
                          </a:solidFill>
                          <a:latin typeface="Nunito Sans"/>
                          <a:ea typeface="Nunito Sans"/>
                          <a:cs typeface="Nunito Sans"/>
                          <a:sym typeface="Nunito Sans"/>
                        </a:rPr>
                        <a:t> to </a:t>
                      </a:r>
                      <a:r>
                        <a:rPr i="1" lang="en-GB" sz="1600">
                          <a:solidFill>
                            <a:srgbClr val="000000"/>
                          </a:solidFill>
                          <a:latin typeface="Times New Roman"/>
                          <a:ea typeface="Times New Roman"/>
                          <a:cs typeface="Times New Roman"/>
                          <a:sym typeface="Times New Roman"/>
                        </a:rPr>
                        <a:t>B</a:t>
                      </a:r>
                      <a:r>
                        <a:rPr lang="en-GB" sz="1600">
                          <a:solidFill>
                            <a:srgbClr val="000000"/>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sf = 4</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2" name="Google Shape;152;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3, </a:t>
            </a:r>
            <a:r>
              <a:rPr b="1" lang="en-GB">
                <a:solidFill>
                  <a:srgbClr val="FFFFFF"/>
                </a:solidFill>
                <a:latin typeface="Nunito Sans"/>
                <a:ea typeface="Nunito Sans"/>
                <a:cs typeface="Nunito Sans"/>
                <a:sym typeface="Nunito Sans"/>
              </a:rPr>
              <a:t>Day 4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pic>
        <p:nvPicPr>
          <p:cNvPr id="153" name="Google Shape;153;p25"/>
          <p:cNvPicPr preferRelativeResize="0"/>
          <p:nvPr/>
        </p:nvPicPr>
        <p:blipFill>
          <a:blip r:embed="rId3">
            <a:alphaModFix/>
          </a:blip>
          <a:stretch>
            <a:fillRect/>
          </a:stretch>
        </p:blipFill>
        <p:spPr>
          <a:xfrm>
            <a:off x="4966724" y="2928349"/>
            <a:ext cx="3868975" cy="1428150"/>
          </a:xfrm>
          <a:prstGeom prst="rect">
            <a:avLst/>
          </a:prstGeom>
          <a:noFill/>
          <a:ln>
            <a:noFill/>
          </a:ln>
        </p:spPr>
      </p:pic>
      <p:grpSp>
        <p:nvGrpSpPr>
          <p:cNvPr id="154" name="Google Shape;154;p25"/>
          <p:cNvGrpSpPr/>
          <p:nvPr/>
        </p:nvGrpSpPr>
        <p:grpSpPr>
          <a:xfrm>
            <a:off x="7765528" y="1240375"/>
            <a:ext cx="235655" cy="481300"/>
            <a:chOff x="4963775" y="5368550"/>
            <a:chExt cx="294900" cy="481300"/>
          </a:xfrm>
        </p:grpSpPr>
        <p:cxnSp>
          <p:nvCxnSpPr>
            <p:cNvPr id="155" name="Google Shape;155;p25"/>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56" name="Google Shape;156;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40</a:t>
              </a:r>
              <a:endParaRPr>
                <a:solidFill>
                  <a:srgbClr val="00BC89"/>
                </a:solidFill>
                <a:latin typeface="Nunito Sans"/>
                <a:ea typeface="Nunito Sans"/>
                <a:cs typeface="Nunito Sans"/>
                <a:sym typeface="Nunito Sans"/>
              </a:endParaRPr>
            </a:p>
          </p:txBody>
        </p:sp>
        <p:sp>
          <p:nvSpPr>
            <p:cNvPr id="157" name="Google Shape;157;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13</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graphicFrame>
        <p:nvGraphicFramePr>
          <p:cNvPr id="162" name="Google Shape;162;p26"/>
          <p:cNvGraphicFramePr/>
          <p:nvPr/>
        </p:nvGraphicFramePr>
        <p:xfrm>
          <a:off x="108044" y="862525"/>
          <a:ext cx="3000000" cy="3000000"/>
        </p:xfrm>
        <a:graphic>
          <a:graphicData uri="http://schemas.openxmlformats.org/drawingml/2006/table">
            <a:tbl>
              <a:tblPr bandRow="1" firstRow="1">
                <a:noFill/>
                <a:tableStyleId>{447565F9-069E-4E04-9F13-51ACEB94F69B}</a:tableStyleId>
              </a:tblPr>
              <a:tblGrid>
                <a:gridCol w="1546950"/>
                <a:gridCol w="1301375"/>
                <a:gridCol w="1615625"/>
                <a:gridCol w="1350275"/>
                <a:gridCol w="3067850"/>
              </a:tblGrid>
              <a:tr h="1014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Complete the sequence: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19, 12, 5,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Fifteen books costs £9.30. How much is is to buy forty books?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0.208 as a fraction in its simplest form.</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algebraic expression for the mathematical statement: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a:t>
                      </a:r>
                      <a:r>
                        <a:rPr b="1" i="1" lang="en-GB" sz="1600">
                          <a:solidFill>
                            <a:schemeClr val="dk1"/>
                          </a:solidFill>
                          <a:latin typeface="Nunito Sans"/>
                          <a:ea typeface="Nunito Sans"/>
                          <a:cs typeface="Nunito Sans"/>
                          <a:sym typeface="Nunito Sans"/>
                        </a:rPr>
                        <a:t>Five divided by a number, then subtracted from nine.</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(you should use </a:t>
                      </a:r>
                      <a:r>
                        <a:rPr i="1" lang="en-GB" sz="1600">
                          <a:solidFill>
                            <a:schemeClr val="dk1"/>
                          </a:solidFill>
                          <a:latin typeface="Times New Roman"/>
                          <a:ea typeface="Times New Roman"/>
                          <a:cs typeface="Times New Roman"/>
                          <a:sym typeface="Times New Roman"/>
                        </a:rPr>
                        <a:t>n</a:t>
                      </a:r>
                      <a:r>
                        <a:rPr lang="en-GB" sz="1600">
                          <a:solidFill>
                            <a:schemeClr val="dk1"/>
                          </a:solidFill>
                          <a:latin typeface="Nunito Sans"/>
                          <a:ea typeface="Nunito Sans"/>
                          <a:cs typeface="Nunito Sans"/>
                          <a:sym typeface="Nunito Sans"/>
                        </a:rPr>
                        <a:t> as the variable)</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Given that the</a:t>
                      </a:r>
                      <a:r>
                        <a:rPr lang="en-GB" sz="1600">
                          <a:latin typeface="Nunito Sans"/>
                          <a:ea typeface="Nunito Sans"/>
                          <a:cs typeface="Nunito Sans"/>
                          <a:sym typeface="Nunito Sans"/>
                        </a:rPr>
                        <a:t>se two triangles are similar, determine the perimeter of triangle </a:t>
                      </a:r>
                      <a:r>
                        <a:rPr i="1" lang="en-GB" sz="1600">
                          <a:latin typeface="Times New Roman"/>
                          <a:ea typeface="Times New Roman"/>
                          <a:cs typeface="Times New Roman"/>
                          <a:sym typeface="Times New Roman"/>
                        </a:rPr>
                        <a:t>B</a:t>
                      </a:r>
                      <a:r>
                        <a:rPr lang="en-GB" sz="1600">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3" name="Google Shape;163;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3, </a:t>
            </a:r>
            <a:r>
              <a:rPr b="1" lang="en-GB">
                <a:solidFill>
                  <a:srgbClr val="FFFFFF"/>
                </a:solidFill>
                <a:latin typeface="Nunito Sans"/>
                <a:ea typeface="Nunito Sans"/>
                <a:cs typeface="Nunito Sans"/>
                <a:sym typeface="Nunito Sans"/>
              </a:rPr>
              <a:t>Day 5</a:t>
            </a:r>
            <a:endParaRPr b="1">
              <a:solidFill>
                <a:srgbClr val="FFFFFF"/>
              </a:solidFill>
              <a:latin typeface="Nunito Sans"/>
              <a:ea typeface="Nunito Sans"/>
              <a:cs typeface="Nunito Sans"/>
              <a:sym typeface="Nunito Sans"/>
            </a:endParaRPr>
          </a:p>
        </p:txBody>
      </p:sp>
      <p:pic>
        <p:nvPicPr>
          <p:cNvPr id="164" name="Google Shape;164;p26"/>
          <p:cNvPicPr preferRelativeResize="0"/>
          <p:nvPr/>
        </p:nvPicPr>
        <p:blipFill>
          <a:blip r:embed="rId3">
            <a:alphaModFix/>
          </a:blip>
          <a:stretch>
            <a:fillRect/>
          </a:stretch>
        </p:blipFill>
        <p:spPr>
          <a:xfrm>
            <a:off x="4834375" y="3003924"/>
            <a:ext cx="3787800" cy="12476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8" name="Shape 168"/>
        <p:cNvGrpSpPr/>
        <p:nvPr/>
      </p:nvGrpSpPr>
      <p:grpSpPr>
        <a:xfrm>
          <a:off x="0" y="0"/>
          <a:ext cx="0" cy="0"/>
          <a:chOff x="0" y="0"/>
          <a:chExt cx="0" cy="0"/>
        </a:xfrm>
      </p:grpSpPr>
      <p:graphicFrame>
        <p:nvGraphicFramePr>
          <p:cNvPr id="169" name="Google Shape;169;p27"/>
          <p:cNvGraphicFramePr/>
          <p:nvPr/>
        </p:nvGraphicFramePr>
        <p:xfrm>
          <a:off x="108044" y="862525"/>
          <a:ext cx="3000000" cy="3000000"/>
        </p:xfrm>
        <a:graphic>
          <a:graphicData uri="http://schemas.openxmlformats.org/drawingml/2006/table">
            <a:tbl>
              <a:tblPr bandRow="1" firstRow="1">
                <a:noFill/>
                <a:tableStyleId>{447565F9-069E-4E04-9F13-51ACEB94F69B}</a:tableStyleId>
              </a:tblPr>
              <a:tblGrid>
                <a:gridCol w="1546950"/>
                <a:gridCol w="1301375"/>
                <a:gridCol w="1615625"/>
                <a:gridCol w="1350275"/>
                <a:gridCol w="3067850"/>
              </a:tblGrid>
              <a:tr h="1014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Complete the sequence: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u="sng">
                          <a:solidFill>
                            <a:srgbClr val="00BC89"/>
                          </a:solidFill>
                          <a:latin typeface="Nunito Sans"/>
                          <a:ea typeface="Nunito Sans"/>
                          <a:cs typeface="Nunito Sans"/>
                          <a:sym typeface="Nunito Sans"/>
                        </a:rPr>
                        <a:t> 33 </a:t>
                      </a:r>
                      <a:r>
                        <a:rPr b="0" lang="en-GB" sz="1600">
                          <a:solidFill>
                            <a:schemeClr val="dk1"/>
                          </a:solidFill>
                          <a:latin typeface="Nunito Sans"/>
                          <a:ea typeface="Nunito Sans"/>
                          <a:cs typeface="Nunito Sans"/>
                          <a:sym typeface="Nunito Sans"/>
                        </a:rPr>
                        <a:t>, </a:t>
                      </a:r>
                      <a:r>
                        <a:rPr b="0" lang="en-GB" sz="1600" u="sng">
                          <a:solidFill>
                            <a:srgbClr val="00BC89"/>
                          </a:solidFill>
                          <a:latin typeface="Nunito Sans"/>
                          <a:ea typeface="Nunito Sans"/>
                          <a:cs typeface="Nunito Sans"/>
                          <a:sym typeface="Nunito Sans"/>
                        </a:rPr>
                        <a:t> 26 </a:t>
                      </a:r>
                      <a:r>
                        <a:rPr b="0" lang="en-GB" sz="1600">
                          <a:solidFill>
                            <a:schemeClr val="dk1"/>
                          </a:solidFill>
                          <a:latin typeface="Nunito Sans"/>
                          <a:ea typeface="Nunito Sans"/>
                          <a:cs typeface="Nunito Sans"/>
                          <a:sym typeface="Nunito Sans"/>
                        </a:rPr>
                        <a:t>, 19, 12, 5,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Fifteen books costs £9.30. How much is is to buy forty books?            </a:t>
                      </a:r>
                      <a:r>
                        <a:rPr b="0" lang="en-GB" sz="1600">
                          <a:solidFill>
                            <a:srgbClr val="00BC89"/>
                          </a:solidFill>
                          <a:latin typeface="Nunito Sans"/>
                          <a:ea typeface="Nunito Sans"/>
                          <a:cs typeface="Nunito Sans"/>
                          <a:sym typeface="Nunito Sans"/>
                        </a:rPr>
                        <a:t>£24.80</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0.208 as a fraction in its simplest form.    </a:t>
                      </a:r>
                      <a:endParaRPr b="0" baseline="-25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algebraic expression for the mathematical statement: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a:t>
                      </a:r>
                      <a:r>
                        <a:rPr b="1" i="1" lang="en-GB" sz="1600">
                          <a:solidFill>
                            <a:schemeClr val="dk1"/>
                          </a:solidFill>
                          <a:latin typeface="Nunito Sans"/>
                          <a:ea typeface="Nunito Sans"/>
                          <a:cs typeface="Nunito Sans"/>
                          <a:sym typeface="Nunito Sans"/>
                        </a:rPr>
                        <a:t>Five divided by a number, then subtracted from nine.</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  9 - </a:t>
                      </a:r>
                      <a:endParaRPr baseline="-2500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(you should use </a:t>
                      </a:r>
                      <a:r>
                        <a:rPr i="1" lang="en-GB" sz="1600">
                          <a:solidFill>
                            <a:schemeClr val="dk1"/>
                          </a:solidFill>
                          <a:latin typeface="Times New Roman"/>
                          <a:ea typeface="Times New Roman"/>
                          <a:cs typeface="Times New Roman"/>
                          <a:sym typeface="Times New Roman"/>
                        </a:rPr>
                        <a:t>n</a:t>
                      </a:r>
                      <a:r>
                        <a:rPr lang="en-GB" sz="1600">
                          <a:solidFill>
                            <a:schemeClr val="dk1"/>
                          </a:solidFill>
                          <a:latin typeface="Nunito Sans"/>
                          <a:ea typeface="Nunito Sans"/>
                          <a:cs typeface="Nunito Sans"/>
                          <a:sym typeface="Nunito Sans"/>
                        </a:rPr>
                        <a:t> as the variable)</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Given that the</a:t>
                      </a:r>
                      <a:r>
                        <a:rPr lang="en-GB" sz="1600">
                          <a:latin typeface="Nunito Sans"/>
                          <a:ea typeface="Nunito Sans"/>
                          <a:cs typeface="Nunito Sans"/>
                          <a:sym typeface="Nunito Sans"/>
                        </a:rPr>
                        <a:t>se two triangles are similar, determine the perimeter of triangle </a:t>
                      </a:r>
                      <a:r>
                        <a:rPr i="1" lang="en-GB" sz="1600">
                          <a:latin typeface="Times New Roman"/>
                          <a:ea typeface="Times New Roman"/>
                          <a:cs typeface="Times New Roman"/>
                          <a:sym typeface="Times New Roman"/>
                        </a:rPr>
                        <a:t>B</a:t>
                      </a:r>
                      <a:r>
                        <a:rPr lang="en-GB" sz="1600">
                          <a:latin typeface="Nunito Sans"/>
                          <a:ea typeface="Nunito Sans"/>
                          <a:cs typeface="Nunito Sans"/>
                          <a:sym typeface="Nunito Sans"/>
                        </a:rPr>
                        <a:t>.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22.5cm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70" name="Google Shape;170;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3, </a:t>
            </a:r>
            <a:r>
              <a:rPr b="1" lang="en-GB">
                <a:solidFill>
                  <a:srgbClr val="FFFFFF"/>
                </a:solidFill>
                <a:latin typeface="Nunito Sans"/>
                <a:ea typeface="Nunito Sans"/>
                <a:cs typeface="Nunito Sans"/>
                <a:sym typeface="Nunito Sans"/>
              </a:rPr>
              <a:t>Day 5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pic>
        <p:nvPicPr>
          <p:cNvPr id="171" name="Google Shape;171;p27"/>
          <p:cNvPicPr preferRelativeResize="0"/>
          <p:nvPr/>
        </p:nvPicPr>
        <p:blipFill>
          <a:blip r:embed="rId3">
            <a:alphaModFix/>
          </a:blip>
          <a:stretch>
            <a:fillRect/>
          </a:stretch>
        </p:blipFill>
        <p:spPr>
          <a:xfrm>
            <a:off x="4834375" y="3003924"/>
            <a:ext cx="3787800" cy="1247650"/>
          </a:xfrm>
          <a:prstGeom prst="rect">
            <a:avLst/>
          </a:prstGeom>
          <a:noFill/>
          <a:ln>
            <a:noFill/>
          </a:ln>
        </p:spPr>
      </p:pic>
      <p:grpSp>
        <p:nvGrpSpPr>
          <p:cNvPr id="172" name="Google Shape;172;p27"/>
          <p:cNvGrpSpPr/>
          <p:nvPr/>
        </p:nvGrpSpPr>
        <p:grpSpPr>
          <a:xfrm>
            <a:off x="2193403" y="3336850"/>
            <a:ext cx="235655" cy="481300"/>
            <a:chOff x="4963775" y="5368550"/>
            <a:chExt cx="294900" cy="481300"/>
          </a:xfrm>
        </p:grpSpPr>
        <p:cxnSp>
          <p:nvCxnSpPr>
            <p:cNvPr id="173" name="Google Shape;173;p27"/>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74" name="Google Shape;174;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i="1" lang="en-GB">
                  <a:solidFill>
                    <a:srgbClr val="00BC89"/>
                  </a:solidFill>
                  <a:latin typeface="Times New Roman"/>
                  <a:ea typeface="Times New Roman"/>
                  <a:cs typeface="Times New Roman"/>
                  <a:sym typeface="Times New Roman"/>
                </a:rPr>
                <a:t>n</a:t>
              </a:r>
              <a:endParaRPr i="1">
                <a:solidFill>
                  <a:srgbClr val="00BC89"/>
                </a:solidFill>
                <a:latin typeface="Times New Roman"/>
                <a:ea typeface="Times New Roman"/>
                <a:cs typeface="Times New Roman"/>
                <a:sym typeface="Times New Roman"/>
              </a:endParaRPr>
            </a:p>
          </p:txBody>
        </p:sp>
        <p:sp>
          <p:nvSpPr>
            <p:cNvPr id="175" name="Google Shape;175;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5</a:t>
              </a:r>
              <a:endParaRPr>
                <a:solidFill>
                  <a:srgbClr val="00BC89"/>
                </a:solidFill>
                <a:latin typeface="Nunito Sans"/>
                <a:ea typeface="Nunito Sans"/>
                <a:cs typeface="Nunito Sans"/>
                <a:sym typeface="Nunito Sans"/>
              </a:endParaRPr>
            </a:p>
          </p:txBody>
        </p:sp>
      </p:grpSp>
      <p:grpSp>
        <p:nvGrpSpPr>
          <p:cNvPr id="176" name="Google Shape;176;p27"/>
          <p:cNvGrpSpPr/>
          <p:nvPr/>
        </p:nvGrpSpPr>
        <p:grpSpPr>
          <a:xfrm>
            <a:off x="7707657" y="1279450"/>
            <a:ext cx="354352" cy="481300"/>
            <a:chOff x="4963775" y="5368550"/>
            <a:chExt cx="294900" cy="481300"/>
          </a:xfrm>
        </p:grpSpPr>
        <p:cxnSp>
          <p:nvCxnSpPr>
            <p:cNvPr id="177" name="Google Shape;177;p27"/>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78" name="Google Shape;178;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125</a:t>
              </a:r>
              <a:endParaRPr>
                <a:solidFill>
                  <a:srgbClr val="00BC89"/>
                </a:solidFill>
                <a:latin typeface="Nunito Sans"/>
                <a:ea typeface="Nunito Sans"/>
                <a:cs typeface="Nunito Sans"/>
                <a:sym typeface="Nunito Sans"/>
              </a:endParaRPr>
            </a:p>
          </p:txBody>
        </p:sp>
        <p:sp>
          <p:nvSpPr>
            <p:cNvPr id="179" name="Google Shape;179;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26</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{2D8E349F-5D92-4310-9A0D-C56655FFADFA}</a:tableStyleId>
              </a:tblPr>
              <a:tblGrid>
                <a:gridCol w="8840625"/>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None/>
                      </a:pPr>
                      <a:r>
                        <a:rPr lang="en-GB" sz="1500">
                          <a:latin typeface="Nunito Sans"/>
                          <a:ea typeface="Nunito Sans"/>
                          <a:cs typeface="Nunito Sans"/>
                          <a:sym typeface="Nunito Sans"/>
                        </a:rPr>
                        <a:t>The primary objective for this week is fluency and confidence in skills that are useful in themselves and across a variety of other topic areas; with this in mind, questions 1-4 are familiar ground for the students. Question 5 covers the concept of similarity with the diagrams making the corresponding sides obvious (from the visual context) without the need for corner labelling, so that analysis focuses on how to apply the ideas.</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Completing sequences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Multiplicative reasoning</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Converting a decimal to a fraction</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Forming algebraic expressions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Similarity</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{2D8E349F-5D92-4310-9A0D-C56655FFADFA}</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Completing sequences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Can a sequence ever be fully complete?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Multiplicative reasoning</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might division be needed in multiplicative reasoning? Why is this not a contradiction?</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chemeClr val="dk1"/>
                          </a:solidFill>
                          <a:latin typeface="Nunito Sans"/>
                          <a:ea typeface="Nunito Sans"/>
                          <a:cs typeface="Nunito Sans"/>
                          <a:sym typeface="Nunito Sans"/>
                        </a:rPr>
                        <a:t>Converting a decimal to a fraction</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Can every decimal be written as a fraction? </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chemeClr val="dk1"/>
                          </a:solidFill>
                          <a:latin typeface="Nunito Sans"/>
                          <a:ea typeface="Nunito Sans"/>
                          <a:cs typeface="Nunito Sans"/>
                          <a:sym typeface="Nunito Sans"/>
                        </a:rPr>
                        <a:t>Forming algebraic expressions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*reflect on previous learning*</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solidFill>
                            <a:schemeClr val="dk1"/>
                          </a:solidFill>
                          <a:latin typeface="Nunito Sans"/>
                          <a:ea typeface="Nunito Sans"/>
                          <a:cs typeface="Nunito Sans"/>
                          <a:sym typeface="Nunito Sans"/>
                        </a:rPr>
                        <a:t>Similarity</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makes shapes similar?</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can similarity in shapes be used to solve problems?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{447565F9-069E-4E04-9F13-51ACEB94F69B}</a:tableStyleId>
              </a:tblPr>
              <a:tblGrid>
                <a:gridCol w="1546950"/>
                <a:gridCol w="1301375"/>
                <a:gridCol w="1615625"/>
                <a:gridCol w="1350275"/>
                <a:gridCol w="3067850"/>
              </a:tblGrid>
              <a:tr h="1024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Complete the sequence: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3, 9, 15, 21,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Three bottles of milk costs £3.60. How much is it to buy five bottles of milk?</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0.45 as a fraction in its simplest form.</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69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Write</a:t>
                      </a:r>
                      <a:r>
                        <a:rPr lang="en-GB" sz="1600">
                          <a:solidFill>
                            <a:srgbClr val="000000"/>
                          </a:solidFill>
                          <a:latin typeface="Nunito Sans"/>
                          <a:ea typeface="Nunito Sans"/>
                          <a:cs typeface="Nunito Sans"/>
                          <a:sym typeface="Nunito Sans"/>
                        </a:rPr>
                        <a:t> an </a:t>
                      </a:r>
                      <a:r>
                        <a:rPr lang="en-GB" sz="1600">
                          <a:latin typeface="Nunito Sans"/>
                          <a:ea typeface="Nunito Sans"/>
                          <a:cs typeface="Nunito Sans"/>
                          <a:sym typeface="Nunito Sans"/>
                        </a:rPr>
                        <a:t>algebraic</a:t>
                      </a:r>
                      <a:r>
                        <a:rPr lang="en-GB" sz="1600">
                          <a:solidFill>
                            <a:srgbClr val="000000"/>
                          </a:solidFill>
                          <a:latin typeface="Nunito Sans"/>
                          <a:ea typeface="Nunito Sans"/>
                          <a:cs typeface="Nunito Sans"/>
                          <a:sym typeface="Nunito Sans"/>
                        </a:rPr>
                        <a:t> expression </a:t>
                      </a:r>
                      <a:r>
                        <a:rPr lang="en-GB" sz="1600">
                          <a:latin typeface="Nunito Sans"/>
                          <a:ea typeface="Nunito Sans"/>
                          <a:cs typeface="Nunito Sans"/>
                          <a:sym typeface="Nunito Sans"/>
                        </a:rPr>
                        <a:t>for the mathematical statement:</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r>
                        <a:rPr b="1" i="1" lang="en-GB" sz="1600">
                          <a:latin typeface="Nunito Sans"/>
                          <a:ea typeface="Nunito Sans"/>
                          <a:cs typeface="Nunito Sans"/>
                          <a:sym typeface="Nunito Sans"/>
                        </a:rPr>
                        <a:t>a number multiplied by itself</a:t>
                      </a:r>
                      <a:r>
                        <a:rPr lang="en-GB" sz="1600">
                          <a:latin typeface="Nunito Sans"/>
                          <a:ea typeface="Nunito Sans"/>
                          <a:cs typeface="Nunito Sans"/>
                          <a:sym typeface="Nunito Sans"/>
                        </a:rPr>
                        <a:t>”</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(you should use </a:t>
                      </a:r>
                      <a:r>
                        <a:rPr i="1" lang="en-GB" sz="1600">
                          <a:latin typeface="Times New Roman"/>
                          <a:ea typeface="Times New Roman"/>
                          <a:cs typeface="Times New Roman"/>
                          <a:sym typeface="Times New Roman"/>
                        </a:rPr>
                        <a:t>n</a:t>
                      </a:r>
                      <a:r>
                        <a:rPr lang="en-GB" sz="1600">
                          <a:latin typeface="Nunito Sans"/>
                          <a:ea typeface="Nunito Sans"/>
                          <a:cs typeface="Nunito Sans"/>
                          <a:sym typeface="Nunito Sans"/>
                        </a:rPr>
                        <a:t> as the variable)</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two triangles below are similar. What is the length of side </a:t>
                      </a:r>
                      <a:r>
                        <a:rPr i="1" lang="en-GB" sz="1600">
                          <a:solidFill>
                            <a:srgbClr val="000000"/>
                          </a:solidFill>
                          <a:latin typeface="Times New Roman"/>
                          <a:ea typeface="Times New Roman"/>
                          <a:cs typeface="Times New Roman"/>
                          <a:sym typeface="Times New Roman"/>
                        </a:rPr>
                        <a:t>g</a:t>
                      </a:r>
                      <a:r>
                        <a:rPr lang="en-GB" sz="1600">
                          <a:solidFill>
                            <a:srgbClr val="000000"/>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3, Day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4572000" y="2758325"/>
            <a:ext cx="4170875" cy="15983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graphicFrame>
        <p:nvGraphicFramePr>
          <p:cNvPr id="93" name="Google Shape;93;p19"/>
          <p:cNvGraphicFramePr/>
          <p:nvPr/>
        </p:nvGraphicFramePr>
        <p:xfrm>
          <a:off x="108044" y="862525"/>
          <a:ext cx="3000000" cy="3000000"/>
        </p:xfrm>
        <a:graphic>
          <a:graphicData uri="http://schemas.openxmlformats.org/drawingml/2006/table">
            <a:tbl>
              <a:tblPr bandRow="1" firstRow="1">
                <a:noFill/>
                <a:tableStyleId>{447565F9-069E-4E04-9F13-51ACEB94F69B}</a:tableStyleId>
              </a:tblPr>
              <a:tblGrid>
                <a:gridCol w="1546950"/>
                <a:gridCol w="1301375"/>
                <a:gridCol w="1615625"/>
                <a:gridCol w="1350275"/>
                <a:gridCol w="3067850"/>
              </a:tblGrid>
              <a:tr h="1024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Complete the sequence: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3, 9, 15, 21, </a:t>
                      </a:r>
                      <a:r>
                        <a:rPr b="0" lang="en-GB" sz="1600" u="sng">
                          <a:solidFill>
                            <a:srgbClr val="00BC89"/>
                          </a:solidFill>
                          <a:latin typeface="Nunito Sans"/>
                          <a:ea typeface="Nunito Sans"/>
                          <a:cs typeface="Nunito Sans"/>
                          <a:sym typeface="Nunito Sans"/>
                        </a:rPr>
                        <a:t> 27 </a:t>
                      </a:r>
                      <a:r>
                        <a:rPr b="0" lang="en-GB" sz="1600">
                          <a:solidFill>
                            <a:schemeClr val="dk1"/>
                          </a:solidFill>
                          <a:latin typeface="Nunito Sans"/>
                          <a:ea typeface="Nunito Sans"/>
                          <a:cs typeface="Nunito Sans"/>
                          <a:sym typeface="Nunito Sans"/>
                        </a:rPr>
                        <a:t>, </a:t>
                      </a:r>
                      <a:r>
                        <a:rPr b="0" lang="en-GB" sz="1600" u="sng">
                          <a:solidFill>
                            <a:srgbClr val="00BC89"/>
                          </a:solidFill>
                          <a:latin typeface="Nunito Sans"/>
                          <a:ea typeface="Nunito Sans"/>
                          <a:cs typeface="Nunito Sans"/>
                          <a:sym typeface="Nunito Sans"/>
                        </a:rPr>
                        <a:t> 33 </a:t>
                      </a:r>
                      <a:r>
                        <a:rPr b="0" lang="en-GB" sz="1600">
                          <a:solidFill>
                            <a:schemeClr val="dk1"/>
                          </a:solidFill>
                          <a:latin typeface="Nunito Sans"/>
                          <a:ea typeface="Nunito Sans"/>
                          <a:cs typeface="Nunito Sans"/>
                          <a:sym typeface="Nunito Sans"/>
                        </a:rPr>
                        <a:t>,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Three bottles of milk costs £3.60. How much is it to buy five bottles of milk?   </a:t>
                      </a:r>
                      <a:r>
                        <a:rPr b="0" lang="en-GB" sz="1600">
                          <a:solidFill>
                            <a:srgbClr val="00BC89"/>
                          </a:solidFill>
                          <a:latin typeface="Nunito Sans"/>
                          <a:ea typeface="Nunito Sans"/>
                          <a:cs typeface="Nunito Sans"/>
                          <a:sym typeface="Nunito Sans"/>
                        </a:rPr>
                        <a:t>£6</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0.45 as a fraction in its simplest form. </a:t>
                      </a:r>
                      <a:endParaRPr b="0" baseline="-25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69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Write</a:t>
                      </a:r>
                      <a:r>
                        <a:rPr lang="en-GB" sz="1600">
                          <a:solidFill>
                            <a:srgbClr val="000000"/>
                          </a:solidFill>
                          <a:latin typeface="Nunito Sans"/>
                          <a:ea typeface="Nunito Sans"/>
                          <a:cs typeface="Nunito Sans"/>
                          <a:sym typeface="Nunito Sans"/>
                        </a:rPr>
                        <a:t> an </a:t>
                      </a:r>
                      <a:r>
                        <a:rPr lang="en-GB" sz="1600">
                          <a:latin typeface="Nunito Sans"/>
                          <a:ea typeface="Nunito Sans"/>
                          <a:cs typeface="Nunito Sans"/>
                          <a:sym typeface="Nunito Sans"/>
                        </a:rPr>
                        <a:t>algebraic</a:t>
                      </a:r>
                      <a:r>
                        <a:rPr lang="en-GB" sz="1600">
                          <a:solidFill>
                            <a:srgbClr val="000000"/>
                          </a:solidFill>
                          <a:latin typeface="Nunito Sans"/>
                          <a:ea typeface="Nunito Sans"/>
                          <a:cs typeface="Nunito Sans"/>
                          <a:sym typeface="Nunito Sans"/>
                        </a:rPr>
                        <a:t> expression </a:t>
                      </a:r>
                      <a:r>
                        <a:rPr lang="en-GB" sz="1600">
                          <a:latin typeface="Nunito Sans"/>
                          <a:ea typeface="Nunito Sans"/>
                          <a:cs typeface="Nunito Sans"/>
                          <a:sym typeface="Nunito Sans"/>
                        </a:rPr>
                        <a:t>for the mathematical statement:</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r>
                        <a:rPr b="1" i="1" lang="en-GB" sz="1600">
                          <a:latin typeface="Nunito Sans"/>
                          <a:ea typeface="Nunito Sans"/>
                          <a:cs typeface="Nunito Sans"/>
                          <a:sym typeface="Nunito Sans"/>
                        </a:rPr>
                        <a:t>a number multiplied by itself</a:t>
                      </a:r>
                      <a:r>
                        <a:rPr lang="en-GB" sz="1600">
                          <a:latin typeface="Nunito Sans"/>
                          <a:ea typeface="Nunito Sans"/>
                          <a:cs typeface="Nunito Sans"/>
                          <a:sym typeface="Nunito Sans"/>
                        </a:rPr>
                        <a:t>”</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              </a:t>
                      </a:r>
                      <a:r>
                        <a:rPr i="1" lang="en-GB" sz="1600">
                          <a:solidFill>
                            <a:srgbClr val="00BC89"/>
                          </a:solidFill>
                          <a:latin typeface="Times New Roman"/>
                          <a:ea typeface="Times New Roman"/>
                          <a:cs typeface="Times New Roman"/>
                          <a:sym typeface="Times New Roman"/>
                        </a:rPr>
                        <a:t>n</a:t>
                      </a:r>
                      <a:r>
                        <a:rPr baseline="30000" lang="en-GB" sz="1600">
                          <a:solidFill>
                            <a:srgbClr val="00BC89"/>
                          </a:solidFill>
                          <a:latin typeface="Nunito Sans"/>
                          <a:ea typeface="Nunito Sans"/>
                          <a:cs typeface="Nunito Sans"/>
                          <a:sym typeface="Nunito Sans"/>
                        </a:rPr>
                        <a:t>2</a:t>
                      </a:r>
                      <a:endParaRPr baseline="3000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(you should use </a:t>
                      </a:r>
                      <a:r>
                        <a:rPr i="1" lang="en-GB" sz="1600">
                          <a:latin typeface="Times New Roman"/>
                          <a:ea typeface="Times New Roman"/>
                          <a:cs typeface="Times New Roman"/>
                          <a:sym typeface="Times New Roman"/>
                        </a:rPr>
                        <a:t>n</a:t>
                      </a:r>
                      <a:r>
                        <a:rPr lang="en-GB" sz="1600">
                          <a:latin typeface="Nunito Sans"/>
                          <a:ea typeface="Nunito Sans"/>
                          <a:cs typeface="Nunito Sans"/>
                          <a:sym typeface="Nunito Sans"/>
                        </a:rPr>
                        <a:t> as the variable)</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The two triangles below are similar. What is the length of side </a:t>
                      </a:r>
                      <a:r>
                        <a:rPr i="1" lang="en-GB" sz="1600">
                          <a:solidFill>
                            <a:srgbClr val="000000"/>
                          </a:solidFill>
                          <a:latin typeface="Times New Roman"/>
                          <a:ea typeface="Times New Roman"/>
                          <a:cs typeface="Times New Roman"/>
                          <a:sym typeface="Times New Roman"/>
                        </a:rPr>
                        <a:t>g</a:t>
                      </a:r>
                      <a:r>
                        <a:rPr lang="en-GB" sz="1600">
                          <a:solidFill>
                            <a:srgbClr val="000000"/>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14cm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4" name="Google Shape;94;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3, </a:t>
            </a:r>
            <a:r>
              <a:rPr b="1" lang="en-GB">
                <a:solidFill>
                  <a:srgbClr val="FFFFFF"/>
                </a:solidFill>
                <a:latin typeface="Nunito Sans"/>
                <a:ea typeface="Nunito Sans"/>
                <a:cs typeface="Nunito Sans"/>
                <a:sym typeface="Nunito Sans"/>
              </a:rPr>
              <a:t>Day 1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pic>
        <p:nvPicPr>
          <p:cNvPr id="95" name="Google Shape;95;p19"/>
          <p:cNvPicPr preferRelativeResize="0"/>
          <p:nvPr/>
        </p:nvPicPr>
        <p:blipFill>
          <a:blip r:embed="rId3">
            <a:alphaModFix/>
          </a:blip>
          <a:stretch>
            <a:fillRect/>
          </a:stretch>
        </p:blipFill>
        <p:spPr>
          <a:xfrm>
            <a:off x="4572000" y="2758325"/>
            <a:ext cx="4170875" cy="1598375"/>
          </a:xfrm>
          <a:prstGeom prst="rect">
            <a:avLst/>
          </a:prstGeom>
          <a:noFill/>
          <a:ln>
            <a:noFill/>
          </a:ln>
        </p:spPr>
      </p:pic>
      <p:grpSp>
        <p:nvGrpSpPr>
          <p:cNvPr id="96" name="Google Shape;96;p19"/>
          <p:cNvGrpSpPr/>
          <p:nvPr/>
        </p:nvGrpSpPr>
        <p:grpSpPr>
          <a:xfrm>
            <a:off x="7536928" y="1240375"/>
            <a:ext cx="235655" cy="481300"/>
            <a:chOff x="4963775" y="5368550"/>
            <a:chExt cx="294900" cy="481300"/>
          </a:xfrm>
        </p:grpSpPr>
        <p:cxnSp>
          <p:nvCxnSpPr>
            <p:cNvPr id="97" name="Google Shape;97;p19"/>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98" name="Google Shape;98;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20</a:t>
              </a:r>
              <a:endParaRPr>
                <a:solidFill>
                  <a:srgbClr val="00BC89"/>
                </a:solidFill>
                <a:latin typeface="Nunito Sans"/>
                <a:ea typeface="Nunito Sans"/>
                <a:cs typeface="Nunito Sans"/>
                <a:sym typeface="Nunito Sans"/>
              </a:endParaRPr>
            </a:p>
          </p:txBody>
        </p:sp>
        <p:sp>
          <p:nvSpPr>
            <p:cNvPr id="99" name="Google Shape;99;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9</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graphicFrame>
        <p:nvGraphicFramePr>
          <p:cNvPr id="104" name="Google Shape;104;p20"/>
          <p:cNvGraphicFramePr/>
          <p:nvPr/>
        </p:nvGraphicFramePr>
        <p:xfrm>
          <a:off x="108044" y="862525"/>
          <a:ext cx="3000000" cy="3000000"/>
        </p:xfrm>
        <a:graphic>
          <a:graphicData uri="http://schemas.openxmlformats.org/drawingml/2006/table">
            <a:tbl>
              <a:tblPr bandRow="1" firstRow="1">
                <a:noFill/>
                <a:tableStyleId>{447565F9-069E-4E04-9F13-51ACEB94F69B}</a:tableStyleId>
              </a:tblPr>
              <a:tblGrid>
                <a:gridCol w="1546950"/>
                <a:gridCol w="1301375"/>
                <a:gridCol w="1615625"/>
                <a:gridCol w="1350275"/>
                <a:gridCol w="3067850"/>
              </a:tblGrid>
              <a:tr h="1004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Complete the sequence: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16,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30, 37,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Eight flapjacks costs £6. How much is it to buy five flapjacks?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0.12 as a fraction in its simplest form.</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04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algebraic expression for the mathematical statement: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a:t>
                      </a:r>
                      <a:r>
                        <a:rPr b="1" i="1" lang="en-GB" sz="1600">
                          <a:solidFill>
                            <a:schemeClr val="dk1"/>
                          </a:solidFill>
                          <a:latin typeface="Nunito Sans"/>
                          <a:ea typeface="Nunito Sans"/>
                          <a:cs typeface="Nunito Sans"/>
                          <a:sym typeface="Nunito Sans"/>
                        </a:rPr>
                        <a:t>Three lots of a number subtracted from eighteen</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(you should use </a:t>
                      </a:r>
                      <a:r>
                        <a:rPr i="1" lang="en-GB" sz="1600">
                          <a:solidFill>
                            <a:schemeClr val="dk1"/>
                          </a:solidFill>
                          <a:latin typeface="Times New Roman"/>
                          <a:ea typeface="Times New Roman"/>
                          <a:cs typeface="Times New Roman"/>
                          <a:sym typeface="Times New Roman"/>
                        </a:rPr>
                        <a:t>n</a:t>
                      </a:r>
                      <a:r>
                        <a:rPr lang="en-GB" sz="1600">
                          <a:solidFill>
                            <a:schemeClr val="dk1"/>
                          </a:solidFill>
                          <a:latin typeface="Nunito Sans"/>
                          <a:ea typeface="Nunito Sans"/>
                          <a:cs typeface="Nunito Sans"/>
                          <a:sym typeface="Nunito Sans"/>
                        </a:rPr>
                        <a:t> as the variable)</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The two triangles below are similar. What is the length of side </a:t>
                      </a:r>
                      <a:r>
                        <a:rPr i="1" lang="en-GB" sz="1600">
                          <a:solidFill>
                            <a:schemeClr val="dk1"/>
                          </a:solidFill>
                          <a:latin typeface="Times New Roman"/>
                          <a:ea typeface="Times New Roman"/>
                          <a:cs typeface="Times New Roman"/>
                          <a:sym typeface="Times New Roman"/>
                        </a:rPr>
                        <a:t>h</a:t>
                      </a:r>
                      <a:r>
                        <a:rPr lang="en-GB" sz="1600">
                          <a:solidFill>
                            <a:schemeClr val="dk1"/>
                          </a:solidFill>
                          <a:latin typeface="Nunito Sans"/>
                          <a:ea typeface="Nunito Sans"/>
                          <a:cs typeface="Nunito Sans"/>
                          <a:sym typeface="Nunito Sans"/>
                        </a:rPr>
                        <a: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5" name="Google Shape;105;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3, </a:t>
            </a:r>
            <a:r>
              <a:rPr b="1" lang="en-GB">
                <a:solidFill>
                  <a:srgbClr val="FFFFFF"/>
                </a:solidFill>
                <a:latin typeface="Nunito Sans"/>
                <a:ea typeface="Nunito Sans"/>
                <a:cs typeface="Nunito Sans"/>
                <a:sym typeface="Nunito Sans"/>
              </a:rPr>
              <a:t>Day 2</a:t>
            </a:r>
            <a:endParaRPr b="1">
              <a:solidFill>
                <a:srgbClr val="FFFFFF"/>
              </a:solidFill>
              <a:latin typeface="Nunito Sans"/>
              <a:ea typeface="Nunito Sans"/>
              <a:cs typeface="Nunito Sans"/>
              <a:sym typeface="Nunito Sans"/>
            </a:endParaRPr>
          </a:p>
        </p:txBody>
      </p:sp>
      <p:pic>
        <p:nvPicPr>
          <p:cNvPr id="106" name="Google Shape;106;p20"/>
          <p:cNvPicPr preferRelativeResize="0"/>
          <p:nvPr/>
        </p:nvPicPr>
        <p:blipFill>
          <a:blip r:embed="rId3">
            <a:alphaModFix/>
          </a:blip>
          <a:stretch>
            <a:fillRect/>
          </a:stretch>
        </p:blipFill>
        <p:spPr>
          <a:xfrm>
            <a:off x="4836499" y="2969849"/>
            <a:ext cx="3706150" cy="13866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graphicFrame>
        <p:nvGraphicFramePr>
          <p:cNvPr id="111" name="Google Shape;111;p21"/>
          <p:cNvGraphicFramePr/>
          <p:nvPr/>
        </p:nvGraphicFramePr>
        <p:xfrm>
          <a:off x="108044" y="862525"/>
          <a:ext cx="3000000" cy="3000000"/>
        </p:xfrm>
        <a:graphic>
          <a:graphicData uri="http://schemas.openxmlformats.org/drawingml/2006/table">
            <a:tbl>
              <a:tblPr bandRow="1" firstRow="1">
                <a:noFill/>
                <a:tableStyleId>{447565F9-069E-4E04-9F13-51ACEB94F69B}</a:tableStyleId>
              </a:tblPr>
              <a:tblGrid>
                <a:gridCol w="1546950"/>
                <a:gridCol w="1301375"/>
                <a:gridCol w="1615625"/>
                <a:gridCol w="1350275"/>
                <a:gridCol w="3067850"/>
              </a:tblGrid>
              <a:tr h="1004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Complete the sequence: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2, </a:t>
                      </a:r>
                      <a:r>
                        <a:rPr b="0" lang="en-GB" sz="1600" u="sng">
                          <a:solidFill>
                            <a:srgbClr val="00BC89"/>
                          </a:solidFill>
                          <a:latin typeface="Nunito Sans"/>
                          <a:ea typeface="Nunito Sans"/>
                          <a:cs typeface="Nunito Sans"/>
                          <a:sym typeface="Nunito Sans"/>
                        </a:rPr>
                        <a:t> 9 </a:t>
                      </a:r>
                      <a:r>
                        <a:rPr b="0" lang="en-GB" sz="1600">
                          <a:solidFill>
                            <a:schemeClr val="dk1"/>
                          </a:solidFill>
                          <a:latin typeface="Nunito Sans"/>
                          <a:ea typeface="Nunito Sans"/>
                          <a:cs typeface="Nunito Sans"/>
                          <a:sym typeface="Nunito Sans"/>
                        </a:rPr>
                        <a:t>, 16, </a:t>
                      </a:r>
                      <a:r>
                        <a:rPr b="0" lang="en-GB" sz="1600" u="sng">
                          <a:solidFill>
                            <a:srgbClr val="00BC89"/>
                          </a:solidFill>
                          <a:latin typeface="Nunito Sans"/>
                          <a:ea typeface="Nunito Sans"/>
                          <a:cs typeface="Nunito Sans"/>
                          <a:sym typeface="Nunito Sans"/>
                        </a:rPr>
                        <a:t> 23 </a:t>
                      </a:r>
                      <a:r>
                        <a:rPr b="0" lang="en-GB" sz="1600">
                          <a:solidFill>
                            <a:schemeClr val="dk1"/>
                          </a:solidFill>
                          <a:latin typeface="Nunito Sans"/>
                          <a:ea typeface="Nunito Sans"/>
                          <a:cs typeface="Nunito Sans"/>
                          <a:sym typeface="Nunito Sans"/>
                        </a:rPr>
                        <a:t>, 30, 37,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Eight flapjacks costs £6. How much is it to buy five flapjacks?        </a:t>
                      </a:r>
                      <a:r>
                        <a:rPr b="0" lang="en-GB" sz="1600">
                          <a:solidFill>
                            <a:srgbClr val="00BC89"/>
                          </a:solidFill>
                          <a:latin typeface="Nunito Sans"/>
                          <a:ea typeface="Nunito Sans"/>
                          <a:cs typeface="Nunito Sans"/>
                          <a:sym typeface="Nunito Sans"/>
                        </a:rPr>
                        <a:t>£3.75</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0.12 as a fraction in its simplest form.    </a:t>
                      </a:r>
                      <a:endParaRPr b="0" baseline="-25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7904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algebraic expression for the mathematical statement: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a:t>
                      </a:r>
                      <a:r>
                        <a:rPr b="1" i="1" lang="en-GB" sz="1600">
                          <a:solidFill>
                            <a:schemeClr val="dk1"/>
                          </a:solidFill>
                          <a:latin typeface="Nunito Sans"/>
                          <a:ea typeface="Nunito Sans"/>
                          <a:cs typeface="Nunito Sans"/>
                          <a:sym typeface="Nunito Sans"/>
                        </a:rPr>
                        <a:t>Three lots of a number subtracted from eighteen</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18 - 3</a:t>
                      </a:r>
                      <a:r>
                        <a:rPr i="1" lang="en-GB" sz="1600">
                          <a:solidFill>
                            <a:srgbClr val="00BC89"/>
                          </a:solidFill>
                          <a:latin typeface="Times New Roman"/>
                          <a:ea typeface="Times New Roman"/>
                          <a:cs typeface="Times New Roman"/>
                          <a:sym typeface="Times New Roman"/>
                        </a:rPr>
                        <a:t>n</a:t>
                      </a:r>
                      <a:endParaRPr i="1" sz="1600">
                        <a:solidFill>
                          <a:srgbClr val="00BC89"/>
                        </a:solidFill>
                        <a:latin typeface="Times New Roman"/>
                        <a:ea typeface="Times New Roman"/>
                        <a:cs typeface="Times New Roman"/>
                        <a:sym typeface="Times New Roman"/>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(you should use </a:t>
                      </a:r>
                      <a:r>
                        <a:rPr i="1" lang="en-GB" sz="1600">
                          <a:solidFill>
                            <a:schemeClr val="dk1"/>
                          </a:solidFill>
                          <a:latin typeface="Times New Roman"/>
                          <a:ea typeface="Times New Roman"/>
                          <a:cs typeface="Times New Roman"/>
                          <a:sym typeface="Times New Roman"/>
                        </a:rPr>
                        <a:t>n</a:t>
                      </a:r>
                      <a:r>
                        <a:rPr lang="en-GB" sz="1600">
                          <a:solidFill>
                            <a:schemeClr val="dk1"/>
                          </a:solidFill>
                          <a:latin typeface="Nunito Sans"/>
                          <a:ea typeface="Nunito Sans"/>
                          <a:cs typeface="Nunito Sans"/>
                          <a:sym typeface="Nunito Sans"/>
                        </a:rPr>
                        <a:t> as the variable)</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The two triangles below are similar. What is the length of side </a:t>
                      </a:r>
                      <a:r>
                        <a:rPr i="1" lang="en-GB" sz="1600">
                          <a:solidFill>
                            <a:schemeClr val="dk1"/>
                          </a:solidFill>
                          <a:latin typeface="Times New Roman"/>
                          <a:ea typeface="Times New Roman"/>
                          <a:cs typeface="Times New Roman"/>
                          <a:sym typeface="Times New Roman"/>
                        </a:rPr>
                        <a:t>h</a:t>
                      </a:r>
                      <a:r>
                        <a:rPr lang="en-GB" sz="1600">
                          <a:solidFill>
                            <a:schemeClr val="dk1"/>
                          </a:solidFill>
                          <a:latin typeface="Nunito Sans"/>
                          <a:ea typeface="Nunito Sans"/>
                          <a:cs typeface="Nunito Sans"/>
                          <a:sym typeface="Nunito Sans"/>
                        </a:rPr>
                        <a:t>?          </a:t>
                      </a:r>
                      <a:r>
                        <a:rPr lang="en-GB" sz="1600">
                          <a:solidFill>
                            <a:srgbClr val="00BC89"/>
                          </a:solidFill>
                          <a:latin typeface="Nunito Sans"/>
                          <a:ea typeface="Nunito Sans"/>
                          <a:cs typeface="Nunito Sans"/>
                          <a:sym typeface="Nunito Sans"/>
                        </a:rPr>
                        <a:t>13cm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2" name="Google Shape;112;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3, </a:t>
            </a:r>
            <a:r>
              <a:rPr b="1" lang="en-GB">
                <a:solidFill>
                  <a:srgbClr val="FFFFFF"/>
                </a:solidFill>
                <a:latin typeface="Nunito Sans"/>
                <a:ea typeface="Nunito Sans"/>
                <a:cs typeface="Nunito Sans"/>
                <a:sym typeface="Nunito Sans"/>
              </a:rPr>
              <a:t>Day 2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pic>
        <p:nvPicPr>
          <p:cNvPr id="113" name="Google Shape;113;p21"/>
          <p:cNvPicPr preferRelativeResize="0"/>
          <p:nvPr/>
        </p:nvPicPr>
        <p:blipFill>
          <a:blip r:embed="rId3">
            <a:alphaModFix/>
          </a:blip>
          <a:stretch>
            <a:fillRect/>
          </a:stretch>
        </p:blipFill>
        <p:spPr>
          <a:xfrm>
            <a:off x="4836499" y="2969849"/>
            <a:ext cx="3706150" cy="1386675"/>
          </a:xfrm>
          <a:prstGeom prst="rect">
            <a:avLst/>
          </a:prstGeom>
          <a:noFill/>
          <a:ln>
            <a:noFill/>
          </a:ln>
        </p:spPr>
      </p:pic>
      <p:grpSp>
        <p:nvGrpSpPr>
          <p:cNvPr id="114" name="Google Shape;114;p21"/>
          <p:cNvGrpSpPr/>
          <p:nvPr/>
        </p:nvGrpSpPr>
        <p:grpSpPr>
          <a:xfrm>
            <a:off x="7536928" y="1240375"/>
            <a:ext cx="235655" cy="481300"/>
            <a:chOff x="4963775" y="5368550"/>
            <a:chExt cx="294900" cy="481300"/>
          </a:xfrm>
        </p:grpSpPr>
        <p:cxnSp>
          <p:nvCxnSpPr>
            <p:cNvPr id="115" name="Google Shape;115;p21"/>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16" name="Google Shape;116;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25</a:t>
              </a:r>
              <a:endParaRPr>
                <a:solidFill>
                  <a:srgbClr val="00BC89"/>
                </a:solidFill>
                <a:latin typeface="Nunito Sans"/>
                <a:ea typeface="Nunito Sans"/>
                <a:cs typeface="Nunito Sans"/>
                <a:sym typeface="Nunito Sans"/>
              </a:endParaRPr>
            </a:p>
          </p:txBody>
        </p:sp>
        <p:sp>
          <p:nvSpPr>
            <p:cNvPr id="117" name="Google Shape;117;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3</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graphicFrame>
        <p:nvGraphicFramePr>
          <p:cNvPr id="122" name="Google Shape;122;p22"/>
          <p:cNvGraphicFramePr/>
          <p:nvPr/>
        </p:nvGraphicFramePr>
        <p:xfrm>
          <a:off x="108044" y="862525"/>
          <a:ext cx="3000000" cy="3000000"/>
        </p:xfrm>
        <a:graphic>
          <a:graphicData uri="http://schemas.openxmlformats.org/drawingml/2006/table">
            <a:tbl>
              <a:tblPr bandRow="1" firstRow="1">
                <a:noFill/>
                <a:tableStyleId>{447565F9-069E-4E04-9F13-51ACEB94F69B}</a:tableStyleId>
              </a:tblPr>
              <a:tblGrid>
                <a:gridCol w="1546950"/>
                <a:gridCol w="1301375"/>
                <a:gridCol w="1615625"/>
                <a:gridCol w="1350275"/>
                <a:gridCol w="3067850"/>
              </a:tblGrid>
              <a:tr h="10211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Complete the sequence: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1.1, 1.7,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a:t>
                      </a:r>
                      <a:r>
                        <a:rPr b="0" lang="en-GB" sz="1600" u="sng">
                          <a:solidFill>
                            <a:schemeClr val="dk1"/>
                          </a:solidFill>
                          <a:latin typeface="Nunito Sans"/>
                          <a:ea typeface="Nunito Sans"/>
                          <a:cs typeface="Nunito Sans"/>
                          <a:sym typeface="Nunito Sans"/>
                        </a:rPr>
                        <a:t>      </a:t>
                      </a:r>
                      <a:r>
                        <a:rPr b="0" lang="en-GB" sz="1600">
                          <a:solidFill>
                            <a:schemeClr val="dk1"/>
                          </a:solidFill>
                          <a:latin typeface="Nunito Sans"/>
                          <a:ea typeface="Nunito Sans"/>
                          <a:cs typeface="Nunito Sans"/>
                          <a:sym typeface="Nunito Sans"/>
                        </a:rPr>
                        <a:t>, 3.5,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Five light bulbs cost £7. How much does it cost to buy two light bulbs?</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0.98 as a fraction in its simplest form.</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75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algebraic expression for the mathematical statement: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a:t>
                      </a:r>
                      <a:r>
                        <a:rPr b="1" i="1" lang="en-GB" sz="1600">
                          <a:solidFill>
                            <a:schemeClr val="dk1"/>
                          </a:solidFill>
                          <a:latin typeface="Nunito Sans"/>
                          <a:ea typeface="Nunito Sans"/>
                          <a:cs typeface="Nunito Sans"/>
                          <a:sym typeface="Nunito Sans"/>
                        </a:rPr>
                        <a:t>Sixty five divided by a number that has been doubled</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(you should use </a:t>
                      </a:r>
                      <a:r>
                        <a:rPr i="1" lang="en-GB" sz="1600">
                          <a:solidFill>
                            <a:schemeClr val="dk1"/>
                          </a:solidFill>
                          <a:latin typeface="Times New Roman"/>
                          <a:ea typeface="Times New Roman"/>
                          <a:cs typeface="Times New Roman"/>
                          <a:sym typeface="Times New Roman"/>
                        </a:rPr>
                        <a:t>n </a:t>
                      </a:r>
                      <a:r>
                        <a:rPr lang="en-GB" sz="1600">
                          <a:solidFill>
                            <a:schemeClr val="dk1"/>
                          </a:solidFill>
                          <a:latin typeface="Nunito Sans"/>
                          <a:ea typeface="Nunito Sans"/>
                          <a:cs typeface="Nunito Sans"/>
                          <a:sym typeface="Nunito Sans"/>
                        </a:rPr>
                        <a:t>as the variable)</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The two rectangles below are similar. What is the length of side </a:t>
                      </a:r>
                      <a:r>
                        <a:rPr i="1" lang="en-GB" sz="1600">
                          <a:solidFill>
                            <a:schemeClr val="dk1"/>
                          </a:solidFill>
                          <a:latin typeface="Times New Roman"/>
                          <a:ea typeface="Times New Roman"/>
                          <a:cs typeface="Times New Roman"/>
                          <a:sym typeface="Times New Roman"/>
                        </a:rPr>
                        <a:t>k</a:t>
                      </a:r>
                      <a:r>
                        <a:rPr lang="en-GB" sz="1600">
                          <a:solidFill>
                            <a:schemeClr val="dk1"/>
                          </a:solidFill>
                          <a:latin typeface="Nunito Sans"/>
                          <a:ea typeface="Nunito Sans"/>
                          <a:cs typeface="Nunito Sans"/>
                          <a:sym typeface="Nunito Sans"/>
                        </a:rPr>
                        <a:t>, where </a:t>
                      </a:r>
                      <a:r>
                        <a:rPr i="1" lang="en-GB" sz="1600">
                          <a:solidFill>
                            <a:schemeClr val="dk1"/>
                          </a:solidFill>
                          <a:latin typeface="Times New Roman"/>
                          <a:ea typeface="Times New Roman"/>
                          <a:cs typeface="Times New Roman"/>
                          <a:sym typeface="Times New Roman"/>
                        </a:rPr>
                        <a:t>k</a:t>
                      </a:r>
                      <a:r>
                        <a:rPr lang="en-GB" sz="1600">
                          <a:solidFill>
                            <a:schemeClr val="dk1"/>
                          </a:solidFill>
                          <a:latin typeface="Nunito Sans"/>
                          <a:ea typeface="Nunito Sans"/>
                          <a:cs typeface="Nunito Sans"/>
                          <a:sym typeface="Nunito Sans"/>
                        </a:rPr>
                        <a:t> is the shorter side of the larger rectangle?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3" name="Google Shape;123;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3, </a:t>
            </a:r>
            <a:r>
              <a:rPr b="1" lang="en-GB">
                <a:solidFill>
                  <a:srgbClr val="FFFFFF"/>
                </a:solidFill>
                <a:latin typeface="Nunito Sans"/>
                <a:ea typeface="Nunito Sans"/>
                <a:cs typeface="Nunito Sans"/>
                <a:sym typeface="Nunito Sans"/>
              </a:rPr>
              <a:t>Day 3</a:t>
            </a:r>
            <a:endParaRPr b="1">
              <a:solidFill>
                <a:srgbClr val="FFFFFF"/>
              </a:solidFill>
              <a:latin typeface="Nunito Sans"/>
              <a:ea typeface="Nunito Sans"/>
              <a:cs typeface="Nunito Sans"/>
              <a:sym typeface="Nunito Sans"/>
            </a:endParaRPr>
          </a:p>
        </p:txBody>
      </p:sp>
      <p:pic>
        <p:nvPicPr>
          <p:cNvPr id="124" name="Google Shape;124;p22"/>
          <p:cNvPicPr preferRelativeResize="0"/>
          <p:nvPr/>
        </p:nvPicPr>
        <p:blipFill>
          <a:blip r:embed="rId3">
            <a:alphaModFix/>
          </a:blip>
          <a:stretch>
            <a:fillRect/>
          </a:stretch>
        </p:blipFill>
        <p:spPr>
          <a:xfrm>
            <a:off x="4963475" y="2927138"/>
            <a:ext cx="3562350" cy="1438275"/>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graphicFrame>
        <p:nvGraphicFramePr>
          <p:cNvPr id="129" name="Google Shape;129;p23"/>
          <p:cNvGraphicFramePr/>
          <p:nvPr/>
        </p:nvGraphicFramePr>
        <p:xfrm>
          <a:off x="108044" y="862525"/>
          <a:ext cx="3000000" cy="3000000"/>
        </p:xfrm>
        <a:graphic>
          <a:graphicData uri="http://schemas.openxmlformats.org/drawingml/2006/table">
            <a:tbl>
              <a:tblPr bandRow="1" firstRow="1">
                <a:noFill/>
                <a:tableStyleId>{447565F9-069E-4E04-9F13-51ACEB94F69B}</a:tableStyleId>
              </a:tblPr>
              <a:tblGrid>
                <a:gridCol w="1546950"/>
                <a:gridCol w="1301375"/>
                <a:gridCol w="1615625"/>
                <a:gridCol w="1350275"/>
                <a:gridCol w="3067850"/>
              </a:tblGrid>
              <a:tr h="102110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Complete the sequence: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1.1, 1.7, </a:t>
                      </a:r>
                      <a:r>
                        <a:rPr b="0" lang="en-GB" sz="1600" u="sng">
                          <a:solidFill>
                            <a:srgbClr val="00BC89"/>
                          </a:solidFill>
                          <a:latin typeface="Nunito Sans"/>
                          <a:ea typeface="Nunito Sans"/>
                          <a:cs typeface="Nunito Sans"/>
                          <a:sym typeface="Nunito Sans"/>
                        </a:rPr>
                        <a:t> 2.3 </a:t>
                      </a:r>
                      <a:r>
                        <a:rPr b="0" lang="en-GB" sz="1600">
                          <a:solidFill>
                            <a:schemeClr val="dk1"/>
                          </a:solidFill>
                          <a:latin typeface="Nunito Sans"/>
                          <a:ea typeface="Nunito Sans"/>
                          <a:cs typeface="Nunito Sans"/>
                          <a:sym typeface="Nunito Sans"/>
                        </a:rPr>
                        <a:t>, </a:t>
                      </a:r>
                      <a:r>
                        <a:rPr b="0" lang="en-GB" sz="1600" u="sng">
                          <a:solidFill>
                            <a:srgbClr val="00BC89"/>
                          </a:solidFill>
                          <a:latin typeface="Nunito Sans"/>
                          <a:ea typeface="Nunito Sans"/>
                          <a:cs typeface="Nunito Sans"/>
                          <a:sym typeface="Nunito Sans"/>
                        </a:rPr>
                        <a:t> 2.9 </a:t>
                      </a:r>
                      <a:r>
                        <a:rPr b="0" lang="en-GB" sz="1600">
                          <a:solidFill>
                            <a:schemeClr val="dk1"/>
                          </a:solidFill>
                          <a:latin typeface="Nunito Sans"/>
                          <a:ea typeface="Nunito Sans"/>
                          <a:cs typeface="Nunito Sans"/>
                          <a:sym typeface="Nunito Sans"/>
                        </a:rPr>
                        <a:t>, 3.5,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Five light bulbs cost £7. How much does it cost to buy two light bulbs?       </a:t>
                      </a:r>
                      <a:r>
                        <a:rPr b="0" lang="en-GB" sz="1600">
                          <a:solidFill>
                            <a:srgbClr val="00BC89"/>
                          </a:solidFill>
                          <a:latin typeface="Nunito Sans"/>
                          <a:ea typeface="Nunito Sans"/>
                          <a:cs typeface="Nunito Sans"/>
                          <a:sym typeface="Nunito Sans"/>
                        </a:rPr>
                        <a:t>£2.80</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Write 0.98 as a fraction in its simplest form.     </a:t>
                      </a:r>
                      <a:endParaRPr b="0" baseline="-25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375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Write an algebraic expression for the mathematical statement: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a:t>
                      </a:r>
                      <a:r>
                        <a:rPr b="1" i="1" lang="en-GB" sz="1600">
                          <a:solidFill>
                            <a:schemeClr val="dk1"/>
                          </a:solidFill>
                          <a:latin typeface="Nunito Sans"/>
                          <a:ea typeface="Nunito Sans"/>
                          <a:cs typeface="Nunito Sans"/>
                          <a:sym typeface="Nunito Sans"/>
                        </a:rPr>
                        <a:t>Sixty five divided by a number that has been doubled</a:t>
                      </a:r>
                      <a:r>
                        <a:rPr lang="en-GB" sz="1600">
                          <a:solidFill>
                            <a:schemeClr val="dk1"/>
                          </a:solidFill>
                          <a:latin typeface="Nunito Sans"/>
                          <a:ea typeface="Nunito Sans"/>
                          <a:cs typeface="Nunito Sans"/>
                          <a:sym typeface="Nunito Sans"/>
                        </a:rPr>
                        <a:t>”</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chemeClr val="dk1"/>
                          </a:solidFill>
                          <a:latin typeface="Nunito Sans"/>
                          <a:ea typeface="Nunito Sans"/>
                          <a:cs typeface="Nunito Sans"/>
                          <a:sym typeface="Nunito Sans"/>
                        </a:rPr>
                        <a:t>                        </a:t>
                      </a:r>
                      <a:endParaRPr baseline="-25000" sz="1600">
                        <a:solidFill>
                          <a:srgbClr val="00BC89"/>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(you should use </a:t>
                      </a:r>
                      <a:r>
                        <a:rPr i="1" lang="en-GB" sz="1600">
                          <a:solidFill>
                            <a:schemeClr val="dk1"/>
                          </a:solidFill>
                          <a:latin typeface="Times New Roman"/>
                          <a:ea typeface="Times New Roman"/>
                          <a:cs typeface="Times New Roman"/>
                          <a:sym typeface="Times New Roman"/>
                        </a:rPr>
                        <a:t>n</a:t>
                      </a:r>
                      <a:r>
                        <a:rPr lang="en-GB" sz="1600">
                          <a:solidFill>
                            <a:schemeClr val="dk1"/>
                          </a:solidFill>
                          <a:latin typeface="Nunito Sans"/>
                          <a:ea typeface="Nunito Sans"/>
                          <a:cs typeface="Nunito Sans"/>
                          <a:sym typeface="Nunito Sans"/>
                        </a:rPr>
                        <a:t> as the variable)</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The two rectangles below are similar. What is the length of side </a:t>
                      </a:r>
                      <a:r>
                        <a:rPr i="1" lang="en-GB" sz="1600">
                          <a:solidFill>
                            <a:schemeClr val="dk1"/>
                          </a:solidFill>
                          <a:latin typeface="Times New Roman"/>
                          <a:ea typeface="Times New Roman"/>
                          <a:cs typeface="Times New Roman"/>
                          <a:sym typeface="Times New Roman"/>
                        </a:rPr>
                        <a:t>k</a:t>
                      </a:r>
                      <a:r>
                        <a:rPr lang="en-GB" sz="1600">
                          <a:solidFill>
                            <a:schemeClr val="dk1"/>
                          </a:solidFill>
                          <a:latin typeface="Nunito Sans"/>
                          <a:ea typeface="Nunito Sans"/>
                          <a:cs typeface="Nunito Sans"/>
                          <a:sym typeface="Nunito Sans"/>
                        </a:rPr>
                        <a:t>, where </a:t>
                      </a:r>
                      <a:r>
                        <a:rPr i="1" lang="en-GB" sz="1600">
                          <a:solidFill>
                            <a:schemeClr val="dk1"/>
                          </a:solidFill>
                          <a:latin typeface="Times New Roman"/>
                          <a:ea typeface="Times New Roman"/>
                          <a:cs typeface="Times New Roman"/>
                          <a:sym typeface="Times New Roman"/>
                        </a:rPr>
                        <a:t>k</a:t>
                      </a:r>
                      <a:r>
                        <a:rPr lang="en-GB" sz="1600">
                          <a:solidFill>
                            <a:schemeClr val="dk1"/>
                          </a:solidFill>
                          <a:latin typeface="Nunito Sans"/>
                          <a:ea typeface="Nunito Sans"/>
                          <a:cs typeface="Nunito Sans"/>
                          <a:sym typeface="Nunito Sans"/>
                        </a:rPr>
                        <a:t> is the shorter side of the larger rectangle?         </a:t>
                      </a:r>
                      <a:r>
                        <a:rPr lang="en-GB" sz="1600">
                          <a:solidFill>
                            <a:srgbClr val="00BC89"/>
                          </a:solidFill>
                          <a:latin typeface="Nunito Sans"/>
                          <a:ea typeface="Nunito Sans"/>
                          <a:cs typeface="Nunito Sans"/>
                          <a:sym typeface="Nunito Sans"/>
                        </a:rPr>
                        <a:t>10.5cm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0" name="Google Shape;130;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3, </a:t>
            </a:r>
            <a:r>
              <a:rPr b="1" lang="en-GB">
                <a:solidFill>
                  <a:srgbClr val="FFFFFF"/>
                </a:solidFill>
                <a:latin typeface="Nunito Sans"/>
                <a:ea typeface="Nunito Sans"/>
                <a:cs typeface="Nunito Sans"/>
                <a:sym typeface="Nunito Sans"/>
              </a:rPr>
              <a:t>Day 3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pic>
        <p:nvPicPr>
          <p:cNvPr id="131" name="Google Shape;131;p23"/>
          <p:cNvPicPr preferRelativeResize="0"/>
          <p:nvPr/>
        </p:nvPicPr>
        <p:blipFill>
          <a:blip r:embed="rId3">
            <a:alphaModFix/>
          </a:blip>
          <a:stretch>
            <a:fillRect/>
          </a:stretch>
        </p:blipFill>
        <p:spPr>
          <a:xfrm>
            <a:off x="4963475" y="2927138"/>
            <a:ext cx="3562350" cy="1438275"/>
          </a:xfrm>
          <a:prstGeom prst="rect">
            <a:avLst/>
          </a:prstGeom>
          <a:noFill/>
          <a:ln>
            <a:noFill/>
          </a:ln>
        </p:spPr>
      </p:pic>
      <p:grpSp>
        <p:nvGrpSpPr>
          <p:cNvPr id="132" name="Google Shape;132;p23"/>
          <p:cNvGrpSpPr/>
          <p:nvPr/>
        </p:nvGrpSpPr>
        <p:grpSpPr>
          <a:xfrm>
            <a:off x="1507603" y="3489250"/>
            <a:ext cx="235655" cy="481300"/>
            <a:chOff x="4963775" y="5368550"/>
            <a:chExt cx="294900" cy="481300"/>
          </a:xfrm>
        </p:grpSpPr>
        <p:cxnSp>
          <p:nvCxnSpPr>
            <p:cNvPr id="133" name="Google Shape;133;p23"/>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34" name="Google Shape;134;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a:t>
              </a:r>
              <a:r>
                <a:rPr i="1" lang="en-GB">
                  <a:solidFill>
                    <a:srgbClr val="00BC89"/>
                  </a:solidFill>
                  <a:latin typeface="Times New Roman"/>
                  <a:ea typeface="Times New Roman"/>
                  <a:cs typeface="Times New Roman"/>
                  <a:sym typeface="Times New Roman"/>
                </a:rPr>
                <a:t>n</a:t>
              </a:r>
              <a:endParaRPr i="1">
                <a:solidFill>
                  <a:srgbClr val="00BC89"/>
                </a:solidFill>
                <a:latin typeface="Times New Roman"/>
                <a:ea typeface="Times New Roman"/>
                <a:cs typeface="Times New Roman"/>
                <a:sym typeface="Times New Roman"/>
              </a:endParaRPr>
            </a:p>
          </p:txBody>
        </p:sp>
        <p:sp>
          <p:nvSpPr>
            <p:cNvPr id="135" name="Google Shape;135;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65</a:t>
              </a:r>
              <a:endParaRPr>
                <a:solidFill>
                  <a:srgbClr val="00BC89"/>
                </a:solidFill>
                <a:latin typeface="Nunito Sans"/>
                <a:ea typeface="Nunito Sans"/>
                <a:cs typeface="Nunito Sans"/>
                <a:sym typeface="Nunito Sans"/>
              </a:endParaRPr>
            </a:p>
          </p:txBody>
        </p:sp>
      </p:grpSp>
      <p:grpSp>
        <p:nvGrpSpPr>
          <p:cNvPr id="136" name="Google Shape;136;p23"/>
          <p:cNvGrpSpPr/>
          <p:nvPr/>
        </p:nvGrpSpPr>
        <p:grpSpPr>
          <a:xfrm>
            <a:off x="7536928" y="1240375"/>
            <a:ext cx="235655" cy="481300"/>
            <a:chOff x="4963775" y="5368550"/>
            <a:chExt cx="294900" cy="481300"/>
          </a:xfrm>
        </p:grpSpPr>
        <p:cxnSp>
          <p:nvCxnSpPr>
            <p:cNvPr id="137" name="Google Shape;137;p23"/>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38" name="Google Shape;138;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50</a:t>
              </a:r>
              <a:endParaRPr>
                <a:solidFill>
                  <a:srgbClr val="00BC89"/>
                </a:solidFill>
                <a:latin typeface="Nunito Sans"/>
                <a:ea typeface="Nunito Sans"/>
                <a:cs typeface="Nunito Sans"/>
                <a:sym typeface="Nunito Sans"/>
              </a:endParaRPr>
            </a:p>
          </p:txBody>
        </p:sp>
        <p:sp>
          <p:nvSpPr>
            <p:cNvPr id="139" name="Google Shape;139;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49</a:t>
              </a:r>
              <a:endParaRPr>
                <a:solidFill>
                  <a:srgbClr val="00BC89"/>
                </a:solidFill>
                <a:latin typeface="Nunito Sans"/>
                <a:ea typeface="Nunito Sans"/>
                <a:cs typeface="Nunito Sans"/>
                <a:sym typeface="Nunito Sans"/>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