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92F8357-2DC6-456E-BD87-A1DB5A89B245}">
  <a:tblStyle styleId="{192F8357-2DC6-456E-BD87-A1DB5A89B24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7D09305-FA1A-4587-A169-890938E9CFFE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BDDE6A2-8173-42F2-80D5-DC71FA806F55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2146ec2736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2146ec2736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2146ec2736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12146ec2736_0_4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146ec27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2146ec273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146ec273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12146ec2736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2146ec2736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12146ec2736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07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Autumn Term 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{192F8357-2DC6-456E-BD87-A1DB5A89B245}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Autumn Term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{192F8357-2DC6-456E-BD87-A1DB5A89B245}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" name="Google Shape;156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{FBDDE6A2-8173-42F2-80D5-DC71FA806F55}</a:tableStyleId>
              </a:tblPr>
              <a:tblGrid>
                <a:gridCol w="1546950"/>
                <a:gridCol w="1301375"/>
                <a:gridCol w="1615625"/>
                <a:gridCol w="900825"/>
                <a:gridCol w="351730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12.5 by 40%.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1773 ÷ 9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percentage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32%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rolling a number that is not divisible by 3 on a standard 6-sided dice?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7" name="Google Shape;157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10,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8" name="Google Shape;15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450" y="2927700"/>
            <a:ext cx="2638204" cy="171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8525" y="2921000"/>
            <a:ext cx="1790700" cy="180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" name="Google Shape;164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{FBDDE6A2-8173-42F2-80D5-DC71FA806F55}</a:tableStyleId>
              </a:tblPr>
              <a:tblGrid>
                <a:gridCol w="1546950"/>
                <a:gridCol w="1301375"/>
                <a:gridCol w="1615625"/>
                <a:gridCol w="900825"/>
                <a:gridCol w="351730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12.5 by 40%.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1773 ÷ 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197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percentage as a decimal number: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32%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73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rolling a number that is not divisible by 3 on a standard 6-sided dice?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65" name="Google Shape;16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250" y="2920775"/>
            <a:ext cx="2638189" cy="171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8525" y="2921000"/>
            <a:ext cx="1790700" cy="18097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7" name="Google Shape;167;p25"/>
          <p:cNvGrpSpPr/>
          <p:nvPr/>
        </p:nvGrpSpPr>
        <p:grpSpPr>
          <a:xfrm>
            <a:off x="4859578" y="3067525"/>
            <a:ext cx="235655" cy="481300"/>
            <a:chOff x="4963775" y="5368550"/>
            <a:chExt cx="294900" cy="481300"/>
          </a:xfrm>
        </p:grpSpPr>
        <p:cxnSp>
          <p:nvCxnSpPr>
            <p:cNvPr id="168" name="Google Shape;168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9" name="Google Shape;169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0" name="Google Shape;170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71" name="Google Shape;171;p25"/>
          <p:cNvSpPr txBox="1"/>
          <p:nvPr/>
        </p:nvSpPr>
        <p:spPr>
          <a:xfrm>
            <a:off x="80050" y="361775"/>
            <a:ext cx="262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10,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6" name="Google Shape;176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{FBDDE6A2-8173-42F2-80D5-DC71FA806F55}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crease 256 by 37.5%.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29 x 37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percentage: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q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number is chosen at random from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following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set of numbers,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{11, 12, 13, 14, 15, 16, 17, 18, 19, 20}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choosing a prime number?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7" name="Google Shape;177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10,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8" name="Google Shape;17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925" y="2979738"/>
            <a:ext cx="3390900" cy="15335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9" name="Google Shape;179;p26"/>
          <p:cNvGrpSpPr/>
          <p:nvPr/>
        </p:nvGrpSpPr>
        <p:grpSpPr>
          <a:xfrm>
            <a:off x="6272028" y="1530700"/>
            <a:ext cx="235655" cy="481300"/>
            <a:chOff x="4963775" y="5368550"/>
            <a:chExt cx="294900" cy="481300"/>
          </a:xfrm>
        </p:grpSpPr>
        <p:cxnSp>
          <p:nvCxnSpPr>
            <p:cNvPr id="180" name="Google Shape;180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1" name="Google Shape;181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2" name="Google Shape;182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7" name="Google Shape;187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{FBDDE6A2-8173-42F2-80D5-DC71FA806F55}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1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 256 by 37.5%.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29 x 37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1073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percentage: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62.5%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95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q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41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number is chosen at random from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following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set of numbers,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{11, 12, 13, 14, 15, 16, 17, 18, 19, 20}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probability of choosing a prime number?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8" name="Google Shape;188;p27"/>
          <p:cNvSpPr txBox="1"/>
          <p:nvPr/>
        </p:nvSpPr>
        <p:spPr>
          <a:xfrm>
            <a:off x="80050" y="361775"/>
            <a:ext cx="262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10,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9" name="Google Shape;18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925" y="2979738"/>
            <a:ext cx="3390900" cy="15335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0" name="Google Shape;190;p27"/>
          <p:cNvGrpSpPr/>
          <p:nvPr/>
        </p:nvGrpSpPr>
        <p:grpSpPr>
          <a:xfrm>
            <a:off x="5588003" y="3733775"/>
            <a:ext cx="235655" cy="481300"/>
            <a:chOff x="4963775" y="5368550"/>
            <a:chExt cx="294900" cy="481300"/>
          </a:xfrm>
        </p:grpSpPr>
        <p:cxnSp>
          <p:nvCxnSpPr>
            <p:cNvPr id="191" name="Google Shape;191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2" name="Google Shape;192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3" name="Google Shape;193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94" name="Google Shape;194;p27"/>
          <p:cNvGrpSpPr/>
          <p:nvPr/>
        </p:nvGrpSpPr>
        <p:grpSpPr>
          <a:xfrm>
            <a:off x="6272028" y="1530700"/>
            <a:ext cx="235655" cy="481300"/>
            <a:chOff x="4963775" y="5368550"/>
            <a:chExt cx="294900" cy="481300"/>
          </a:xfrm>
        </p:grpSpPr>
        <p:cxnSp>
          <p:nvCxnSpPr>
            <p:cNvPr id="195" name="Google Shape;195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6" name="Google Shape;196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7" name="Google Shape;197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{57D09305-FA1A-4587-A169-890938E9CFFE}</a:tableStyleId>
              </a:tblPr>
              <a:tblGrid>
                <a:gridCol w="88406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Questions 1, 2 &amp; 3 focus on skills that are part of the mathematical toolkit; students should be encouraged to understand that moving between representations (as in question 3) means greater flexibility when solving problems. Question 4 covers finding angles when more than one rule may be needed; skills often do not exist in isolation and it is worth reminding students of this. Question 5 involves looking at probability for the first time; aim to deal with any misconceptions early.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Increase/decrease by a given percentage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Handwritten calculations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Fractions, decimals and percentages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missing angles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Probability (single events)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{57D09305-FA1A-4587-A169-890938E9CFFE}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Increase/decrease by a given percentage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there more than one way to increase/decrease by a percentage?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Handwritten calculations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has the way you compose handwritten calculations changed since year 7?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Fractions, decimals and percentages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Would it be easier if we just used one of these forms?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would you keep and why?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missing angles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 angles missing, or unknown?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Probability (single events)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probability?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we be sure of a given probability?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{FBDDE6A2-8173-42F2-80D5-DC71FA806F55}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6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85 by 20%.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981 - 435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the decimal number as a fraction in its simplest form: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0.6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08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is the probability of rolling 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 even number on a standard 6-sided dice?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263" y="2877563"/>
            <a:ext cx="32289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2873" y="2877575"/>
            <a:ext cx="1724727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{FBDDE6A2-8173-42F2-80D5-DC71FA806F55}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6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85 by 20%.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981 - 435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546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the decimal number as a fraction in its simplest form: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0.6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08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108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is the probability of rolling 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 even number on a standard 6-sided dice?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263" y="2877563"/>
            <a:ext cx="32289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2873" y="2877575"/>
            <a:ext cx="1724727" cy="17430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7" name="Google Shape;97;p19"/>
          <p:cNvGrpSpPr/>
          <p:nvPr/>
        </p:nvGrpSpPr>
        <p:grpSpPr>
          <a:xfrm>
            <a:off x="6865803" y="1523050"/>
            <a:ext cx="235655" cy="481300"/>
            <a:chOff x="4963775" y="5368550"/>
            <a:chExt cx="294900" cy="481300"/>
          </a:xfrm>
        </p:grpSpPr>
        <p:cxnSp>
          <p:nvCxnSpPr>
            <p:cNvPr id="98" name="Google Shape;98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9" name="Google Shape;99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0" name="Google Shape;100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01" name="Google Shape;101;p19"/>
          <p:cNvGrpSpPr/>
          <p:nvPr/>
        </p:nvGrpSpPr>
        <p:grpSpPr>
          <a:xfrm>
            <a:off x="8084228" y="2607638"/>
            <a:ext cx="235655" cy="481300"/>
            <a:chOff x="4963775" y="5368550"/>
            <a:chExt cx="294900" cy="481300"/>
          </a:xfrm>
        </p:grpSpPr>
        <p:cxnSp>
          <p:nvCxnSpPr>
            <p:cNvPr id="102" name="Google Shape;102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3" name="Google Shape;103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4" name="Google Shape;104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05" name="Google Shape;105;p19"/>
          <p:cNvSpPr txBox="1"/>
          <p:nvPr/>
        </p:nvSpPr>
        <p:spPr>
          <a:xfrm>
            <a:off x="80050" y="361775"/>
            <a:ext cx="262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10,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{FBDDE6A2-8173-42F2-80D5-DC71FA806F55}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5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340 by 15%.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127 + 403 + 218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decimal number as a percentage: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2.74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14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this is a parallelogram, what is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is the probability of choosing a vowel at random from the word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below?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1" lang="en-GB" sz="2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 A T H E M A T I C S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10,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938" y="3040063"/>
            <a:ext cx="3190875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" name="Google Shape;117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{FBDDE6A2-8173-42F2-80D5-DC71FA806F55}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5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340 by 15%.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391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127 + 403 + 218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748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decimal number as a percentage: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2.74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274%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14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this is a parallelogram, what is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What is the probability of choosing a vowel at random from the word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below?    </a:t>
                      </a:r>
                      <a:endParaRPr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1" lang="en-GB" sz="2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 A T H E M A T I C S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18" name="Google Shape;11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938" y="3040063"/>
            <a:ext cx="3190875" cy="1666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9" name="Google Shape;119;p21"/>
          <p:cNvGrpSpPr/>
          <p:nvPr/>
        </p:nvGrpSpPr>
        <p:grpSpPr>
          <a:xfrm>
            <a:off x="7860753" y="2455825"/>
            <a:ext cx="235655" cy="481300"/>
            <a:chOff x="4963775" y="5368550"/>
            <a:chExt cx="294900" cy="481300"/>
          </a:xfrm>
        </p:grpSpPr>
        <p:cxnSp>
          <p:nvCxnSpPr>
            <p:cNvPr id="120" name="Google Shape;120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1" name="Google Shape;121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11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2" name="Google Shape;122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23" name="Google Shape;123;p21"/>
          <p:cNvSpPr txBox="1"/>
          <p:nvPr/>
        </p:nvSpPr>
        <p:spPr>
          <a:xfrm>
            <a:off x="80050" y="361775"/>
            <a:ext cx="262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10,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Google Shape;12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{FBDDE6A2-8173-42F2-80D5-DC71FA806F55}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20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crease 900 by 35%.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307 - 198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percentage: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2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342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When s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electing a card from a standard deck of playing cards, what is the probability of choosing a red queen?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9" name="Google Shape;12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10,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963" y="2957513"/>
            <a:ext cx="3362325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7372" y="3067522"/>
            <a:ext cx="2456100" cy="1639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2" name="Google Shape;132;p22"/>
          <p:cNvGrpSpPr/>
          <p:nvPr/>
        </p:nvGrpSpPr>
        <p:grpSpPr>
          <a:xfrm>
            <a:off x="6208453" y="1457200"/>
            <a:ext cx="235655" cy="481300"/>
            <a:chOff x="4963775" y="5368550"/>
            <a:chExt cx="294900" cy="481300"/>
          </a:xfrm>
        </p:grpSpPr>
        <p:cxnSp>
          <p:nvCxnSpPr>
            <p:cNvPr id="133" name="Google Shape;133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4" name="Google Shape;134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5" name="Google Shape;135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17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0" name="Google Shape;140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{FBDDE6A2-8173-42F2-80D5-DC71FA806F55}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20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 900 by 35%.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585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307 - 198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fraction as a percentage: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85%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342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When s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electing a card from a standard deck of playing cards, what is the probability of choosing a red queen?</a:t>
                      </a:r>
                      <a:endParaRPr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41" name="Google Shape;141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963" y="2957513"/>
            <a:ext cx="3362325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7372" y="3067522"/>
            <a:ext cx="2456100" cy="1639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3" name="Google Shape;143;p23"/>
          <p:cNvGrpSpPr/>
          <p:nvPr/>
        </p:nvGrpSpPr>
        <p:grpSpPr>
          <a:xfrm>
            <a:off x="6208453" y="1554925"/>
            <a:ext cx="235655" cy="481300"/>
            <a:chOff x="4963775" y="5368550"/>
            <a:chExt cx="294900" cy="481300"/>
          </a:xfrm>
        </p:grpSpPr>
        <p:cxnSp>
          <p:nvCxnSpPr>
            <p:cNvPr id="144" name="Google Shape;144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5" name="Google Shape;145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20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6" name="Google Shape;146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17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7" name="Google Shape;147;p23"/>
          <p:cNvGrpSpPr/>
          <p:nvPr/>
        </p:nvGrpSpPr>
        <p:grpSpPr>
          <a:xfrm>
            <a:off x="4859578" y="3067525"/>
            <a:ext cx="235655" cy="481300"/>
            <a:chOff x="4963775" y="5368550"/>
            <a:chExt cx="294900" cy="481300"/>
          </a:xfrm>
        </p:grpSpPr>
        <p:cxnSp>
          <p:nvCxnSpPr>
            <p:cNvPr id="148" name="Google Shape;148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9" name="Google Shape;149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26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0" name="Google Shape;150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51" name="Google Shape;151;p23"/>
          <p:cNvSpPr txBox="1"/>
          <p:nvPr/>
        </p:nvSpPr>
        <p:spPr>
          <a:xfrm>
            <a:off x="80050" y="361775"/>
            <a:ext cx="262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10,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