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A5F4996-C87E-4AA9-9B7F-7FF9D284BCA3}">
  <a:tblStyle styleId="{1A5F4996-C87E-4AA9-9B7F-7FF9D284BCA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2BDE3C6-6855-4B83-AEFB-8A6D5486FF0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056E5739-F8AE-4BEE-898F-4AB338FE3EC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1abe187453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1abe187453_0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1abe187453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1abe187453_0_7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1abe187453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1abe187453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abe187453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1abe187453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1abe18745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1abe187453_0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{1A5F4996-C87E-4AA9-9B7F-7FF9D284BCA3}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9 | Fluent in Five | 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{1A5F4996-C87E-4AA9-9B7F-7FF9D284BCA3}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3081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2 in 9.38267?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7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area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48" y="2895173"/>
            <a:ext cx="2952091" cy="1610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7" name="Google Shape;137;p24"/>
          <p:cNvGrpSpPr/>
          <p:nvPr/>
        </p:nvGrpSpPr>
        <p:grpSpPr>
          <a:xfrm>
            <a:off x="935639" y="1514500"/>
            <a:ext cx="542404" cy="481300"/>
            <a:chOff x="-1159536" y="1666850"/>
            <a:chExt cx="542404" cy="481300"/>
          </a:xfrm>
        </p:grpSpPr>
        <p:grpSp>
          <p:nvGrpSpPr>
            <p:cNvPr id="138" name="Google Shape;138;p24"/>
            <p:cNvGrpSpPr/>
            <p:nvPr/>
          </p:nvGrpSpPr>
          <p:grpSpPr>
            <a:xfrm>
              <a:off x="-1159536" y="1666850"/>
              <a:ext cx="159954" cy="481300"/>
              <a:chOff x="4963775" y="5368550"/>
              <a:chExt cx="294900" cy="481300"/>
            </a:xfrm>
          </p:grpSpPr>
          <p:cxnSp>
            <p:nvCxnSpPr>
              <p:cNvPr id="139" name="Google Shape;139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0" name="Google Shape;140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41" name="Google Shape;141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42" name="Google Shape;142;p24"/>
            <p:cNvGrpSpPr/>
            <p:nvPr/>
          </p:nvGrpSpPr>
          <p:grpSpPr>
            <a:xfrm>
              <a:off x="-777086" y="1666850"/>
              <a:ext cx="159954" cy="481300"/>
              <a:chOff x="4963775" y="5368550"/>
              <a:chExt cx="294900" cy="481300"/>
            </a:xfrm>
          </p:grpSpPr>
          <p:cxnSp>
            <p:nvCxnSpPr>
              <p:cNvPr id="143" name="Google Shape;143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4" name="Google Shape;144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8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45" name="Google Shape;145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46" name="Google Shape;146;p24"/>
            <p:cNvSpPr txBox="1"/>
            <p:nvPr/>
          </p:nvSpPr>
          <p:spPr>
            <a:xfrm>
              <a:off x="-999575" y="1683000"/>
              <a:ext cx="159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:</a:t>
              </a:r>
              <a:endParaRPr/>
            </a:p>
          </p:txBody>
        </p:sp>
      </p:grpSp>
      <p:pic>
        <p:nvPicPr>
          <p:cNvPr id="147" name="Google Shape;14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8050" y="2763638"/>
            <a:ext cx="3390900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Google Shape;15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 : 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2 in 9.38267?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0.002 (two thousandths)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 + 100 +121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6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area of this triangle.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4(4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     or      16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3" name="Google Shape;15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4" name="Google Shape;1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48" y="2895173"/>
            <a:ext cx="2952091" cy="161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28050" y="2763638"/>
            <a:ext cx="3390900" cy="2143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" name="Google Shape;156;p25"/>
          <p:cNvGrpSpPr/>
          <p:nvPr/>
        </p:nvGrpSpPr>
        <p:grpSpPr>
          <a:xfrm>
            <a:off x="935639" y="1514500"/>
            <a:ext cx="542404" cy="481300"/>
            <a:chOff x="-1159536" y="1666850"/>
            <a:chExt cx="542404" cy="481300"/>
          </a:xfrm>
        </p:grpSpPr>
        <p:grpSp>
          <p:nvGrpSpPr>
            <p:cNvPr id="157" name="Google Shape;157;p25"/>
            <p:cNvGrpSpPr/>
            <p:nvPr/>
          </p:nvGrpSpPr>
          <p:grpSpPr>
            <a:xfrm>
              <a:off x="-1159536" y="1666850"/>
              <a:ext cx="159954" cy="481300"/>
              <a:chOff x="4963775" y="5368550"/>
              <a:chExt cx="294900" cy="481300"/>
            </a:xfrm>
          </p:grpSpPr>
          <p:cxnSp>
            <p:nvCxnSpPr>
              <p:cNvPr id="158" name="Google Shape;158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59" name="Google Shape;159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0" name="Google Shape;160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61" name="Google Shape;161;p25"/>
            <p:cNvGrpSpPr/>
            <p:nvPr/>
          </p:nvGrpSpPr>
          <p:grpSpPr>
            <a:xfrm>
              <a:off x="-777086" y="1666850"/>
              <a:ext cx="159954" cy="481300"/>
              <a:chOff x="4963775" y="5368550"/>
              <a:chExt cx="294900" cy="481300"/>
            </a:xfrm>
          </p:grpSpPr>
          <p:cxnSp>
            <p:nvCxnSpPr>
              <p:cNvPr id="162" name="Google Shape;162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3" name="Google Shape;163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8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4" name="Google Shape;164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65" name="Google Shape;165;p25"/>
            <p:cNvSpPr txBox="1"/>
            <p:nvPr/>
          </p:nvSpPr>
          <p:spPr>
            <a:xfrm>
              <a:off x="-999575" y="1683000"/>
              <a:ext cx="159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:</a:t>
              </a: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" name="Google Shape;17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74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: 18 : 54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7 in 57298?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08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area of this trapezium.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1" name="Google Shape;17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2" name="Google Shape;17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275" y="2809800"/>
            <a:ext cx="260985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7100" y="2614538"/>
            <a:ext cx="3352800" cy="20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8" name="Google Shape;17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746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 : 18 : 54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: 2 :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7 in 57298?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7000 (seven thousand)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12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144 - 16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08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area of this trapezium.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(14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    6    or    3(14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   or   42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9" name="Google Shape;17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3275" y="2809800"/>
            <a:ext cx="2609850" cy="164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17100" y="2614538"/>
            <a:ext cx="3352800" cy="203835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 txBox="1"/>
          <p:nvPr/>
        </p:nvSpPr>
        <p:spPr>
          <a:xfrm>
            <a:off x="1207150" y="2378700"/>
            <a:ext cx="307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83" name="Google Shape;183;p27"/>
          <p:cNvGrpSpPr/>
          <p:nvPr/>
        </p:nvGrpSpPr>
        <p:grpSpPr>
          <a:xfrm>
            <a:off x="264041" y="2465500"/>
            <a:ext cx="168211" cy="481300"/>
            <a:chOff x="4963775" y="5368550"/>
            <a:chExt cx="294900" cy="481300"/>
          </a:xfrm>
        </p:grpSpPr>
        <p:cxnSp>
          <p:nvCxnSpPr>
            <p:cNvPr id="184" name="Google Shape;184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5" name="Google Shape;185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6" name="Google Shape;186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{12BDE3C6-6855-4B83-AEFB-8A6D5486FF08}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Year 9 begins with familiar topics; aim for a confidence building start to the term. Early success will create a positive learning atmosphere for upcoming new material. Question 3 is not just designed to promote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knowledge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square numbers and using the order of operations; the questions are here to help with the prerequisites for engaging with Pythagoras’ Theorem.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Place value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square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triangles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{12BDE3C6-6855-4B83-AEFB-8A6D5486FF08}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Simplifying ratio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skills are necessary to simplify a ratio?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Place value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Discuss the uses of place value systems not based on 10.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square numbers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applications of square numbers can you give?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indices a necessity or a notation shortcut?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Forming expressions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form an expression?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 between forming an expression and forming an equation?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triangles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and why can the rules for angles in triangles be extended to other polygons?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: 15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the place value of the 3 in 8239?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7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8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an expression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perimeter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size of angle a.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0025" y="2912000"/>
            <a:ext cx="27813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4625" y="2695850"/>
            <a:ext cx="196215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: 15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: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the place value of the 3 in 8239?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 (thirty)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7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 + 9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8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an expression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perimeter of this rectangle.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10k -2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Work out the size of angle a.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38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950" y="2955600"/>
            <a:ext cx="2781300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4625" y="2695850"/>
            <a:ext cx="196215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 : 44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4 in 483?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6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perimeter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p.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050" y="2864888"/>
            <a:ext cx="26479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0488" y="2702975"/>
            <a:ext cx="2505075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 : 44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: 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4 in 483?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400 (four hundred)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+ 9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 + 81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6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perimeter of this triangle.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4b + 9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p.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68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050" y="2864888"/>
            <a:ext cx="2647950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8688" y="2864750"/>
            <a:ext cx="2505075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 : 0.75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6 in 23.061?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area of this rectangle.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013" y="2877663"/>
            <a:ext cx="2600325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3050" y="2472797"/>
            <a:ext cx="1926125" cy="228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{056E5739-F8AE-4BEE-898F-4AB338FE3ECD}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in its simplest terms: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 : 0.75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: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place value of the 6 in 23.061?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0.06  (six hundredths)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8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64 - 25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an expression for the area of this rectangle.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7(4 +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     or      28 + 7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</a:t>
                      </a:r>
                      <a:endParaRPr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1,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8013" y="2877663"/>
            <a:ext cx="2600325" cy="1514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3050" y="2472797"/>
            <a:ext cx="1926125" cy="2284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