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653DAC3E-E44C-426B-9B4A-4C70547B17FE}">
  <a:tblStyle styleId="{653DAC3E-E44C-426B-9B4A-4C70547B17FE}"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8B16278-0AEC-4C30-B9F3-218D3399B62A}"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ED0DE21C-F5CD-4D73-A551-DFDE843D3E03}"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6" name="Shape 166"/>
        <p:cNvGrpSpPr/>
        <p:nvPr/>
      </p:nvGrpSpPr>
      <p:grpSpPr>
        <a:xfrm>
          <a:off x="0" y="0"/>
          <a:ext cx="0" cy="0"/>
          <a:chOff x="0" y="0"/>
          <a:chExt cx="0" cy="0"/>
        </a:xfrm>
      </p:grpSpPr>
      <p:sp>
        <p:nvSpPr>
          <p:cNvPr id="167" name="Google Shape;167;g11f224642eb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8" name="Google Shape;168;g11f224642eb_0_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122fb28ae4f_0_3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0" name="Google Shape;180;g122fb28ae4f_0_3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g11f224642eb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6" name="Google Shape;196;g11f224642eb_0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6" name="Shape 206"/>
        <p:cNvGrpSpPr/>
        <p:nvPr/>
      </p:nvGrpSpPr>
      <p:grpSpPr>
        <a:xfrm>
          <a:off x="0" y="0"/>
          <a:ext cx="0" cy="0"/>
          <a:chOff x="0" y="0"/>
          <a:chExt cx="0" cy="0"/>
        </a:xfrm>
      </p:grpSpPr>
      <p:sp>
        <p:nvSpPr>
          <p:cNvPr id="207" name="Google Shape;207;g122fb28ae4f_0_4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08" name="Google Shape;208;g122fb28ae4f_0_4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11f224642eb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11f224642eb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122fb28ae4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6" name="Google Shape;96;g122fb28ae4f_0_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1f224642eb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12" name="Google Shape;112;g11f224642eb_0_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22fb28ae4f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g122fb28ae4f_0_1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8" name="Shape 138"/>
        <p:cNvGrpSpPr/>
        <p:nvPr/>
      </p:nvGrpSpPr>
      <p:grpSpPr>
        <a:xfrm>
          <a:off x="0" y="0"/>
          <a:ext cx="0" cy="0"/>
          <a:chOff x="0" y="0"/>
          <a:chExt cx="0" cy="0"/>
        </a:xfrm>
      </p:grpSpPr>
      <p:sp>
        <p:nvSpPr>
          <p:cNvPr id="139" name="Google Shape;139;g11f224642eb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11f224642eb_0_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0" name="Shape 150"/>
        <p:cNvGrpSpPr/>
        <p:nvPr/>
      </p:nvGrpSpPr>
      <p:grpSpPr>
        <a:xfrm>
          <a:off x="0" y="0"/>
          <a:ext cx="0" cy="0"/>
          <a:chOff x="0" y="0"/>
          <a:chExt cx="0" cy="0"/>
        </a:xfrm>
      </p:grpSpPr>
      <p:sp>
        <p:nvSpPr>
          <p:cNvPr id="151" name="Google Shape;151;g122fb28ae4f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2" name="Google Shape;152;g122fb28ae4f_0_2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Autofit/>
          </a:bodyPr>
          <a:lstStyle/>
          <a:p>
            <a:pPr indent="0" lvl="0" marL="0" rtl="0" algn="ctr">
              <a:lnSpc>
                <a:spcPct val="70000"/>
              </a:lnSpc>
              <a:spcBef>
                <a:spcPts val="0"/>
              </a:spcBef>
              <a:spcAft>
                <a:spcPts val="0"/>
              </a:spcAft>
              <a:buClr>
                <a:schemeClr val="dk1"/>
              </a:buClr>
              <a:buSzPts val="990"/>
              <a:buNone/>
            </a:pPr>
            <a:r>
              <a:rPr lang="en-GB" sz="1995">
                <a:solidFill>
                  <a:srgbClr val="FFFFFF"/>
                </a:solidFill>
                <a:latin typeface="Nunito Sans"/>
                <a:ea typeface="Nunito Sans"/>
                <a:cs typeface="Nunito Sans"/>
                <a:sym typeface="Nunito Sans"/>
              </a:rPr>
              <a:t>KS3 Year 9</a:t>
            </a:r>
            <a:endParaRPr sz="1995">
              <a:solidFill>
                <a:srgbClr val="FFFFFF"/>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t/>
            </a:r>
            <a:endParaRPr sz="1995">
              <a:solidFill>
                <a:srgbClr val="FFFFFF"/>
              </a:solidFill>
              <a:latin typeface="Nunito Sans"/>
              <a:ea typeface="Nunito Sans"/>
              <a:cs typeface="Nunito Sans"/>
              <a:sym typeface="Nunito Sans"/>
            </a:endParaRPr>
          </a:p>
          <a:p>
            <a:pPr indent="0" lvl="0" marL="0" rtl="0" algn="ctr">
              <a:lnSpc>
                <a:spcPct val="70000"/>
              </a:lnSpc>
              <a:spcBef>
                <a:spcPts val="0"/>
              </a:spcBef>
              <a:spcAft>
                <a:spcPts val="0"/>
              </a:spcAft>
              <a:buClr>
                <a:schemeClr val="dk1"/>
              </a:buClr>
              <a:buSzPts val="990"/>
              <a:buNone/>
            </a:pPr>
            <a:r>
              <a:rPr lang="en-GB" sz="1995">
                <a:solidFill>
                  <a:schemeClr val="lt1"/>
                </a:solidFill>
                <a:latin typeface="Nunito Sans"/>
                <a:ea typeface="Nunito Sans"/>
                <a:cs typeface="Nunito Sans"/>
                <a:sym typeface="Nunito Sans"/>
              </a:rPr>
              <a:t>Autumn Term</a:t>
            </a:r>
            <a:endParaRPr sz="1170">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9 | Fluent in Five | Autumn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{653DAC3E-E44C-426B-9B4A-4C70547B17FE}</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GB" sz="1000">
                <a:solidFill>
                  <a:srgbClr val="2779F5"/>
                </a:solidFill>
                <a:latin typeface="Nunito Sans"/>
                <a:ea typeface="Nunito Sans"/>
                <a:cs typeface="Nunito Sans"/>
                <a:sym typeface="Nunito Sans"/>
              </a:rPr>
              <a:t> KS3 Year 9 | Fluent in Five | Autumn Term</a:t>
            </a:r>
            <a:endParaRPr sz="1000">
              <a:solidFill>
                <a:srgbClr val="2779F5"/>
              </a:solidFill>
              <a:latin typeface="Nunito Sans"/>
              <a:ea typeface="Nunito Sans"/>
              <a:cs typeface="Nunito Sans"/>
              <a:sym typeface="Nunito Sans"/>
            </a:endParaRPr>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{653DAC3E-E44C-426B-9B4A-4C70547B17FE}</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11.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1.png"/><Relationship Id="rId4" Type="http://schemas.openxmlformats.org/officeDocument/2006/relationships/image" Target="../media/image12.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7.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10.png"/><Relationship Id="rId4"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10.png"/><Relationship Id="rId4"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5</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9" name="Shape 169"/>
        <p:cNvGrpSpPr/>
        <p:nvPr/>
      </p:nvGrpSpPr>
      <p:grpSpPr>
        <a:xfrm>
          <a:off x="0" y="0"/>
          <a:ext cx="0" cy="0"/>
          <a:chOff x="0" y="0"/>
          <a:chExt cx="0" cy="0"/>
        </a:xfrm>
      </p:grpSpPr>
      <p:graphicFrame>
        <p:nvGraphicFramePr>
          <p:cNvPr id="170" name="Google Shape;170;p24"/>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350275"/>
                <a:gridCol w="3067850"/>
              </a:tblGrid>
              <a:tr h="1025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5(2 -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22 x 75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 mixed number:</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How many people said that ba</a:t>
                      </a:r>
                      <a:r>
                        <a:rPr lang="en-GB" sz="1600">
                          <a:latin typeface="Nunito Sans"/>
                          <a:ea typeface="Nunito Sans"/>
                          <a:cs typeface="Nunito Sans"/>
                          <a:sym typeface="Nunito Sans"/>
                        </a:rPr>
                        <a:t>nana was their favourite fruit?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Pythagoras’ Theorem to determine the length of side </a:t>
                      </a:r>
                      <a:r>
                        <a:rPr i="1" lang="en-GB" sz="1600">
                          <a:solidFill>
                            <a:schemeClr val="dk1"/>
                          </a:solidFill>
                          <a:latin typeface="Times New Roman"/>
                          <a:ea typeface="Times New Roman"/>
                          <a:cs typeface="Times New Roman"/>
                          <a:sym typeface="Times New Roman"/>
                        </a:rPr>
                        <a:t>D</a:t>
                      </a:r>
                      <a:r>
                        <a:rPr lang="en-GB" sz="1600">
                          <a:solidFill>
                            <a:schemeClr val="dk1"/>
                          </a:solidFill>
                          <a:latin typeface="Nunito Sans"/>
                          <a:ea typeface="Nunito Sans"/>
                          <a:cs typeface="Nunito Sans"/>
                          <a:sym typeface="Nunito Sans"/>
                        </a:rPr>
                        <a:t> in this right-angled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71" name="Google Shape;171;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4</a:t>
            </a:r>
            <a:endParaRPr b="1">
              <a:solidFill>
                <a:srgbClr val="FFFFFF"/>
              </a:solidFill>
              <a:latin typeface="Nunito Sans"/>
              <a:ea typeface="Nunito Sans"/>
              <a:cs typeface="Nunito Sans"/>
              <a:sym typeface="Nunito Sans"/>
            </a:endParaRPr>
          </a:p>
        </p:txBody>
      </p:sp>
      <p:pic>
        <p:nvPicPr>
          <p:cNvPr id="172" name="Google Shape;172;p24"/>
          <p:cNvPicPr preferRelativeResize="0"/>
          <p:nvPr/>
        </p:nvPicPr>
        <p:blipFill>
          <a:blip r:embed="rId3">
            <a:alphaModFix/>
          </a:blip>
          <a:stretch>
            <a:fillRect/>
          </a:stretch>
        </p:blipFill>
        <p:spPr>
          <a:xfrm>
            <a:off x="5384700" y="2984213"/>
            <a:ext cx="2914650" cy="1438275"/>
          </a:xfrm>
          <a:prstGeom prst="rect">
            <a:avLst/>
          </a:prstGeom>
          <a:noFill/>
          <a:ln>
            <a:noFill/>
          </a:ln>
        </p:spPr>
      </p:pic>
      <p:pic>
        <p:nvPicPr>
          <p:cNvPr id="173" name="Google Shape;173;p24"/>
          <p:cNvPicPr preferRelativeResize="0"/>
          <p:nvPr/>
        </p:nvPicPr>
        <p:blipFill>
          <a:blip r:embed="rId4">
            <a:alphaModFix/>
          </a:blip>
          <a:stretch>
            <a:fillRect/>
          </a:stretch>
        </p:blipFill>
        <p:spPr>
          <a:xfrm>
            <a:off x="413998" y="2483773"/>
            <a:ext cx="3592425" cy="2258800"/>
          </a:xfrm>
          <a:prstGeom prst="rect">
            <a:avLst/>
          </a:prstGeom>
          <a:noFill/>
          <a:ln>
            <a:noFill/>
          </a:ln>
        </p:spPr>
      </p:pic>
      <p:grpSp>
        <p:nvGrpSpPr>
          <p:cNvPr id="174" name="Google Shape;174;p24"/>
          <p:cNvGrpSpPr/>
          <p:nvPr/>
        </p:nvGrpSpPr>
        <p:grpSpPr>
          <a:xfrm>
            <a:off x="6359453" y="1283200"/>
            <a:ext cx="235655" cy="481300"/>
            <a:chOff x="4963775" y="5368550"/>
            <a:chExt cx="294900" cy="481300"/>
          </a:xfrm>
        </p:grpSpPr>
        <p:cxnSp>
          <p:nvCxnSpPr>
            <p:cNvPr id="175" name="Google Shape;175;p24"/>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76" name="Google Shape;176;p24"/>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6</a:t>
              </a:r>
              <a:endParaRPr>
                <a:solidFill>
                  <a:srgbClr val="000000"/>
                </a:solidFill>
                <a:latin typeface="Nunito Sans"/>
                <a:ea typeface="Nunito Sans"/>
                <a:cs typeface="Nunito Sans"/>
                <a:sym typeface="Nunito Sans"/>
              </a:endParaRPr>
            </a:p>
          </p:txBody>
        </p:sp>
        <p:sp>
          <p:nvSpPr>
            <p:cNvPr id="177" name="Google Shape;177;p24"/>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47</a:t>
              </a:r>
              <a:endParaRPr>
                <a:latin typeface="Nunito Sans"/>
                <a:ea typeface="Nunito Sans"/>
                <a:cs typeface="Nunito Sans"/>
                <a:sym typeface="Nunito Sans"/>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graphicFrame>
        <p:nvGraphicFramePr>
          <p:cNvPr id="182" name="Google Shape;182;p25"/>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350275"/>
                <a:gridCol w="3067850"/>
              </a:tblGrid>
              <a:tr h="1025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5(2 - </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+ 8</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10 - 5</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+ 8</a:t>
                      </a:r>
                      <a:r>
                        <a:rPr b="0" i="1" lang="en-GB" sz="1600">
                          <a:solidFill>
                            <a:srgbClr val="00BC89"/>
                          </a:solidFill>
                          <a:latin typeface="Times New Roman"/>
                          <a:ea typeface="Times New Roman"/>
                          <a:cs typeface="Times New Roman"/>
                          <a:sym typeface="Times New Roman"/>
                        </a:rPr>
                        <a:t>x</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10 + 3</a:t>
                      </a:r>
                      <a:r>
                        <a:rPr b="0" i="1" lang="en-GB" sz="1600">
                          <a:solidFill>
                            <a:srgbClr val="00BC89"/>
                          </a:solidFill>
                          <a:latin typeface="Times New Roman"/>
                          <a:ea typeface="Times New Roman"/>
                          <a:cs typeface="Times New Roman"/>
                          <a:sym typeface="Times New Roman"/>
                        </a:rPr>
                        <a:t>x</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22 x 75 = </a:t>
                      </a:r>
                      <a:r>
                        <a:rPr b="0" lang="en-GB" sz="1600">
                          <a:solidFill>
                            <a:srgbClr val="00BC89"/>
                          </a:solidFill>
                          <a:latin typeface="Nunito Sans"/>
                          <a:ea typeface="Nunito Sans"/>
                          <a:cs typeface="Nunito Sans"/>
                          <a:sym typeface="Nunito Sans"/>
                        </a:rPr>
                        <a:t>1650</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 mixed number:</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7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How many people said that ba</a:t>
                      </a:r>
                      <a:r>
                        <a:rPr lang="en-GB" sz="1600">
                          <a:latin typeface="Nunito Sans"/>
                          <a:ea typeface="Nunito Sans"/>
                          <a:cs typeface="Nunito Sans"/>
                          <a:sym typeface="Nunito Sans"/>
                        </a:rPr>
                        <a:t>nana was their favourite fruit?         </a:t>
                      </a:r>
                      <a:r>
                        <a:rPr lang="en-GB" sz="1600">
                          <a:solidFill>
                            <a:srgbClr val="00BC89"/>
                          </a:solidFill>
                          <a:latin typeface="Nunito Sans"/>
                          <a:ea typeface="Nunito Sans"/>
                          <a:cs typeface="Nunito Sans"/>
                          <a:sym typeface="Nunito Sans"/>
                        </a:rPr>
                        <a:t>8</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Pythagoras’ Theorem to determine the length of side </a:t>
                      </a:r>
                      <a:r>
                        <a:rPr i="1" lang="en-GB" sz="1600">
                          <a:solidFill>
                            <a:schemeClr val="dk1"/>
                          </a:solidFill>
                          <a:latin typeface="Times New Roman"/>
                          <a:ea typeface="Times New Roman"/>
                          <a:cs typeface="Times New Roman"/>
                          <a:sym typeface="Times New Roman"/>
                        </a:rPr>
                        <a:t>D</a:t>
                      </a:r>
                      <a:r>
                        <a:rPr lang="en-GB" sz="1600">
                          <a:solidFill>
                            <a:schemeClr val="dk1"/>
                          </a:solidFill>
                          <a:latin typeface="Nunito Sans"/>
                          <a:ea typeface="Nunito Sans"/>
                          <a:cs typeface="Nunito Sans"/>
                          <a:sym typeface="Nunito Sans"/>
                        </a:rPr>
                        <a:t> in this right-angled triangle.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7cm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83" name="Google Shape;183;p25"/>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4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84" name="Google Shape;184;p25"/>
          <p:cNvPicPr preferRelativeResize="0"/>
          <p:nvPr/>
        </p:nvPicPr>
        <p:blipFill>
          <a:blip r:embed="rId3">
            <a:alphaModFix/>
          </a:blip>
          <a:stretch>
            <a:fillRect/>
          </a:stretch>
        </p:blipFill>
        <p:spPr>
          <a:xfrm>
            <a:off x="5384700" y="2984213"/>
            <a:ext cx="2914650" cy="1438275"/>
          </a:xfrm>
          <a:prstGeom prst="rect">
            <a:avLst/>
          </a:prstGeom>
          <a:noFill/>
          <a:ln>
            <a:noFill/>
          </a:ln>
        </p:spPr>
      </p:pic>
      <p:pic>
        <p:nvPicPr>
          <p:cNvPr id="185" name="Google Shape;185;p25"/>
          <p:cNvPicPr preferRelativeResize="0"/>
          <p:nvPr/>
        </p:nvPicPr>
        <p:blipFill>
          <a:blip r:embed="rId4">
            <a:alphaModFix/>
          </a:blip>
          <a:stretch>
            <a:fillRect/>
          </a:stretch>
        </p:blipFill>
        <p:spPr>
          <a:xfrm>
            <a:off x="489274" y="2571750"/>
            <a:ext cx="3413526" cy="2140900"/>
          </a:xfrm>
          <a:prstGeom prst="rect">
            <a:avLst/>
          </a:prstGeom>
          <a:noFill/>
          <a:ln>
            <a:noFill/>
          </a:ln>
        </p:spPr>
      </p:pic>
      <p:grpSp>
        <p:nvGrpSpPr>
          <p:cNvPr id="186" name="Google Shape;186;p25"/>
          <p:cNvGrpSpPr/>
          <p:nvPr/>
        </p:nvGrpSpPr>
        <p:grpSpPr>
          <a:xfrm>
            <a:off x="6634853" y="1266850"/>
            <a:ext cx="235655" cy="481300"/>
            <a:chOff x="4963775" y="5368550"/>
            <a:chExt cx="294900" cy="481300"/>
          </a:xfrm>
        </p:grpSpPr>
        <p:cxnSp>
          <p:nvCxnSpPr>
            <p:cNvPr id="187" name="Google Shape;187;p25"/>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88" name="Google Shape;188;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6</a:t>
              </a:r>
              <a:endParaRPr>
                <a:solidFill>
                  <a:srgbClr val="000000"/>
                </a:solidFill>
                <a:latin typeface="Nunito Sans"/>
                <a:ea typeface="Nunito Sans"/>
                <a:cs typeface="Nunito Sans"/>
                <a:sym typeface="Nunito Sans"/>
              </a:endParaRPr>
            </a:p>
          </p:txBody>
        </p:sp>
        <p:sp>
          <p:nvSpPr>
            <p:cNvPr id="189" name="Google Shape;189;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47</a:t>
              </a:r>
              <a:endParaRPr>
                <a:latin typeface="Nunito Sans"/>
                <a:ea typeface="Nunito Sans"/>
                <a:cs typeface="Nunito Sans"/>
                <a:sym typeface="Nunito Sans"/>
              </a:endParaRPr>
            </a:p>
          </p:txBody>
        </p:sp>
      </p:grpSp>
      <p:grpSp>
        <p:nvGrpSpPr>
          <p:cNvPr id="190" name="Google Shape;190;p25"/>
          <p:cNvGrpSpPr/>
          <p:nvPr/>
        </p:nvGrpSpPr>
        <p:grpSpPr>
          <a:xfrm>
            <a:off x="7302478" y="1266850"/>
            <a:ext cx="235655" cy="481300"/>
            <a:chOff x="4963775" y="5368550"/>
            <a:chExt cx="294900" cy="481300"/>
          </a:xfrm>
        </p:grpSpPr>
        <p:cxnSp>
          <p:nvCxnSpPr>
            <p:cNvPr id="191" name="Google Shape;191;p25"/>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92" name="Google Shape;192;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6</a:t>
              </a:r>
              <a:endParaRPr>
                <a:solidFill>
                  <a:srgbClr val="00BC89"/>
                </a:solidFill>
                <a:latin typeface="Nunito Sans"/>
                <a:ea typeface="Nunito Sans"/>
                <a:cs typeface="Nunito Sans"/>
                <a:sym typeface="Nunito Sans"/>
              </a:endParaRPr>
            </a:p>
          </p:txBody>
        </p:sp>
        <p:sp>
          <p:nvSpPr>
            <p:cNvPr id="193" name="Google Shape;193;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graphicFrame>
        <p:nvGraphicFramePr>
          <p:cNvPr id="198" name="Google Shape;198;p26"/>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350275"/>
                <a:gridCol w="3067850"/>
              </a:tblGrid>
              <a:tr h="1270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2(5x - 2) - 3(2x - 5)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the quotient and remainder: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1381 ÷ 9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an improper </a:t>
                      </a:r>
                      <a:r>
                        <a:rPr b="0" lang="en-GB" sz="1600">
                          <a:solidFill>
                            <a:srgbClr val="000000"/>
                          </a:solidFill>
                          <a:latin typeface="Nunito Sans"/>
                          <a:ea typeface="Nunito Sans"/>
                          <a:cs typeface="Nunito Sans"/>
                          <a:sym typeface="Nunito Sans"/>
                        </a:rPr>
                        <a:t>fraction</a:t>
                      </a:r>
                      <a:r>
                        <a:rPr b="0" lang="en-GB" sz="1600">
                          <a:solidFill>
                            <a:srgbClr val="000000"/>
                          </a:solidFill>
                          <a:latin typeface="Nunito Sans"/>
                          <a:ea typeface="Nunito Sans"/>
                          <a:cs typeface="Nunito Sans"/>
                          <a:sym typeface="Nunito Sans"/>
                        </a:rPr>
                        <a:t>:</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5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36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How many more </a:t>
                      </a:r>
                      <a:r>
                        <a:rPr lang="en-GB" sz="1600">
                          <a:latin typeface="Nunito Sans"/>
                          <a:ea typeface="Nunito Sans"/>
                          <a:cs typeface="Nunito Sans"/>
                          <a:sym typeface="Nunito Sans"/>
                        </a:rPr>
                        <a:t>Toyotas were parked than Teslas?</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Pythagoras’ Theorem to determine the length of side E in this right-angled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99" name="Google Shape;19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5</a:t>
            </a:r>
            <a:endParaRPr b="1">
              <a:solidFill>
                <a:srgbClr val="FFFFFF"/>
              </a:solidFill>
              <a:latin typeface="Nunito Sans"/>
              <a:ea typeface="Nunito Sans"/>
              <a:cs typeface="Nunito Sans"/>
              <a:sym typeface="Nunito Sans"/>
            </a:endParaRPr>
          </a:p>
        </p:txBody>
      </p:sp>
      <p:pic>
        <p:nvPicPr>
          <p:cNvPr id="200" name="Google Shape;200;p26"/>
          <p:cNvPicPr preferRelativeResize="0"/>
          <p:nvPr/>
        </p:nvPicPr>
        <p:blipFill>
          <a:blip r:embed="rId3">
            <a:alphaModFix/>
          </a:blip>
          <a:stretch>
            <a:fillRect/>
          </a:stretch>
        </p:blipFill>
        <p:spPr>
          <a:xfrm>
            <a:off x="1157422" y="2571749"/>
            <a:ext cx="2019727" cy="2156200"/>
          </a:xfrm>
          <a:prstGeom prst="rect">
            <a:avLst/>
          </a:prstGeom>
          <a:noFill/>
          <a:ln>
            <a:noFill/>
          </a:ln>
        </p:spPr>
      </p:pic>
      <p:pic>
        <p:nvPicPr>
          <p:cNvPr id="201" name="Google Shape;201;p26"/>
          <p:cNvPicPr preferRelativeResize="0"/>
          <p:nvPr/>
        </p:nvPicPr>
        <p:blipFill>
          <a:blip r:embed="rId4">
            <a:alphaModFix/>
          </a:blip>
          <a:stretch>
            <a:fillRect/>
          </a:stretch>
        </p:blipFill>
        <p:spPr>
          <a:xfrm>
            <a:off x="5494888" y="2926663"/>
            <a:ext cx="2886075" cy="1724025"/>
          </a:xfrm>
          <a:prstGeom prst="rect">
            <a:avLst/>
          </a:prstGeom>
          <a:noFill/>
          <a:ln>
            <a:noFill/>
          </a:ln>
        </p:spPr>
      </p:pic>
      <p:grpSp>
        <p:nvGrpSpPr>
          <p:cNvPr id="202" name="Google Shape;202;p26"/>
          <p:cNvGrpSpPr/>
          <p:nvPr/>
        </p:nvGrpSpPr>
        <p:grpSpPr>
          <a:xfrm>
            <a:off x="6350578" y="1514200"/>
            <a:ext cx="235655" cy="481300"/>
            <a:chOff x="4963775" y="5368550"/>
            <a:chExt cx="294900" cy="481300"/>
          </a:xfrm>
        </p:grpSpPr>
        <p:cxnSp>
          <p:nvCxnSpPr>
            <p:cNvPr id="203" name="Google Shape;203;p26"/>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04" name="Google Shape;204;p26"/>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205" name="Google Shape;205;p26"/>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latin typeface="Nunito Sans"/>
                <a:ea typeface="Nunito Sans"/>
                <a:cs typeface="Nunito Sans"/>
                <a:sym typeface="Nunito Sans"/>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9" name="Shape 209"/>
        <p:cNvGrpSpPr/>
        <p:nvPr/>
      </p:nvGrpSpPr>
      <p:grpSpPr>
        <a:xfrm>
          <a:off x="0" y="0"/>
          <a:ext cx="0" cy="0"/>
          <a:chOff x="0" y="0"/>
          <a:chExt cx="0" cy="0"/>
        </a:xfrm>
      </p:grpSpPr>
      <p:graphicFrame>
        <p:nvGraphicFramePr>
          <p:cNvPr id="210" name="Google Shape;210;p27"/>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350275"/>
                <a:gridCol w="3067850"/>
              </a:tblGrid>
              <a:tr h="1270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2(5x - 2) - 3(2x - 5)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10x - 4 - 6x + 15</a:t>
                      </a:r>
                      <a:endParaRPr b="0" sz="1600">
                        <a:solidFill>
                          <a:srgbClr val="00BC89"/>
                        </a:solidFill>
                        <a:latin typeface="Nunito Sans"/>
                        <a:ea typeface="Nunito Sans"/>
                        <a:cs typeface="Nunito Sans"/>
                        <a:sym typeface="Nunito Sans"/>
                      </a:endParaRPr>
                    </a:p>
                    <a:p>
                      <a:pPr indent="0" lvl="0" marL="0" rtl="0" algn="l">
                        <a:spcBef>
                          <a:spcPts val="0"/>
                        </a:spcBef>
                        <a:spcAft>
                          <a:spcPts val="0"/>
                        </a:spcAft>
                        <a:buNone/>
                      </a:pP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4x + 11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Determine the quotient and remainder:</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1381 ÷ 9 = </a:t>
                      </a:r>
                      <a:r>
                        <a:rPr b="0" lang="en-GB" sz="1600">
                          <a:solidFill>
                            <a:srgbClr val="00BC89"/>
                          </a:solidFill>
                          <a:latin typeface="Nunito Sans"/>
                          <a:ea typeface="Nunito Sans"/>
                          <a:cs typeface="Nunito Sans"/>
                          <a:sym typeface="Nunito Sans"/>
                        </a:rPr>
                        <a:t>153 r4</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an improper fraction:</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5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60365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How many more </a:t>
                      </a:r>
                      <a:r>
                        <a:rPr lang="en-GB" sz="1600">
                          <a:latin typeface="Nunito Sans"/>
                          <a:ea typeface="Nunito Sans"/>
                          <a:cs typeface="Nunito Sans"/>
                          <a:sym typeface="Nunito Sans"/>
                        </a:rPr>
                        <a:t>Toyotas were parked than Teslas?    </a:t>
                      </a:r>
                      <a:r>
                        <a:rPr lang="en-GB" sz="1600">
                          <a:solidFill>
                            <a:srgbClr val="00BC89"/>
                          </a:solidFill>
                          <a:latin typeface="Nunito Sans"/>
                          <a:ea typeface="Nunito Sans"/>
                          <a:cs typeface="Nunito Sans"/>
                          <a:sym typeface="Nunito Sans"/>
                        </a:rPr>
                        <a:t>40</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Pythagoras’ Theorem to determine the length of side E in this right-angled triangle.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40cm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211" name="Google Shape;211;p2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5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212" name="Google Shape;212;p27"/>
          <p:cNvPicPr preferRelativeResize="0"/>
          <p:nvPr/>
        </p:nvPicPr>
        <p:blipFill>
          <a:blip r:embed="rId3">
            <a:alphaModFix/>
          </a:blip>
          <a:stretch>
            <a:fillRect/>
          </a:stretch>
        </p:blipFill>
        <p:spPr>
          <a:xfrm>
            <a:off x="1477147" y="2620624"/>
            <a:ext cx="2019727" cy="2156200"/>
          </a:xfrm>
          <a:prstGeom prst="rect">
            <a:avLst/>
          </a:prstGeom>
          <a:noFill/>
          <a:ln>
            <a:noFill/>
          </a:ln>
        </p:spPr>
      </p:pic>
      <p:pic>
        <p:nvPicPr>
          <p:cNvPr id="213" name="Google Shape;213;p27"/>
          <p:cNvPicPr preferRelativeResize="0"/>
          <p:nvPr/>
        </p:nvPicPr>
        <p:blipFill>
          <a:blip r:embed="rId4">
            <a:alphaModFix/>
          </a:blip>
          <a:stretch>
            <a:fillRect/>
          </a:stretch>
        </p:blipFill>
        <p:spPr>
          <a:xfrm>
            <a:off x="5494888" y="2926663"/>
            <a:ext cx="2886075" cy="1724025"/>
          </a:xfrm>
          <a:prstGeom prst="rect">
            <a:avLst/>
          </a:prstGeom>
          <a:noFill/>
          <a:ln>
            <a:noFill/>
          </a:ln>
        </p:spPr>
      </p:pic>
      <p:grpSp>
        <p:nvGrpSpPr>
          <p:cNvPr id="214" name="Google Shape;214;p27"/>
          <p:cNvGrpSpPr/>
          <p:nvPr/>
        </p:nvGrpSpPr>
        <p:grpSpPr>
          <a:xfrm>
            <a:off x="6377228" y="1514175"/>
            <a:ext cx="235655" cy="481300"/>
            <a:chOff x="4963775" y="5368550"/>
            <a:chExt cx="294900" cy="481300"/>
          </a:xfrm>
        </p:grpSpPr>
        <p:cxnSp>
          <p:nvCxnSpPr>
            <p:cNvPr id="215" name="Google Shape;215;p2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16" name="Google Shape;216;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solidFill>
                  <a:srgbClr val="000000"/>
                </a:solidFill>
                <a:latin typeface="Nunito Sans"/>
                <a:ea typeface="Nunito Sans"/>
                <a:cs typeface="Nunito Sans"/>
                <a:sym typeface="Nunito Sans"/>
              </a:endParaRPr>
            </a:p>
          </p:txBody>
        </p:sp>
        <p:sp>
          <p:nvSpPr>
            <p:cNvPr id="217" name="Google Shape;217;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a:t>
              </a:r>
              <a:endParaRPr>
                <a:latin typeface="Nunito Sans"/>
                <a:ea typeface="Nunito Sans"/>
                <a:cs typeface="Nunito Sans"/>
                <a:sym typeface="Nunito Sans"/>
              </a:endParaRPr>
            </a:p>
          </p:txBody>
        </p:sp>
      </p:grpSp>
      <p:grpSp>
        <p:nvGrpSpPr>
          <p:cNvPr id="218" name="Google Shape;218;p27"/>
          <p:cNvGrpSpPr/>
          <p:nvPr/>
        </p:nvGrpSpPr>
        <p:grpSpPr>
          <a:xfrm>
            <a:off x="6938253" y="1514175"/>
            <a:ext cx="235655" cy="481300"/>
            <a:chOff x="4963775" y="5368550"/>
            <a:chExt cx="294900" cy="481300"/>
          </a:xfrm>
        </p:grpSpPr>
        <p:cxnSp>
          <p:nvCxnSpPr>
            <p:cNvPr id="219" name="Google Shape;219;p27"/>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220" name="Google Shape;220;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sp>
          <p:nvSpPr>
            <p:cNvPr id="221" name="Google Shape;221;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17</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{98B16278-0AEC-4C30-B9F3-218D3399B62A}</a:tableStyleId>
              </a:tblPr>
              <a:tblGrid>
                <a:gridCol w="88293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Questions 1-4 maintain familiarity for the students so as not to be overwhelming. Question 5 looks at Pythagoras’ Theorem and concentrates on calculating one of the shorter sides with the length of the hypotenuse given. Once again, the questions involve Pythagorean triples so there is discretion available as to whether calculators should be used every day. </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Expanding single brackets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Handwritten calculations (x and ÷)</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Improper f</a:t>
                      </a:r>
                      <a:r>
                        <a:rPr b="1" lang="en-GB" sz="1500">
                          <a:solidFill>
                            <a:schemeClr val="dk1"/>
                          </a:solidFill>
                          <a:latin typeface="Nunito Sans"/>
                          <a:ea typeface="Nunito Sans"/>
                          <a:cs typeface="Nunito Sans"/>
                          <a:sym typeface="Nunito Sans"/>
                        </a:rPr>
                        <a:t>ractions and mixed numbers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Bar charts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600">
                          <a:solidFill>
                            <a:schemeClr val="dk1"/>
                          </a:solidFill>
                          <a:latin typeface="Nunito Sans"/>
                          <a:ea typeface="Nunito Sans"/>
                          <a:cs typeface="Nunito Sans"/>
                          <a:sym typeface="Nunito Sans"/>
                        </a:rPr>
                        <a:t>Pythagoras’ Theorem (finding a shorter side)</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5</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{98B16278-0AEC-4C30-B9F3-218D3399B62A}</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solidFill>
                            <a:schemeClr val="dk1"/>
                          </a:solidFill>
                          <a:latin typeface="Nunito Sans"/>
                          <a:ea typeface="Nunito Sans"/>
                          <a:cs typeface="Nunito Sans"/>
                          <a:sym typeface="Nunito Sans"/>
                        </a:rPr>
                        <a:t>Expanding single brackets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Are we expanding or removing the brackets?</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chemeClr val="dk1"/>
                          </a:solidFill>
                          <a:latin typeface="Nunito Sans"/>
                          <a:ea typeface="Nunito Sans"/>
                          <a:cs typeface="Nunito Sans"/>
                          <a:sym typeface="Nunito Sans"/>
                        </a:rPr>
                        <a:t>Handwritten calculation (x and ÷)</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*reflect on previous learning*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latin typeface="Nunito Sans"/>
                          <a:ea typeface="Nunito Sans"/>
                          <a:cs typeface="Nunito Sans"/>
                          <a:sym typeface="Nunito Sans"/>
                        </a:rPr>
                        <a:t>Improper </a:t>
                      </a:r>
                      <a:r>
                        <a:rPr b="1" lang="en-GB">
                          <a:solidFill>
                            <a:schemeClr val="dk1"/>
                          </a:solidFill>
                          <a:latin typeface="Nunito Sans"/>
                          <a:ea typeface="Nunito Sans"/>
                          <a:cs typeface="Nunito Sans"/>
                          <a:sym typeface="Nunito Sans"/>
                        </a:rPr>
                        <a:t>fractions and mixed numbers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a mixed number a special case of a fraction?</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chemeClr val="dk1"/>
                          </a:solidFill>
                          <a:latin typeface="Nunito Sans"/>
                          <a:ea typeface="Nunito Sans"/>
                          <a:cs typeface="Nunito Sans"/>
                          <a:sym typeface="Nunito Sans"/>
                        </a:rPr>
                        <a:t>Bar charts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Why are bar charts commonly used?</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solidFill>
                            <a:schemeClr val="dk1"/>
                          </a:solidFill>
                          <a:latin typeface="Nunito Sans"/>
                          <a:ea typeface="Nunito Sans"/>
                          <a:cs typeface="Nunito Sans"/>
                          <a:sym typeface="Nunito Sans"/>
                        </a:rPr>
                        <a:t>Pythagoras’ Theorem (finding a shorter side)</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Is it possible to have a right-angled triangle where Pythagoras’ Theorem doesn’t work?</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350275"/>
                <a:gridCol w="3067850"/>
              </a:tblGrid>
              <a:tr h="1025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4(3 - 2</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63 x 14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 mixed number:</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Using the bar chart showing pet ownership, what was the most popular pet?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Use P</a:t>
                      </a:r>
                      <a:r>
                        <a:rPr lang="en-GB" sz="1600">
                          <a:latin typeface="Nunito Sans"/>
                          <a:ea typeface="Nunito Sans"/>
                          <a:cs typeface="Nunito Sans"/>
                          <a:sym typeface="Nunito Sans"/>
                        </a:rPr>
                        <a:t>ythagoras’ Theorem to determine the length of side </a:t>
                      </a:r>
                      <a:r>
                        <a:rPr i="1" lang="en-GB" sz="1600">
                          <a:latin typeface="Times New Roman"/>
                          <a:ea typeface="Times New Roman"/>
                          <a:cs typeface="Times New Roman"/>
                          <a:sym typeface="Times New Roman"/>
                        </a:rPr>
                        <a:t>A</a:t>
                      </a:r>
                      <a:r>
                        <a:rPr lang="en-GB" sz="1600">
                          <a:latin typeface="Nunito Sans"/>
                          <a:ea typeface="Nunito Sans"/>
                          <a:cs typeface="Nunito Sans"/>
                          <a:sym typeface="Nunito Sans"/>
                        </a:rPr>
                        <a:t> in this right-angled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744275" y="2692599"/>
            <a:ext cx="1909400" cy="1946125"/>
          </a:xfrm>
          <a:prstGeom prst="rect">
            <a:avLst/>
          </a:prstGeom>
          <a:noFill/>
          <a:ln>
            <a:noFill/>
          </a:ln>
        </p:spPr>
      </p:pic>
      <p:pic>
        <p:nvPicPr>
          <p:cNvPr id="89" name="Google Shape;89;p18"/>
          <p:cNvPicPr preferRelativeResize="0"/>
          <p:nvPr/>
        </p:nvPicPr>
        <p:blipFill>
          <a:blip r:embed="rId4">
            <a:alphaModFix/>
          </a:blip>
          <a:stretch>
            <a:fillRect/>
          </a:stretch>
        </p:blipFill>
        <p:spPr>
          <a:xfrm>
            <a:off x="5405800" y="2913763"/>
            <a:ext cx="2552700" cy="1685925"/>
          </a:xfrm>
          <a:prstGeom prst="rect">
            <a:avLst/>
          </a:prstGeom>
          <a:noFill/>
          <a:ln>
            <a:noFill/>
          </a:ln>
        </p:spPr>
      </p:pic>
      <p:grpSp>
        <p:nvGrpSpPr>
          <p:cNvPr id="90" name="Google Shape;90;p18"/>
          <p:cNvGrpSpPr/>
          <p:nvPr/>
        </p:nvGrpSpPr>
        <p:grpSpPr>
          <a:xfrm>
            <a:off x="6350553" y="1283225"/>
            <a:ext cx="235655" cy="481300"/>
            <a:chOff x="4963775" y="5368550"/>
            <a:chExt cx="294900" cy="481300"/>
          </a:xfrm>
        </p:grpSpPr>
        <p:cxnSp>
          <p:nvCxnSpPr>
            <p:cNvPr id="91" name="Google Shape;91;p18"/>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92" name="Google Shape;92;p18"/>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sp>
          <p:nvSpPr>
            <p:cNvPr id="93" name="Google Shape;93;p18"/>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23</a:t>
              </a:r>
              <a:endParaRPr>
                <a:latin typeface="Nunito Sans"/>
                <a:ea typeface="Nunito Sans"/>
                <a:cs typeface="Nunito Sans"/>
                <a:sym typeface="Nunito Sans"/>
              </a:endParaRPr>
            </a:p>
          </p:txBody>
        </p:sp>
      </p:gr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graphicFrame>
        <p:nvGraphicFramePr>
          <p:cNvPr id="98" name="Google Shape;98;p19"/>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350275"/>
                <a:gridCol w="3067850"/>
              </a:tblGrid>
              <a:tr h="1025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4(3 - 2</a:t>
                      </a:r>
                      <a:r>
                        <a:rPr b="0" i="1" lang="en-GB" sz="1600">
                          <a:solidFill>
                            <a:schemeClr val="dk1"/>
                          </a:solidFill>
                          <a:latin typeface="Times New Roman"/>
                          <a:ea typeface="Times New Roman"/>
                          <a:cs typeface="Times New Roman"/>
                          <a:sym typeface="Times New Roman"/>
                        </a:rPr>
                        <a:t>z</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12 - 8</a:t>
                      </a:r>
                      <a:r>
                        <a:rPr b="0" i="1" lang="en-GB" sz="1600">
                          <a:solidFill>
                            <a:srgbClr val="00BC89"/>
                          </a:solidFill>
                          <a:latin typeface="Times New Roman"/>
                          <a:ea typeface="Times New Roman"/>
                          <a:cs typeface="Times New Roman"/>
                          <a:sym typeface="Times New Roman"/>
                        </a:rPr>
                        <a:t>z</a:t>
                      </a:r>
                      <a:endParaRPr b="0" i="1"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Calculate:</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    63 x 14 = </a:t>
                      </a:r>
                      <a:r>
                        <a:rPr b="0" lang="en-GB" sz="1600">
                          <a:solidFill>
                            <a:srgbClr val="00BC89"/>
                          </a:solidFill>
                          <a:latin typeface="Nunito Sans"/>
                          <a:ea typeface="Nunito Sans"/>
                          <a:cs typeface="Nunito Sans"/>
                          <a:sym typeface="Nunito Sans"/>
                        </a:rPr>
                        <a:t>882</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 mixed number:</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BC89"/>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3</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latin typeface="Nunito Sans"/>
                          <a:ea typeface="Nunito Sans"/>
                          <a:cs typeface="Nunito Sans"/>
                          <a:sym typeface="Nunito Sans"/>
                        </a:rPr>
                        <a:t>Using the </a:t>
                      </a:r>
                      <a:r>
                        <a:rPr lang="en-GB" sz="1600">
                          <a:latin typeface="Nunito Sans"/>
                          <a:ea typeface="Nunito Sans"/>
                          <a:cs typeface="Nunito Sans"/>
                          <a:sym typeface="Nunito Sans"/>
                        </a:rPr>
                        <a:t>bar chart</a:t>
                      </a:r>
                      <a:r>
                        <a:rPr lang="en-GB" sz="1600">
                          <a:latin typeface="Nunito Sans"/>
                          <a:ea typeface="Nunito Sans"/>
                          <a:cs typeface="Nunito Sans"/>
                          <a:sym typeface="Nunito Sans"/>
                        </a:rPr>
                        <a:t> showing pet ownership, what was the most popular pet?     </a:t>
                      </a:r>
                      <a:r>
                        <a:rPr lang="en-GB" sz="1600">
                          <a:solidFill>
                            <a:srgbClr val="00BC89"/>
                          </a:solidFill>
                          <a:latin typeface="Nunito Sans"/>
                          <a:ea typeface="Nunito Sans"/>
                          <a:cs typeface="Nunito Sans"/>
                          <a:sym typeface="Nunito Sans"/>
                        </a:rPr>
                        <a:t>cat</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Use P</a:t>
                      </a:r>
                      <a:r>
                        <a:rPr lang="en-GB" sz="1600">
                          <a:latin typeface="Nunito Sans"/>
                          <a:ea typeface="Nunito Sans"/>
                          <a:cs typeface="Nunito Sans"/>
                          <a:sym typeface="Nunito Sans"/>
                        </a:rPr>
                        <a:t>ythagoras’ Theorem to determine the length of side </a:t>
                      </a:r>
                      <a:r>
                        <a:rPr i="1" lang="en-GB" sz="1600">
                          <a:latin typeface="Times New Roman"/>
                          <a:ea typeface="Times New Roman"/>
                          <a:cs typeface="Times New Roman"/>
                          <a:sym typeface="Times New Roman"/>
                        </a:rPr>
                        <a:t>A</a:t>
                      </a:r>
                      <a:r>
                        <a:rPr lang="en-GB" sz="1600">
                          <a:latin typeface="Nunito Sans"/>
                          <a:ea typeface="Nunito Sans"/>
                          <a:cs typeface="Nunito Sans"/>
                          <a:sym typeface="Nunito Sans"/>
                        </a:rPr>
                        <a:t> in this right-angled triangle.</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3cm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9" name="Google Shape;99;p19"/>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1 Answers</a:t>
            </a:r>
            <a:endParaRPr b="1">
              <a:solidFill>
                <a:srgbClr val="FFFFFF"/>
              </a:solidFill>
              <a:latin typeface="Nunito Sans"/>
              <a:ea typeface="Nunito Sans"/>
              <a:cs typeface="Nunito Sans"/>
              <a:sym typeface="Nunito Sans"/>
            </a:endParaRPr>
          </a:p>
        </p:txBody>
      </p:sp>
      <p:pic>
        <p:nvPicPr>
          <p:cNvPr id="100" name="Google Shape;100;p19"/>
          <p:cNvPicPr preferRelativeResize="0"/>
          <p:nvPr/>
        </p:nvPicPr>
        <p:blipFill>
          <a:blip r:embed="rId3">
            <a:alphaModFix/>
          </a:blip>
          <a:stretch>
            <a:fillRect/>
          </a:stretch>
        </p:blipFill>
        <p:spPr>
          <a:xfrm>
            <a:off x="744275" y="2692599"/>
            <a:ext cx="1909400" cy="1946125"/>
          </a:xfrm>
          <a:prstGeom prst="rect">
            <a:avLst/>
          </a:prstGeom>
          <a:noFill/>
          <a:ln>
            <a:noFill/>
          </a:ln>
        </p:spPr>
      </p:pic>
      <p:pic>
        <p:nvPicPr>
          <p:cNvPr id="101" name="Google Shape;101;p19"/>
          <p:cNvPicPr preferRelativeResize="0"/>
          <p:nvPr/>
        </p:nvPicPr>
        <p:blipFill>
          <a:blip r:embed="rId4">
            <a:alphaModFix/>
          </a:blip>
          <a:stretch>
            <a:fillRect/>
          </a:stretch>
        </p:blipFill>
        <p:spPr>
          <a:xfrm>
            <a:off x="5405800" y="2913763"/>
            <a:ext cx="2552700" cy="1685925"/>
          </a:xfrm>
          <a:prstGeom prst="rect">
            <a:avLst/>
          </a:prstGeom>
          <a:noFill/>
          <a:ln>
            <a:noFill/>
          </a:ln>
        </p:spPr>
      </p:pic>
      <p:grpSp>
        <p:nvGrpSpPr>
          <p:cNvPr id="102" name="Google Shape;102;p19"/>
          <p:cNvGrpSpPr/>
          <p:nvPr/>
        </p:nvGrpSpPr>
        <p:grpSpPr>
          <a:xfrm>
            <a:off x="6270603" y="1283225"/>
            <a:ext cx="235655" cy="481300"/>
            <a:chOff x="4963775" y="5368550"/>
            <a:chExt cx="294900" cy="481300"/>
          </a:xfrm>
        </p:grpSpPr>
        <p:cxnSp>
          <p:nvCxnSpPr>
            <p:cNvPr id="103" name="Google Shape;103;p19"/>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04" name="Google Shape;104;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7</a:t>
              </a:r>
              <a:endParaRPr>
                <a:solidFill>
                  <a:srgbClr val="000000"/>
                </a:solidFill>
                <a:latin typeface="Nunito Sans"/>
                <a:ea typeface="Nunito Sans"/>
                <a:cs typeface="Nunito Sans"/>
                <a:sym typeface="Nunito Sans"/>
              </a:endParaRPr>
            </a:p>
          </p:txBody>
        </p:sp>
        <p:sp>
          <p:nvSpPr>
            <p:cNvPr id="105" name="Google Shape;105;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23</a:t>
              </a:r>
              <a:endParaRPr>
                <a:latin typeface="Nunito Sans"/>
                <a:ea typeface="Nunito Sans"/>
                <a:cs typeface="Nunito Sans"/>
                <a:sym typeface="Nunito Sans"/>
              </a:endParaRPr>
            </a:p>
          </p:txBody>
        </p:sp>
      </p:grpSp>
      <p:grpSp>
        <p:nvGrpSpPr>
          <p:cNvPr id="106" name="Google Shape;106;p19"/>
          <p:cNvGrpSpPr/>
          <p:nvPr/>
        </p:nvGrpSpPr>
        <p:grpSpPr>
          <a:xfrm>
            <a:off x="6902728" y="1283225"/>
            <a:ext cx="235655" cy="481300"/>
            <a:chOff x="4963775" y="5368550"/>
            <a:chExt cx="294900" cy="481300"/>
          </a:xfrm>
        </p:grpSpPr>
        <p:cxnSp>
          <p:nvCxnSpPr>
            <p:cNvPr id="107" name="Google Shape;107;p19"/>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08" name="Google Shape;108;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7</a:t>
              </a:r>
              <a:endParaRPr>
                <a:solidFill>
                  <a:srgbClr val="00BC89"/>
                </a:solidFill>
                <a:latin typeface="Nunito Sans"/>
                <a:ea typeface="Nunito Sans"/>
                <a:cs typeface="Nunito Sans"/>
                <a:sym typeface="Nunito Sans"/>
              </a:endParaRPr>
            </a:p>
          </p:txBody>
        </p:sp>
        <p:sp>
          <p:nvSpPr>
            <p:cNvPr id="109" name="Google Shape;109;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graphicFrame>
        <p:nvGraphicFramePr>
          <p:cNvPr id="114" name="Google Shape;114;p20"/>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221675"/>
                <a:gridCol w="3196450"/>
              </a:tblGrid>
              <a:tr h="1025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 x 173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an improper fraction:</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2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Using the </a:t>
                      </a:r>
                      <a:r>
                        <a:rPr lang="en-GB" sz="1600">
                          <a:latin typeface="Nunito Sans"/>
                          <a:ea typeface="Nunito Sans"/>
                          <a:cs typeface="Nunito Sans"/>
                          <a:sym typeface="Nunito Sans"/>
                        </a:rPr>
                        <a:t>bar chart, work out how many students were asked to state their favourite subject.</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Pythagoras’ Theorem to determine the length of side </a:t>
                      </a:r>
                      <a:r>
                        <a:rPr i="1" lang="en-GB" sz="1600">
                          <a:solidFill>
                            <a:schemeClr val="dk1"/>
                          </a:solidFill>
                          <a:latin typeface="Times New Roman"/>
                          <a:ea typeface="Times New Roman"/>
                          <a:cs typeface="Times New Roman"/>
                          <a:sym typeface="Times New Roman"/>
                        </a:rPr>
                        <a:t>B</a:t>
                      </a:r>
                      <a:r>
                        <a:rPr lang="en-GB" sz="1600">
                          <a:solidFill>
                            <a:schemeClr val="dk1"/>
                          </a:solidFill>
                          <a:latin typeface="Nunito Sans"/>
                          <a:ea typeface="Nunito Sans"/>
                          <a:cs typeface="Nunito Sans"/>
                          <a:sym typeface="Nunito Sans"/>
                        </a:rPr>
                        <a:t> in this right-angled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5" name="Google Shape;11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2</a:t>
            </a:r>
            <a:endParaRPr b="1">
              <a:solidFill>
                <a:srgbClr val="FFFFFF"/>
              </a:solidFill>
              <a:latin typeface="Nunito Sans"/>
              <a:ea typeface="Nunito Sans"/>
              <a:cs typeface="Nunito Sans"/>
              <a:sym typeface="Nunito Sans"/>
            </a:endParaRPr>
          </a:p>
        </p:txBody>
      </p:sp>
      <p:pic>
        <p:nvPicPr>
          <p:cNvPr id="116" name="Google Shape;116;p20"/>
          <p:cNvPicPr preferRelativeResize="0"/>
          <p:nvPr/>
        </p:nvPicPr>
        <p:blipFill>
          <a:blip r:embed="rId3">
            <a:alphaModFix/>
          </a:blip>
          <a:stretch>
            <a:fillRect/>
          </a:stretch>
        </p:blipFill>
        <p:spPr>
          <a:xfrm>
            <a:off x="1117931" y="2715497"/>
            <a:ext cx="2416569" cy="2021000"/>
          </a:xfrm>
          <a:prstGeom prst="rect">
            <a:avLst/>
          </a:prstGeom>
          <a:noFill/>
          <a:ln>
            <a:noFill/>
          </a:ln>
        </p:spPr>
      </p:pic>
      <p:pic>
        <p:nvPicPr>
          <p:cNvPr id="117" name="Google Shape;117;p20"/>
          <p:cNvPicPr preferRelativeResize="0"/>
          <p:nvPr/>
        </p:nvPicPr>
        <p:blipFill>
          <a:blip r:embed="rId4">
            <a:alphaModFix/>
          </a:blip>
          <a:stretch>
            <a:fillRect/>
          </a:stretch>
        </p:blipFill>
        <p:spPr>
          <a:xfrm>
            <a:off x="5167675" y="2883025"/>
            <a:ext cx="3028950" cy="1685925"/>
          </a:xfrm>
          <a:prstGeom prst="rect">
            <a:avLst/>
          </a:prstGeom>
          <a:noFill/>
          <a:ln>
            <a:noFill/>
          </a:ln>
        </p:spPr>
      </p:pic>
      <p:grpSp>
        <p:nvGrpSpPr>
          <p:cNvPr id="118" name="Google Shape;118;p20"/>
          <p:cNvGrpSpPr/>
          <p:nvPr/>
        </p:nvGrpSpPr>
        <p:grpSpPr>
          <a:xfrm>
            <a:off x="6396628" y="1305225"/>
            <a:ext cx="235655" cy="481300"/>
            <a:chOff x="4963775" y="5368550"/>
            <a:chExt cx="294900" cy="481300"/>
          </a:xfrm>
        </p:grpSpPr>
        <p:cxnSp>
          <p:nvCxnSpPr>
            <p:cNvPr id="119" name="Google Shape;119;p20"/>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20" name="Google Shape;120;p20"/>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21" name="Google Shape;121;p20"/>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latin typeface="Nunito Sans"/>
                <a:ea typeface="Nunito Sans"/>
                <a:cs typeface="Nunito Sans"/>
                <a:sym typeface="Nunito Sans"/>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graphicFrame>
        <p:nvGraphicFramePr>
          <p:cNvPr id="126" name="Google Shape;126;p21"/>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221675"/>
                <a:gridCol w="3196450"/>
              </a:tblGrid>
              <a:tr h="1025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chemeClr val="dk1"/>
                          </a:solidFill>
                          <a:latin typeface="Nunito Sans"/>
                          <a:ea typeface="Nunito Sans"/>
                          <a:cs typeface="Nunito Sans"/>
                          <a:sym typeface="Nunito Sans"/>
                        </a:rPr>
                        <a:t>2(3</a:t>
                      </a:r>
                      <a:r>
                        <a:rPr b="0" i="1" lang="en-GB" sz="1600">
                          <a:solidFill>
                            <a:schemeClr val="dk1"/>
                          </a:solidFill>
                          <a:latin typeface="Times New Roman"/>
                          <a:ea typeface="Times New Roman"/>
                          <a:cs typeface="Times New Roman"/>
                          <a:sym typeface="Times New Roman"/>
                        </a:rPr>
                        <a:t>x </a:t>
                      </a:r>
                      <a:r>
                        <a:rPr b="0" lang="en-GB" sz="1600">
                          <a:solidFill>
                            <a:schemeClr val="dk1"/>
                          </a:solidFill>
                          <a:latin typeface="Nunito Sans"/>
                          <a:ea typeface="Nunito Sans"/>
                          <a:cs typeface="Nunito Sans"/>
                          <a:sym typeface="Nunito Sans"/>
                        </a:rPr>
                        <a:t>- </a:t>
                      </a:r>
                      <a:r>
                        <a:rPr b="0" i="1" lang="en-GB" sz="1600">
                          <a:solidFill>
                            <a:schemeClr val="dk1"/>
                          </a:solidFill>
                          <a:latin typeface="Times New Roman"/>
                          <a:ea typeface="Times New Roman"/>
                          <a:cs typeface="Times New Roman"/>
                          <a:sym typeface="Times New Roman"/>
                        </a:rPr>
                        <a:t>y</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6</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- 2</a:t>
                      </a:r>
                      <a:r>
                        <a:rPr b="0" i="1" lang="en-GB" sz="1600">
                          <a:solidFill>
                            <a:srgbClr val="00BC89"/>
                          </a:solidFill>
                          <a:latin typeface="Times New Roman"/>
                          <a:ea typeface="Times New Roman"/>
                          <a:cs typeface="Times New Roman"/>
                          <a:sym typeface="Times New Roman"/>
                        </a:rPr>
                        <a:t>y</a:t>
                      </a:r>
                      <a:endParaRPr b="0" i="1" sz="1600">
                        <a:solidFill>
                          <a:srgbClr val="00BC89"/>
                        </a:solidFill>
                        <a:latin typeface="Times New Roman"/>
                        <a:ea typeface="Times New Roman"/>
                        <a:cs typeface="Times New Roman"/>
                        <a:sym typeface="Times New Roman"/>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8 x 173 = </a:t>
                      </a:r>
                      <a:r>
                        <a:rPr b="0" lang="en-GB" sz="1600">
                          <a:solidFill>
                            <a:srgbClr val="00BC89"/>
                          </a:solidFill>
                          <a:latin typeface="Nunito Sans"/>
                          <a:ea typeface="Nunito Sans"/>
                          <a:cs typeface="Nunito Sans"/>
                          <a:sym typeface="Nunito Sans"/>
                        </a:rPr>
                        <a:t>1384</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an improper fraction:</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2       = </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Using the </a:t>
                      </a:r>
                      <a:r>
                        <a:rPr lang="en-GB" sz="1600">
                          <a:latin typeface="Nunito Sans"/>
                          <a:ea typeface="Nunito Sans"/>
                          <a:cs typeface="Nunito Sans"/>
                          <a:sym typeface="Nunito Sans"/>
                        </a:rPr>
                        <a:t>bar chart</a:t>
                      </a:r>
                      <a:r>
                        <a:rPr lang="en-GB" sz="1600">
                          <a:latin typeface="Nunito Sans"/>
                          <a:ea typeface="Nunito Sans"/>
                          <a:cs typeface="Nunito Sans"/>
                          <a:sym typeface="Nunito Sans"/>
                        </a:rPr>
                        <a:t>, work out how many students were asked to state their favourite subject. </a:t>
                      </a:r>
                      <a:r>
                        <a:rPr lang="en-GB" sz="1600">
                          <a:solidFill>
                            <a:srgbClr val="00BC89"/>
                          </a:solidFill>
                          <a:latin typeface="Nunito Sans"/>
                          <a:ea typeface="Nunito Sans"/>
                          <a:cs typeface="Nunito Sans"/>
                          <a:sym typeface="Nunito Sans"/>
                        </a:rPr>
                        <a:t>75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Pythagoras’ Theorem to determine the length of side </a:t>
                      </a:r>
                      <a:r>
                        <a:rPr i="1" lang="en-GB" sz="1600">
                          <a:solidFill>
                            <a:schemeClr val="dk1"/>
                          </a:solidFill>
                          <a:latin typeface="Times New Roman"/>
                          <a:ea typeface="Times New Roman"/>
                          <a:cs typeface="Times New Roman"/>
                          <a:sym typeface="Times New Roman"/>
                        </a:rPr>
                        <a:t>B</a:t>
                      </a:r>
                      <a:r>
                        <a:rPr lang="en-GB" sz="1600">
                          <a:solidFill>
                            <a:schemeClr val="dk1"/>
                          </a:solidFill>
                          <a:latin typeface="Nunito Sans"/>
                          <a:ea typeface="Nunito Sans"/>
                          <a:cs typeface="Nunito Sans"/>
                          <a:sym typeface="Nunito Sans"/>
                        </a:rPr>
                        <a:t> in this right-angled triangle.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24cm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7" name="Google Shape;127;p21"/>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2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28" name="Google Shape;128;p21"/>
          <p:cNvPicPr preferRelativeResize="0"/>
          <p:nvPr/>
        </p:nvPicPr>
        <p:blipFill>
          <a:blip r:embed="rId3">
            <a:alphaModFix/>
          </a:blip>
          <a:stretch>
            <a:fillRect/>
          </a:stretch>
        </p:blipFill>
        <p:spPr>
          <a:xfrm>
            <a:off x="1117931" y="2715497"/>
            <a:ext cx="2416569" cy="2021000"/>
          </a:xfrm>
          <a:prstGeom prst="rect">
            <a:avLst/>
          </a:prstGeom>
          <a:noFill/>
          <a:ln>
            <a:noFill/>
          </a:ln>
        </p:spPr>
      </p:pic>
      <p:pic>
        <p:nvPicPr>
          <p:cNvPr id="129" name="Google Shape;129;p21"/>
          <p:cNvPicPr preferRelativeResize="0"/>
          <p:nvPr/>
        </p:nvPicPr>
        <p:blipFill>
          <a:blip r:embed="rId4">
            <a:alphaModFix/>
          </a:blip>
          <a:stretch>
            <a:fillRect/>
          </a:stretch>
        </p:blipFill>
        <p:spPr>
          <a:xfrm>
            <a:off x="5167675" y="2883025"/>
            <a:ext cx="3028950" cy="1685925"/>
          </a:xfrm>
          <a:prstGeom prst="rect">
            <a:avLst/>
          </a:prstGeom>
          <a:noFill/>
          <a:ln>
            <a:noFill/>
          </a:ln>
        </p:spPr>
      </p:pic>
      <p:grpSp>
        <p:nvGrpSpPr>
          <p:cNvPr id="130" name="Google Shape;130;p21"/>
          <p:cNvGrpSpPr/>
          <p:nvPr/>
        </p:nvGrpSpPr>
        <p:grpSpPr>
          <a:xfrm>
            <a:off x="6421628" y="1283225"/>
            <a:ext cx="235655" cy="481300"/>
            <a:chOff x="4963775" y="5368550"/>
            <a:chExt cx="294900" cy="481300"/>
          </a:xfrm>
        </p:grpSpPr>
        <p:cxnSp>
          <p:nvCxnSpPr>
            <p:cNvPr id="131" name="Google Shape;131;p21"/>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32" name="Google Shape;132;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5</a:t>
              </a:r>
              <a:endParaRPr>
                <a:solidFill>
                  <a:srgbClr val="000000"/>
                </a:solidFill>
                <a:latin typeface="Nunito Sans"/>
                <a:ea typeface="Nunito Sans"/>
                <a:cs typeface="Nunito Sans"/>
                <a:sym typeface="Nunito Sans"/>
              </a:endParaRPr>
            </a:p>
          </p:txBody>
        </p:sp>
        <p:sp>
          <p:nvSpPr>
            <p:cNvPr id="133" name="Google Shape;133;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3</a:t>
              </a:r>
              <a:endParaRPr>
                <a:latin typeface="Nunito Sans"/>
                <a:ea typeface="Nunito Sans"/>
                <a:cs typeface="Nunito Sans"/>
                <a:sym typeface="Nunito Sans"/>
              </a:endParaRPr>
            </a:p>
          </p:txBody>
        </p:sp>
      </p:grpSp>
      <p:grpSp>
        <p:nvGrpSpPr>
          <p:cNvPr id="134" name="Google Shape;134;p21"/>
          <p:cNvGrpSpPr/>
          <p:nvPr/>
        </p:nvGrpSpPr>
        <p:grpSpPr>
          <a:xfrm>
            <a:off x="6973803" y="1283225"/>
            <a:ext cx="235655" cy="481300"/>
            <a:chOff x="4963775" y="5368550"/>
            <a:chExt cx="294900" cy="481300"/>
          </a:xfrm>
        </p:grpSpPr>
        <p:cxnSp>
          <p:nvCxnSpPr>
            <p:cNvPr id="135" name="Google Shape;135;p21"/>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36" name="Google Shape;136;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sp>
          <p:nvSpPr>
            <p:cNvPr id="137" name="Google Shape;137;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13</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1" name="Shape 141"/>
        <p:cNvGrpSpPr/>
        <p:nvPr/>
      </p:nvGrpSpPr>
      <p:grpSpPr>
        <a:xfrm>
          <a:off x="0" y="0"/>
          <a:ext cx="0" cy="0"/>
          <a:chOff x="0" y="0"/>
          <a:chExt cx="0" cy="0"/>
        </a:xfrm>
      </p:grpSpPr>
      <p:graphicFrame>
        <p:nvGraphicFramePr>
          <p:cNvPr id="142" name="Google Shape;142;p22"/>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350275"/>
                <a:gridCol w="3067850"/>
              </a:tblGrid>
              <a:tr h="1025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(1 - 7</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 the quotient: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276 ÷ 6 =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 mixed number:</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How many more people surveyed preferred sci-fi to horror?</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Pythagoras’ Theorem to determine the length of side </a:t>
                      </a:r>
                      <a:r>
                        <a:rPr i="1" lang="en-GB" sz="1600">
                          <a:solidFill>
                            <a:schemeClr val="dk1"/>
                          </a:solidFill>
                          <a:latin typeface="Times New Roman"/>
                          <a:ea typeface="Times New Roman"/>
                          <a:cs typeface="Times New Roman"/>
                          <a:sym typeface="Times New Roman"/>
                        </a:rPr>
                        <a:t>C</a:t>
                      </a:r>
                      <a:r>
                        <a:rPr lang="en-GB" sz="1600">
                          <a:solidFill>
                            <a:schemeClr val="dk1"/>
                          </a:solidFill>
                          <a:latin typeface="Nunito Sans"/>
                          <a:ea typeface="Nunito Sans"/>
                          <a:cs typeface="Nunito Sans"/>
                          <a:sym typeface="Nunito Sans"/>
                        </a:rPr>
                        <a:t> in this right-angled triangle.</a:t>
                      </a:r>
                      <a:endParaRPr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3" name="Google Shape;143;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3</a:t>
            </a:r>
            <a:endParaRPr b="1">
              <a:solidFill>
                <a:srgbClr val="FFFFFF"/>
              </a:solidFill>
              <a:latin typeface="Nunito Sans"/>
              <a:ea typeface="Nunito Sans"/>
              <a:cs typeface="Nunito Sans"/>
              <a:sym typeface="Nunito Sans"/>
            </a:endParaRPr>
          </a:p>
        </p:txBody>
      </p:sp>
      <p:pic>
        <p:nvPicPr>
          <p:cNvPr id="144" name="Google Shape;144;p22"/>
          <p:cNvPicPr preferRelativeResize="0"/>
          <p:nvPr/>
        </p:nvPicPr>
        <p:blipFill>
          <a:blip r:embed="rId3">
            <a:alphaModFix/>
          </a:blip>
          <a:stretch>
            <a:fillRect/>
          </a:stretch>
        </p:blipFill>
        <p:spPr>
          <a:xfrm>
            <a:off x="1096662" y="2507936"/>
            <a:ext cx="2510636" cy="2187725"/>
          </a:xfrm>
          <a:prstGeom prst="rect">
            <a:avLst/>
          </a:prstGeom>
          <a:noFill/>
          <a:ln>
            <a:noFill/>
          </a:ln>
        </p:spPr>
      </p:pic>
      <p:pic>
        <p:nvPicPr>
          <p:cNvPr id="145" name="Google Shape;145;p22"/>
          <p:cNvPicPr preferRelativeResize="0"/>
          <p:nvPr/>
        </p:nvPicPr>
        <p:blipFill>
          <a:blip r:embed="rId4">
            <a:alphaModFix/>
          </a:blip>
          <a:stretch>
            <a:fillRect/>
          </a:stretch>
        </p:blipFill>
        <p:spPr>
          <a:xfrm>
            <a:off x="5426563" y="2758813"/>
            <a:ext cx="2543175" cy="1685925"/>
          </a:xfrm>
          <a:prstGeom prst="rect">
            <a:avLst/>
          </a:prstGeom>
          <a:noFill/>
          <a:ln>
            <a:noFill/>
          </a:ln>
        </p:spPr>
      </p:pic>
      <p:grpSp>
        <p:nvGrpSpPr>
          <p:cNvPr id="146" name="Google Shape;146;p22"/>
          <p:cNvGrpSpPr/>
          <p:nvPr/>
        </p:nvGrpSpPr>
        <p:grpSpPr>
          <a:xfrm>
            <a:off x="6243978" y="1301000"/>
            <a:ext cx="235655" cy="481300"/>
            <a:chOff x="4963775" y="5368550"/>
            <a:chExt cx="294900" cy="481300"/>
          </a:xfrm>
        </p:grpSpPr>
        <p:cxnSp>
          <p:nvCxnSpPr>
            <p:cNvPr id="147" name="Google Shape;147;p22"/>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48" name="Google Shape;148;p22"/>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9</a:t>
              </a:r>
              <a:endParaRPr>
                <a:solidFill>
                  <a:srgbClr val="000000"/>
                </a:solidFill>
                <a:latin typeface="Nunito Sans"/>
                <a:ea typeface="Nunito Sans"/>
                <a:cs typeface="Nunito Sans"/>
                <a:sym typeface="Nunito Sans"/>
              </a:endParaRPr>
            </a:p>
          </p:txBody>
        </p:sp>
        <p:sp>
          <p:nvSpPr>
            <p:cNvPr id="149" name="Google Shape;149;p22"/>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65</a:t>
              </a:r>
              <a:endParaRPr>
                <a:latin typeface="Nunito Sans"/>
                <a:ea typeface="Nunito Sans"/>
                <a:cs typeface="Nunito Sans"/>
                <a:sym typeface="Nunito Sans"/>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3" name="Shape 153"/>
        <p:cNvGrpSpPr/>
        <p:nvPr/>
      </p:nvGrpSpPr>
      <p:grpSpPr>
        <a:xfrm>
          <a:off x="0" y="0"/>
          <a:ext cx="0" cy="0"/>
          <a:chOff x="0" y="0"/>
          <a:chExt cx="0" cy="0"/>
        </a:xfrm>
      </p:grpSpPr>
      <p:graphicFrame>
        <p:nvGraphicFramePr>
          <p:cNvPr id="154" name="Google Shape;154;p23"/>
          <p:cNvGraphicFramePr/>
          <p:nvPr/>
        </p:nvGraphicFramePr>
        <p:xfrm>
          <a:off x="108044" y="862525"/>
          <a:ext cx="3000000" cy="3000000"/>
        </p:xfrm>
        <a:graphic>
          <a:graphicData uri="http://schemas.openxmlformats.org/drawingml/2006/table">
            <a:tbl>
              <a:tblPr bandRow="1" firstRow="1">
                <a:noFill/>
                <a:tableStyleId>{ED0DE21C-F5CD-4D73-A551-DFDE843D3E03}</a:tableStyleId>
              </a:tblPr>
              <a:tblGrid>
                <a:gridCol w="1546950"/>
                <a:gridCol w="1301375"/>
                <a:gridCol w="1615625"/>
                <a:gridCol w="1350275"/>
                <a:gridCol w="3067850"/>
              </a:tblGrid>
              <a:tr h="10251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Expand:</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(1 - 7</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- 7v</a:t>
                      </a:r>
                      <a:r>
                        <a:rPr b="0" baseline="30000" lang="en-GB" sz="1600">
                          <a:solidFill>
                            <a:srgbClr val="00BC89"/>
                          </a:solidFill>
                          <a:latin typeface="Nunito Sans"/>
                          <a:ea typeface="Nunito Sans"/>
                          <a:cs typeface="Nunito Sans"/>
                          <a:sym typeface="Nunito Sans"/>
                        </a:rPr>
                        <a:t>2</a:t>
                      </a:r>
                      <a:endParaRPr b="0" baseline="30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Calculate the quotient:</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800"/>
                        <a:buFont typeface="Calibri"/>
                        <a:buNone/>
                      </a:pPr>
                      <a:r>
                        <a:rPr b="0" lang="en-GB" sz="1600">
                          <a:solidFill>
                            <a:schemeClr val="dk1"/>
                          </a:solidFill>
                          <a:latin typeface="Nunito Sans"/>
                          <a:ea typeface="Nunito Sans"/>
                          <a:cs typeface="Nunito Sans"/>
                          <a:sym typeface="Nunito Sans"/>
                        </a:rPr>
                        <a:t>    276 ÷ 6 = </a:t>
                      </a:r>
                      <a:r>
                        <a:rPr b="0" lang="en-GB" sz="1600">
                          <a:solidFill>
                            <a:srgbClr val="00BC89"/>
                          </a:solidFill>
                          <a:latin typeface="Nunito Sans"/>
                          <a:ea typeface="Nunito Sans"/>
                          <a:cs typeface="Nunito Sans"/>
                          <a:sym typeface="Nunito Sans"/>
                        </a:rPr>
                        <a:t>46</a:t>
                      </a:r>
                      <a:endParaRPr b="0" sz="1600">
                        <a:solidFill>
                          <a:srgbClr val="00BC89"/>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Write as a mixed number:</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t/>
                      </a:r>
                      <a:endParaRPr b="0" sz="1600">
                        <a:solidFill>
                          <a:srgbClr val="000000"/>
                        </a:solidFill>
                        <a:latin typeface="Nunito Sans"/>
                        <a:ea typeface="Nunito Sans"/>
                        <a:cs typeface="Nunito Sans"/>
                        <a:sym typeface="Nunito Sans"/>
                      </a:endParaRPr>
                    </a:p>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       </a:t>
                      </a:r>
                      <a:r>
                        <a:rPr b="0" baseline="-25000" lang="en-GB" sz="1600">
                          <a:solidFill>
                            <a:srgbClr val="000000"/>
                          </a:solidFill>
                          <a:latin typeface="Nunito Sans"/>
                          <a:ea typeface="Nunito Sans"/>
                          <a:cs typeface="Nunito Sans"/>
                          <a:sym typeface="Nunito Sans"/>
                        </a:rPr>
                        <a:t> </a:t>
                      </a:r>
                      <a:r>
                        <a:rPr b="0" lang="en-GB" sz="1600">
                          <a:solidFill>
                            <a:srgbClr val="000000"/>
                          </a:solidFill>
                          <a:latin typeface="Nunito Sans"/>
                          <a:ea typeface="Nunito Sans"/>
                          <a:cs typeface="Nunito Sans"/>
                          <a:sym typeface="Nunito Sans"/>
                        </a:rPr>
                        <a:t>= </a:t>
                      </a:r>
                      <a:r>
                        <a:rPr b="0" lang="en-GB" sz="1600">
                          <a:solidFill>
                            <a:srgbClr val="00BC89"/>
                          </a:solidFill>
                          <a:latin typeface="Nunito Sans"/>
                          <a:ea typeface="Nunito Sans"/>
                          <a:cs typeface="Nunito Sans"/>
                          <a:sym typeface="Nunito Sans"/>
                        </a:rPr>
                        <a:t>7</a:t>
                      </a:r>
                      <a:endParaRPr b="0" baseline="-2500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8800">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How many more people surveyed preferred sci-fi to horror?   </a:t>
                      </a:r>
                      <a:r>
                        <a:rPr lang="en-GB" sz="1600">
                          <a:solidFill>
                            <a:srgbClr val="00BC89"/>
                          </a:solidFill>
                          <a:latin typeface="Nunito Sans"/>
                          <a:ea typeface="Nunito Sans"/>
                          <a:cs typeface="Nunito Sans"/>
                          <a:sym typeface="Nunito Sans"/>
                        </a:rPr>
                        <a:t>5</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Use Pythagoras’ Theorem to determine the length of side </a:t>
                      </a:r>
                      <a:r>
                        <a:rPr i="1" lang="en-GB" sz="1600">
                          <a:solidFill>
                            <a:schemeClr val="dk1"/>
                          </a:solidFill>
                          <a:latin typeface="Times New Roman"/>
                          <a:ea typeface="Times New Roman"/>
                          <a:cs typeface="Times New Roman"/>
                          <a:sym typeface="Times New Roman"/>
                        </a:rPr>
                        <a:t>C</a:t>
                      </a:r>
                      <a:r>
                        <a:rPr lang="en-GB" sz="1600">
                          <a:solidFill>
                            <a:schemeClr val="dk1"/>
                          </a:solidFill>
                          <a:latin typeface="Nunito Sans"/>
                          <a:ea typeface="Nunito Sans"/>
                          <a:cs typeface="Nunito Sans"/>
                          <a:sym typeface="Nunito Sans"/>
                        </a:rPr>
                        <a:t> in this right-angled triangle.</a:t>
                      </a:r>
                      <a:endParaRPr sz="1600">
                        <a:solidFill>
                          <a:schemeClr val="dk1"/>
                        </a:solidFill>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16cm</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5" name="Google Shape;155;p23"/>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chemeClr val="lt1"/>
                </a:solidFill>
                <a:latin typeface="Nunito Sans"/>
                <a:ea typeface="Nunito Sans"/>
                <a:cs typeface="Nunito Sans"/>
                <a:sym typeface="Nunito Sans"/>
              </a:rPr>
              <a:t>Week 5, </a:t>
            </a:r>
            <a:r>
              <a:rPr b="1" lang="en-GB">
                <a:solidFill>
                  <a:srgbClr val="FFFFFF"/>
                </a:solidFill>
                <a:latin typeface="Nunito Sans"/>
                <a:ea typeface="Nunito Sans"/>
                <a:cs typeface="Nunito Sans"/>
                <a:sym typeface="Nunito Sans"/>
              </a:rPr>
              <a:t>Day 3 </a:t>
            </a:r>
            <a:r>
              <a:rPr b="1" lang="en-GB">
                <a:solidFill>
                  <a:schemeClr val="lt1"/>
                </a:solidFill>
                <a:latin typeface="Nunito Sans"/>
                <a:ea typeface="Nunito Sans"/>
                <a:cs typeface="Nunito Sans"/>
                <a:sym typeface="Nunito Sans"/>
              </a:rPr>
              <a:t>Answers</a:t>
            </a:r>
            <a:endParaRPr b="1">
              <a:solidFill>
                <a:srgbClr val="FFFFFF"/>
              </a:solidFill>
              <a:latin typeface="Nunito Sans"/>
              <a:ea typeface="Nunito Sans"/>
              <a:cs typeface="Nunito Sans"/>
              <a:sym typeface="Nunito Sans"/>
            </a:endParaRPr>
          </a:p>
        </p:txBody>
      </p:sp>
      <p:pic>
        <p:nvPicPr>
          <p:cNvPr id="156" name="Google Shape;156;p23"/>
          <p:cNvPicPr preferRelativeResize="0"/>
          <p:nvPr/>
        </p:nvPicPr>
        <p:blipFill>
          <a:blip r:embed="rId3">
            <a:alphaModFix/>
          </a:blip>
          <a:stretch>
            <a:fillRect/>
          </a:stretch>
        </p:blipFill>
        <p:spPr>
          <a:xfrm>
            <a:off x="1096662" y="2507936"/>
            <a:ext cx="2510636" cy="2187725"/>
          </a:xfrm>
          <a:prstGeom prst="rect">
            <a:avLst/>
          </a:prstGeom>
          <a:noFill/>
          <a:ln>
            <a:noFill/>
          </a:ln>
        </p:spPr>
      </p:pic>
      <p:pic>
        <p:nvPicPr>
          <p:cNvPr id="157" name="Google Shape;157;p23"/>
          <p:cNvPicPr preferRelativeResize="0"/>
          <p:nvPr/>
        </p:nvPicPr>
        <p:blipFill>
          <a:blip r:embed="rId4">
            <a:alphaModFix/>
          </a:blip>
          <a:stretch>
            <a:fillRect/>
          </a:stretch>
        </p:blipFill>
        <p:spPr>
          <a:xfrm>
            <a:off x="5426563" y="2758813"/>
            <a:ext cx="2543175" cy="1685925"/>
          </a:xfrm>
          <a:prstGeom prst="rect">
            <a:avLst/>
          </a:prstGeom>
          <a:noFill/>
          <a:ln>
            <a:noFill/>
          </a:ln>
        </p:spPr>
      </p:pic>
      <p:grpSp>
        <p:nvGrpSpPr>
          <p:cNvPr id="158" name="Google Shape;158;p23"/>
          <p:cNvGrpSpPr/>
          <p:nvPr/>
        </p:nvGrpSpPr>
        <p:grpSpPr>
          <a:xfrm>
            <a:off x="6137353" y="1292100"/>
            <a:ext cx="235655" cy="481300"/>
            <a:chOff x="4963775" y="5368550"/>
            <a:chExt cx="294900" cy="481300"/>
          </a:xfrm>
        </p:grpSpPr>
        <p:cxnSp>
          <p:nvCxnSpPr>
            <p:cNvPr id="159" name="Google Shape;159;p23"/>
            <p:cNvCxnSpPr/>
            <p:nvPr/>
          </p:nvCxnSpPr>
          <p:spPr>
            <a:xfrm>
              <a:off x="4963775" y="5609200"/>
              <a:ext cx="294900" cy="0"/>
            </a:xfrm>
            <a:prstGeom prst="straightConnector1">
              <a:avLst/>
            </a:prstGeom>
            <a:noFill/>
            <a:ln cap="flat" cmpd="sng" w="19050">
              <a:solidFill>
                <a:srgbClr val="000000"/>
              </a:solidFill>
              <a:prstDash val="solid"/>
              <a:round/>
              <a:headEnd len="med" w="med" type="none"/>
              <a:tailEnd len="med" w="med" type="none"/>
            </a:ln>
          </p:spPr>
        </p:cxnSp>
        <p:sp>
          <p:nvSpPr>
            <p:cNvPr id="160" name="Google Shape;160;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9</a:t>
              </a:r>
              <a:endParaRPr>
                <a:solidFill>
                  <a:srgbClr val="000000"/>
                </a:solidFill>
                <a:latin typeface="Nunito Sans"/>
                <a:ea typeface="Nunito Sans"/>
                <a:cs typeface="Nunito Sans"/>
                <a:sym typeface="Nunito Sans"/>
              </a:endParaRPr>
            </a:p>
          </p:txBody>
        </p:sp>
        <p:sp>
          <p:nvSpPr>
            <p:cNvPr id="161" name="Google Shape;161;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latin typeface="Nunito Sans"/>
                  <a:ea typeface="Nunito Sans"/>
                  <a:cs typeface="Nunito Sans"/>
                  <a:sym typeface="Nunito Sans"/>
                </a:rPr>
                <a:t>65</a:t>
              </a:r>
              <a:endParaRPr>
                <a:latin typeface="Nunito Sans"/>
                <a:ea typeface="Nunito Sans"/>
                <a:cs typeface="Nunito Sans"/>
                <a:sym typeface="Nunito Sans"/>
              </a:endParaRPr>
            </a:p>
          </p:txBody>
        </p:sp>
      </p:grpSp>
      <p:grpSp>
        <p:nvGrpSpPr>
          <p:cNvPr id="162" name="Google Shape;162;p23"/>
          <p:cNvGrpSpPr/>
          <p:nvPr/>
        </p:nvGrpSpPr>
        <p:grpSpPr>
          <a:xfrm>
            <a:off x="6751703" y="1292100"/>
            <a:ext cx="235655" cy="481300"/>
            <a:chOff x="4963775" y="5368550"/>
            <a:chExt cx="294900" cy="481300"/>
          </a:xfrm>
        </p:grpSpPr>
        <p:cxnSp>
          <p:nvCxnSpPr>
            <p:cNvPr id="163" name="Google Shape;163;p23"/>
            <p:cNvCxnSpPr/>
            <p:nvPr/>
          </p:nvCxnSpPr>
          <p:spPr>
            <a:xfrm>
              <a:off x="4963775" y="5609200"/>
              <a:ext cx="294900" cy="0"/>
            </a:xfrm>
            <a:prstGeom prst="straightConnector1">
              <a:avLst/>
            </a:prstGeom>
            <a:noFill/>
            <a:ln cap="flat" cmpd="sng" w="19050">
              <a:solidFill>
                <a:srgbClr val="00BC89"/>
              </a:solidFill>
              <a:prstDash val="solid"/>
              <a:round/>
              <a:headEnd len="med" w="med" type="none"/>
              <a:tailEnd len="med" w="med" type="none"/>
            </a:ln>
          </p:spPr>
        </p:cxnSp>
        <p:sp>
          <p:nvSpPr>
            <p:cNvPr id="164" name="Google Shape;164;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9</a:t>
              </a:r>
              <a:endParaRPr>
                <a:solidFill>
                  <a:srgbClr val="00BC89"/>
                </a:solidFill>
                <a:latin typeface="Nunito Sans"/>
                <a:ea typeface="Nunito Sans"/>
                <a:cs typeface="Nunito Sans"/>
                <a:sym typeface="Nunito Sans"/>
              </a:endParaRPr>
            </a:p>
          </p:txBody>
        </p:sp>
        <p:sp>
          <p:nvSpPr>
            <p:cNvPr id="165" name="Google Shape;165;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