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8CE0779-3173-4D1A-A0B6-753EB554367C}">
  <a:tblStyle styleId="{58CE0779-3173-4D1A-A0B6-753EB554367C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418F426-D3CA-4F73-BDEC-AAB9EC42A16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5A9FD041-80F3-4AC3-A5A7-83D28211B8DF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22f67926aa_0_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122f67926aa_0_9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22f67926aa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g122f67926aa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22f67926aa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22f67926aa_0_4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22f67926aa_0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g122f67926aa_0_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22f67926aa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122f67926aa_0_8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t/>
            </a:r>
            <a:endParaRPr sz="1895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None/>
            </a:pPr>
            <a:r>
              <a:rPr lang="en-GB" sz="1895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Autumn Term</a:t>
            </a:r>
            <a:endParaRPr sz="107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{58CE0779-3173-4D1A-A0B6-753EB554367C}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Autumn Term</a:t>
            </a:r>
            <a:endParaRPr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rgbClr val="2779F5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{58CE0779-3173-4D1A-A0B6-753EB554367C}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Relationship Id="rId4" Type="http://schemas.openxmlformats.org/officeDocument/2006/relationships/image" Target="../media/image1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" name="Google Shape;19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{5A9FD041-80F3-4AC3-A5A7-83D28211B8DF}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7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÷       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6 x 157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2.5, 5, 7.5, 10, 12.5,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8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area of this trapezium.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Venn diagram shows how many students from Year 10 study art or drama. How many students study art?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95" name="Google Shape;19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9,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96" name="Google Shape;19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113" y="2466475"/>
            <a:ext cx="2962275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9301" y="2935175"/>
            <a:ext cx="2630400" cy="1822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8" name="Google Shape;198;p24"/>
          <p:cNvGrpSpPr/>
          <p:nvPr/>
        </p:nvGrpSpPr>
        <p:grpSpPr>
          <a:xfrm>
            <a:off x="610578" y="1280300"/>
            <a:ext cx="235655" cy="481300"/>
            <a:chOff x="4963775" y="5368550"/>
            <a:chExt cx="294900" cy="481300"/>
          </a:xfrm>
        </p:grpSpPr>
        <p:cxnSp>
          <p:nvCxnSpPr>
            <p:cNvPr id="199" name="Google Shape;199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0" name="Google Shape;200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1" name="Google Shape;201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2" name="Google Shape;202;p24"/>
          <p:cNvGrpSpPr/>
          <p:nvPr/>
        </p:nvGrpSpPr>
        <p:grpSpPr>
          <a:xfrm>
            <a:off x="1207528" y="1280300"/>
            <a:ext cx="235655" cy="481300"/>
            <a:chOff x="4963775" y="5368550"/>
            <a:chExt cx="294900" cy="481300"/>
          </a:xfrm>
        </p:grpSpPr>
        <p:cxnSp>
          <p:nvCxnSpPr>
            <p:cNvPr id="203" name="Google Shape;203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04" name="Google Shape;204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05" name="Google Shape;205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" name="Google Shape;210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{5A9FD041-80F3-4AC3-A5A7-83D28211B8DF}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7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÷        =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or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6 x 157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942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2.5, 5, 7.5, 10, 12.5,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2.5n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8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area of this trapezium.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174cm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Venn diagram shows how many students from Year 10 study art or drama. How many students study art?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11" name="Google Shape;211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9,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4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12" name="Google Shape;21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6113" y="2466475"/>
            <a:ext cx="2962275" cy="2171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9301" y="2935175"/>
            <a:ext cx="2630400" cy="1822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4" name="Google Shape;214;p25"/>
          <p:cNvGrpSpPr/>
          <p:nvPr/>
        </p:nvGrpSpPr>
        <p:grpSpPr>
          <a:xfrm>
            <a:off x="646178" y="1314425"/>
            <a:ext cx="235655" cy="481300"/>
            <a:chOff x="4963775" y="5368550"/>
            <a:chExt cx="294900" cy="481300"/>
          </a:xfrm>
        </p:grpSpPr>
        <p:cxnSp>
          <p:nvCxnSpPr>
            <p:cNvPr id="215" name="Google Shape;215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16" name="Google Shape;216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17" name="Google Shape;217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18" name="Google Shape;218;p25"/>
          <p:cNvGrpSpPr/>
          <p:nvPr/>
        </p:nvGrpSpPr>
        <p:grpSpPr>
          <a:xfrm>
            <a:off x="1200266" y="1314425"/>
            <a:ext cx="235655" cy="481300"/>
            <a:chOff x="4963775" y="5368550"/>
            <a:chExt cx="294900" cy="481300"/>
          </a:xfrm>
        </p:grpSpPr>
        <p:cxnSp>
          <p:nvCxnSpPr>
            <p:cNvPr id="219" name="Google Shape;219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0" name="Google Shape;220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1" name="Google Shape;221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2" name="Google Shape;222;p25"/>
          <p:cNvGrpSpPr/>
          <p:nvPr/>
        </p:nvGrpSpPr>
        <p:grpSpPr>
          <a:xfrm>
            <a:off x="1701066" y="1314425"/>
            <a:ext cx="235655" cy="481300"/>
            <a:chOff x="4963775" y="5368550"/>
            <a:chExt cx="294900" cy="481300"/>
          </a:xfrm>
        </p:grpSpPr>
        <p:cxnSp>
          <p:nvCxnSpPr>
            <p:cNvPr id="223" name="Google Shape;223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4" name="Google Shape;224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5" name="Google Shape;225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26" name="Google Shape;226;p25"/>
          <p:cNvGrpSpPr/>
          <p:nvPr/>
        </p:nvGrpSpPr>
        <p:grpSpPr>
          <a:xfrm>
            <a:off x="2391778" y="1263900"/>
            <a:ext cx="235655" cy="481300"/>
            <a:chOff x="4963775" y="5368550"/>
            <a:chExt cx="294900" cy="481300"/>
          </a:xfrm>
        </p:grpSpPr>
        <p:cxnSp>
          <p:nvCxnSpPr>
            <p:cNvPr id="227" name="Google Shape;227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28" name="Google Shape;228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9" name="Google Shape;229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4" name="Google Shape;234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{5A9FD041-80F3-4AC3-A5A7-83D28211B8DF}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90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-         +       =   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252 x 8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2, 6, 10, 14, 18,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8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area of the shaded region.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Venn diagram shows how many students from Year 11 study French or German. How many students study German?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35" name="Google Shape;235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9,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36" name="Google Shape;236;p26"/>
          <p:cNvSpPr txBox="1"/>
          <p:nvPr/>
        </p:nvSpPr>
        <p:spPr>
          <a:xfrm>
            <a:off x="5322625" y="2686900"/>
            <a:ext cx="39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37" name="Google Shape;237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838" y="2652713"/>
            <a:ext cx="355282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9775" y="2832492"/>
            <a:ext cx="2787900" cy="19251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9" name="Google Shape;239;p26"/>
          <p:cNvGrpSpPr/>
          <p:nvPr/>
        </p:nvGrpSpPr>
        <p:grpSpPr>
          <a:xfrm>
            <a:off x="652916" y="1278925"/>
            <a:ext cx="235655" cy="481300"/>
            <a:chOff x="4963775" y="5368550"/>
            <a:chExt cx="294900" cy="481300"/>
          </a:xfrm>
        </p:grpSpPr>
        <p:cxnSp>
          <p:nvCxnSpPr>
            <p:cNvPr id="240" name="Google Shape;240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1" name="Google Shape;241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2" name="Google Shape;242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3" name="Google Shape;243;p26"/>
          <p:cNvGrpSpPr/>
          <p:nvPr/>
        </p:nvGrpSpPr>
        <p:grpSpPr>
          <a:xfrm flipH="1">
            <a:off x="1165107" y="1278925"/>
            <a:ext cx="339961" cy="481300"/>
            <a:chOff x="4963775" y="5368550"/>
            <a:chExt cx="294900" cy="481300"/>
          </a:xfrm>
        </p:grpSpPr>
        <p:cxnSp>
          <p:nvCxnSpPr>
            <p:cNvPr id="244" name="Google Shape;244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5" name="Google Shape;245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6" name="Google Shape;246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47" name="Google Shape;247;p26"/>
          <p:cNvGrpSpPr/>
          <p:nvPr/>
        </p:nvGrpSpPr>
        <p:grpSpPr>
          <a:xfrm>
            <a:off x="1781591" y="1278925"/>
            <a:ext cx="235655" cy="481300"/>
            <a:chOff x="4963775" y="5368550"/>
            <a:chExt cx="294900" cy="481300"/>
          </a:xfrm>
        </p:grpSpPr>
        <p:cxnSp>
          <p:nvCxnSpPr>
            <p:cNvPr id="248" name="Google Shape;248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49" name="Google Shape;249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50" name="Google Shape;250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5" name="Google Shape;255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{5A9FD041-80F3-4AC3-A5A7-83D28211B8DF}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90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-        +        =  </a:t>
                      </a:r>
                      <a:endParaRPr b="0" baseline="-25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252 x 8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2016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2, 6, 10, 14, 18,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4n - 2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8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area of the shaded region.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120cm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Venn diagram shows how many students from Year 11 study French or German. How many students study German?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56" name="Google Shape;256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9,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5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257" name="Google Shape;257;p27"/>
          <p:cNvSpPr txBox="1"/>
          <p:nvPr/>
        </p:nvSpPr>
        <p:spPr>
          <a:xfrm>
            <a:off x="5322625" y="2686900"/>
            <a:ext cx="396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58" name="Google Shape;25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7838" y="2652713"/>
            <a:ext cx="3552825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9" name="Google Shape;259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79775" y="2832492"/>
            <a:ext cx="2787900" cy="19251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60" name="Google Shape;260;p27"/>
          <p:cNvGrpSpPr/>
          <p:nvPr/>
        </p:nvGrpSpPr>
        <p:grpSpPr>
          <a:xfrm>
            <a:off x="706191" y="1287800"/>
            <a:ext cx="235655" cy="481300"/>
            <a:chOff x="4963775" y="5368550"/>
            <a:chExt cx="294900" cy="481300"/>
          </a:xfrm>
        </p:grpSpPr>
        <p:cxnSp>
          <p:nvCxnSpPr>
            <p:cNvPr id="261" name="Google Shape;261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2" name="Google Shape;262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3" name="Google Shape;263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4" name="Google Shape;264;p27"/>
          <p:cNvGrpSpPr/>
          <p:nvPr/>
        </p:nvGrpSpPr>
        <p:grpSpPr>
          <a:xfrm>
            <a:off x="1222816" y="1287800"/>
            <a:ext cx="235655" cy="481300"/>
            <a:chOff x="4963775" y="5368550"/>
            <a:chExt cx="294900" cy="481300"/>
          </a:xfrm>
        </p:grpSpPr>
        <p:cxnSp>
          <p:nvCxnSpPr>
            <p:cNvPr id="265" name="Google Shape;265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66" name="Google Shape;266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67" name="Google Shape;267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68" name="Google Shape;268;p27"/>
          <p:cNvGrpSpPr/>
          <p:nvPr/>
        </p:nvGrpSpPr>
        <p:grpSpPr>
          <a:xfrm>
            <a:off x="1739441" y="1287800"/>
            <a:ext cx="235655" cy="481300"/>
            <a:chOff x="4963775" y="5368550"/>
            <a:chExt cx="294900" cy="481300"/>
          </a:xfrm>
        </p:grpSpPr>
        <p:cxnSp>
          <p:nvCxnSpPr>
            <p:cNvPr id="269" name="Google Shape;269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0" name="Google Shape;270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1" name="Google Shape;271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72" name="Google Shape;272;p27"/>
          <p:cNvGrpSpPr/>
          <p:nvPr/>
        </p:nvGrpSpPr>
        <p:grpSpPr>
          <a:xfrm>
            <a:off x="2333641" y="1287800"/>
            <a:ext cx="235655" cy="481300"/>
            <a:chOff x="4963775" y="5368550"/>
            <a:chExt cx="294900" cy="481300"/>
          </a:xfrm>
        </p:grpSpPr>
        <p:cxnSp>
          <p:nvCxnSpPr>
            <p:cNvPr id="273" name="Google Shape;273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4" name="Google Shape;274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30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5" name="Google Shape;275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{F418F426-D3CA-4F73-BDEC-AAB9EC42A168}</a:tableStyleId>
              </a:tblPr>
              <a:tblGrid>
                <a:gridCol w="8815025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Questions 1, 2 &amp; 3 focus on skills that form part of the mathematical toolkit, and in fact are predominantly computational. Question 4 covers area and perimeter, so be aware that misconceptions in terms of method and understanding frequently arise; take time to address any difficulties. Question 5 involves looking at Venn diagrams, where it is worth emphasising the mechanics of how these useful representations work.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 arithmetic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Multiplying by a single digit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the n</a:t>
                      </a:r>
                      <a:r>
                        <a:rPr b="1" baseline="30000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 and perimeter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Venn diagrams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{F418F426-D3CA-4F73-BDEC-AAB9EC42A168}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 arithmetic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Summarise the methods for performing the four operations with fractions.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Multiplying by a single digit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multiplying by a single digit make the calculation easier? Why do you think this?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the n</a:t>
                      </a:r>
                      <a:r>
                        <a:rPr b="1" baseline="30000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the n</a:t>
                      </a:r>
                      <a:r>
                        <a:rPr b="1" baseline="30000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 unique?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Area and perimeter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remember the difference between area and perimeter?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are the units different for area and perimeter?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Venn diagrams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Venn diagrams were invented?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{5A9FD041-80F3-4AC3-A5A7-83D28211B8DF}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7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+      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Work out: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18 x 6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the n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4, 7, 10, 13, 16,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8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Determine the area of this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Venn diagram shows how many stude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nts from Class 8A own a cat or dog. How many students owned a cat?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9, Day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763" y="2699650"/>
            <a:ext cx="3038475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23496" y="2757375"/>
            <a:ext cx="2887050" cy="20002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8"/>
          <p:cNvGrpSpPr/>
          <p:nvPr/>
        </p:nvGrpSpPr>
        <p:grpSpPr>
          <a:xfrm>
            <a:off x="585628" y="1278925"/>
            <a:ext cx="235655" cy="481300"/>
            <a:chOff x="4963775" y="5368550"/>
            <a:chExt cx="294900" cy="481300"/>
          </a:xfrm>
        </p:grpSpPr>
        <p:cxnSp>
          <p:nvCxnSpPr>
            <p:cNvPr id="91" name="Google Shape;91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2" name="Google Shape;92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3" name="Google Shape;93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94" name="Google Shape;94;p18"/>
          <p:cNvGrpSpPr/>
          <p:nvPr/>
        </p:nvGrpSpPr>
        <p:grpSpPr>
          <a:xfrm>
            <a:off x="1037703" y="1278925"/>
            <a:ext cx="235655" cy="481300"/>
            <a:chOff x="4963775" y="5368550"/>
            <a:chExt cx="294900" cy="481300"/>
          </a:xfrm>
        </p:grpSpPr>
        <p:cxnSp>
          <p:nvCxnSpPr>
            <p:cNvPr id="95" name="Google Shape;95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6" name="Google Shape;96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7" name="Google Shape;97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{5A9FD041-80F3-4AC3-A5A7-83D28211B8DF}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17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+       =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Work out: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18 x 6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the n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4, 7, 10, 13, 16,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3n + 1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28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Determine the area of this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22.5cm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The Venn diagram shows how many stude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nts from Class 8A own a cat or dog. How many students owned a cat?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9,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9763" y="2699650"/>
            <a:ext cx="3038475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78450" y="2805900"/>
            <a:ext cx="2816999" cy="19517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6" name="Google Shape;106;p19"/>
          <p:cNvGrpSpPr/>
          <p:nvPr/>
        </p:nvGrpSpPr>
        <p:grpSpPr>
          <a:xfrm>
            <a:off x="1179928" y="1278925"/>
            <a:ext cx="235655" cy="481300"/>
            <a:chOff x="4963775" y="5368550"/>
            <a:chExt cx="294900" cy="481300"/>
          </a:xfrm>
        </p:grpSpPr>
        <p:cxnSp>
          <p:nvCxnSpPr>
            <p:cNvPr id="107" name="Google Shape;107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8" name="Google Shape;108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9" name="Google Shape;109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0" name="Google Shape;110;p19"/>
          <p:cNvGrpSpPr/>
          <p:nvPr/>
        </p:nvGrpSpPr>
        <p:grpSpPr>
          <a:xfrm>
            <a:off x="639778" y="1278925"/>
            <a:ext cx="235655" cy="481300"/>
            <a:chOff x="4963775" y="5368550"/>
            <a:chExt cx="294900" cy="481300"/>
          </a:xfrm>
        </p:grpSpPr>
        <p:cxnSp>
          <p:nvCxnSpPr>
            <p:cNvPr id="111" name="Google Shape;111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2" name="Google Shape;112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3" name="Google Shape;113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14" name="Google Shape;114;p19"/>
          <p:cNvGrpSpPr/>
          <p:nvPr/>
        </p:nvGrpSpPr>
        <p:grpSpPr>
          <a:xfrm>
            <a:off x="1655003" y="1278925"/>
            <a:ext cx="235655" cy="481300"/>
            <a:chOff x="4963775" y="5368550"/>
            <a:chExt cx="294900" cy="481300"/>
          </a:xfrm>
        </p:grpSpPr>
        <p:cxnSp>
          <p:nvCxnSpPr>
            <p:cNvPr id="115" name="Google Shape;115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6" name="Google Shape;116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7" name="Google Shape;117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Google Shape;12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{5A9FD041-80F3-4AC3-A5A7-83D28211B8DF}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950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9144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        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7 x 28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14, 11, 8, 5, 2,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64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area of this parallelogram.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Venn diagram shows how many students from Class 7C own a cat or dog. How many students owned neither a cat or a dog?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3" name="Google Shape;12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9,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4" name="Google Shape;12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925" y="2652025"/>
            <a:ext cx="3009900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5" name="Google Shape;12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2900" y="2873375"/>
            <a:ext cx="2781725" cy="1920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6" name="Google Shape;126;p20"/>
          <p:cNvGrpSpPr/>
          <p:nvPr/>
        </p:nvGrpSpPr>
        <p:grpSpPr>
          <a:xfrm>
            <a:off x="736303" y="1287800"/>
            <a:ext cx="235655" cy="481300"/>
            <a:chOff x="4963775" y="5368550"/>
            <a:chExt cx="294900" cy="481300"/>
          </a:xfrm>
        </p:grpSpPr>
        <p:cxnSp>
          <p:nvCxnSpPr>
            <p:cNvPr id="127" name="Google Shape;127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8" name="Google Shape;128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9" name="Google Shape;129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0" name="Google Shape;130;p20"/>
          <p:cNvGrpSpPr/>
          <p:nvPr/>
        </p:nvGrpSpPr>
        <p:grpSpPr>
          <a:xfrm>
            <a:off x="1374953" y="1287800"/>
            <a:ext cx="235655" cy="481300"/>
            <a:chOff x="4963775" y="5368550"/>
            <a:chExt cx="294900" cy="481300"/>
          </a:xfrm>
        </p:grpSpPr>
        <p:cxnSp>
          <p:nvCxnSpPr>
            <p:cNvPr id="131" name="Google Shape;131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2" name="Google Shape;132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3" name="Google Shape;133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8" name="Google Shape;138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{5A9FD041-80F3-4AC3-A5A7-83D28211B8DF}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9950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       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7 x 28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196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14, 11, 8, 5, 2,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17 - 3n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64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area of this parallelogram.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91cm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Venn diagram shows how many students from Class 7C own a cat or dog. How many students owned neither a cat or a dog?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9" name="Google Shape;139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9,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2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0" name="Google Shape;14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9925" y="2652025"/>
            <a:ext cx="3009900" cy="177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2900" y="2873375"/>
            <a:ext cx="2781725" cy="1920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2" name="Google Shape;142;p21"/>
          <p:cNvGrpSpPr/>
          <p:nvPr/>
        </p:nvGrpSpPr>
        <p:grpSpPr>
          <a:xfrm>
            <a:off x="736303" y="1287800"/>
            <a:ext cx="235655" cy="481300"/>
            <a:chOff x="4963775" y="5368550"/>
            <a:chExt cx="294900" cy="481300"/>
          </a:xfrm>
        </p:grpSpPr>
        <p:cxnSp>
          <p:nvCxnSpPr>
            <p:cNvPr id="143" name="Google Shape;143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4" name="Google Shape;144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5" name="Google Shape;145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46" name="Google Shape;146;p21"/>
          <p:cNvGrpSpPr/>
          <p:nvPr/>
        </p:nvGrpSpPr>
        <p:grpSpPr>
          <a:xfrm>
            <a:off x="1312753" y="1287800"/>
            <a:ext cx="235655" cy="481300"/>
            <a:chOff x="4963775" y="5368550"/>
            <a:chExt cx="294900" cy="481300"/>
          </a:xfrm>
        </p:grpSpPr>
        <p:cxnSp>
          <p:nvCxnSpPr>
            <p:cNvPr id="147" name="Google Shape;147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8" name="Google Shape;148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9" name="Google Shape;149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0" name="Google Shape;150;p21"/>
          <p:cNvGrpSpPr/>
          <p:nvPr/>
        </p:nvGrpSpPr>
        <p:grpSpPr>
          <a:xfrm>
            <a:off x="1889203" y="1287800"/>
            <a:ext cx="235655" cy="481300"/>
            <a:chOff x="4963775" y="5368550"/>
            <a:chExt cx="294900" cy="481300"/>
          </a:xfrm>
        </p:grpSpPr>
        <p:cxnSp>
          <p:nvCxnSpPr>
            <p:cNvPr id="151" name="Google Shape;151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2" name="Google Shape;152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3" name="Google Shape;153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Google Shape;15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{5A9FD041-80F3-4AC3-A5A7-83D28211B8DF}</a:tableStyleId>
              </a:tblPr>
              <a:tblGrid>
                <a:gridCol w="1546950"/>
                <a:gridCol w="1301375"/>
                <a:gridCol w="1449300"/>
                <a:gridCol w="1516600"/>
                <a:gridCol w="3067850"/>
              </a:tblGrid>
              <a:tr h="9940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x        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9 x 42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-3, 0, 3, 6, 9, …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62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perimeter of this triangle.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Venn diagram shows how many students from Class 9A had pasta or salad at lunch. How many students had pasta and salad?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9" name="Google Shape;15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9,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0" name="Google Shape;16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6376" y="2905975"/>
            <a:ext cx="2577500" cy="17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8597" y="2382925"/>
            <a:ext cx="3239000" cy="2105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2" name="Google Shape;162;p22"/>
          <p:cNvGrpSpPr/>
          <p:nvPr/>
        </p:nvGrpSpPr>
        <p:grpSpPr>
          <a:xfrm>
            <a:off x="678603" y="1287375"/>
            <a:ext cx="235655" cy="481300"/>
            <a:chOff x="4963775" y="5368550"/>
            <a:chExt cx="294900" cy="481300"/>
          </a:xfrm>
        </p:grpSpPr>
        <p:cxnSp>
          <p:nvCxnSpPr>
            <p:cNvPr id="163" name="Google Shape;163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4" name="Google Shape;164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5" name="Google Shape;165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66" name="Google Shape;166;p22"/>
          <p:cNvGrpSpPr/>
          <p:nvPr/>
        </p:nvGrpSpPr>
        <p:grpSpPr>
          <a:xfrm>
            <a:off x="1331878" y="1287375"/>
            <a:ext cx="235655" cy="481300"/>
            <a:chOff x="4963775" y="5368550"/>
            <a:chExt cx="294900" cy="481300"/>
          </a:xfrm>
        </p:grpSpPr>
        <p:cxnSp>
          <p:nvCxnSpPr>
            <p:cNvPr id="167" name="Google Shape;167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8" name="Google Shape;168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9" name="Google Shape;169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" name="Google Shape;174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{5A9FD041-80F3-4AC3-A5A7-83D28211B8DF}</a:tableStyleId>
              </a:tblPr>
              <a:tblGrid>
                <a:gridCol w="1546950"/>
                <a:gridCol w="1301375"/>
                <a:gridCol w="1449300"/>
                <a:gridCol w="1516600"/>
                <a:gridCol w="3067850"/>
              </a:tblGrid>
              <a:tr h="9940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       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9 x 42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378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n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term: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-3, 0, 3, 6, 9,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3n - 6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62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perimeter of this triangle.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2.93m or 293cm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Venn diagram shows how many students from Class 9A had pasta or salad at lunch. How many students had pasta and salad?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5" name="Google Shape;175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Week 9, 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Day 3 </a:t>
            </a:r>
            <a:r>
              <a:rPr b="1" lang="en-GB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76" name="Google Shape;17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6376" y="2905975"/>
            <a:ext cx="2577500" cy="1785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8597" y="2571750"/>
            <a:ext cx="3239000" cy="2105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8" name="Google Shape;178;p23"/>
          <p:cNvGrpSpPr/>
          <p:nvPr/>
        </p:nvGrpSpPr>
        <p:grpSpPr>
          <a:xfrm>
            <a:off x="593178" y="1287800"/>
            <a:ext cx="235655" cy="481300"/>
            <a:chOff x="4963775" y="5368550"/>
            <a:chExt cx="294900" cy="481300"/>
          </a:xfrm>
        </p:grpSpPr>
        <p:cxnSp>
          <p:nvCxnSpPr>
            <p:cNvPr id="179" name="Google Shape;179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0" name="Google Shape;180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1" name="Google Shape;181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2" name="Google Shape;182;p23"/>
          <p:cNvGrpSpPr/>
          <p:nvPr/>
        </p:nvGrpSpPr>
        <p:grpSpPr>
          <a:xfrm>
            <a:off x="1200803" y="1287800"/>
            <a:ext cx="235655" cy="481300"/>
            <a:chOff x="4963775" y="5368550"/>
            <a:chExt cx="294900" cy="481300"/>
          </a:xfrm>
        </p:grpSpPr>
        <p:cxnSp>
          <p:nvCxnSpPr>
            <p:cNvPr id="183" name="Google Shape;183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4" name="Google Shape;184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5" name="Google Shape;185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7</a:t>
              </a:r>
              <a:endParaRPr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86" name="Google Shape;186;p23"/>
          <p:cNvGrpSpPr/>
          <p:nvPr/>
        </p:nvGrpSpPr>
        <p:grpSpPr>
          <a:xfrm>
            <a:off x="1719603" y="1287800"/>
            <a:ext cx="235655" cy="481300"/>
            <a:chOff x="4963775" y="5368550"/>
            <a:chExt cx="294900" cy="481300"/>
          </a:xfrm>
        </p:grpSpPr>
        <p:cxnSp>
          <p:nvCxnSpPr>
            <p:cNvPr id="187" name="Google Shape;187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88" name="Google Shape;188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9" name="Google Shape;189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