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7154CFE-2D5D-433B-8164-97C73BAB83BF}">
  <a:tblStyle styleId="{37154CFE-2D5D-433B-8164-97C73BAB83B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17F9B7A4-AA74-4EAF-9412-A29F71FF4078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6733CE5-D560-4E4F-B4AF-D67F217044F8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217f034862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g1217f034862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217f034862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g1217f034862_0_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17f03486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g1217f034862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217f03486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g1217f034862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217f03486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1217f034862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07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Autumn Term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{37154CFE-2D5D-433B-8164-97C73BAB83BF}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Autumn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{37154CFE-2D5D-433B-8164-97C73BAB83BF}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12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2" name="Google Shape;172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{F6733CE5-D560-4E4F-B4AF-D67F217044F8}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40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area of a circle with diameter 17cm?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m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2(m - 4) = 4n -10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rule,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9n - 7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78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shape below: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any/all lines of reflectional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bag contains 3 red counters and 7 blue counters. A counter is drawn from the bag at random, the colour is recorded and the counter is replaced. Then another counter is drawn.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that the first counter is red and the second counter is blue?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3" name="Google Shape;173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4" name="Google Shape;17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250" y="3216275"/>
            <a:ext cx="30480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9" name="Google Shape;179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{F6733CE5-D560-4E4F-B4AF-D67F217044F8}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40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area of a circle with diameter 17cm?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226.98cm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(2dp)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2(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- 4) =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-10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rule,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9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2, 11, 20, 29, 38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78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shape below: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any/all lines of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reflectional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bag contains 3 red counters and 7 blue counters. A counter is drawn from the bag at random, the colour is recorded and the counter is replaced. Then another counter is drawn.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that the first counter is red and the second counter is blue?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=</a:t>
                      </a:r>
                      <a:endParaRPr baseline="-25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0" name="Google Shape;180;p25"/>
          <p:cNvSpPr txBox="1"/>
          <p:nvPr/>
        </p:nvSpPr>
        <p:spPr>
          <a:xfrm>
            <a:off x="80050" y="361775"/>
            <a:ext cx="256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1" name="Google Shape;18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6475" y="3159125"/>
            <a:ext cx="3083975" cy="14763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2" name="Google Shape;182;p25"/>
          <p:cNvGrpSpPr/>
          <p:nvPr/>
        </p:nvGrpSpPr>
        <p:grpSpPr>
          <a:xfrm>
            <a:off x="4849278" y="4270450"/>
            <a:ext cx="235655" cy="481300"/>
            <a:chOff x="4963775" y="5368550"/>
            <a:chExt cx="294900" cy="481300"/>
          </a:xfrm>
        </p:grpSpPr>
        <p:cxnSp>
          <p:nvCxnSpPr>
            <p:cNvPr id="183" name="Google Shape;183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4" name="Google Shape;184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5" name="Google Shape;185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6" name="Google Shape;186;p25"/>
          <p:cNvGrpSpPr/>
          <p:nvPr/>
        </p:nvGrpSpPr>
        <p:grpSpPr>
          <a:xfrm>
            <a:off x="5546428" y="4270050"/>
            <a:ext cx="235655" cy="481300"/>
            <a:chOff x="4963775" y="5368550"/>
            <a:chExt cx="294900" cy="481300"/>
          </a:xfrm>
        </p:grpSpPr>
        <p:cxnSp>
          <p:nvCxnSpPr>
            <p:cNvPr id="187" name="Google Shape;18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8" name="Google Shape;188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9" name="Google Shape;189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0" name="Google Shape;190;p25"/>
          <p:cNvGrpSpPr/>
          <p:nvPr/>
        </p:nvGrpSpPr>
        <p:grpSpPr>
          <a:xfrm>
            <a:off x="6143248" y="4270050"/>
            <a:ext cx="371804" cy="482100"/>
            <a:chOff x="7552148" y="4269650"/>
            <a:chExt cx="371804" cy="482100"/>
          </a:xfrm>
        </p:grpSpPr>
        <p:cxnSp>
          <p:nvCxnSpPr>
            <p:cNvPr id="191" name="Google Shape;191;p25"/>
            <p:cNvCxnSpPr/>
            <p:nvPr/>
          </p:nvCxnSpPr>
          <p:spPr>
            <a:xfrm flipH="1" rot="10800000">
              <a:off x="7570151" y="4510250"/>
              <a:ext cx="317700" cy="90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2" name="Google Shape;192;p25"/>
            <p:cNvSpPr txBox="1"/>
            <p:nvPr/>
          </p:nvSpPr>
          <p:spPr>
            <a:xfrm>
              <a:off x="7570350" y="4536350"/>
              <a:ext cx="353602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100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3" name="Google Shape;193;p25"/>
            <p:cNvSpPr txBox="1"/>
            <p:nvPr/>
          </p:nvSpPr>
          <p:spPr>
            <a:xfrm>
              <a:off x="7552148" y="4269650"/>
              <a:ext cx="3537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8" name="Google Shape;198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{F6733CE5-D560-4E4F-B4AF-D67F217044F8}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circumference of a circle with radius 7.5cm?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z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rule,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100 -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42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regular octagon below: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all lines of reflectional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fair coin is flipped and an unbiased 6-sided dice is rolled, with the result recorded.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probability that the coin shows heads AND the dice displays an odd number.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9" name="Google Shape;199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00" name="Google Shape;20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500" y="2809872"/>
            <a:ext cx="2175425" cy="218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" name="Google Shape;205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{F6733CE5-D560-4E4F-B4AF-D67F217044F8}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circumference of a circle with radius 7.5cm?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47.12cm (2dp)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z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z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rule,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100 -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99, 96, 91, 84, 75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42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regular octagon below: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all lines of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reflectional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fair coin is flipped and an unbiased 6-sided dice is rolled, with the result recorded.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probability that the coin shows heads AND the dice displays an odd number.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       =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6" name="Google Shape;206;p27"/>
          <p:cNvSpPr txBox="1"/>
          <p:nvPr/>
        </p:nvSpPr>
        <p:spPr>
          <a:xfrm>
            <a:off x="80050" y="361775"/>
            <a:ext cx="2521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07" name="Google Shape;20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7125" y="3044075"/>
            <a:ext cx="1655029" cy="16714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8" name="Google Shape;208;p27"/>
          <p:cNvGrpSpPr/>
          <p:nvPr/>
        </p:nvGrpSpPr>
        <p:grpSpPr>
          <a:xfrm>
            <a:off x="5091978" y="3575500"/>
            <a:ext cx="235655" cy="481300"/>
            <a:chOff x="4963775" y="5368550"/>
            <a:chExt cx="294900" cy="481300"/>
          </a:xfrm>
        </p:grpSpPr>
        <p:cxnSp>
          <p:nvCxnSpPr>
            <p:cNvPr id="209" name="Google Shape;209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0" name="Google Shape;210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1" name="Google Shape;211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2" name="Google Shape;212;p27"/>
          <p:cNvGrpSpPr/>
          <p:nvPr/>
        </p:nvGrpSpPr>
        <p:grpSpPr>
          <a:xfrm>
            <a:off x="5629978" y="3575500"/>
            <a:ext cx="235655" cy="481300"/>
            <a:chOff x="4963775" y="5368550"/>
            <a:chExt cx="294900" cy="481300"/>
          </a:xfrm>
        </p:grpSpPr>
        <p:cxnSp>
          <p:nvCxnSpPr>
            <p:cNvPr id="213" name="Google Shape;213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4" name="Google Shape;214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5" name="Google Shape;215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6" name="Google Shape;216;p27"/>
          <p:cNvGrpSpPr/>
          <p:nvPr/>
        </p:nvGrpSpPr>
        <p:grpSpPr>
          <a:xfrm>
            <a:off x="6214378" y="3575500"/>
            <a:ext cx="235655" cy="481300"/>
            <a:chOff x="4963775" y="5368550"/>
            <a:chExt cx="294900" cy="481300"/>
          </a:xfrm>
        </p:grpSpPr>
        <p:cxnSp>
          <p:nvCxnSpPr>
            <p:cNvPr id="217" name="Google Shape;217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8" name="Google Shape;218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9" name="Google Shape;219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{17F9B7A4-AA74-4EAF-9412-A29F71FF4078}</a:tableStyleId>
              </a:tblPr>
              <a:tblGrid>
                <a:gridCol w="878945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 is a reminder of some measures in circles. Questions 2-4 focus on skills that form part of a mathematical toolkit. For question 2, remind students that an equation solving method is appropriate for these tasks.  Question 5 considers the probability of combined events; these are not unduly overcomplicated.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Measures in circles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Changing the subject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Generating sequences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Symmetry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Probability (combined events)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{17F9B7A4-AA74-4EAF-9412-A29F71FF4078}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Measures in circles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remember the formulae for circles?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Changing the subject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changing the subject just generalised equation solving?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Generating sequences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two different rules generate the same sequence?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Symmetry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does the order of rotational symmetry equal the number of lines of symmetry? Why?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Probability (combined events)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combining the probabilities for events change the reliability of our answer?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{F6733CE5-D560-4E4F-B4AF-D67F217044F8}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1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area of a circle with radius 11cm?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Make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2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Generate the first 5 terms of the sequence with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rule,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9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shape below: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any/all lines of reflectional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Two unbiased coins are flipped at the same time.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both coins landing heads up?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12,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4775" y="3190875"/>
            <a:ext cx="1457250" cy="145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" name="Google Shape;93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{F6733CE5-D560-4E4F-B4AF-D67F217044F8}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1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area of a circle with radius 11cm?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380.13cm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(2dp)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Make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Generate the first 5 terms of the sequence with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rule,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2, 5, 8, 11, 14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9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shape below: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any/all lines of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reflectional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Two unbiased coins are flipped at the same time.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both coins landing heads up?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= 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4" name="Google Shape;94;p19"/>
          <p:cNvSpPr txBox="1"/>
          <p:nvPr/>
        </p:nvSpPr>
        <p:spPr>
          <a:xfrm>
            <a:off x="80050" y="361775"/>
            <a:ext cx="2565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3201" y="3049176"/>
            <a:ext cx="1625100" cy="15954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6" name="Google Shape;96;p19"/>
          <p:cNvGrpSpPr/>
          <p:nvPr/>
        </p:nvGrpSpPr>
        <p:grpSpPr>
          <a:xfrm>
            <a:off x="5686628" y="3344175"/>
            <a:ext cx="235655" cy="481300"/>
            <a:chOff x="4963775" y="5368550"/>
            <a:chExt cx="294900" cy="481300"/>
          </a:xfrm>
        </p:grpSpPr>
        <p:cxnSp>
          <p:nvCxnSpPr>
            <p:cNvPr id="97" name="Google Shape;97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8" name="Google Shape;98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9" name="Google Shape;99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00" name="Google Shape;100;p19"/>
          <p:cNvGrpSpPr/>
          <p:nvPr/>
        </p:nvGrpSpPr>
        <p:grpSpPr>
          <a:xfrm>
            <a:off x="6236478" y="3344175"/>
            <a:ext cx="235655" cy="481300"/>
            <a:chOff x="4963775" y="5368550"/>
            <a:chExt cx="294900" cy="481300"/>
          </a:xfrm>
        </p:grpSpPr>
        <p:cxnSp>
          <p:nvCxnSpPr>
            <p:cNvPr id="101" name="Google Shape;101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2" name="Google Shape;102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3" name="Google Shape;103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04" name="Google Shape;104;p19"/>
          <p:cNvGrpSpPr/>
          <p:nvPr/>
        </p:nvGrpSpPr>
        <p:grpSpPr>
          <a:xfrm>
            <a:off x="6786328" y="3344175"/>
            <a:ext cx="235655" cy="481300"/>
            <a:chOff x="4963775" y="5368550"/>
            <a:chExt cx="294900" cy="481300"/>
          </a:xfrm>
        </p:grpSpPr>
        <p:cxnSp>
          <p:nvCxnSpPr>
            <p:cNvPr id="105" name="Google Shape;105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6" name="Google Shape;106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7" name="Google Shape;107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" name="Google Shape;11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{F6733CE5-D560-4E4F-B4AF-D67F217044F8}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36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circumference of a circle with diameter 8cm?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3 =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rule,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69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shape below: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any/all lines of reflectional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bag contains 2 red counters and 3 blue counters. A counter is drawn from the bag at random, the colour is recorded and the counter is replaced. Then 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nother counter is drawn.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that both counters are red?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3" name="Google Shape;11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4" name="Google Shape;11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3000" y="3203675"/>
            <a:ext cx="1559300" cy="145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" name="Google Shape;119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{F6733CE5-D560-4E4F-B4AF-D67F217044F8}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36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circumference of a circle with diameter 8cm?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25.13cm (2dp)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3 =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7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rule,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5, 7, 9, 11, 13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69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shape below: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 rotational symmetry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any/all lines of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reflectional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bag contains 2 red counters and 3 blue counters. A counter is drawn from the bag at random, the colour is recorded and the counter is replaced. Then 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nother counter is drawn.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that both counters are red?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=</a:t>
                      </a:r>
                      <a:endParaRPr baseline="-25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0" name="Google Shape;120;p21"/>
          <p:cNvSpPr txBox="1"/>
          <p:nvPr/>
        </p:nvSpPr>
        <p:spPr>
          <a:xfrm>
            <a:off x="80050" y="361775"/>
            <a:ext cx="250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1" name="Google Shape;12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77950" y="3086125"/>
            <a:ext cx="1568550" cy="15685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2" name="Google Shape;122;p21"/>
          <p:cNvGrpSpPr/>
          <p:nvPr/>
        </p:nvGrpSpPr>
        <p:grpSpPr>
          <a:xfrm>
            <a:off x="6137378" y="4072650"/>
            <a:ext cx="235655" cy="481300"/>
            <a:chOff x="4963775" y="5368550"/>
            <a:chExt cx="294900" cy="481300"/>
          </a:xfrm>
        </p:grpSpPr>
        <p:cxnSp>
          <p:nvCxnSpPr>
            <p:cNvPr id="123" name="Google Shape;123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4" name="Google Shape;124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5" name="Google Shape;125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26" name="Google Shape;126;p21"/>
          <p:cNvGrpSpPr/>
          <p:nvPr/>
        </p:nvGrpSpPr>
        <p:grpSpPr>
          <a:xfrm>
            <a:off x="5557203" y="4072650"/>
            <a:ext cx="235655" cy="481300"/>
            <a:chOff x="4963775" y="5368550"/>
            <a:chExt cx="294900" cy="481300"/>
          </a:xfrm>
        </p:grpSpPr>
        <p:cxnSp>
          <p:nvCxnSpPr>
            <p:cNvPr id="127" name="Google Shape;127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8" name="Google Shape;128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9" name="Google Shape;129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30" name="Google Shape;130;p21"/>
          <p:cNvGrpSpPr/>
          <p:nvPr/>
        </p:nvGrpSpPr>
        <p:grpSpPr>
          <a:xfrm>
            <a:off x="6717553" y="4072650"/>
            <a:ext cx="235655" cy="481300"/>
            <a:chOff x="4963775" y="5368550"/>
            <a:chExt cx="294900" cy="481300"/>
          </a:xfrm>
        </p:grpSpPr>
        <p:cxnSp>
          <p:nvCxnSpPr>
            <p:cNvPr id="131" name="Google Shape;131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2" name="Google Shape;132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3" name="Google Shape;133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Google Shape;13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{F6733CE5-D560-4E4F-B4AF-D67F217044F8}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5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area of a circle with diameter 20cm?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rule,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19 - 3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isosceles trapezium below: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any/all lines of reflectional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Three unbiased coins are flipped at the same time.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all three coins landing tails up?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9" name="Google Shape;13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0" name="Google Shape;14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025" y="3295650"/>
            <a:ext cx="2552700" cy="140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" name="Google Shape;145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{F6733CE5-D560-4E4F-B4AF-D67F217044F8}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5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area of a circle with diameter 20cm?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314.16cm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(2dp)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Make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subject: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3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4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     (4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rule,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19 - 3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16, 13, 10, 7, 4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isosceles  trapezium below: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 rotational symmetry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any/all lines of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reflectional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Three unbiased coins are flipped at the same time.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all three coins landing tails up?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x         = 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6" name="Google Shape;146;p23"/>
          <p:cNvSpPr txBox="1"/>
          <p:nvPr/>
        </p:nvSpPr>
        <p:spPr>
          <a:xfrm>
            <a:off x="80050" y="361775"/>
            <a:ext cx="250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7" name="Google Shape;14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7200" y="3271825"/>
            <a:ext cx="1694100" cy="1428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8" name="Google Shape;148;p23"/>
          <p:cNvGrpSpPr/>
          <p:nvPr/>
        </p:nvGrpSpPr>
        <p:grpSpPr>
          <a:xfrm>
            <a:off x="3781928" y="1567125"/>
            <a:ext cx="235655" cy="481300"/>
            <a:chOff x="4963775" y="5368550"/>
            <a:chExt cx="294900" cy="481300"/>
          </a:xfrm>
        </p:grpSpPr>
        <p:cxnSp>
          <p:nvCxnSpPr>
            <p:cNvPr id="149" name="Google Shape;149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0" name="Google Shape;150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1" name="Google Shape;151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2" name="Google Shape;152;p23"/>
          <p:cNvGrpSpPr/>
          <p:nvPr/>
        </p:nvGrpSpPr>
        <p:grpSpPr>
          <a:xfrm>
            <a:off x="5025028" y="3567625"/>
            <a:ext cx="235655" cy="481300"/>
            <a:chOff x="4963775" y="5368550"/>
            <a:chExt cx="294900" cy="481300"/>
          </a:xfrm>
        </p:grpSpPr>
        <p:cxnSp>
          <p:nvCxnSpPr>
            <p:cNvPr id="153" name="Google Shape;153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4" name="Google Shape;154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5" name="Google Shape;155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6" name="Google Shape;156;p23"/>
          <p:cNvGrpSpPr/>
          <p:nvPr/>
        </p:nvGrpSpPr>
        <p:grpSpPr>
          <a:xfrm>
            <a:off x="5544953" y="3567625"/>
            <a:ext cx="235655" cy="481300"/>
            <a:chOff x="4963775" y="5368550"/>
            <a:chExt cx="294900" cy="481300"/>
          </a:xfrm>
        </p:grpSpPr>
        <p:cxnSp>
          <p:nvCxnSpPr>
            <p:cNvPr id="157" name="Google Shape;15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8" name="Google Shape;158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9" name="Google Shape;159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0" name="Google Shape;160;p23"/>
          <p:cNvGrpSpPr/>
          <p:nvPr/>
        </p:nvGrpSpPr>
        <p:grpSpPr>
          <a:xfrm>
            <a:off x="6108828" y="3567625"/>
            <a:ext cx="235655" cy="481300"/>
            <a:chOff x="4963775" y="5368550"/>
            <a:chExt cx="294900" cy="481300"/>
          </a:xfrm>
        </p:grpSpPr>
        <p:cxnSp>
          <p:nvCxnSpPr>
            <p:cNvPr id="161" name="Google Shape;161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2" name="Google Shape;162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3" name="Google Shape;163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4" name="Google Shape;164;p23"/>
          <p:cNvGrpSpPr/>
          <p:nvPr/>
        </p:nvGrpSpPr>
        <p:grpSpPr>
          <a:xfrm>
            <a:off x="6672703" y="3567625"/>
            <a:ext cx="235655" cy="481300"/>
            <a:chOff x="4963775" y="5368550"/>
            <a:chExt cx="294900" cy="481300"/>
          </a:xfrm>
        </p:grpSpPr>
        <p:cxnSp>
          <p:nvCxnSpPr>
            <p:cNvPr id="165" name="Google Shape;165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6" name="Google Shape;166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7" name="Google Shape;167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