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8F69086-591A-4913-B3F0-66C63108489C}">
  <a:tblStyle styleId="{B8F69086-591A-4913-B3F0-66C63108489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E54E691-5065-47DB-8B27-A9784FC653CD}"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F6260C0-C24C-4907-8435-EE234BB5A437}"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148e4b9bfd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g1148e4b9bfd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148e4b9bfd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g1148e4b9bfd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1148e4b9bf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g1148e4b9bfd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148e4b9bf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g1148e4b9bfd_0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1148e4b9bfd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g1148e4b9bfd_0_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Autofit/>
          </a:bodyPr>
          <a:lstStyle/>
          <a:p>
            <a:pPr indent="0" lvl="0" marL="0" rtl="0" algn="ctr">
              <a:lnSpc>
                <a:spcPct val="70000"/>
              </a:lnSpc>
              <a:spcBef>
                <a:spcPts val="0"/>
              </a:spcBef>
              <a:spcAft>
                <a:spcPts val="0"/>
              </a:spcAft>
              <a:buClr>
                <a:schemeClr val="dk1"/>
              </a:buClr>
              <a:buSzPts val="990"/>
              <a:buNone/>
            </a:pPr>
            <a:r>
              <a:rPr lang="en-GB" sz="1995">
                <a:solidFill>
                  <a:schemeClr val="lt1"/>
                </a:solidFill>
                <a:latin typeface="Nunito Sans"/>
                <a:ea typeface="Nunito Sans"/>
                <a:cs typeface="Nunito Sans"/>
                <a:sym typeface="Nunito Sans"/>
              </a:rPr>
              <a:t>KS3 Year 8</a:t>
            </a:r>
            <a:endParaRPr sz="19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t/>
            </a:r>
            <a:endParaRPr sz="19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rPr lang="en-GB" sz="1995">
                <a:solidFill>
                  <a:schemeClr val="lt1"/>
                </a:solidFill>
                <a:latin typeface="Nunito Sans"/>
                <a:ea typeface="Nunito Sans"/>
                <a:cs typeface="Nunito Sans"/>
                <a:sym typeface="Nunito Sans"/>
              </a:rPr>
              <a:t>SPRING TERM</a:t>
            </a:r>
            <a:endParaRPr sz="1995">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{B8F69086-591A-4913-B3F0-66C63108489C}</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{B8F69086-591A-4913-B3F0-66C63108489C}</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graphicFrame>
        <p:nvGraphicFramePr>
          <p:cNvPr id="172" name="Google Shape;172;p24"/>
          <p:cNvGraphicFramePr/>
          <p:nvPr/>
        </p:nvGraphicFramePr>
        <p:xfrm>
          <a:off x="108044" y="862525"/>
          <a:ext cx="3000000" cy="3000000"/>
        </p:xfrm>
        <a:graphic>
          <a:graphicData uri="http://schemas.openxmlformats.org/drawingml/2006/table">
            <a:tbl>
              <a:tblPr bandRow="1" firstRow="1">
                <a:noFill/>
                <a:tableStyleId>{BF6260C0-C24C-4907-8435-EE234BB5A437}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100% of amount </a:t>
                      </a:r>
                      <a:r>
                        <a:rPr b="0" i="1" lang="en-GB" sz="1600">
                          <a:solidFill>
                            <a:schemeClr val="dk1"/>
                          </a:solidFill>
                          <a:latin typeface="Times New Roman"/>
                          <a:ea typeface="Times New Roman"/>
                          <a:cs typeface="Times New Roman"/>
                          <a:sym typeface="Times New Roman"/>
                        </a:rPr>
                        <a:t>W</a:t>
                      </a:r>
                      <a:r>
                        <a:rPr b="0" lang="en-GB" sz="1600">
                          <a:solidFill>
                            <a:schemeClr val="dk1"/>
                          </a:solidFill>
                          <a:latin typeface="Nunito Sans"/>
                          <a:ea typeface="Nunito Sans"/>
                          <a:cs typeface="Nunito Sans"/>
                          <a:sym typeface="Nunito Sans"/>
                        </a:rPr>
                        <a:t> if 75% of </a:t>
                      </a:r>
                      <a:r>
                        <a:rPr b="0" i="1" lang="en-GB" sz="1600">
                          <a:solidFill>
                            <a:schemeClr val="dk1"/>
                          </a:solidFill>
                          <a:latin typeface="Times New Roman"/>
                          <a:ea typeface="Times New Roman"/>
                          <a:cs typeface="Times New Roman"/>
                          <a:sym typeface="Times New Roman"/>
                        </a:rPr>
                        <a:t>W</a:t>
                      </a:r>
                      <a:r>
                        <a:rPr b="0" lang="en-GB" sz="1600">
                          <a:solidFill>
                            <a:schemeClr val="dk1"/>
                          </a:solidFill>
                          <a:latin typeface="Nunito Sans"/>
                          <a:ea typeface="Nunito Sans"/>
                          <a:cs typeface="Nunito Sans"/>
                          <a:sym typeface="Nunito Sans"/>
                        </a:rPr>
                        <a:t> is 90.</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7(2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28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22 and 35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827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entries.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For the following set of data, find</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median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mode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         87, 68, 91, 84, 87, 82, 93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3" name="Google Shape;173;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74" name="Google Shape;174;p24"/>
          <p:cNvPicPr preferRelativeResize="0"/>
          <p:nvPr/>
        </p:nvPicPr>
        <p:blipFill>
          <a:blip r:embed="rId3">
            <a:alphaModFix/>
          </a:blip>
          <a:stretch>
            <a:fillRect/>
          </a:stretch>
        </p:blipFill>
        <p:spPr>
          <a:xfrm>
            <a:off x="280875" y="2536150"/>
            <a:ext cx="3886200" cy="1752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graphicFrame>
        <p:nvGraphicFramePr>
          <p:cNvPr id="179" name="Google Shape;179;p25"/>
          <p:cNvGraphicFramePr/>
          <p:nvPr/>
        </p:nvGraphicFramePr>
        <p:xfrm>
          <a:off x="108044" y="862525"/>
          <a:ext cx="3000000" cy="3000000"/>
        </p:xfrm>
        <a:graphic>
          <a:graphicData uri="http://schemas.openxmlformats.org/drawingml/2006/table">
            <a:tbl>
              <a:tblPr bandRow="1" firstRow="1">
                <a:noFill/>
                <a:tableStyleId>{BF6260C0-C24C-4907-8435-EE234BB5A437}</a:tableStyleId>
              </a:tblPr>
              <a:tblGrid>
                <a:gridCol w="1546950"/>
                <a:gridCol w="1301375"/>
                <a:gridCol w="1615625"/>
                <a:gridCol w="1350275"/>
                <a:gridCol w="3067850"/>
              </a:tblGrid>
              <a:tr h="14646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100% of amount </a:t>
                      </a:r>
                      <a:r>
                        <a:rPr b="0" i="1" lang="en-GB" sz="1600">
                          <a:solidFill>
                            <a:schemeClr val="dk1"/>
                          </a:solidFill>
                          <a:latin typeface="Times New Roman"/>
                          <a:ea typeface="Times New Roman"/>
                          <a:cs typeface="Times New Roman"/>
                          <a:sym typeface="Times New Roman"/>
                        </a:rPr>
                        <a:t>W</a:t>
                      </a:r>
                      <a:r>
                        <a:rPr b="0" lang="en-GB" sz="1600">
                          <a:solidFill>
                            <a:schemeClr val="dk1"/>
                          </a:solidFill>
                          <a:latin typeface="Nunito Sans"/>
                          <a:ea typeface="Nunito Sans"/>
                          <a:cs typeface="Nunito Sans"/>
                          <a:sym typeface="Nunito Sans"/>
                        </a:rPr>
                        <a:t> if 75% of </a:t>
                      </a:r>
                      <a:r>
                        <a:rPr b="0" i="1" lang="en-GB" sz="1600">
                          <a:solidFill>
                            <a:schemeClr val="dk1"/>
                          </a:solidFill>
                          <a:latin typeface="Times New Roman"/>
                          <a:ea typeface="Times New Roman"/>
                          <a:cs typeface="Times New Roman"/>
                          <a:sym typeface="Times New Roman"/>
                        </a:rPr>
                        <a:t>W</a:t>
                      </a:r>
                      <a:r>
                        <a:rPr b="0" lang="en-GB" sz="1600">
                          <a:solidFill>
                            <a:schemeClr val="dk1"/>
                          </a:solidFill>
                          <a:latin typeface="Nunito Sans"/>
                          <a:ea typeface="Nunito Sans"/>
                          <a:cs typeface="Nunito Sans"/>
                          <a:sym typeface="Nunito Sans"/>
                        </a:rPr>
                        <a:t> is 90.</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120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7(2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28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i="1" sz="1600">
                        <a:solidFill>
                          <a:srgbClr val="00BC89"/>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22 and 35</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500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entries.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For the following set of data, find</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median     </a:t>
                      </a:r>
                      <a:r>
                        <a:rPr lang="en-GB" sz="1600">
                          <a:solidFill>
                            <a:srgbClr val="00BC89"/>
                          </a:solidFill>
                          <a:latin typeface="Nunito Sans"/>
                          <a:ea typeface="Nunito Sans"/>
                          <a:cs typeface="Nunito Sans"/>
                          <a:sym typeface="Nunito Sans"/>
                        </a:rPr>
                        <a:t>87</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mode          </a:t>
                      </a:r>
                      <a:r>
                        <a:rPr lang="en-GB" sz="1600">
                          <a:solidFill>
                            <a:srgbClr val="00BC89"/>
                          </a:solidFill>
                          <a:latin typeface="Nunito Sans"/>
                          <a:ea typeface="Nunito Sans"/>
                          <a:cs typeface="Nunito Sans"/>
                          <a:sym typeface="Nunito Sans"/>
                        </a:rPr>
                        <a:t>87</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         87, 68, 91, 84, 87, 82, 93</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68, 82, 84, 87, 87, 91, 93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80" name="Google Shape;180;p25"/>
          <p:cNvSpPr txBox="1"/>
          <p:nvPr/>
        </p:nvSpPr>
        <p:spPr>
          <a:xfrm>
            <a:off x="80050" y="361775"/>
            <a:ext cx="278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81" name="Google Shape;181;p25"/>
          <p:cNvPicPr preferRelativeResize="0"/>
          <p:nvPr/>
        </p:nvPicPr>
        <p:blipFill>
          <a:blip r:embed="rId3">
            <a:alphaModFix/>
          </a:blip>
          <a:stretch>
            <a:fillRect/>
          </a:stretch>
        </p:blipFill>
        <p:spPr>
          <a:xfrm>
            <a:off x="297050" y="2760725"/>
            <a:ext cx="3886200" cy="1752600"/>
          </a:xfrm>
          <a:prstGeom prst="rect">
            <a:avLst/>
          </a:prstGeom>
          <a:noFill/>
          <a:ln>
            <a:noFill/>
          </a:ln>
        </p:spPr>
      </p:pic>
      <p:grpSp>
        <p:nvGrpSpPr>
          <p:cNvPr id="182" name="Google Shape;182;p25"/>
          <p:cNvGrpSpPr/>
          <p:nvPr/>
        </p:nvGrpSpPr>
        <p:grpSpPr>
          <a:xfrm>
            <a:off x="3381278" y="1764075"/>
            <a:ext cx="235655" cy="481300"/>
            <a:chOff x="4963775" y="5368550"/>
            <a:chExt cx="294900" cy="481300"/>
          </a:xfrm>
        </p:grpSpPr>
        <p:cxnSp>
          <p:nvCxnSpPr>
            <p:cNvPr id="183" name="Google Shape;183;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84" name="Google Shape;184;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185" name="Google Shape;185;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graphicFrame>
        <p:nvGraphicFramePr>
          <p:cNvPr id="190" name="Google Shape;190;p26"/>
          <p:cNvGraphicFramePr/>
          <p:nvPr/>
        </p:nvGraphicFramePr>
        <p:xfrm>
          <a:off x="108044" y="862525"/>
          <a:ext cx="3000000" cy="3000000"/>
        </p:xfrm>
        <a:graphic>
          <a:graphicData uri="http://schemas.openxmlformats.org/drawingml/2006/table">
            <a:tbl>
              <a:tblPr bandRow="1" firstRow="1">
                <a:noFill/>
                <a:tableStyleId>{BF6260C0-C24C-4907-8435-EE234BB5A437}</a:tableStyleId>
              </a:tblPr>
              <a:tblGrid>
                <a:gridCol w="1546950"/>
                <a:gridCol w="1301375"/>
                <a:gridCol w="1615625"/>
                <a:gridCol w="1350275"/>
                <a:gridCol w="3067850"/>
              </a:tblGrid>
              <a:tr h="10311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100% of amount </a:t>
                      </a:r>
                      <a:r>
                        <a:rPr b="0" i="1" lang="en-GB" sz="1600">
                          <a:solidFill>
                            <a:schemeClr val="dk1"/>
                          </a:solidFill>
                          <a:latin typeface="Times New Roman"/>
                          <a:ea typeface="Times New Roman"/>
                          <a:cs typeface="Times New Roman"/>
                          <a:sym typeface="Times New Roman"/>
                        </a:rPr>
                        <a:t>L</a:t>
                      </a:r>
                      <a:r>
                        <a:rPr b="0" lang="en-GB" sz="1600">
                          <a:solidFill>
                            <a:schemeClr val="dk1"/>
                          </a:solidFill>
                          <a:latin typeface="Nunito Sans"/>
                          <a:ea typeface="Nunito Sans"/>
                          <a:cs typeface="Nunito Sans"/>
                          <a:sym typeface="Nunito Sans"/>
                        </a:rPr>
                        <a:t> if 28% of </a:t>
                      </a:r>
                      <a:r>
                        <a:rPr b="0" i="1" lang="en-GB" sz="1600">
                          <a:solidFill>
                            <a:schemeClr val="dk1"/>
                          </a:solidFill>
                          <a:latin typeface="Times New Roman"/>
                          <a:ea typeface="Times New Roman"/>
                          <a:cs typeface="Times New Roman"/>
                          <a:sym typeface="Times New Roman"/>
                        </a:rPr>
                        <a:t>L</a:t>
                      </a:r>
                      <a:r>
                        <a:rPr b="0" lang="en-GB" sz="1600">
                          <a:solidFill>
                            <a:schemeClr val="dk1"/>
                          </a:solidFill>
                          <a:latin typeface="Nunito Sans"/>
                          <a:ea typeface="Nunito Sans"/>
                          <a:cs typeface="Nunito Sans"/>
                          <a:sym typeface="Nunito Sans"/>
                        </a:rPr>
                        <a:t> is 14.</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4(5</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 = 32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36, 48 and 54</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654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entries.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For the following set of data, find</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mean</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range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              6, 12, 8, 3, 12, 13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91" name="Google Shape;191;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92" name="Google Shape;192;p26"/>
          <p:cNvPicPr preferRelativeResize="0"/>
          <p:nvPr/>
        </p:nvPicPr>
        <p:blipFill>
          <a:blip r:embed="rId3">
            <a:alphaModFix/>
          </a:blip>
          <a:stretch>
            <a:fillRect/>
          </a:stretch>
        </p:blipFill>
        <p:spPr>
          <a:xfrm>
            <a:off x="287375" y="2589538"/>
            <a:ext cx="3886200" cy="17430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graphicFrame>
        <p:nvGraphicFramePr>
          <p:cNvPr id="197" name="Google Shape;197;p27"/>
          <p:cNvGraphicFramePr/>
          <p:nvPr/>
        </p:nvGraphicFramePr>
        <p:xfrm>
          <a:off x="108044" y="862525"/>
          <a:ext cx="3000000" cy="3000000"/>
        </p:xfrm>
        <a:graphic>
          <a:graphicData uri="http://schemas.openxmlformats.org/drawingml/2006/table">
            <a:tbl>
              <a:tblPr bandRow="1" firstRow="1">
                <a:noFill/>
                <a:tableStyleId>{BF6260C0-C24C-4907-8435-EE234BB5A437}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100% of amount </a:t>
                      </a:r>
                      <a:r>
                        <a:rPr b="0" i="1" lang="en-GB" sz="1600">
                          <a:solidFill>
                            <a:schemeClr val="dk1"/>
                          </a:solidFill>
                          <a:latin typeface="Times New Roman"/>
                          <a:ea typeface="Times New Roman"/>
                          <a:cs typeface="Times New Roman"/>
                          <a:sym typeface="Times New Roman"/>
                        </a:rPr>
                        <a:t>L</a:t>
                      </a:r>
                      <a:r>
                        <a:rPr b="0" lang="en-GB" sz="1600">
                          <a:solidFill>
                            <a:schemeClr val="dk1"/>
                          </a:solidFill>
                          <a:latin typeface="Nunito Sans"/>
                          <a:ea typeface="Nunito Sans"/>
                          <a:cs typeface="Nunito Sans"/>
                          <a:sym typeface="Nunito Sans"/>
                        </a:rPr>
                        <a:t> if 28% of </a:t>
                      </a:r>
                      <a:r>
                        <a:rPr b="0" i="1" lang="en-GB" sz="1600">
                          <a:solidFill>
                            <a:schemeClr val="dk1"/>
                          </a:solidFill>
                          <a:latin typeface="Times New Roman"/>
                          <a:ea typeface="Times New Roman"/>
                          <a:cs typeface="Times New Roman"/>
                          <a:sym typeface="Times New Roman"/>
                        </a:rPr>
                        <a:t>L</a:t>
                      </a:r>
                      <a:r>
                        <a:rPr b="0" lang="en-GB" sz="1600">
                          <a:solidFill>
                            <a:schemeClr val="dk1"/>
                          </a:solidFill>
                          <a:latin typeface="Nunito Sans"/>
                          <a:ea typeface="Nunito Sans"/>
                          <a:cs typeface="Nunito Sans"/>
                          <a:sym typeface="Nunito Sans"/>
                        </a:rPr>
                        <a:t> is 14.</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50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4(5</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 = 32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36, 48 and 54</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84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entries.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For the following set of data, find</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mean           </a:t>
                      </a:r>
                      <a:r>
                        <a:rPr lang="en-GB" sz="1600">
                          <a:solidFill>
                            <a:srgbClr val="00BC89"/>
                          </a:solidFill>
                          <a:latin typeface="Nunito Sans"/>
                          <a:ea typeface="Nunito Sans"/>
                          <a:cs typeface="Nunito Sans"/>
                          <a:sym typeface="Nunito Sans"/>
                        </a:rPr>
                        <a:t>9</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range           </a:t>
                      </a:r>
                      <a:r>
                        <a:rPr lang="en-GB" sz="1600">
                          <a:solidFill>
                            <a:srgbClr val="00BC89"/>
                          </a:solidFill>
                          <a:latin typeface="Nunito Sans"/>
                          <a:ea typeface="Nunito Sans"/>
                          <a:cs typeface="Nunito Sans"/>
                          <a:sym typeface="Nunito Sans"/>
                        </a:rPr>
                        <a:t>10</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              6, 12, 8, 3, 12, 13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98" name="Google Shape;198;p27"/>
          <p:cNvSpPr txBox="1"/>
          <p:nvPr/>
        </p:nvSpPr>
        <p:spPr>
          <a:xfrm>
            <a:off x="80050" y="361775"/>
            <a:ext cx="2538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99" name="Google Shape;199;p27"/>
          <p:cNvPicPr preferRelativeResize="0"/>
          <p:nvPr/>
        </p:nvPicPr>
        <p:blipFill>
          <a:blip r:embed="rId3">
            <a:alphaModFix/>
          </a:blip>
          <a:stretch>
            <a:fillRect/>
          </a:stretch>
        </p:blipFill>
        <p:spPr>
          <a:xfrm>
            <a:off x="267950" y="2502163"/>
            <a:ext cx="3886200" cy="1743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{7E54E691-5065-47DB-8B27-A9784FC653CD}</a:tableStyleId>
              </a:tblPr>
              <a:tblGrid>
                <a:gridCol w="88086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Some students may find the wording of Q1 difficult to understand so give an example for them to model their answers from. Remind students to show each step of their working when solving </a:t>
                      </a:r>
                      <a:r>
                        <a:rPr lang="en-GB" sz="1500">
                          <a:latin typeface="Nunito Sans"/>
                          <a:ea typeface="Nunito Sans"/>
                          <a:cs typeface="Nunito Sans"/>
                          <a:sym typeface="Nunito Sans"/>
                        </a:rPr>
                        <a:t>equations</a:t>
                      </a:r>
                      <a:r>
                        <a:rPr lang="en-GB" sz="1500">
                          <a:latin typeface="Nunito Sans"/>
                          <a:ea typeface="Nunito Sans"/>
                          <a:cs typeface="Nunito Sans"/>
                          <a:sym typeface="Nunito Sans"/>
                        </a:rPr>
                        <a:t> in Q2. Encourage students to list all factors in Q3 so that they can be sure they select the </a:t>
                      </a:r>
                      <a:r>
                        <a:rPr i="1" lang="en-GB" sz="1500">
                          <a:latin typeface="Nunito Sans"/>
                          <a:ea typeface="Nunito Sans"/>
                          <a:cs typeface="Nunito Sans"/>
                          <a:sym typeface="Nunito Sans"/>
                        </a:rPr>
                        <a:t>highest </a:t>
                      </a:r>
                      <a:r>
                        <a:rPr lang="en-GB" sz="1500">
                          <a:latin typeface="Nunito Sans"/>
                          <a:ea typeface="Nunito Sans"/>
                          <a:cs typeface="Nunito Sans"/>
                          <a:sym typeface="Nunito Sans"/>
                        </a:rPr>
                        <a:t>common factor and not just a common factor. </a:t>
                      </a:r>
                      <a:r>
                        <a:rPr lang="en-GB" sz="1500">
                          <a:solidFill>
                            <a:schemeClr val="dk1"/>
                          </a:solidFill>
                          <a:latin typeface="Nunito Sans"/>
                          <a:ea typeface="Nunito Sans"/>
                          <a:cs typeface="Nunito Sans"/>
                          <a:sym typeface="Nunito Sans"/>
                        </a:rPr>
                        <a:t>Q4 relies on the various skills that students built up in weeks 1,2,3,4 and 8. Review all the measures of average and the range for Q5. Put their definitions on display and allow students to focus on calculations at this stage. Next term there will be a focus on remembering which is which.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Percentages and proportionality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Equations with brackets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Highest common factor</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Converting between fractions, decimals and percentages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Descriptive statistics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56250" y="685775"/>
          <a:ext cx="3000000" cy="3000000"/>
        </p:xfrm>
        <a:graphic>
          <a:graphicData uri="http://schemas.openxmlformats.org/drawingml/2006/table">
            <a:tbl>
              <a:tblPr>
                <a:noFill/>
                <a:tableStyleId>{7E54E691-5065-47DB-8B27-A9784FC653CD}</a:tableStyleId>
              </a:tblPr>
              <a:tblGrid>
                <a:gridCol w="8853400"/>
              </a:tblGrid>
              <a:tr h="39412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10107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Percentages and proportionality</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Compare these two questions: ‘F</a:t>
                      </a:r>
                      <a:r>
                        <a:rPr b="1" lang="en-GB">
                          <a:solidFill>
                            <a:schemeClr val="accent1"/>
                          </a:solidFill>
                          <a:latin typeface="Nunito Sans"/>
                          <a:ea typeface="Nunito Sans"/>
                          <a:cs typeface="Nunito Sans"/>
                          <a:sym typeface="Nunito Sans"/>
                        </a:rPr>
                        <a:t>ind 100% of amount </a:t>
                      </a:r>
                      <a:r>
                        <a:rPr b="1" i="1" lang="en-GB">
                          <a:solidFill>
                            <a:schemeClr val="accent1"/>
                          </a:solidFill>
                          <a:latin typeface="Times New Roman"/>
                          <a:ea typeface="Times New Roman"/>
                          <a:cs typeface="Times New Roman"/>
                          <a:sym typeface="Times New Roman"/>
                        </a:rPr>
                        <a:t>x</a:t>
                      </a:r>
                      <a:r>
                        <a:rPr b="1" lang="en-GB">
                          <a:solidFill>
                            <a:schemeClr val="accent1"/>
                          </a:solidFill>
                          <a:latin typeface="Nunito Sans"/>
                          <a:ea typeface="Nunito Sans"/>
                          <a:cs typeface="Nunito Sans"/>
                          <a:sym typeface="Nunito Sans"/>
                        </a:rPr>
                        <a:t> if 25% of </a:t>
                      </a:r>
                      <a:r>
                        <a:rPr b="1" i="1" lang="en-GB">
                          <a:solidFill>
                            <a:schemeClr val="accent1"/>
                          </a:solidFill>
                          <a:latin typeface="Times New Roman"/>
                          <a:ea typeface="Times New Roman"/>
                          <a:cs typeface="Times New Roman"/>
                          <a:sym typeface="Times New Roman"/>
                        </a:rPr>
                        <a:t>x</a:t>
                      </a:r>
                      <a:r>
                        <a:rPr b="1" lang="en-GB">
                          <a:solidFill>
                            <a:schemeClr val="accent1"/>
                          </a:solidFill>
                          <a:latin typeface="Nunito Sans"/>
                          <a:ea typeface="Nunito Sans"/>
                          <a:cs typeface="Nunito Sans"/>
                          <a:sym typeface="Nunito Sans"/>
                        </a:rPr>
                        <a:t> is 6.’ with ‘On a necklace there are 25 red beads and 6 gold beads. If I have 100 red beads and I want to make more necklaces of the same design, how many gold beads should I buy?’.  </a:t>
                      </a:r>
                      <a:endParaRPr b="1" sz="1200">
                        <a:solidFill>
                          <a:schemeClr val="accent1"/>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77180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Equations with brackets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To solve 7(</a:t>
                      </a:r>
                      <a:r>
                        <a:rPr b="1" i="1" lang="en-GB">
                          <a:solidFill>
                            <a:srgbClr val="2779F5"/>
                          </a:solidFill>
                          <a:latin typeface="Times New Roman"/>
                          <a:ea typeface="Times New Roman"/>
                          <a:cs typeface="Times New Roman"/>
                          <a:sym typeface="Times New Roman"/>
                        </a:rPr>
                        <a:t>x</a:t>
                      </a:r>
                      <a:r>
                        <a:rPr b="1" lang="en-GB">
                          <a:solidFill>
                            <a:srgbClr val="2779F5"/>
                          </a:solidFill>
                          <a:latin typeface="Nunito Sans"/>
                          <a:ea typeface="Nunito Sans"/>
                          <a:cs typeface="Nunito Sans"/>
                          <a:sym typeface="Nunito Sans"/>
                        </a:rPr>
                        <a:t> - 8) = 21 would you first expand the brackets or divide by 7? Solve the equation both ways and then discuss the advantages of each method.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solidFill>
                      <a:srgbClr val="FFFFFF"/>
                    </a:solidFill>
                  </a:tcPr>
                </a:tc>
              </a:tr>
              <a:tr h="77180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Highest common factor</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Teacher A has 24 kids in their class. Teacher B has 32. Both teachers will split their classes into teams for an end of term quiz. What different size quiz teams are possible so that it is fair?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53290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Converting between fractions, decimals and percentages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Convert    ,    ,    ,    ,    ,    ,    , and    into decimals using a calculator. What do you notice? Do the same for     ,     &amp;      . Can you write a rule regarding 9 as a denominator?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532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Descriptive statistics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Discuss the difference between a measure of average and a measure of spread.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bl>
          </a:graphicData>
        </a:graphic>
      </p:graphicFrame>
      <p:grpSp>
        <p:nvGrpSpPr>
          <p:cNvPr id="82" name="Google Shape;82;p17"/>
          <p:cNvGrpSpPr/>
          <p:nvPr/>
        </p:nvGrpSpPr>
        <p:grpSpPr>
          <a:xfrm>
            <a:off x="1818665" y="3995950"/>
            <a:ext cx="106252" cy="305650"/>
            <a:chOff x="4963775" y="5368550"/>
            <a:chExt cx="294900" cy="305650"/>
          </a:xfrm>
        </p:grpSpPr>
        <p:cxnSp>
          <p:nvCxnSpPr>
            <p:cNvPr id="83" name="Google Shape;83;p17"/>
            <p:cNvCxnSpPr/>
            <p:nvPr/>
          </p:nvCxnSpPr>
          <p:spPr>
            <a:xfrm>
              <a:off x="4963775" y="5521375"/>
              <a:ext cx="294900" cy="0"/>
            </a:xfrm>
            <a:prstGeom prst="straightConnector1">
              <a:avLst/>
            </a:prstGeom>
            <a:noFill/>
            <a:ln cap="flat" cmpd="sng" w="9525">
              <a:solidFill>
                <a:srgbClr val="4285F4"/>
              </a:solidFill>
              <a:prstDash val="solid"/>
              <a:round/>
              <a:headEnd len="med" w="med" type="none"/>
              <a:tailEnd len="med" w="med" type="none"/>
            </a:ln>
          </p:spPr>
        </p:cxnSp>
        <p:sp>
          <p:nvSpPr>
            <p:cNvPr id="84" name="Google Shape;84;p17"/>
            <p:cNvSpPr txBox="1"/>
            <p:nvPr/>
          </p:nvSpPr>
          <p:spPr>
            <a:xfrm>
              <a:off x="4963775" y="55356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9</a:t>
              </a:r>
              <a:endParaRPr sz="900">
                <a:solidFill>
                  <a:srgbClr val="4285F4"/>
                </a:solidFill>
                <a:latin typeface="Nunito Sans"/>
                <a:ea typeface="Nunito Sans"/>
                <a:cs typeface="Nunito Sans"/>
                <a:sym typeface="Nunito Sans"/>
              </a:endParaRPr>
            </a:p>
          </p:txBody>
        </p:sp>
        <p:sp>
          <p:nvSpPr>
            <p:cNvPr id="85" name="Google Shape;85;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1</a:t>
              </a:r>
              <a:endParaRPr sz="900">
                <a:solidFill>
                  <a:srgbClr val="4285F4"/>
                </a:solidFill>
                <a:latin typeface="Nunito Sans"/>
                <a:ea typeface="Nunito Sans"/>
                <a:cs typeface="Nunito Sans"/>
                <a:sym typeface="Nunito Sans"/>
              </a:endParaRPr>
            </a:p>
          </p:txBody>
        </p:sp>
      </p:grpSp>
      <p:grpSp>
        <p:nvGrpSpPr>
          <p:cNvPr id="86" name="Google Shape;86;p17"/>
          <p:cNvGrpSpPr/>
          <p:nvPr/>
        </p:nvGrpSpPr>
        <p:grpSpPr>
          <a:xfrm>
            <a:off x="2057478" y="3995950"/>
            <a:ext cx="106252" cy="305650"/>
            <a:chOff x="4963775" y="5368550"/>
            <a:chExt cx="294900" cy="305650"/>
          </a:xfrm>
        </p:grpSpPr>
        <p:cxnSp>
          <p:nvCxnSpPr>
            <p:cNvPr id="87" name="Google Shape;87;p17"/>
            <p:cNvCxnSpPr/>
            <p:nvPr/>
          </p:nvCxnSpPr>
          <p:spPr>
            <a:xfrm>
              <a:off x="4963775" y="5521375"/>
              <a:ext cx="294900" cy="0"/>
            </a:xfrm>
            <a:prstGeom prst="straightConnector1">
              <a:avLst/>
            </a:prstGeom>
            <a:noFill/>
            <a:ln cap="flat" cmpd="sng" w="9525">
              <a:solidFill>
                <a:srgbClr val="4285F4"/>
              </a:solidFill>
              <a:prstDash val="solid"/>
              <a:round/>
              <a:headEnd len="med" w="med" type="none"/>
              <a:tailEnd len="med" w="med" type="none"/>
            </a:ln>
          </p:spPr>
        </p:cxnSp>
        <p:sp>
          <p:nvSpPr>
            <p:cNvPr id="88" name="Google Shape;88;p17"/>
            <p:cNvSpPr txBox="1"/>
            <p:nvPr/>
          </p:nvSpPr>
          <p:spPr>
            <a:xfrm>
              <a:off x="4963775" y="55356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9</a:t>
              </a:r>
              <a:endParaRPr sz="900">
                <a:solidFill>
                  <a:srgbClr val="4285F4"/>
                </a:solidFill>
                <a:latin typeface="Nunito Sans"/>
                <a:ea typeface="Nunito Sans"/>
                <a:cs typeface="Nunito Sans"/>
                <a:sym typeface="Nunito Sans"/>
              </a:endParaRPr>
            </a:p>
          </p:txBody>
        </p:sp>
        <p:sp>
          <p:nvSpPr>
            <p:cNvPr id="89" name="Google Shape;89;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2</a:t>
              </a:r>
              <a:endParaRPr sz="900">
                <a:solidFill>
                  <a:srgbClr val="4285F4"/>
                </a:solidFill>
                <a:latin typeface="Nunito Sans"/>
                <a:ea typeface="Nunito Sans"/>
                <a:cs typeface="Nunito Sans"/>
                <a:sym typeface="Nunito Sans"/>
              </a:endParaRPr>
            </a:p>
          </p:txBody>
        </p:sp>
      </p:grpSp>
      <p:grpSp>
        <p:nvGrpSpPr>
          <p:cNvPr id="90" name="Google Shape;90;p17"/>
          <p:cNvGrpSpPr/>
          <p:nvPr/>
        </p:nvGrpSpPr>
        <p:grpSpPr>
          <a:xfrm>
            <a:off x="2296290" y="3995950"/>
            <a:ext cx="106252" cy="305650"/>
            <a:chOff x="4963775" y="5368550"/>
            <a:chExt cx="294900" cy="305650"/>
          </a:xfrm>
        </p:grpSpPr>
        <p:cxnSp>
          <p:nvCxnSpPr>
            <p:cNvPr id="91" name="Google Shape;91;p17"/>
            <p:cNvCxnSpPr/>
            <p:nvPr/>
          </p:nvCxnSpPr>
          <p:spPr>
            <a:xfrm>
              <a:off x="4963775" y="5521375"/>
              <a:ext cx="294900" cy="0"/>
            </a:xfrm>
            <a:prstGeom prst="straightConnector1">
              <a:avLst/>
            </a:prstGeom>
            <a:noFill/>
            <a:ln cap="flat" cmpd="sng" w="9525">
              <a:solidFill>
                <a:srgbClr val="4285F4"/>
              </a:solidFill>
              <a:prstDash val="solid"/>
              <a:round/>
              <a:headEnd len="med" w="med" type="none"/>
              <a:tailEnd len="med" w="med" type="none"/>
            </a:ln>
          </p:spPr>
        </p:cxnSp>
        <p:sp>
          <p:nvSpPr>
            <p:cNvPr id="92" name="Google Shape;92;p17"/>
            <p:cNvSpPr txBox="1"/>
            <p:nvPr/>
          </p:nvSpPr>
          <p:spPr>
            <a:xfrm>
              <a:off x="4963775" y="55356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9</a:t>
              </a:r>
              <a:endParaRPr sz="900">
                <a:solidFill>
                  <a:srgbClr val="4285F4"/>
                </a:solidFill>
                <a:latin typeface="Nunito Sans"/>
                <a:ea typeface="Nunito Sans"/>
                <a:cs typeface="Nunito Sans"/>
                <a:sym typeface="Nunito Sans"/>
              </a:endParaRPr>
            </a:p>
          </p:txBody>
        </p:sp>
        <p:sp>
          <p:nvSpPr>
            <p:cNvPr id="93" name="Google Shape;93;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3</a:t>
              </a:r>
              <a:endParaRPr sz="900">
                <a:solidFill>
                  <a:srgbClr val="4285F4"/>
                </a:solidFill>
                <a:latin typeface="Nunito Sans"/>
                <a:ea typeface="Nunito Sans"/>
                <a:cs typeface="Nunito Sans"/>
                <a:sym typeface="Nunito Sans"/>
              </a:endParaRPr>
            </a:p>
          </p:txBody>
        </p:sp>
      </p:grpSp>
      <p:grpSp>
        <p:nvGrpSpPr>
          <p:cNvPr id="94" name="Google Shape;94;p17"/>
          <p:cNvGrpSpPr/>
          <p:nvPr/>
        </p:nvGrpSpPr>
        <p:grpSpPr>
          <a:xfrm>
            <a:off x="2527315" y="3995950"/>
            <a:ext cx="106252" cy="305650"/>
            <a:chOff x="4963775" y="5368550"/>
            <a:chExt cx="294900" cy="305650"/>
          </a:xfrm>
        </p:grpSpPr>
        <p:cxnSp>
          <p:nvCxnSpPr>
            <p:cNvPr id="95" name="Google Shape;95;p17"/>
            <p:cNvCxnSpPr/>
            <p:nvPr/>
          </p:nvCxnSpPr>
          <p:spPr>
            <a:xfrm>
              <a:off x="4963775" y="5521375"/>
              <a:ext cx="294900" cy="0"/>
            </a:xfrm>
            <a:prstGeom prst="straightConnector1">
              <a:avLst/>
            </a:prstGeom>
            <a:noFill/>
            <a:ln cap="flat" cmpd="sng" w="9525">
              <a:solidFill>
                <a:srgbClr val="4285F4"/>
              </a:solidFill>
              <a:prstDash val="solid"/>
              <a:round/>
              <a:headEnd len="med" w="med" type="none"/>
              <a:tailEnd len="med" w="med" type="none"/>
            </a:ln>
          </p:spPr>
        </p:cxnSp>
        <p:sp>
          <p:nvSpPr>
            <p:cNvPr id="96" name="Google Shape;96;p17"/>
            <p:cNvSpPr txBox="1"/>
            <p:nvPr/>
          </p:nvSpPr>
          <p:spPr>
            <a:xfrm>
              <a:off x="4963775" y="55356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9</a:t>
              </a:r>
              <a:endParaRPr sz="900">
                <a:solidFill>
                  <a:srgbClr val="4285F4"/>
                </a:solidFill>
                <a:latin typeface="Nunito Sans"/>
                <a:ea typeface="Nunito Sans"/>
                <a:cs typeface="Nunito Sans"/>
                <a:sym typeface="Nunito Sans"/>
              </a:endParaRPr>
            </a:p>
          </p:txBody>
        </p:sp>
        <p:sp>
          <p:nvSpPr>
            <p:cNvPr id="97" name="Google Shape;97;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4</a:t>
              </a:r>
              <a:endParaRPr sz="900">
                <a:solidFill>
                  <a:srgbClr val="4285F4"/>
                </a:solidFill>
                <a:latin typeface="Nunito Sans"/>
                <a:ea typeface="Nunito Sans"/>
                <a:cs typeface="Nunito Sans"/>
                <a:sym typeface="Nunito Sans"/>
              </a:endParaRPr>
            </a:p>
          </p:txBody>
        </p:sp>
      </p:grpSp>
      <p:grpSp>
        <p:nvGrpSpPr>
          <p:cNvPr id="98" name="Google Shape;98;p17"/>
          <p:cNvGrpSpPr/>
          <p:nvPr/>
        </p:nvGrpSpPr>
        <p:grpSpPr>
          <a:xfrm>
            <a:off x="2773915" y="3995950"/>
            <a:ext cx="106252" cy="305650"/>
            <a:chOff x="4963775" y="5368550"/>
            <a:chExt cx="294900" cy="305650"/>
          </a:xfrm>
        </p:grpSpPr>
        <p:cxnSp>
          <p:nvCxnSpPr>
            <p:cNvPr id="99" name="Google Shape;99;p17"/>
            <p:cNvCxnSpPr/>
            <p:nvPr/>
          </p:nvCxnSpPr>
          <p:spPr>
            <a:xfrm>
              <a:off x="4963775" y="5521375"/>
              <a:ext cx="294900" cy="0"/>
            </a:xfrm>
            <a:prstGeom prst="straightConnector1">
              <a:avLst/>
            </a:prstGeom>
            <a:noFill/>
            <a:ln cap="flat" cmpd="sng" w="9525">
              <a:solidFill>
                <a:srgbClr val="4285F4"/>
              </a:solidFill>
              <a:prstDash val="solid"/>
              <a:round/>
              <a:headEnd len="med" w="med" type="none"/>
              <a:tailEnd len="med" w="med" type="none"/>
            </a:ln>
          </p:spPr>
        </p:cxnSp>
        <p:sp>
          <p:nvSpPr>
            <p:cNvPr id="100" name="Google Shape;100;p17"/>
            <p:cNvSpPr txBox="1"/>
            <p:nvPr/>
          </p:nvSpPr>
          <p:spPr>
            <a:xfrm>
              <a:off x="4963775" y="55356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9</a:t>
              </a:r>
              <a:endParaRPr sz="900">
                <a:solidFill>
                  <a:srgbClr val="4285F4"/>
                </a:solidFill>
                <a:latin typeface="Nunito Sans"/>
                <a:ea typeface="Nunito Sans"/>
                <a:cs typeface="Nunito Sans"/>
                <a:sym typeface="Nunito Sans"/>
              </a:endParaRPr>
            </a:p>
          </p:txBody>
        </p:sp>
        <p:sp>
          <p:nvSpPr>
            <p:cNvPr id="101" name="Google Shape;101;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5</a:t>
              </a:r>
              <a:endParaRPr sz="900">
                <a:solidFill>
                  <a:srgbClr val="4285F4"/>
                </a:solidFill>
                <a:latin typeface="Nunito Sans"/>
                <a:ea typeface="Nunito Sans"/>
                <a:cs typeface="Nunito Sans"/>
                <a:sym typeface="Nunito Sans"/>
              </a:endParaRPr>
            </a:p>
          </p:txBody>
        </p:sp>
      </p:grpSp>
      <p:grpSp>
        <p:nvGrpSpPr>
          <p:cNvPr id="102" name="Google Shape;102;p17"/>
          <p:cNvGrpSpPr/>
          <p:nvPr/>
        </p:nvGrpSpPr>
        <p:grpSpPr>
          <a:xfrm>
            <a:off x="3004940" y="3995950"/>
            <a:ext cx="106252" cy="305650"/>
            <a:chOff x="4963775" y="5368550"/>
            <a:chExt cx="294900" cy="305650"/>
          </a:xfrm>
        </p:grpSpPr>
        <p:cxnSp>
          <p:nvCxnSpPr>
            <p:cNvPr id="103" name="Google Shape;103;p17"/>
            <p:cNvCxnSpPr/>
            <p:nvPr/>
          </p:nvCxnSpPr>
          <p:spPr>
            <a:xfrm>
              <a:off x="4963775" y="5521375"/>
              <a:ext cx="294900" cy="0"/>
            </a:xfrm>
            <a:prstGeom prst="straightConnector1">
              <a:avLst/>
            </a:prstGeom>
            <a:noFill/>
            <a:ln cap="flat" cmpd="sng" w="9525">
              <a:solidFill>
                <a:srgbClr val="4285F4"/>
              </a:solidFill>
              <a:prstDash val="solid"/>
              <a:round/>
              <a:headEnd len="med" w="med" type="none"/>
              <a:tailEnd len="med" w="med" type="none"/>
            </a:ln>
          </p:spPr>
        </p:cxnSp>
        <p:sp>
          <p:nvSpPr>
            <p:cNvPr id="104" name="Google Shape;104;p17"/>
            <p:cNvSpPr txBox="1"/>
            <p:nvPr/>
          </p:nvSpPr>
          <p:spPr>
            <a:xfrm>
              <a:off x="4963775" y="55356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9</a:t>
              </a:r>
              <a:endParaRPr sz="900">
                <a:solidFill>
                  <a:srgbClr val="4285F4"/>
                </a:solidFill>
                <a:latin typeface="Nunito Sans"/>
                <a:ea typeface="Nunito Sans"/>
                <a:cs typeface="Nunito Sans"/>
                <a:sym typeface="Nunito Sans"/>
              </a:endParaRPr>
            </a:p>
          </p:txBody>
        </p:sp>
        <p:sp>
          <p:nvSpPr>
            <p:cNvPr id="105" name="Google Shape;105;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6</a:t>
              </a:r>
              <a:endParaRPr sz="900">
                <a:solidFill>
                  <a:srgbClr val="4285F4"/>
                </a:solidFill>
                <a:latin typeface="Nunito Sans"/>
                <a:ea typeface="Nunito Sans"/>
                <a:cs typeface="Nunito Sans"/>
                <a:sym typeface="Nunito Sans"/>
              </a:endParaRPr>
            </a:p>
          </p:txBody>
        </p:sp>
      </p:grpSp>
      <p:grpSp>
        <p:nvGrpSpPr>
          <p:cNvPr id="106" name="Google Shape;106;p17"/>
          <p:cNvGrpSpPr/>
          <p:nvPr/>
        </p:nvGrpSpPr>
        <p:grpSpPr>
          <a:xfrm>
            <a:off x="3235965" y="3995950"/>
            <a:ext cx="106252" cy="305650"/>
            <a:chOff x="4963775" y="5368550"/>
            <a:chExt cx="294900" cy="305650"/>
          </a:xfrm>
        </p:grpSpPr>
        <p:cxnSp>
          <p:nvCxnSpPr>
            <p:cNvPr id="107" name="Google Shape;107;p17"/>
            <p:cNvCxnSpPr/>
            <p:nvPr/>
          </p:nvCxnSpPr>
          <p:spPr>
            <a:xfrm>
              <a:off x="4963775" y="5521375"/>
              <a:ext cx="294900" cy="0"/>
            </a:xfrm>
            <a:prstGeom prst="straightConnector1">
              <a:avLst/>
            </a:prstGeom>
            <a:noFill/>
            <a:ln cap="flat" cmpd="sng" w="9525">
              <a:solidFill>
                <a:srgbClr val="4285F4"/>
              </a:solidFill>
              <a:prstDash val="solid"/>
              <a:round/>
              <a:headEnd len="med" w="med" type="none"/>
              <a:tailEnd len="med" w="med" type="none"/>
            </a:ln>
          </p:spPr>
        </p:cxnSp>
        <p:sp>
          <p:nvSpPr>
            <p:cNvPr id="108" name="Google Shape;108;p17"/>
            <p:cNvSpPr txBox="1"/>
            <p:nvPr/>
          </p:nvSpPr>
          <p:spPr>
            <a:xfrm>
              <a:off x="4963775" y="55356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9</a:t>
              </a:r>
              <a:endParaRPr sz="900">
                <a:solidFill>
                  <a:srgbClr val="4285F4"/>
                </a:solidFill>
                <a:latin typeface="Nunito Sans"/>
                <a:ea typeface="Nunito Sans"/>
                <a:cs typeface="Nunito Sans"/>
                <a:sym typeface="Nunito Sans"/>
              </a:endParaRPr>
            </a:p>
          </p:txBody>
        </p:sp>
        <p:sp>
          <p:nvSpPr>
            <p:cNvPr id="109" name="Google Shape;109;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7</a:t>
              </a:r>
              <a:endParaRPr sz="900">
                <a:solidFill>
                  <a:srgbClr val="4285F4"/>
                </a:solidFill>
                <a:latin typeface="Nunito Sans"/>
                <a:ea typeface="Nunito Sans"/>
                <a:cs typeface="Nunito Sans"/>
                <a:sym typeface="Nunito Sans"/>
              </a:endParaRPr>
            </a:p>
          </p:txBody>
        </p:sp>
      </p:grpSp>
      <p:grpSp>
        <p:nvGrpSpPr>
          <p:cNvPr id="110" name="Google Shape;110;p17"/>
          <p:cNvGrpSpPr/>
          <p:nvPr/>
        </p:nvGrpSpPr>
        <p:grpSpPr>
          <a:xfrm>
            <a:off x="3818965" y="3995950"/>
            <a:ext cx="106252" cy="305650"/>
            <a:chOff x="4963775" y="5368550"/>
            <a:chExt cx="294900" cy="305650"/>
          </a:xfrm>
        </p:grpSpPr>
        <p:cxnSp>
          <p:nvCxnSpPr>
            <p:cNvPr id="111" name="Google Shape;111;p17"/>
            <p:cNvCxnSpPr/>
            <p:nvPr/>
          </p:nvCxnSpPr>
          <p:spPr>
            <a:xfrm>
              <a:off x="4963775" y="5521375"/>
              <a:ext cx="294900" cy="0"/>
            </a:xfrm>
            <a:prstGeom prst="straightConnector1">
              <a:avLst/>
            </a:prstGeom>
            <a:noFill/>
            <a:ln cap="flat" cmpd="sng" w="9525">
              <a:solidFill>
                <a:srgbClr val="4285F4"/>
              </a:solidFill>
              <a:prstDash val="solid"/>
              <a:round/>
              <a:headEnd len="med" w="med" type="none"/>
              <a:tailEnd len="med" w="med" type="none"/>
            </a:ln>
          </p:spPr>
        </p:cxnSp>
        <p:sp>
          <p:nvSpPr>
            <p:cNvPr id="112" name="Google Shape;112;p17"/>
            <p:cNvSpPr txBox="1"/>
            <p:nvPr/>
          </p:nvSpPr>
          <p:spPr>
            <a:xfrm>
              <a:off x="4963775" y="55356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9</a:t>
              </a:r>
              <a:endParaRPr sz="900">
                <a:solidFill>
                  <a:srgbClr val="4285F4"/>
                </a:solidFill>
                <a:latin typeface="Nunito Sans"/>
                <a:ea typeface="Nunito Sans"/>
                <a:cs typeface="Nunito Sans"/>
                <a:sym typeface="Nunito Sans"/>
              </a:endParaRPr>
            </a:p>
          </p:txBody>
        </p:sp>
        <p:sp>
          <p:nvSpPr>
            <p:cNvPr id="113" name="Google Shape;113;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8</a:t>
              </a:r>
              <a:endParaRPr sz="900">
                <a:solidFill>
                  <a:srgbClr val="4285F4"/>
                </a:solidFill>
                <a:latin typeface="Nunito Sans"/>
                <a:ea typeface="Nunito Sans"/>
                <a:cs typeface="Nunito Sans"/>
                <a:sym typeface="Nunito Sans"/>
              </a:endParaRPr>
            </a:p>
          </p:txBody>
        </p:sp>
      </p:grpSp>
      <p:grpSp>
        <p:nvGrpSpPr>
          <p:cNvPr id="114" name="Google Shape;114;p17"/>
          <p:cNvGrpSpPr/>
          <p:nvPr/>
        </p:nvGrpSpPr>
        <p:grpSpPr>
          <a:xfrm>
            <a:off x="1415578" y="4276950"/>
            <a:ext cx="179181" cy="305650"/>
            <a:chOff x="4963775" y="5368550"/>
            <a:chExt cx="294900" cy="305650"/>
          </a:xfrm>
        </p:grpSpPr>
        <p:cxnSp>
          <p:nvCxnSpPr>
            <p:cNvPr id="115" name="Google Shape;115;p17"/>
            <p:cNvCxnSpPr/>
            <p:nvPr/>
          </p:nvCxnSpPr>
          <p:spPr>
            <a:xfrm>
              <a:off x="4963775" y="5521375"/>
              <a:ext cx="294900" cy="0"/>
            </a:xfrm>
            <a:prstGeom prst="straightConnector1">
              <a:avLst/>
            </a:prstGeom>
            <a:noFill/>
            <a:ln cap="flat" cmpd="sng" w="9525">
              <a:solidFill>
                <a:srgbClr val="4285F4"/>
              </a:solidFill>
              <a:prstDash val="solid"/>
              <a:round/>
              <a:headEnd len="med" w="med" type="none"/>
              <a:tailEnd len="med" w="med" type="none"/>
            </a:ln>
          </p:spPr>
        </p:cxnSp>
        <p:sp>
          <p:nvSpPr>
            <p:cNvPr id="116" name="Google Shape;116;p17"/>
            <p:cNvSpPr txBox="1"/>
            <p:nvPr/>
          </p:nvSpPr>
          <p:spPr>
            <a:xfrm>
              <a:off x="4963775" y="55356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99</a:t>
              </a:r>
              <a:endParaRPr sz="900">
                <a:solidFill>
                  <a:srgbClr val="4285F4"/>
                </a:solidFill>
                <a:latin typeface="Nunito Sans"/>
                <a:ea typeface="Nunito Sans"/>
                <a:cs typeface="Nunito Sans"/>
                <a:sym typeface="Nunito Sans"/>
              </a:endParaRPr>
            </a:p>
          </p:txBody>
        </p:sp>
        <p:sp>
          <p:nvSpPr>
            <p:cNvPr id="117" name="Google Shape;117;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47</a:t>
              </a:r>
              <a:endParaRPr sz="900">
                <a:solidFill>
                  <a:srgbClr val="4285F4"/>
                </a:solidFill>
                <a:latin typeface="Nunito Sans"/>
                <a:ea typeface="Nunito Sans"/>
                <a:cs typeface="Nunito Sans"/>
                <a:sym typeface="Nunito Sans"/>
              </a:endParaRPr>
            </a:p>
          </p:txBody>
        </p:sp>
      </p:grpSp>
      <p:grpSp>
        <p:nvGrpSpPr>
          <p:cNvPr id="118" name="Google Shape;118;p17"/>
          <p:cNvGrpSpPr/>
          <p:nvPr/>
        </p:nvGrpSpPr>
        <p:grpSpPr>
          <a:xfrm>
            <a:off x="1691912" y="4276950"/>
            <a:ext cx="143203" cy="305650"/>
            <a:chOff x="4963775" y="5368550"/>
            <a:chExt cx="294900" cy="305650"/>
          </a:xfrm>
        </p:grpSpPr>
        <p:cxnSp>
          <p:nvCxnSpPr>
            <p:cNvPr id="119" name="Google Shape;119;p17"/>
            <p:cNvCxnSpPr/>
            <p:nvPr/>
          </p:nvCxnSpPr>
          <p:spPr>
            <a:xfrm>
              <a:off x="4963775" y="5521375"/>
              <a:ext cx="294900" cy="0"/>
            </a:xfrm>
            <a:prstGeom prst="straightConnector1">
              <a:avLst/>
            </a:prstGeom>
            <a:noFill/>
            <a:ln cap="flat" cmpd="sng" w="9525">
              <a:solidFill>
                <a:srgbClr val="4285F4"/>
              </a:solidFill>
              <a:prstDash val="solid"/>
              <a:round/>
              <a:headEnd len="med" w="med" type="none"/>
              <a:tailEnd len="med" w="med" type="none"/>
            </a:ln>
          </p:spPr>
        </p:cxnSp>
        <p:sp>
          <p:nvSpPr>
            <p:cNvPr id="120" name="Google Shape;120;p17"/>
            <p:cNvSpPr txBox="1"/>
            <p:nvPr/>
          </p:nvSpPr>
          <p:spPr>
            <a:xfrm>
              <a:off x="4963775" y="55356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99</a:t>
              </a:r>
              <a:endParaRPr sz="900">
                <a:solidFill>
                  <a:srgbClr val="4285F4"/>
                </a:solidFill>
                <a:latin typeface="Nunito Sans"/>
                <a:ea typeface="Nunito Sans"/>
                <a:cs typeface="Nunito Sans"/>
                <a:sym typeface="Nunito Sans"/>
              </a:endParaRPr>
            </a:p>
          </p:txBody>
        </p:sp>
        <p:sp>
          <p:nvSpPr>
            <p:cNvPr id="121" name="Google Shape;121;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25</a:t>
              </a:r>
              <a:endParaRPr sz="900">
                <a:solidFill>
                  <a:srgbClr val="4285F4"/>
                </a:solidFill>
                <a:latin typeface="Nunito Sans"/>
                <a:ea typeface="Nunito Sans"/>
                <a:cs typeface="Nunito Sans"/>
                <a:sym typeface="Nunito Sans"/>
              </a:endParaRPr>
            </a:p>
          </p:txBody>
        </p:sp>
      </p:grpSp>
      <p:grpSp>
        <p:nvGrpSpPr>
          <p:cNvPr id="122" name="Google Shape;122;p17"/>
          <p:cNvGrpSpPr/>
          <p:nvPr/>
        </p:nvGrpSpPr>
        <p:grpSpPr>
          <a:xfrm>
            <a:off x="2057463" y="4276950"/>
            <a:ext cx="215985" cy="305650"/>
            <a:chOff x="4963775" y="5368550"/>
            <a:chExt cx="294900" cy="305650"/>
          </a:xfrm>
        </p:grpSpPr>
        <p:cxnSp>
          <p:nvCxnSpPr>
            <p:cNvPr id="123" name="Google Shape;123;p17"/>
            <p:cNvCxnSpPr/>
            <p:nvPr/>
          </p:nvCxnSpPr>
          <p:spPr>
            <a:xfrm>
              <a:off x="4963775" y="5521375"/>
              <a:ext cx="294900" cy="0"/>
            </a:xfrm>
            <a:prstGeom prst="straightConnector1">
              <a:avLst/>
            </a:prstGeom>
            <a:noFill/>
            <a:ln cap="flat" cmpd="sng" w="9525">
              <a:solidFill>
                <a:srgbClr val="4285F4"/>
              </a:solidFill>
              <a:prstDash val="solid"/>
              <a:round/>
              <a:headEnd len="med" w="med" type="none"/>
              <a:tailEnd len="med" w="med" type="none"/>
            </a:ln>
          </p:spPr>
        </p:cxnSp>
        <p:sp>
          <p:nvSpPr>
            <p:cNvPr id="124" name="Google Shape;124;p17"/>
            <p:cNvSpPr txBox="1"/>
            <p:nvPr/>
          </p:nvSpPr>
          <p:spPr>
            <a:xfrm>
              <a:off x="4963775" y="55356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999</a:t>
              </a:r>
              <a:endParaRPr sz="900">
                <a:solidFill>
                  <a:srgbClr val="4285F4"/>
                </a:solidFill>
                <a:latin typeface="Nunito Sans"/>
                <a:ea typeface="Nunito Sans"/>
                <a:cs typeface="Nunito Sans"/>
                <a:sym typeface="Nunito Sans"/>
              </a:endParaRPr>
            </a:p>
          </p:txBody>
        </p:sp>
        <p:sp>
          <p:nvSpPr>
            <p:cNvPr id="125" name="Google Shape;125;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rgbClr val="4285F4"/>
                  </a:solidFill>
                  <a:latin typeface="Nunito Sans"/>
                  <a:ea typeface="Nunito Sans"/>
                  <a:cs typeface="Nunito Sans"/>
                  <a:sym typeface="Nunito Sans"/>
                </a:rPr>
                <a:t>163</a:t>
              </a:r>
              <a:endParaRPr sz="900">
                <a:solidFill>
                  <a:srgbClr val="4285F4"/>
                </a:solidFill>
                <a:latin typeface="Nunito Sans"/>
                <a:ea typeface="Nunito Sans"/>
                <a:cs typeface="Nunito Sans"/>
                <a:sym typeface="Nunito Sans"/>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graphicFrame>
        <p:nvGraphicFramePr>
          <p:cNvPr id="130" name="Google Shape;130;p18"/>
          <p:cNvGraphicFramePr/>
          <p:nvPr/>
        </p:nvGraphicFramePr>
        <p:xfrm>
          <a:off x="108044" y="862525"/>
          <a:ext cx="3000000" cy="3000000"/>
        </p:xfrm>
        <a:graphic>
          <a:graphicData uri="http://schemas.openxmlformats.org/drawingml/2006/table">
            <a:tbl>
              <a:tblPr bandRow="1" firstRow="1">
                <a:noFill/>
                <a:tableStyleId>{BF6260C0-C24C-4907-8435-EE234BB5A437}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100% of amount </a:t>
                      </a:r>
                      <a:r>
                        <a:rPr b="0" i="1" lang="en-GB" sz="1600">
                          <a:solidFill>
                            <a:schemeClr val="dk1"/>
                          </a:solidFill>
                          <a:latin typeface="Times New Roman"/>
                          <a:ea typeface="Times New Roman"/>
                          <a:cs typeface="Times New Roman"/>
                          <a:sym typeface="Times New Roman"/>
                        </a:rPr>
                        <a:t>H</a:t>
                      </a:r>
                      <a:r>
                        <a:rPr b="0" lang="en-GB" sz="1600">
                          <a:solidFill>
                            <a:schemeClr val="dk1"/>
                          </a:solidFill>
                          <a:latin typeface="Nunito Sans"/>
                          <a:ea typeface="Nunito Sans"/>
                          <a:cs typeface="Nunito Sans"/>
                          <a:sym typeface="Nunito Sans"/>
                        </a:rPr>
                        <a:t> if 20% of </a:t>
                      </a:r>
                      <a:r>
                        <a:rPr b="0" i="1" lang="en-GB" sz="1600">
                          <a:solidFill>
                            <a:schemeClr val="dk1"/>
                          </a:solidFill>
                          <a:latin typeface="Times New Roman"/>
                          <a:ea typeface="Times New Roman"/>
                          <a:cs typeface="Times New Roman"/>
                          <a:sym typeface="Times New Roman"/>
                        </a:rPr>
                        <a:t>H</a:t>
                      </a:r>
                      <a:r>
                        <a:rPr b="0" lang="en-GB" sz="1600">
                          <a:solidFill>
                            <a:schemeClr val="dk1"/>
                          </a:solidFill>
                          <a:latin typeface="Nunito Sans"/>
                          <a:ea typeface="Nunito Sans"/>
                          <a:cs typeface="Nunito Sans"/>
                          <a:sym typeface="Nunito Sans"/>
                        </a:rPr>
                        <a:t> is 8.</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5(2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25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highest common factor of 34 and 24</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631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table ent</a:t>
                      </a:r>
                      <a:r>
                        <a:rPr lang="en-GB" sz="1600">
                          <a:latin typeface="Nunito Sans"/>
                          <a:ea typeface="Nunito Sans"/>
                          <a:cs typeface="Nunito Sans"/>
                          <a:sym typeface="Nunito Sans"/>
                        </a:rPr>
                        <a:t>ries.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For the </a:t>
                      </a:r>
                      <a:r>
                        <a:rPr lang="en-GB" sz="1600">
                          <a:latin typeface="Nunito Sans"/>
                          <a:ea typeface="Nunito Sans"/>
                          <a:cs typeface="Nunito Sans"/>
                          <a:sym typeface="Nunito Sans"/>
                        </a:rPr>
                        <a:t>following</a:t>
                      </a:r>
                      <a:r>
                        <a:rPr lang="en-GB" sz="1600">
                          <a:solidFill>
                            <a:srgbClr val="000000"/>
                          </a:solidFill>
                          <a:latin typeface="Nunito Sans"/>
                          <a:ea typeface="Nunito Sans"/>
                          <a:cs typeface="Nunito Sans"/>
                          <a:sym typeface="Nunito Sans"/>
                        </a:rPr>
                        <a:t> set of data, find</a:t>
                      </a:r>
                      <a:endParaRPr sz="1600">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The median </a:t>
                      </a:r>
                      <a:endParaRPr sz="1600">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The mode</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11, 17, 9, 14, 18, 23, 11</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1" name="Google Shape;131;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132" name="Google Shape;132;p18"/>
          <p:cNvPicPr preferRelativeResize="0"/>
          <p:nvPr/>
        </p:nvPicPr>
        <p:blipFill>
          <a:blip r:embed="rId3">
            <a:alphaModFix/>
          </a:blip>
          <a:stretch>
            <a:fillRect/>
          </a:stretch>
        </p:blipFill>
        <p:spPr>
          <a:xfrm>
            <a:off x="193300" y="2477925"/>
            <a:ext cx="3886200" cy="1752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graphicFrame>
        <p:nvGraphicFramePr>
          <p:cNvPr id="137" name="Google Shape;137;p19"/>
          <p:cNvGraphicFramePr/>
          <p:nvPr/>
        </p:nvGraphicFramePr>
        <p:xfrm>
          <a:off x="108044" y="862525"/>
          <a:ext cx="3000000" cy="3000000"/>
        </p:xfrm>
        <a:graphic>
          <a:graphicData uri="http://schemas.openxmlformats.org/drawingml/2006/table">
            <a:tbl>
              <a:tblPr bandRow="1" firstRow="1">
                <a:noFill/>
                <a:tableStyleId>{BF6260C0-C24C-4907-8435-EE234BB5A437}</a:tableStyleId>
              </a:tblPr>
              <a:tblGrid>
                <a:gridCol w="1546950"/>
                <a:gridCol w="1301375"/>
                <a:gridCol w="1615625"/>
                <a:gridCol w="1350275"/>
                <a:gridCol w="3067850"/>
              </a:tblGrid>
              <a:tr h="10482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100% of amount </a:t>
                      </a:r>
                      <a:r>
                        <a:rPr b="0" i="1" lang="en-GB" sz="1600">
                          <a:solidFill>
                            <a:schemeClr val="dk1"/>
                          </a:solidFill>
                          <a:latin typeface="Times New Roman"/>
                          <a:ea typeface="Times New Roman"/>
                          <a:cs typeface="Times New Roman"/>
                          <a:sym typeface="Times New Roman"/>
                        </a:rPr>
                        <a:t>H</a:t>
                      </a:r>
                      <a:r>
                        <a:rPr b="0" lang="en-GB" sz="1600">
                          <a:solidFill>
                            <a:schemeClr val="dk1"/>
                          </a:solidFill>
                          <a:latin typeface="Nunito Sans"/>
                          <a:ea typeface="Nunito Sans"/>
                          <a:cs typeface="Nunito Sans"/>
                          <a:sym typeface="Nunito Sans"/>
                        </a:rPr>
                        <a:t> if 20% of </a:t>
                      </a:r>
                      <a:r>
                        <a:rPr b="0" i="1" lang="en-GB" sz="1600">
                          <a:solidFill>
                            <a:schemeClr val="dk1"/>
                          </a:solidFill>
                          <a:latin typeface="Times New Roman"/>
                          <a:ea typeface="Times New Roman"/>
                          <a:cs typeface="Times New Roman"/>
                          <a:sym typeface="Times New Roman"/>
                        </a:rPr>
                        <a:t>H</a:t>
                      </a:r>
                      <a:r>
                        <a:rPr b="0" lang="en-GB" sz="1600">
                          <a:solidFill>
                            <a:schemeClr val="dk1"/>
                          </a:solidFill>
                          <a:latin typeface="Nunito Sans"/>
                          <a:ea typeface="Nunito Sans"/>
                          <a:cs typeface="Nunito Sans"/>
                          <a:sym typeface="Nunito Sans"/>
                        </a:rPr>
                        <a:t> is 8.</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40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5(2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25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highest common factor of 34 and 24</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129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table ent</a:t>
                      </a:r>
                      <a:r>
                        <a:rPr lang="en-GB" sz="1600">
                          <a:latin typeface="Nunito Sans"/>
                          <a:ea typeface="Nunito Sans"/>
                          <a:cs typeface="Nunito Sans"/>
                          <a:sym typeface="Nunito Sans"/>
                        </a:rPr>
                        <a:t>ries.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For the </a:t>
                      </a:r>
                      <a:r>
                        <a:rPr lang="en-GB" sz="1600">
                          <a:latin typeface="Nunito Sans"/>
                          <a:ea typeface="Nunito Sans"/>
                          <a:cs typeface="Nunito Sans"/>
                          <a:sym typeface="Nunito Sans"/>
                        </a:rPr>
                        <a:t>following</a:t>
                      </a:r>
                      <a:r>
                        <a:rPr lang="en-GB" sz="1600">
                          <a:solidFill>
                            <a:srgbClr val="000000"/>
                          </a:solidFill>
                          <a:latin typeface="Nunito Sans"/>
                          <a:ea typeface="Nunito Sans"/>
                          <a:cs typeface="Nunito Sans"/>
                          <a:sym typeface="Nunito Sans"/>
                        </a:rPr>
                        <a:t> set of data, find</a:t>
                      </a:r>
                      <a:endParaRPr sz="1600">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The median    </a:t>
                      </a:r>
                      <a:r>
                        <a:rPr lang="en-GB" sz="1600">
                          <a:solidFill>
                            <a:srgbClr val="00BC89"/>
                          </a:solidFill>
                          <a:latin typeface="Nunito Sans"/>
                          <a:ea typeface="Nunito Sans"/>
                          <a:cs typeface="Nunito Sans"/>
                          <a:sym typeface="Nunito Sans"/>
                        </a:rPr>
                        <a:t>14</a:t>
                      </a:r>
                      <a:endParaRPr sz="1600">
                        <a:solidFill>
                          <a:srgbClr val="00BC89"/>
                        </a:solidFill>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The mode     </a:t>
                      </a:r>
                      <a:r>
                        <a:rPr lang="en-GB" sz="1600">
                          <a:solidFill>
                            <a:srgbClr val="00BC89"/>
                          </a:solidFill>
                          <a:latin typeface="Nunito Sans"/>
                          <a:ea typeface="Nunito Sans"/>
                          <a:cs typeface="Nunito Sans"/>
                          <a:sym typeface="Nunito Sans"/>
                        </a:rPr>
                        <a:t>11</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11, 17, 9, 14, 18, 23, 11</a:t>
                      </a:r>
                      <a:endParaRPr sz="1600">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9, 11, 11, 14, 17, 18, 23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8" name="Google Shape;138;p19"/>
          <p:cNvSpPr txBox="1"/>
          <p:nvPr/>
        </p:nvSpPr>
        <p:spPr>
          <a:xfrm>
            <a:off x="80050" y="361775"/>
            <a:ext cx="2632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139" name="Google Shape;139;p19"/>
          <p:cNvPicPr preferRelativeResize="0"/>
          <p:nvPr/>
        </p:nvPicPr>
        <p:blipFill>
          <a:blip r:embed="rId3">
            <a:alphaModFix/>
          </a:blip>
          <a:stretch>
            <a:fillRect/>
          </a:stretch>
        </p:blipFill>
        <p:spPr>
          <a:xfrm>
            <a:off x="245275" y="2497425"/>
            <a:ext cx="3886200" cy="1752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graphicFrame>
        <p:nvGraphicFramePr>
          <p:cNvPr id="144" name="Google Shape;144;p20"/>
          <p:cNvGraphicFramePr/>
          <p:nvPr/>
        </p:nvGraphicFramePr>
        <p:xfrm>
          <a:off x="108044" y="862525"/>
          <a:ext cx="3000000" cy="3000000"/>
        </p:xfrm>
        <a:graphic>
          <a:graphicData uri="http://schemas.openxmlformats.org/drawingml/2006/table">
            <a:tbl>
              <a:tblPr bandRow="1" firstRow="1">
                <a:noFill/>
                <a:tableStyleId>{BF6260C0-C24C-4907-8435-EE234BB5A437}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100% of amount </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if 25% of </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is 11.</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Solve for </a:t>
                      </a:r>
                      <a:r>
                        <a:rPr b="0" i="1" lang="en-GB" sz="1600">
                          <a:solidFill>
                            <a:schemeClr val="dk1"/>
                          </a:solidFill>
                          <a:latin typeface="Times New Roman"/>
                          <a:ea typeface="Times New Roman"/>
                          <a:cs typeface="Times New Roman"/>
                          <a:sym typeface="Times New Roman"/>
                        </a:rPr>
                        <a:t>x</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2(</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- 5) = 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27 and 42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802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entries.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For the following set of data, find</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median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range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         32, 34, 43, 28, 19, 19</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5" name="Google Shape;145;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46" name="Google Shape;146;p20"/>
          <p:cNvPicPr preferRelativeResize="0"/>
          <p:nvPr/>
        </p:nvPicPr>
        <p:blipFill>
          <a:blip r:embed="rId3">
            <a:alphaModFix/>
          </a:blip>
          <a:stretch>
            <a:fillRect/>
          </a:stretch>
        </p:blipFill>
        <p:spPr>
          <a:xfrm>
            <a:off x="267950" y="2529775"/>
            <a:ext cx="3886200" cy="1752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graphicFrame>
        <p:nvGraphicFramePr>
          <p:cNvPr id="151" name="Google Shape;151;p21"/>
          <p:cNvGraphicFramePr/>
          <p:nvPr/>
        </p:nvGraphicFramePr>
        <p:xfrm>
          <a:off x="108044" y="862525"/>
          <a:ext cx="3000000" cy="3000000"/>
        </p:xfrm>
        <a:graphic>
          <a:graphicData uri="http://schemas.openxmlformats.org/drawingml/2006/table">
            <a:tbl>
              <a:tblPr bandRow="1" firstRow="1">
                <a:noFill/>
                <a:tableStyleId>{BF6260C0-C24C-4907-8435-EE234BB5A437}</a:tableStyleId>
              </a:tblPr>
              <a:tblGrid>
                <a:gridCol w="1546950"/>
                <a:gridCol w="1301375"/>
                <a:gridCol w="1615625"/>
                <a:gridCol w="1350275"/>
                <a:gridCol w="3067850"/>
              </a:tblGrid>
              <a:tr h="10389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100% of amount </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if 25% of </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is 11.</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44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Solve for </a:t>
                      </a:r>
                      <a:r>
                        <a:rPr b="0" i="1" lang="en-GB" sz="1600">
                          <a:solidFill>
                            <a:schemeClr val="dk1"/>
                          </a:solidFill>
                          <a:latin typeface="Times New Roman"/>
                          <a:ea typeface="Times New Roman"/>
                          <a:cs typeface="Times New Roman"/>
                          <a:sym typeface="Times New Roman"/>
                        </a:rPr>
                        <a:t>x</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2(</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- 5) = 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27 and 42</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871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entries.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For the following set of data, find</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median     </a:t>
                      </a:r>
                      <a:r>
                        <a:rPr lang="en-GB" sz="1600">
                          <a:solidFill>
                            <a:srgbClr val="00BC89"/>
                          </a:solidFill>
                          <a:latin typeface="Nunito Sans"/>
                          <a:ea typeface="Nunito Sans"/>
                          <a:cs typeface="Nunito Sans"/>
                          <a:sym typeface="Nunito Sans"/>
                        </a:rPr>
                        <a:t>30</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range         </a:t>
                      </a:r>
                      <a:r>
                        <a:rPr lang="en-GB" sz="1600">
                          <a:solidFill>
                            <a:srgbClr val="00BC89"/>
                          </a:solidFill>
                          <a:latin typeface="Nunito Sans"/>
                          <a:ea typeface="Nunito Sans"/>
                          <a:cs typeface="Nunito Sans"/>
                          <a:sym typeface="Nunito Sans"/>
                        </a:rPr>
                        <a:t>24</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         32, 34, 43, 28, 19, 19</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19, 19, 28, 32, 34, 43</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2" name="Google Shape;152;p21"/>
          <p:cNvSpPr txBox="1"/>
          <p:nvPr/>
        </p:nvSpPr>
        <p:spPr>
          <a:xfrm>
            <a:off x="80050" y="361775"/>
            <a:ext cx="261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53" name="Google Shape;153;p21"/>
          <p:cNvPicPr preferRelativeResize="0"/>
          <p:nvPr/>
        </p:nvPicPr>
        <p:blipFill>
          <a:blip r:embed="rId3">
            <a:alphaModFix/>
          </a:blip>
          <a:stretch>
            <a:fillRect/>
          </a:stretch>
        </p:blipFill>
        <p:spPr>
          <a:xfrm>
            <a:off x="238800" y="2541013"/>
            <a:ext cx="3886200" cy="17430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2"/>
          <p:cNvGraphicFramePr/>
          <p:nvPr/>
        </p:nvGraphicFramePr>
        <p:xfrm>
          <a:off x="108044" y="862525"/>
          <a:ext cx="3000000" cy="3000000"/>
        </p:xfrm>
        <a:graphic>
          <a:graphicData uri="http://schemas.openxmlformats.org/drawingml/2006/table">
            <a:tbl>
              <a:tblPr bandRow="1" firstRow="1">
                <a:noFill/>
                <a:tableStyleId>{BF6260C0-C24C-4907-8435-EE234BB5A437}</a:tableStyleId>
              </a:tblPr>
              <a:tblGrid>
                <a:gridCol w="1546950"/>
                <a:gridCol w="1301375"/>
                <a:gridCol w="1615625"/>
                <a:gridCol w="1350275"/>
                <a:gridCol w="3067850"/>
              </a:tblGrid>
              <a:tr h="10378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100% of amount </a:t>
                      </a:r>
                      <a:r>
                        <a:rPr b="0" i="1" lang="en-GB" sz="1600">
                          <a:solidFill>
                            <a:schemeClr val="dk1"/>
                          </a:solidFill>
                          <a:latin typeface="Times New Roman"/>
                          <a:ea typeface="Times New Roman"/>
                          <a:cs typeface="Times New Roman"/>
                          <a:sym typeface="Times New Roman"/>
                        </a:rPr>
                        <a:t>Z</a:t>
                      </a:r>
                      <a:r>
                        <a:rPr b="0" lang="en-GB" sz="1600">
                          <a:solidFill>
                            <a:schemeClr val="dk1"/>
                          </a:solidFill>
                          <a:latin typeface="Nunito Sans"/>
                          <a:ea typeface="Nunito Sans"/>
                          <a:cs typeface="Nunito Sans"/>
                          <a:sym typeface="Nunito Sans"/>
                        </a:rPr>
                        <a:t> if 30% of </a:t>
                      </a:r>
                      <a:r>
                        <a:rPr b="0" i="1" lang="en-GB" sz="1600">
                          <a:solidFill>
                            <a:schemeClr val="dk1"/>
                          </a:solidFill>
                          <a:latin typeface="Times New Roman"/>
                          <a:ea typeface="Times New Roman"/>
                          <a:cs typeface="Times New Roman"/>
                          <a:sym typeface="Times New Roman"/>
                        </a:rPr>
                        <a:t>Z</a:t>
                      </a:r>
                      <a:r>
                        <a:rPr b="0" lang="en-GB" sz="1600">
                          <a:solidFill>
                            <a:schemeClr val="dk1"/>
                          </a:solidFill>
                          <a:latin typeface="Nunito Sans"/>
                          <a:ea typeface="Nunito Sans"/>
                          <a:cs typeface="Nunito Sans"/>
                          <a:sym typeface="Nunito Sans"/>
                        </a:rPr>
                        <a:t> is 150.</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 36</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64 and 72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841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entries.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For the following set of data, find</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mean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mode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         14, 6, 21, 21, 18</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60" name="Google Shape;160;p22"/>
          <p:cNvPicPr preferRelativeResize="0"/>
          <p:nvPr/>
        </p:nvPicPr>
        <p:blipFill>
          <a:blip r:embed="rId3">
            <a:alphaModFix/>
          </a:blip>
          <a:stretch>
            <a:fillRect/>
          </a:stretch>
        </p:blipFill>
        <p:spPr>
          <a:xfrm>
            <a:off x="303525" y="2447188"/>
            <a:ext cx="3886200" cy="17430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graphicFrame>
        <p:nvGraphicFramePr>
          <p:cNvPr id="165" name="Google Shape;165;p23"/>
          <p:cNvGraphicFramePr/>
          <p:nvPr/>
        </p:nvGraphicFramePr>
        <p:xfrm>
          <a:off x="108044" y="862525"/>
          <a:ext cx="3000000" cy="3000000"/>
        </p:xfrm>
        <a:graphic>
          <a:graphicData uri="http://schemas.openxmlformats.org/drawingml/2006/table">
            <a:tbl>
              <a:tblPr bandRow="1" firstRow="1">
                <a:noFill/>
                <a:tableStyleId>{BF6260C0-C24C-4907-8435-EE234BB5A437}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100% of amount </a:t>
                      </a:r>
                      <a:r>
                        <a:rPr b="0" i="1" lang="en-GB" sz="1600">
                          <a:solidFill>
                            <a:schemeClr val="dk1"/>
                          </a:solidFill>
                          <a:latin typeface="Times New Roman"/>
                          <a:ea typeface="Times New Roman"/>
                          <a:cs typeface="Times New Roman"/>
                          <a:sym typeface="Times New Roman"/>
                        </a:rPr>
                        <a:t>Z</a:t>
                      </a:r>
                      <a:r>
                        <a:rPr b="0" lang="en-GB" sz="1600">
                          <a:solidFill>
                            <a:schemeClr val="dk1"/>
                          </a:solidFill>
                          <a:latin typeface="Nunito Sans"/>
                          <a:ea typeface="Nunito Sans"/>
                          <a:cs typeface="Nunito Sans"/>
                          <a:sym typeface="Nunito Sans"/>
                        </a:rPr>
                        <a:t> if 30% of </a:t>
                      </a:r>
                      <a:r>
                        <a:rPr b="0" i="1" lang="en-GB" sz="1600">
                          <a:solidFill>
                            <a:schemeClr val="dk1"/>
                          </a:solidFill>
                          <a:latin typeface="Times New Roman"/>
                          <a:ea typeface="Times New Roman"/>
                          <a:cs typeface="Times New Roman"/>
                          <a:sym typeface="Times New Roman"/>
                        </a:rPr>
                        <a:t>Z</a:t>
                      </a:r>
                      <a:r>
                        <a:rPr b="0" lang="en-GB" sz="1600">
                          <a:solidFill>
                            <a:schemeClr val="dk1"/>
                          </a:solidFill>
                          <a:latin typeface="Nunito Sans"/>
                          <a:ea typeface="Nunito Sans"/>
                          <a:cs typeface="Nunito Sans"/>
                          <a:sym typeface="Nunito Sans"/>
                        </a:rPr>
                        <a:t> is 150.</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500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 36</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3.5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64 and 72</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57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entries.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For the following set of data, find</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mean           </a:t>
                      </a:r>
                      <a:r>
                        <a:rPr lang="en-GB" sz="1600">
                          <a:solidFill>
                            <a:srgbClr val="00BC89"/>
                          </a:solidFill>
                          <a:latin typeface="Nunito Sans"/>
                          <a:ea typeface="Nunito Sans"/>
                          <a:cs typeface="Nunito Sans"/>
                          <a:sym typeface="Nunito Sans"/>
                        </a:rPr>
                        <a:t>16</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mode           </a:t>
                      </a:r>
                      <a:r>
                        <a:rPr lang="en-GB" sz="1600">
                          <a:solidFill>
                            <a:srgbClr val="00BC89"/>
                          </a:solidFill>
                          <a:latin typeface="Nunito Sans"/>
                          <a:ea typeface="Nunito Sans"/>
                          <a:cs typeface="Nunito Sans"/>
                          <a:sym typeface="Nunito Sans"/>
                        </a:rPr>
                        <a:t>21</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         14, 6, 21, 21, 18</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6" name="Google Shape;166;p23"/>
          <p:cNvSpPr txBox="1"/>
          <p:nvPr/>
        </p:nvSpPr>
        <p:spPr>
          <a:xfrm>
            <a:off x="80050" y="361775"/>
            <a:ext cx="266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67" name="Google Shape;167;p23"/>
          <p:cNvPicPr preferRelativeResize="0"/>
          <p:nvPr/>
        </p:nvPicPr>
        <p:blipFill>
          <a:blip r:embed="rId3">
            <a:alphaModFix/>
          </a:blip>
          <a:stretch>
            <a:fillRect/>
          </a:stretch>
        </p:blipFill>
        <p:spPr>
          <a:xfrm>
            <a:off x="303525" y="2571738"/>
            <a:ext cx="3886200" cy="17430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