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CCB70C1-2DE6-4B5D-B21B-E8E291C8735D}">
  <a:tblStyle styleId="{FCCB70C1-2DE6-4B5D-B21B-E8E291C8735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9065622-BBBA-4291-9494-3B9628067892}"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202C1E9-DA22-4B8F-9C9F-DB224D452655}"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1603b56e42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g11603b56e42_0_7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603b56e42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11603b56e42_0_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1603b56e42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11603b56e42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1603b56e42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11603b56e42_0_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1603b56e42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g11603b56e42_0_6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8</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r>
              <a:rPr lang="en-GB" sz="2900">
                <a:solidFill>
                  <a:schemeClr val="lt1"/>
                </a:solidFill>
                <a:latin typeface="Nunito Sans"/>
                <a:ea typeface="Nunito Sans"/>
                <a:cs typeface="Nunito Sans"/>
                <a:sym typeface="Nunito Sans"/>
              </a:rPr>
              <a:t> </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{FCCB70C1-2DE6-4B5D-B21B-E8E291C8735D}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{FCCB70C1-2DE6-4B5D-B21B-E8E291C8735D}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5.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graphicFrame>
        <p:nvGraphicFramePr>
          <p:cNvPr id="135" name="Google Shape;135;p24"/>
          <p:cNvGraphicFramePr/>
          <p:nvPr/>
        </p:nvGraphicFramePr>
        <p:xfrm>
          <a:off x="108044" y="8625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28 + 311 + 294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48 as a product of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+ 2 = 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percentage is coloured red?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Convert this decimal into a mixed number.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6" name="Google Shape;136;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7" name="Google Shape;137;p24"/>
          <p:cNvPicPr preferRelativeResize="0"/>
          <p:nvPr/>
        </p:nvPicPr>
        <p:blipFill>
          <a:blip r:embed="rId3">
            <a:alphaModFix/>
          </a:blip>
          <a:stretch>
            <a:fillRect/>
          </a:stretch>
        </p:blipFill>
        <p:spPr>
          <a:xfrm>
            <a:off x="527000" y="2703550"/>
            <a:ext cx="3105150" cy="1466850"/>
          </a:xfrm>
          <a:prstGeom prst="rect">
            <a:avLst/>
          </a:prstGeom>
          <a:noFill/>
          <a:ln>
            <a:noFill/>
          </a:ln>
        </p:spPr>
      </p:pic>
      <p:pic>
        <p:nvPicPr>
          <p:cNvPr id="138" name="Google Shape;138;p24"/>
          <p:cNvPicPr preferRelativeResize="0"/>
          <p:nvPr/>
        </p:nvPicPr>
        <p:blipFill>
          <a:blip r:embed="rId4">
            <a:alphaModFix/>
          </a:blip>
          <a:stretch>
            <a:fillRect/>
          </a:stretch>
        </p:blipFill>
        <p:spPr>
          <a:xfrm>
            <a:off x="5715175" y="2915475"/>
            <a:ext cx="2159875" cy="800350"/>
          </a:xfrm>
          <a:prstGeom prst="rect">
            <a:avLst/>
          </a:prstGeom>
          <a:noFill/>
          <a:ln>
            <a:noFill/>
          </a:ln>
        </p:spPr>
      </p:pic>
      <p:grpSp>
        <p:nvGrpSpPr>
          <p:cNvPr id="139" name="Google Shape;139;p24"/>
          <p:cNvGrpSpPr/>
          <p:nvPr/>
        </p:nvGrpSpPr>
        <p:grpSpPr>
          <a:xfrm>
            <a:off x="6355978" y="1295950"/>
            <a:ext cx="235655" cy="481300"/>
            <a:chOff x="4963775" y="5368550"/>
            <a:chExt cx="294900" cy="481300"/>
          </a:xfrm>
        </p:grpSpPr>
        <p:cxnSp>
          <p:nvCxnSpPr>
            <p:cNvPr id="140" name="Google Shape;140;p24"/>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141" name="Google Shape;141;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5</a:t>
              </a:r>
              <a:endParaRPr>
                <a:solidFill>
                  <a:schemeClr val="dk1"/>
                </a:solidFill>
                <a:latin typeface="Nunito Sans"/>
                <a:ea typeface="Nunito Sans"/>
                <a:cs typeface="Nunito Sans"/>
                <a:sym typeface="Nunito Sans"/>
              </a:endParaRPr>
            </a:p>
          </p:txBody>
        </p:sp>
        <p:sp>
          <p:nvSpPr>
            <p:cNvPr id="142" name="Google Shape;142;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chemeClr val="dk1"/>
                  </a:solidFill>
                  <a:latin typeface="Times New Roman"/>
                  <a:ea typeface="Times New Roman"/>
                  <a:cs typeface="Times New Roman"/>
                  <a:sym typeface="Times New Roman"/>
                </a:rPr>
                <a:t>x</a:t>
              </a:r>
              <a:endParaRPr i="1">
                <a:solidFill>
                  <a:schemeClr val="dk1"/>
                </a:solidFill>
                <a:latin typeface="Times New Roman"/>
                <a:ea typeface="Times New Roman"/>
                <a:cs typeface="Times New Roman"/>
                <a:sym typeface="Times New Roman"/>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graphicFrame>
        <p:nvGraphicFramePr>
          <p:cNvPr id="147" name="Google Shape;147;p25"/>
          <p:cNvGraphicFramePr/>
          <p:nvPr/>
        </p:nvGraphicFramePr>
        <p:xfrm>
          <a:off x="108044" y="8625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28 + 311 + 294 = </a:t>
                      </a:r>
                      <a:r>
                        <a:rPr b="0" lang="en-GB" sz="1600">
                          <a:solidFill>
                            <a:srgbClr val="00BC89"/>
                          </a:solidFill>
                          <a:latin typeface="Nunito Sans"/>
                          <a:ea typeface="Nunito Sans"/>
                          <a:cs typeface="Nunito Sans"/>
                          <a:sym typeface="Nunito Sans"/>
                        </a:rPr>
                        <a:t>633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48 as a product of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 x 2 x 2 x 2 x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+ 2 = 6</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percentage is coloured red?</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Convert this decimal into a mixed number.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8" name="Google Shape;148;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49" name="Google Shape;149;p25"/>
          <p:cNvPicPr preferRelativeResize="0"/>
          <p:nvPr/>
        </p:nvPicPr>
        <p:blipFill>
          <a:blip r:embed="rId3">
            <a:alphaModFix/>
          </a:blip>
          <a:stretch>
            <a:fillRect/>
          </a:stretch>
        </p:blipFill>
        <p:spPr>
          <a:xfrm>
            <a:off x="5815153" y="2885594"/>
            <a:ext cx="2253600" cy="835049"/>
          </a:xfrm>
          <a:prstGeom prst="rect">
            <a:avLst/>
          </a:prstGeom>
          <a:noFill/>
          <a:ln>
            <a:noFill/>
          </a:ln>
        </p:spPr>
      </p:pic>
      <p:pic>
        <p:nvPicPr>
          <p:cNvPr id="150" name="Google Shape;150;p25"/>
          <p:cNvPicPr preferRelativeResize="0"/>
          <p:nvPr/>
        </p:nvPicPr>
        <p:blipFill>
          <a:blip r:embed="rId4">
            <a:alphaModFix/>
          </a:blip>
          <a:stretch>
            <a:fillRect/>
          </a:stretch>
        </p:blipFill>
        <p:spPr>
          <a:xfrm>
            <a:off x="527000" y="2703550"/>
            <a:ext cx="3105150" cy="1466850"/>
          </a:xfrm>
          <a:prstGeom prst="rect">
            <a:avLst/>
          </a:prstGeom>
          <a:noFill/>
          <a:ln>
            <a:noFill/>
          </a:ln>
        </p:spPr>
      </p:pic>
      <p:grpSp>
        <p:nvGrpSpPr>
          <p:cNvPr id="151" name="Google Shape;151;p25"/>
          <p:cNvGrpSpPr/>
          <p:nvPr/>
        </p:nvGrpSpPr>
        <p:grpSpPr>
          <a:xfrm>
            <a:off x="6355978" y="1295950"/>
            <a:ext cx="235655" cy="481300"/>
            <a:chOff x="4963775" y="5368550"/>
            <a:chExt cx="294900" cy="481300"/>
          </a:xfrm>
        </p:grpSpPr>
        <p:cxnSp>
          <p:nvCxnSpPr>
            <p:cNvPr id="152" name="Google Shape;152;p25"/>
            <p:cNvCxnSpPr/>
            <p:nvPr/>
          </p:nvCxnSpPr>
          <p:spPr>
            <a:xfrm>
              <a:off x="4963775" y="5609200"/>
              <a:ext cx="294900" cy="0"/>
            </a:xfrm>
            <a:prstGeom prst="straightConnector1">
              <a:avLst/>
            </a:prstGeom>
            <a:noFill/>
            <a:ln cap="flat" cmpd="sng" w="9525">
              <a:solidFill>
                <a:schemeClr val="dk1"/>
              </a:solidFill>
              <a:prstDash val="solid"/>
              <a:round/>
              <a:headEnd len="med" w="med" type="none"/>
              <a:tailEnd len="med" w="med" type="none"/>
            </a:ln>
          </p:spPr>
        </p:cxnSp>
        <p:sp>
          <p:nvSpPr>
            <p:cNvPr id="153" name="Google Shape;153;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chemeClr val="dk1"/>
                  </a:solidFill>
                  <a:latin typeface="Nunito Sans"/>
                  <a:ea typeface="Nunito Sans"/>
                  <a:cs typeface="Nunito Sans"/>
                  <a:sym typeface="Nunito Sans"/>
                </a:rPr>
                <a:t>5</a:t>
              </a:r>
              <a:endParaRPr>
                <a:solidFill>
                  <a:schemeClr val="dk1"/>
                </a:solidFill>
                <a:latin typeface="Nunito Sans"/>
                <a:ea typeface="Nunito Sans"/>
                <a:cs typeface="Nunito Sans"/>
                <a:sym typeface="Nunito Sans"/>
              </a:endParaRPr>
            </a:p>
          </p:txBody>
        </p:sp>
        <p:sp>
          <p:nvSpPr>
            <p:cNvPr id="154" name="Google Shape;154;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chemeClr val="dk1"/>
                  </a:solidFill>
                  <a:latin typeface="Times New Roman"/>
                  <a:ea typeface="Times New Roman"/>
                  <a:cs typeface="Times New Roman"/>
                  <a:sym typeface="Times New Roman"/>
                </a:rPr>
                <a:t>x</a:t>
              </a:r>
              <a:endParaRPr i="1">
                <a:solidFill>
                  <a:schemeClr val="dk1"/>
                </a:solidFill>
                <a:latin typeface="Times New Roman"/>
                <a:ea typeface="Times New Roman"/>
                <a:cs typeface="Times New Roman"/>
                <a:sym typeface="Times New Roman"/>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aphicFrame>
        <p:nvGraphicFramePr>
          <p:cNvPr id="159" name="Google Shape;159;p26"/>
          <p:cNvGraphicFramePr/>
          <p:nvPr/>
        </p:nvGraphicFramePr>
        <p:xfrm>
          <a:off x="108044" y="8625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533 ÷ 13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180 as a product of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25 - 2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percentage is coloured green?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Convert this decimal into a mixed number.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0" name="Google Shape;160;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1" name="Google Shape;161;p26"/>
          <p:cNvPicPr preferRelativeResize="0"/>
          <p:nvPr/>
        </p:nvPicPr>
        <p:blipFill>
          <a:blip r:embed="rId3">
            <a:alphaModFix/>
          </a:blip>
          <a:stretch>
            <a:fillRect/>
          </a:stretch>
        </p:blipFill>
        <p:spPr>
          <a:xfrm>
            <a:off x="414875" y="2584401"/>
            <a:ext cx="3285550" cy="1541975"/>
          </a:xfrm>
          <a:prstGeom prst="rect">
            <a:avLst/>
          </a:prstGeom>
          <a:noFill/>
          <a:ln>
            <a:noFill/>
          </a:ln>
        </p:spPr>
      </p:pic>
      <p:pic>
        <p:nvPicPr>
          <p:cNvPr id="162" name="Google Shape;162;p26"/>
          <p:cNvPicPr preferRelativeResize="0"/>
          <p:nvPr/>
        </p:nvPicPr>
        <p:blipFill>
          <a:blip r:embed="rId4">
            <a:alphaModFix/>
          </a:blip>
          <a:stretch>
            <a:fillRect/>
          </a:stretch>
        </p:blipFill>
        <p:spPr>
          <a:xfrm>
            <a:off x="5254200" y="2844125"/>
            <a:ext cx="2763450" cy="947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graphicFrame>
        <p:nvGraphicFramePr>
          <p:cNvPr id="167" name="Google Shape;167;p27"/>
          <p:cNvGraphicFramePr/>
          <p:nvPr/>
        </p:nvGraphicFramePr>
        <p:xfrm>
          <a:off x="108044" y="8625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533 ÷ 13 = </a:t>
                      </a:r>
                      <a:r>
                        <a:rPr b="0" lang="en-GB" sz="1600">
                          <a:solidFill>
                            <a:srgbClr val="00BC89"/>
                          </a:solidFill>
                          <a:latin typeface="Nunito Sans"/>
                          <a:ea typeface="Nunito Sans"/>
                          <a:cs typeface="Nunito Sans"/>
                          <a:sym typeface="Nunito Sans"/>
                        </a:rPr>
                        <a:t>41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180 as a product of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 x 2 x 3 x 3 x 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25 - 2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11</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percentage is coloured green?</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Convert this decimal into a mixed number.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8" name="Google Shape;168;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69" name="Google Shape;169;p27"/>
          <p:cNvPicPr preferRelativeResize="0"/>
          <p:nvPr/>
        </p:nvPicPr>
        <p:blipFill>
          <a:blip r:embed="rId3">
            <a:alphaModFix/>
          </a:blip>
          <a:stretch>
            <a:fillRect/>
          </a:stretch>
        </p:blipFill>
        <p:spPr>
          <a:xfrm>
            <a:off x="414875" y="2584401"/>
            <a:ext cx="3285550" cy="1541975"/>
          </a:xfrm>
          <a:prstGeom prst="rect">
            <a:avLst/>
          </a:prstGeom>
          <a:noFill/>
          <a:ln>
            <a:noFill/>
          </a:ln>
        </p:spPr>
      </p:pic>
      <p:pic>
        <p:nvPicPr>
          <p:cNvPr id="170" name="Google Shape;170;p27"/>
          <p:cNvPicPr preferRelativeResize="0"/>
          <p:nvPr/>
        </p:nvPicPr>
        <p:blipFill>
          <a:blip r:embed="rId4">
            <a:alphaModFix/>
          </a:blip>
          <a:stretch>
            <a:fillRect/>
          </a:stretch>
        </p:blipFill>
        <p:spPr>
          <a:xfrm>
            <a:off x="5513019" y="2903475"/>
            <a:ext cx="2637175" cy="903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{49065622-BBBA-4291-9494-3B9628067892}</a:tableStyleId>
              </a:tblPr>
              <a:tblGrid>
                <a:gridCol w="877665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As the Spring Term commences aim to</a:t>
                      </a:r>
                      <a:r>
                        <a:rPr lang="en-GB" sz="1500">
                          <a:latin typeface="Nunito Sans"/>
                          <a:ea typeface="Nunito Sans"/>
                          <a:cs typeface="Nunito Sans"/>
                          <a:sym typeface="Nunito Sans"/>
                        </a:rPr>
                        <a:t> give students a </a:t>
                      </a:r>
                      <a:r>
                        <a:rPr lang="en-GB" sz="1500">
                          <a:solidFill>
                            <a:schemeClr val="dk1"/>
                          </a:solidFill>
                          <a:latin typeface="Nunito Sans"/>
                          <a:ea typeface="Nunito Sans"/>
                          <a:cs typeface="Nunito Sans"/>
                          <a:sym typeface="Nunito Sans"/>
                        </a:rPr>
                        <a:t>sense of success and confidence by recapping previously seen topics, allowing them to use their notes, and discussing ways they can check their answers independently before they are revealed. The topic of percentages is introduced here visually allowing a connection to be made with the concept of fractions.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Written arithmetic with integers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Product of prime factors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Solving equations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Visualising percentages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Decimals and mixed numbers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97800" y="474950"/>
          <a:ext cx="3000000" cy="3000000"/>
        </p:xfrm>
        <a:graphic>
          <a:graphicData uri="http://schemas.openxmlformats.org/drawingml/2006/table">
            <a:tbl>
              <a:tblPr>
                <a:noFill/>
                <a:tableStyleId>{49065622-BBBA-4291-9494-3B9628067892}</a:tableStyleId>
              </a:tblPr>
              <a:tblGrid>
                <a:gridCol w="8853400"/>
              </a:tblGrid>
              <a:tr h="294250">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238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Written arithmetic with integers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 year 8 student writes 283 + 462 = 6145, 347 - 164 = 223 and 539 - 243 = 396.  Pretend you are a teacher marking this work. Try to identify any errors and explain where the student went wrong.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238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Product of prime factors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“Express 24 as a product of its prime factors”. Discuss all the key words in this instruction. Follow the instruction and then think of a way that you can check your answer.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solidFill>
                      <a:srgbClr val="FFFFFF"/>
                    </a:solidFill>
                  </a:tcPr>
                </a:tc>
              </a:tr>
              <a:tr h="8238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Solving equations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The teacher writes 11 - 4</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23 on the board. Abi says </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3, Bilal says </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8.5 &amp; Chrissy says </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 -3. What is the fastest way to check who is correct? What mistakes have the other two students made?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10788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Visualising percentages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If a shape is cut into 20 equal pieces, what percentage is each piece worth? </a:t>
                      </a:r>
                      <a:endParaRPr b="1">
                        <a:solidFill>
                          <a:srgbClr val="2779F5"/>
                        </a:solidFill>
                        <a:latin typeface="Nunito Sans"/>
                        <a:ea typeface="Nunito Sans"/>
                        <a:cs typeface="Nunito Sans"/>
                        <a:sym typeface="Nunito Sans"/>
                      </a:endParaRPr>
                    </a:p>
                    <a:p>
                      <a:pPr indent="0" lvl="0" marL="457200" rtl="0" algn="l">
                        <a:lnSpc>
                          <a:spcPct val="115000"/>
                        </a:lnSpc>
                        <a:spcBef>
                          <a:spcPts val="0"/>
                        </a:spcBef>
                        <a:spcAft>
                          <a:spcPts val="0"/>
                        </a:spcAft>
                        <a:buNone/>
                      </a:pPr>
                      <a:r>
                        <a:rPr b="1" lang="en-GB">
                          <a:solidFill>
                            <a:srgbClr val="2779F5"/>
                          </a:solidFill>
                          <a:latin typeface="Nunito Sans"/>
                          <a:ea typeface="Nunito Sans"/>
                          <a:cs typeface="Nunito Sans"/>
                          <a:sym typeface="Nunito Sans"/>
                        </a:rPr>
                        <a:t>Now complete this rule by writing an expression on the dotted line:</a:t>
                      </a:r>
                      <a:endParaRPr b="1">
                        <a:solidFill>
                          <a:srgbClr val="2779F5"/>
                        </a:solidFill>
                        <a:latin typeface="Nunito Sans"/>
                        <a:ea typeface="Nunito Sans"/>
                        <a:cs typeface="Nunito Sans"/>
                        <a:sym typeface="Nunito Sans"/>
                      </a:endParaRPr>
                    </a:p>
                    <a:p>
                      <a:pPr indent="0" lvl="0" marL="457200" rtl="0" algn="l">
                        <a:lnSpc>
                          <a:spcPct val="115000"/>
                        </a:lnSpc>
                        <a:spcBef>
                          <a:spcPts val="0"/>
                        </a:spcBef>
                        <a:spcAft>
                          <a:spcPts val="0"/>
                        </a:spcAft>
                        <a:buNone/>
                      </a:pPr>
                      <a:r>
                        <a:rPr b="1" lang="en-GB">
                          <a:solidFill>
                            <a:srgbClr val="2779F5"/>
                          </a:solidFill>
                          <a:latin typeface="Nunito Sans"/>
                          <a:ea typeface="Nunito Sans"/>
                          <a:cs typeface="Nunito Sans"/>
                          <a:sym typeface="Nunito Sans"/>
                        </a:rPr>
                        <a:t>“If a shape is cut into ‘</a:t>
                      </a:r>
                      <a:r>
                        <a:rPr b="1" i="1" lang="en-GB">
                          <a:solidFill>
                            <a:srgbClr val="2779F5"/>
                          </a:solidFill>
                          <a:latin typeface="Times New Roman"/>
                          <a:ea typeface="Times New Roman"/>
                          <a:cs typeface="Times New Roman"/>
                          <a:sym typeface="Times New Roman"/>
                        </a:rPr>
                        <a:t>x</a:t>
                      </a:r>
                      <a:r>
                        <a:rPr b="1" lang="en-GB">
                          <a:solidFill>
                            <a:srgbClr val="2779F5"/>
                          </a:solidFill>
                          <a:latin typeface="Nunito Sans"/>
                          <a:ea typeface="Nunito Sans"/>
                          <a:cs typeface="Nunito Sans"/>
                          <a:sym typeface="Nunito Sans"/>
                        </a:rPr>
                        <a:t>’ equal pieces then each piece is worth ………………… percent”.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238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Decimals and mixed numbers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Although there are methods for converting between decimals &amp; fractions there are some key conversions that are useful to commit to memory. Write a list of these and aim to memorise them.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472 + 139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84 as a product of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rgbClr val="000000"/>
                          </a:solidFill>
                          <a:latin typeface="Times New Roman"/>
                          <a:ea typeface="Times New Roman"/>
                          <a:cs typeface="Times New Roman"/>
                          <a:sym typeface="Times New Roman"/>
                        </a:rPr>
                        <a:t>x</a:t>
                      </a:r>
                      <a:endParaRPr b="0" i="1" sz="1600">
                        <a:solidFill>
                          <a:srgbClr val="000000"/>
                        </a:solidFill>
                        <a:latin typeface="Times New Roman"/>
                        <a:ea typeface="Times New Roman"/>
                        <a:cs typeface="Times New Roman"/>
                        <a:sym typeface="Times New Roman"/>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+ 1 = 25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percentage is coloured blue?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Convert this mixed number into a decimal.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sp>
        <p:nvSpPr>
          <p:cNvPr id="88" name="Google Shape;88;p18"/>
          <p:cNvSpPr txBox="1"/>
          <p:nvPr/>
        </p:nvSpPr>
        <p:spPr>
          <a:xfrm>
            <a:off x="6399825" y="3022525"/>
            <a:ext cx="3198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100">
              <a:latin typeface="Nunito Sans"/>
              <a:ea typeface="Nunito Sans"/>
              <a:cs typeface="Nunito Sans"/>
              <a:sym typeface="Nunito Sans"/>
            </a:endParaRPr>
          </a:p>
        </p:txBody>
      </p:sp>
      <p:pic>
        <p:nvPicPr>
          <p:cNvPr id="89" name="Google Shape;89;p18"/>
          <p:cNvPicPr preferRelativeResize="0"/>
          <p:nvPr/>
        </p:nvPicPr>
        <p:blipFill>
          <a:blip r:embed="rId3">
            <a:alphaModFix/>
          </a:blip>
          <a:stretch>
            <a:fillRect/>
          </a:stretch>
        </p:blipFill>
        <p:spPr>
          <a:xfrm>
            <a:off x="5730903" y="2936990"/>
            <a:ext cx="2253600" cy="804860"/>
          </a:xfrm>
          <a:prstGeom prst="rect">
            <a:avLst/>
          </a:prstGeom>
          <a:noFill/>
          <a:ln>
            <a:noFill/>
          </a:ln>
        </p:spPr>
      </p:pic>
      <p:pic>
        <p:nvPicPr>
          <p:cNvPr id="90" name="Google Shape;90;p18"/>
          <p:cNvPicPr preferRelativeResize="0"/>
          <p:nvPr/>
        </p:nvPicPr>
        <p:blipFill>
          <a:blip r:embed="rId4">
            <a:alphaModFix/>
          </a:blip>
          <a:stretch>
            <a:fillRect/>
          </a:stretch>
        </p:blipFill>
        <p:spPr>
          <a:xfrm>
            <a:off x="615200" y="2997625"/>
            <a:ext cx="3115208" cy="683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472 + 139 = </a:t>
                      </a:r>
                      <a:r>
                        <a:rPr b="0" lang="en-GB" sz="1600">
                          <a:solidFill>
                            <a:srgbClr val="00BC89"/>
                          </a:solidFill>
                          <a:latin typeface="Nunito Sans"/>
                          <a:ea typeface="Nunito Sans"/>
                          <a:cs typeface="Nunito Sans"/>
                          <a:sym typeface="Nunito Sans"/>
                        </a:rPr>
                        <a:t>611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84 as a product of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 x 2 x 3 x 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chemeClr val="dk1"/>
                          </a:solidFill>
                          <a:latin typeface="Times New Roman"/>
                          <a:ea typeface="Times New Roman"/>
                          <a:cs typeface="Times New Roman"/>
                          <a:sym typeface="Times New Roman"/>
                        </a:rPr>
                        <a:t>x</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+ 1 = 25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percentage is coloured blue?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50%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Convert this mixed number into a decimal.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6" name="Google Shape;96;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7" name="Google Shape;97;p19"/>
          <p:cNvPicPr preferRelativeResize="0"/>
          <p:nvPr/>
        </p:nvPicPr>
        <p:blipFill>
          <a:blip r:embed="rId3">
            <a:alphaModFix/>
          </a:blip>
          <a:stretch>
            <a:fillRect/>
          </a:stretch>
        </p:blipFill>
        <p:spPr>
          <a:xfrm>
            <a:off x="5769723" y="2936996"/>
            <a:ext cx="2253600" cy="804860"/>
          </a:xfrm>
          <a:prstGeom prst="rect">
            <a:avLst/>
          </a:prstGeom>
          <a:noFill/>
          <a:ln>
            <a:noFill/>
          </a:ln>
        </p:spPr>
      </p:pic>
      <p:pic>
        <p:nvPicPr>
          <p:cNvPr id="98" name="Google Shape;98;p19"/>
          <p:cNvPicPr preferRelativeResize="0"/>
          <p:nvPr/>
        </p:nvPicPr>
        <p:blipFill>
          <a:blip r:embed="rId4">
            <a:alphaModFix/>
          </a:blip>
          <a:stretch>
            <a:fillRect/>
          </a:stretch>
        </p:blipFill>
        <p:spPr>
          <a:xfrm>
            <a:off x="615200" y="2997625"/>
            <a:ext cx="3115208" cy="683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273 - 36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99 as a product of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 = 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percentage is coloured orange?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Convert this decimal into a mixed number.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4" name="Google Shape;104;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5" name="Google Shape;105;p20"/>
          <p:cNvPicPr preferRelativeResize="0"/>
          <p:nvPr/>
        </p:nvPicPr>
        <p:blipFill>
          <a:blip r:embed="rId3">
            <a:alphaModFix/>
          </a:blip>
          <a:stretch>
            <a:fillRect/>
          </a:stretch>
        </p:blipFill>
        <p:spPr>
          <a:xfrm>
            <a:off x="599950" y="3101125"/>
            <a:ext cx="3104073" cy="671375"/>
          </a:xfrm>
          <a:prstGeom prst="rect">
            <a:avLst/>
          </a:prstGeom>
          <a:noFill/>
          <a:ln>
            <a:noFill/>
          </a:ln>
        </p:spPr>
      </p:pic>
      <p:pic>
        <p:nvPicPr>
          <p:cNvPr id="106" name="Google Shape;106;p20"/>
          <p:cNvPicPr preferRelativeResize="0"/>
          <p:nvPr/>
        </p:nvPicPr>
        <p:blipFill>
          <a:blip r:embed="rId4">
            <a:alphaModFix/>
          </a:blip>
          <a:stretch>
            <a:fillRect/>
          </a:stretch>
        </p:blipFill>
        <p:spPr>
          <a:xfrm>
            <a:off x="5640779" y="3003963"/>
            <a:ext cx="2336200" cy="865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273 - 36 = </a:t>
                      </a:r>
                      <a:r>
                        <a:rPr b="0" lang="en-GB" sz="1600">
                          <a:solidFill>
                            <a:srgbClr val="00BC89"/>
                          </a:solidFill>
                          <a:latin typeface="Nunito Sans"/>
                          <a:ea typeface="Nunito Sans"/>
                          <a:cs typeface="Nunito Sans"/>
                          <a:sym typeface="Nunito Sans"/>
                        </a:rPr>
                        <a:t>237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99 as a product of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3 x 3 x 11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 = 9</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percentage is coloured orange?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60%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Convert this decimal into a mixed number.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2" name="Google Shape;112;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13" name="Google Shape;113;p21"/>
          <p:cNvPicPr preferRelativeResize="0"/>
          <p:nvPr/>
        </p:nvPicPr>
        <p:blipFill>
          <a:blip r:embed="rId3">
            <a:alphaModFix/>
          </a:blip>
          <a:stretch>
            <a:fillRect/>
          </a:stretch>
        </p:blipFill>
        <p:spPr>
          <a:xfrm>
            <a:off x="599950" y="3101125"/>
            <a:ext cx="3104073" cy="671375"/>
          </a:xfrm>
          <a:prstGeom prst="rect">
            <a:avLst/>
          </a:prstGeom>
          <a:noFill/>
          <a:ln>
            <a:noFill/>
          </a:ln>
        </p:spPr>
      </p:pic>
      <p:pic>
        <p:nvPicPr>
          <p:cNvPr id="114" name="Google Shape;114;p21"/>
          <p:cNvPicPr preferRelativeResize="0"/>
          <p:nvPr/>
        </p:nvPicPr>
        <p:blipFill>
          <a:blip r:embed="rId4">
            <a:alphaModFix/>
          </a:blip>
          <a:stretch>
            <a:fillRect/>
          </a:stretch>
        </p:blipFill>
        <p:spPr>
          <a:xfrm>
            <a:off x="5556175" y="3010937"/>
            <a:ext cx="2298550" cy="851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graphicFrame>
        <p:nvGraphicFramePr>
          <p:cNvPr id="119" name="Google Shape;119;p22"/>
          <p:cNvGraphicFramePr/>
          <p:nvPr/>
        </p:nvGraphicFramePr>
        <p:xfrm>
          <a:off x="108044" y="8625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52 x 37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1000 as a product of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7 + 6</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percentage is coloured purple?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Convert this mixed number into a decimal.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0" name="Google Shape;120;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1" name="Google Shape;121;p22"/>
          <p:cNvPicPr preferRelativeResize="0"/>
          <p:nvPr/>
        </p:nvPicPr>
        <p:blipFill>
          <a:blip r:embed="rId3">
            <a:alphaModFix/>
          </a:blip>
          <a:stretch>
            <a:fillRect/>
          </a:stretch>
        </p:blipFill>
        <p:spPr>
          <a:xfrm>
            <a:off x="625799" y="2984375"/>
            <a:ext cx="3186750" cy="699300"/>
          </a:xfrm>
          <a:prstGeom prst="rect">
            <a:avLst/>
          </a:prstGeom>
          <a:noFill/>
          <a:ln>
            <a:noFill/>
          </a:ln>
        </p:spPr>
      </p:pic>
      <p:pic>
        <p:nvPicPr>
          <p:cNvPr id="122" name="Google Shape;122;p22"/>
          <p:cNvPicPr preferRelativeResize="0"/>
          <p:nvPr/>
        </p:nvPicPr>
        <p:blipFill>
          <a:blip r:embed="rId4">
            <a:alphaModFix/>
          </a:blip>
          <a:stretch>
            <a:fillRect/>
          </a:stretch>
        </p:blipFill>
        <p:spPr>
          <a:xfrm>
            <a:off x="5830815" y="2984375"/>
            <a:ext cx="1958035" cy="699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p23"/>
          <p:cNvGraphicFramePr/>
          <p:nvPr/>
        </p:nvGraphicFramePr>
        <p:xfrm>
          <a:off x="108044" y="786325"/>
          <a:ext cx="3000000" cy="3000000"/>
        </p:xfrm>
        <a:graphic>
          <a:graphicData uri="http://schemas.openxmlformats.org/drawingml/2006/table">
            <a:tbl>
              <a:tblPr bandRow="1" firstRow="1">
                <a:noFill/>
                <a:tableStyleId>{D202C1E9-DA22-4B8F-9C9F-DB224D452655}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52 x 37 = </a:t>
                      </a:r>
                      <a:r>
                        <a:rPr b="0" lang="en-GB" sz="1600">
                          <a:solidFill>
                            <a:srgbClr val="00BC89"/>
                          </a:solidFill>
                          <a:latin typeface="Nunito Sans"/>
                          <a:ea typeface="Nunito Sans"/>
                          <a:cs typeface="Nunito Sans"/>
                          <a:sym typeface="Nunito Sans"/>
                        </a:rPr>
                        <a:t>1924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1000 as a product of prime factors.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 x 2 x 2 x 5 x 5 x 5</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7 + 6</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25</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3</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percentage is coloured purple?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Convert this mixed number into a decimal.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8" name="Google Shape;128;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9" name="Google Shape;129;p23"/>
          <p:cNvPicPr preferRelativeResize="0"/>
          <p:nvPr/>
        </p:nvPicPr>
        <p:blipFill>
          <a:blip r:embed="rId3">
            <a:alphaModFix/>
          </a:blip>
          <a:stretch>
            <a:fillRect/>
          </a:stretch>
        </p:blipFill>
        <p:spPr>
          <a:xfrm>
            <a:off x="625799" y="2984375"/>
            <a:ext cx="3186750" cy="699300"/>
          </a:xfrm>
          <a:prstGeom prst="rect">
            <a:avLst/>
          </a:prstGeom>
          <a:noFill/>
          <a:ln>
            <a:noFill/>
          </a:ln>
        </p:spPr>
      </p:pic>
      <p:pic>
        <p:nvPicPr>
          <p:cNvPr id="130" name="Google Shape;130;p23"/>
          <p:cNvPicPr preferRelativeResize="0"/>
          <p:nvPr/>
        </p:nvPicPr>
        <p:blipFill>
          <a:blip r:embed="rId4">
            <a:alphaModFix/>
          </a:blip>
          <a:stretch>
            <a:fillRect/>
          </a:stretch>
        </p:blipFill>
        <p:spPr>
          <a:xfrm>
            <a:off x="5922273" y="2963675"/>
            <a:ext cx="2073950" cy="740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