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5A6902F-DE2A-4672-A93D-5C70D03326FB}">
  <a:tblStyle styleId="{75A6902F-DE2A-4672-A93D-5C70D03326F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7E527C-B02F-48C5-B851-AE82F88A0FB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0C63649-A4EF-46A6-8952-6DA9F72A3D90}"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156ed657b7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1156ed657b7_0_1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156ed657b7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1156ed657b7_0_1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56ed657b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56ed657b7_0_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156ed657b7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156ed657b7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156ed657b7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156ed657b7_0_1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8</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{75A6902F-DE2A-4672-A93D-5C70D03326FB}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{75A6902F-DE2A-4672-A93D-5C70D03326FB}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8</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4"/>
          <p:cNvGraphicFramePr/>
          <p:nvPr/>
        </p:nvGraphicFramePr>
        <p:xfrm>
          <a:off x="108044" y="7863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22, 18, 17, 12, 10, 20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100 - 4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0.7, 0.3, 1.2, 0.5, 1.9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frequency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4" name="Google Shape;14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sp>
        <p:nvSpPr>
          <p:cNvPr id="145" name="Google Shape;145;p24"/>
          <p:cNvSpPr txBox="1"/>
          <p:nvPr/>
        </p:nvSpPr>
        <p:spPr>
          <a:xfrm>
            <a:off x="1319950" y="3106875"/>
            <a:ext cx="640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u="sng">
                <a:latin typeface="Nunito Sans"/>
                <a:ea typeface="Nunito Sans"/>
                <a:cs typeface="Nunito Sans"/>
                <a:sym typeface="Nunito Sans"/>
              </a:rPr>
              <a:t>        </a:t>
            </a:r>
            <a:r>
              <a:rPr lang="en-GB" sz="1600" u="sng">
                <a:solidFill>
                  <a:schemeClr val="lt1"/>
                </a:solidFill>
                <a:latin typeface="Nunito Sans"/>
                <a:ea typeface="Nunito Sans"/>
                <a:cs typeface="Nunito Sans"/>
                <a:sym typeface="Nunito Sans"/>
              </a:rPr>
              <a:t>.</a:t>
            </a:r>
            <a:endParaRPr sz="1600" u="sng">
              <a:solidFill>
                <a:schemeClr val="lt1"/>
              </a:solidFill>
              <a:latin typeface="Nunito Sans"/>
              <a:ea typeface="Nunito Sans"/>
              <a:cs typeface="Nunito Sans"/>
              <a:sym typeface="Nunito Sans"/>
            </a:endParaRPr>
          </a:p>
        </p:txBody>
      </p:sp>
      <p:pic>
        <p:nvPicPr>
          <p:cNvPr id="146" name="Google Shape;146;p24"/>
          <p:cNvPicPr preferRelativeResize="0"/>
          <p:nvPr/>
        </p:nvPicPr>
        <p:blipFill>
          <a:blip r:embed="rId3">
            <a:alphaModFix/>
          </a:blip>
          <a:stretch>
            <a:fillRect/>
          </a:stretch>
        </p:blipFill>
        <p:spPr>
          <a:xfrm>
            <a:off x="399450" y="3080100"/>
            <a:ext cx="2593179" cy="880400"/>
          </a:xfrm>
          <a:prstGeom prst="rect">
            <a:avLst/>
          </a:prstGeom>
          <a:noFill/>
          <a:ln>
            <a:noFill/>
          </a:ln>
        </p:spPr>
      </p:pic>
      <p:pic>
        <p:nvPicPr>
          <p:cNvPr id="147" name="Google Shape;147;p24"/>
          <p:cNvPicPr preferRelativeResize="0"/>
          <p:nvPr/>
        </p:nvPicPr>
        <p:blipFill>
          <a:blip r:embed="rId4">
            <a:alphaModFix/>
          </a:blip>
          <a:stretch>
            <a:fillRect/>
          </a:stretch>
        </p:blipFill>
        <p:spPr>
          <a:xfrm>
            <a:off x="4427488" y="2693088"/>
            <a:ext cx="3895725" cy="17430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graphicFrame>
        <p:nvGraphicFramePr>
          <p:cNvPr id="152" name="Google Shape;152;p25"/>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4728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        </a:t>
                      </a:r>
                      <a:r>
                        <a:rPr b="0" lang="en-GB" sz="1600">
                          <a:solidFill>
                            <a:srgbClr val="00BC89"/>
                          </a:solidFill>
                          <a:latin typeface="Nunito Sans"/>
                          <a:ea typeface="Nunito Sans"/>
                          <a:cs typeface="Nunito Sans"/>
                          <a:sym typeface="Nunito Sans"/>
                        </a:rPr>
                        <a:t>17.5</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22, 18, 17, 12, 10, 20</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10, 12, 17, 18, 20, 22</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100 - 4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 </a:t>
                      </a:r>
                      <a:r>
                        <a:rPr b="0" lang="en-GB" sz="1600">
                          <a:solidFill>
                            <a:srgbClr val="00BC89"/>
                          </a:solidFill>
                          <a:latin typeface="Nunito Sans"/>
                          <a:ea typeface="Nunito Sans"/>
                          <a:cs typeface="Nunito Sans"/>
                          <a:sym typeface="Nunito Sans"/>
                        </a:rPr>
                        <a:t>100 - 16 </a:t>
                      </a:r>
                      <a:r>
                        <a:rPr b="0" lang="en-GB" sz="1600">
                          <a:solidFill>
                            <a:srgbClr val="00BC89"/>
                          </a:solidFill>
                          <a:latin typeface="Nunito Sans"/>
                          <a:ea typeface="Nunito Sans"/>
                          <a:cs typeface="Nunito Sans"/>
                          <a:sym typeface="Nunito Sans"/>
                        </a:rPr>
                        <a:t>÷ 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100 - 8</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92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0.7, 0.3, 1.2, 0.5, 1.9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1.9 - 0.3 = 1.6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356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a:t>
                      </a:r>
                      <a:r>
                        <a:rPr lang="en-GB" sz="1600">
                          <a:solidFill>
                            <a:schemeClr val="dk1"/>
                          </a:solidFill>
                          <a:latin typeface="Nunito Sans"/>
                          <a:ea typeface="Nunito Sans"/>
                          <a:cs typeface="Nunito Sans"/>
                          <a:sym typeface="Nunito Sans"/>
                        </a:rPr>
                        <a:t>q</a:t>
                      </a:r>
                      <a:r>
                        <a:rPr lang="en-GB" sz="1600">
                          <a:solidFill>
                            <a:schemeClr val="dk1"/>
                          </a:solidFill>
                          <a:latin typeface="Nunito Sans"/>
                          <a:ea typeface="Nunito Sans"/>
                          <a:cs typeface="Nunito Sans"/>
                          <a:sym typeface="Nunito Sans"/>
                        </a:rPr>
                        <a:t>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3" name="Google Shape;15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sp>
        <p:nvSpPr>
          <p:cNvPr id="154" name="Google Shape;154;p25"/>
          <p:cNvSpPr/>
          <p:nvPr/>
        </p:nvSpPr>
        <p:spPr>
          <a:xfrm>
            <a:off x="1319950" y="1856200"/>
            <a:ext cx="6408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25"/>
          <p:cNvPicPr preferRelativeResize="0"/>
          <p:nvPr/>
        </p:nvPicPr>
        <p:blipFill>
          <a:blip r:embed="rId3">
            <a:alphaModFix/>
          </a:blip>
          <a:stretch>
            <a:fillRect/>
          </a:stretch>
        </p:blipFill>
        <p:spPr>
          <a:xfrm>
            <a:off x="344400" y="3156425"/>
            <a:ext cx="2564230" cy="870575"/>
          </a:xfrm>
          <a:prstGeom prst="rect">
            <a:avLst/>
          </a:prstGeom>
          <a:noFill/>
          <a:ln>
            <a:noFill/>
          </a:ln>
        </p:spPr>
      </p:pic>
      <p:pic>
        <p:nvPicPr>
          <p:cNvPr id="156" name="Google Shape;156;p25"/>
          <p:cNvPicPr preferRelativeResize="0"/>
          <p:nvPr/>
        </p:nvPicPr>
        <p:blipFill>
          <a:blip r:embed="rId4">
            <a:alphaModFix/>
          </a:blip>
          <a:stretch>
            <a:fillRect/>
          </a:stretch>
        </p:blipFill>
        <p:spPr>
          <a:xfrm>
            <a:off x="4372488" y="2890463"/>
            <a:ext cx="3895725" cy="17430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graphicFrame>
        <p:nvGraphicFramePr>
          <p:cNvPr id="161" name="Google Shape;161;p26"/>
          <p:cNvGraphicFramePr/>
          <p:nvPr/>
        </p:nvGraphicFramePr>
        <p:xfrm>
          <a:off x="108044" y="7863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1, 1, 9, 8, 4, 1, 1, 7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64 ÷ 8 - (6 - 4)</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47, 91, 74, 32, 88, 92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frequency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2" name="Google Shape;162;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3" name="Google Shape;163;p26"/>
          <p:cNvPicPr preferRelativeResize="0"/>
          <p:nvPr/>
        </p:nvPicPr>
        <p:blipFill>
          <a:blip r:embed="rId3">
            <a:alphaModFix/>
          </a:blip>
          <a:stretch>
            <a:fillRect/>
          </a:stretch>
        </p:blipFill>
        <p:spPr>
          <a:xfrm>
            <a:off x="4349838" y="2618325"/>
            <a:ext cx="3895725" cy="1743075"/>
          </a:xfrm>
          <a:prstGeom prst="rect">
            <a:avLst/>
          </a:prstGeom>
          <a:noFill/>
          <a:ln>
            <a:noFill/>
          </a:ln>
        </p:spPr>
      </p:pic>
      <p:pic>
        <p:nvPicPr>
          <p:cNvPr id="164" name="Google Shape;164;p26"/>
          <p:cNvPicPr preferRelativeResize="0"/>
          <p:nvPr/>
        </p:nvPicPr>
        <p:blipFill>
          <a:blip r:embed="rId4">
            <a:alphaModFix/>
          </a:blip>
          <a:stretch>
            <a:fillRect/>
          </a:stretch>
        </p:blipFill>
        <p:spPr>
          <a:xfrm>
            <a:off x="350849" y="3014550"/>
            <a:ext cx="2718975" cy="909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graphicFrame>
        <p:nvGraphicFramePr>
          <p:cNvPr id="169" name="Google Shape;169;p27"/>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483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       </a:t>
                      </a:r>
                      <a:r>
                        <a:rPr b="0" lang="en-GB" sz="1600">
                          <a:solidFill>
                            <a:srgbClr val="00BC89"/>
                          </a:solidFill>
                          <a:latin typeface="Nunito Sans"/>
                          <a:ea typeface="Nunito Sans"/>
                          <a:cs typeface="Nunito Sans"/>
                          <a:sym typeface="Nunito Sans"/>
                        </a:rPr>
                        <a:t>2.5</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1, 1, 9, 8, 4, 1, 1, 7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1, 1, 1, 1, 4, 7, 8, 9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64 ÷ 8 - (6 - 4)</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64 ÷ 8 - 2</a:t>
                      </a:r>
                      <a:r>
                        <a:rPr b="0" baseline="3000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8 - 8</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47, 91, 74, 32, 88, 92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92 - 32 = 60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67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frequency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0" name="Google Shape;170;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sp>
        <p:nvSpPr>
          <p:cNvPr id="171" name="Google Shape;171;p27"/>
          <p:cNvSpPr/>
          <p:nvPr/>
        </p:nvSpPr>
        <p:spPr>
          <a:xfrm>
            <a:off x="1232375" y="1813200"/>
            <a:ext cx="5445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7"/>
          <p:cNvPicPr preferRelativeResize="0"/>
          <p:nvPr/>
        </p:nvPicPr>
        <p:blipFill>
          <a:blip r:embed="rId3">
            <a:alphaModFix/>
          </a:blip>
          <a:stretch>
            <a:fillRect/>
          </a:stretch>
        </p:blipFill>
        <p:spPr>
          <a:xfrm>
            <a:off x="314300" y="3173625"/>
            <a:ext cx="2709650" cy="794350"/>
          </a:xfrm>
          <a:prstGeom prst="rect">
            <a:avLst/>
          </a:prstGeom>
          <a:noFill/>
          <a:ln>
            <a:noFill/>
          </a:ln>
        </p:spPr>
      </p:pic>
      <p:pic>
        <p:nvPicPr>
          <p:cNvPr id="173" name="Google Shape;173;p27"/>
          <p:cNvPicPr preferRelativeResize="0"/>
          <p:nvPr/>
        </p:nvPicPr>
        <p:blipFill>
          <a:blip r:embed="rId4">
            <a:alphaModFix/>
          </a:blip>
          <a:stretch>
            <a:fillRect/>
          </a:stretch>
        </p:blipFill>
        <p:spPr>
          <a:xfrm>
            <a:off x="4757513" y="2887238"/>
            <a:ext cx="3895725" cy="1743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{D17E527C-B02F-48C5-B851-AE82F88A0FB6}</a:tableStyleId>
              </a:tblPr>
              <a:tblGrid>
                <a:gridCol w="88086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Q1 and Q3 both look at datasets. Students may need a reminder of the definitions of median and range before they attempt these questions. Encourage students to write each step of their working out down in Q2 to avoid mistakes. Q4 relies on the various skills that students built up in weeks 1,2,3, and 4. Q5 builds on the use of tally notation seen last week.</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Finding the median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Order of operations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Finding the range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Equivalence of fractions, decimals &amp;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a:solidFill>
                            <a:schemeClr val="dk1"/>
                          </a:solidFill>
                          <a:latin typeface="Nunito Sans"/>
                          <a:ea typeface="Nunito Sans"/>
                          <a:cs typeface="Nunito Sans"/>
                          <a:sym typeface="Nunito Sans"/>
                        </a:rPr>
                        <a:t>Frequency tables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45300" y="761975"/>
          <a:ext cx="3000000" cy="3000000"/>
        </p:xfrm>
        <a:graphic>
          <a:graphicData uri="http://schemas.openxmlformats.org/drawingml/2006/table">
            <a:tbl>
              <a:tblPr>
                <a:noFill/>
                <a:tableStyleId>{D17E527C-B02F-48C5-B851-AE82F88A0FB6}</a:tableStyleId>
              </a:tblPr>
              <a:tblGrid>
                <a:gridCol w="8853400"/>
              </a:tblGrid>
              <a:tr h="34542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solidFill>
                      <a:prstDash val="solid"/>
                      <a:round/>
                      <a:headEnd len="sm" w="sm" type="none"/>
                      <a:tailEnd len="sm" w="sm" type="none"/>
                    </a:lnB>
                  </a:tcPr>
                </a:tc>
              </a:tr>
              <a:tr h="7541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Finding the median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“The median is the middle value, therefore if there are 10 data values then the median will be the fifth value, because half of 10 is 5.” Explain why Simon is incorrect.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54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Order of operations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Add brackets to the following calculations to make the answers that a written correct.</a:t>
                      </a:r>
                      <a:endParaRPr b="1">
                        <a:solidFill>
                          <a:srgbClr val="2779F5"/>
                        </a:solidFill>
                        <a:latin typeface="Nunito Sans"/>
                        <a:ea typeface="Nunito Sans"/>
                        <a:cs typeface="Nunito Sans"/>
                        <a:sym typeface="Nunito Sans"/>
                      </a:endParaRPr>
                    </a:p>
                    <a:p>
                      <a:pPr indent="0" lvl="0" marL="45720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(a) 10 - 2 × 3 = 24    (b) 20 - 4 × 2 + 7 = 5    (c) 5 × 2 + </a:t>
                      </a:r>
                      <a:r>
                        <a:rPr b="1" lang="en-GB">
                          <a:solidFill>
                            <a:schemeClr val="accent1"/>
                          </a:solidFill>
                          <a:latin typeface="Nunito Sans"/>
                          <a:ea typeface="Nunito Sans"/>
                          <a:cs typeface="Nunito Sans"/>
                          <a:sym typeface="Nunito Sans"/>
                        </a:rPr>
                        <a:t>3</a:t>
                      </a:r>
                      <a:r>
                        <a:rPr b="1" baseline="30000" lang="en-GB">
                          <a:solidFill>
                            <a:schemeClr val="accent1"/>
                          </a:solidFill>
                          <a:latin typeface="Nunito Sans"/>
                          <a:ea typeface="Nunito Sans"/>
                          <a:cs typeface="Nunito Sans"/>
                          <a:sym typeface="Nunito Sans"/>
                        </a:rPr>
                        <a:t>2</a:t>
                      </a:r>
                      <a:r>
                        <a:rPr b="1" lang="en-GB">
                          <a:solidFill>
                            <a:schemeClr val="accent1"/>
                          </a:solidFill>
                          <a:latin typeface="Nunito Sans"/>
                          <a:ea typeface="Nunito Sans"/>
                          <a:cs typeface="Nunito Sans"/>
                          <a:sym typeface="Nunito Sans"/>
                        </a:rPr>
                        <a:t> - 1 = 54 </a:t>
                      </a:r>
                      <a:r>
                        <a:rPr b="1" lang="en-GB">
                          <a:solidFill>
                            <a:srgbClr val="2779F5"/>
                          </a:solidFill>
                          <a:latin typeface="Nunito Sans"/>
                          <a:ea typeface="Nunito Sans"/>
                          <a:cs typeface="Nunito Sans"/>
                          <a:sym typeface="Nunito Sans"/>
                        </a:rPr>
                        <a:t>   (d) 6 - 15 ÷ 3 + 10 = 7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754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Finding the range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 teacher wrote the data set; 6, -2, 10, 7, -3. Students attempted to calculate the </a:t>
                      </a:r>
                      <a:r>
                        <a:rPr b="1" lang="en-GB">
                          <a:solidFill>
                            <a:srgbClr val="2779F5"/>
                          </a:solidFill>
                          <a:latin typeface="Nunito Sans"/>
                          <a:ea typeface="Nunito Sans"/>
                          <a:cs typeface="Nunito Sans"/>
                          <a:sym typeface="Nunito Sans"/>
                        </a:rPr>
                        <a:t>range</a:t>
                      </a:r>
                      <a:r>
                        <a:rPr b="1" lang="en-GB">
                          <a:solidFill>
                            <a:srgbClr val="2779F5"/>
                          </a:solidFill>
                          <a:latin typeface="Nunito Sans"/>
                          <a:ea typeface="Nunito Sans"/>
                          <a:cs typeface="Nunito Sans"/>
                          <a:sym typeface="Nunito Sans"/>
                        </a:rPr>
                        <a:t> as follows. Simon: 10 - 2 = 8. Charity: 10 + 2 = 12. Kane: 10 - 3 = 7. </a:t>
                      </a:r>
                      <a:r>
                        <a:rPr b="1" lang="en-GB">
                          <a:solidFill>
                            <a:srgbClr val="2779F5"/>
                          </a:solidFill>
                          <a:latin typeface="Nunito Sans"/>
                          <a:ea typeface="Nunito Sans"/>
                          <a:cs typeface="Nunito Sans"/>
                          <a:sym typeface="Nunito Sans"/>
                        </a:rPr>
                        <a:t>Who</a:t>
                      </a:r>
                      <a:r>
                        <a:rPr b="1" lang="en-GB">
                          <a:solidFill>
                            <a:srgbClr val="2779F5"/>
                          </a:solidFill>
                          <a:latin typeface="Nunito Sans"/>
                          <a:ea typeface="Nunito Sans"/>
                          <a:cs typeface="Nunito Sans"/>
                          <a:sym typeface="Nunito Sans"/>
                        </a:rPr>
                        <a:t> is correct? </a:t>
                      </a:r>
                      <a:r>
                        <a:rPr b="1" lang="en-GB">
                          <a:solidFill>
                            <a:srgbClr val="2779F5"/>
                          </a:solidFill>
                          <a:latin typeface="Nunito Sans"/>
                          <a:ea typeface="Nunito Sans"/>
                          <a:cs typeface="Nunito Sans"/>
                          <a:sym typeface="Nunito Sans"/>
                        </a:rPr>
                        <a:t>Explain</a:t>
                      </a:r>
                      <a:r>
                        <a:rPr b="1" lang="en-GB">
                          <a:solidFill>
                            <a:srgbClr val="2779F5"/>
                          </a:solidFill>
                          <a:latin typeface="Nunito Sans"/>
                          <a:ea typeface="Nunito Sans"/>
                          <a:cs typeface="Nunito Sans"/>
                          <a:sym typeface="Nunito Sans"/>
                        </a:rPr>
                        <a:t> your answer.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54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Equivalence of fractions, decimals &amp; percentages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Challenge: Can you write a list of examples where you have seen fractions, decimals or percentages being used in a real life context?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361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Frequency tables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Design a table to record people’s shoe sizes. Ask the other students in your class their shoe size and record it using tally notation. Finally write down the frequency of each shoe size in the class.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378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2, 4, 6, 7, 11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15 - 6 x 2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7, 9, 14, 15, 19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2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frequency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381625" y="2991075"/>
            <a:ext cx="2592825" cy="885750"/>
          </a:xfrm>
          <a:prstGeom prst="rect">
            <a:avLst/>
          </a:prstGeom>
          <a:noFill/>
          <a:ln>
            <a:noFill/>
          </a:ln>
        </p:spPr>
      </p:pic>
      <p:pic>
        <p:nvPicPr>
          <p:cNvPr id="89" name="Google Shape;89;p18"/>
          <p:cNvPicPr preferRelativeResize="0"/>
          <p:nvPr/>
        </p:nvPicPr>
        <p:blipFill>
          <a:blip r:embed="rId4">
            <a:alphaModFix/>
          </a:blip>
          <a:stretch>
            <a:fillRect/>
          </a:stretch>
        </p:blipFill>
        <p:spPr>
          <a:xfrm>
            <a:off x="4508388" y="2662475"/>
            <a:ext cx="3895725" cy="1752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3782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2, 4, 6, 7, 11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15 - 6 x 2 = </a:t>
                      </a:r>
                      <a:r>
                        <a:rPr b="0" lang="en-GB" sz="1600">
                          <a:solidFill>
                            <a:srgbClr val="00BC89"/>
                          </a:solidFill>
                          <a:latin typeface="Nunito Sans"/>
                          <a:ea typeface="Nunito Sans"/>
                          <a:cs typeface="Nunito Sans"/>
                          <a:sym typeface="Nunito Sans"/>
                        </a:rPr>
                        <a:t>15 - 12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7, 9, 14, 15, 19</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19 - 7 = 12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2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a:t>
                      </a:r>
                      <a:r>
                        <a:rPr lang="en-GB" sz="1600">
                          <a:solidFill>
                            <a:schemeClr val="dk1"/>
                          </a:solidFill>
                          <a:latin typeface="Nunito Sans"/>
                          <a:ea typeface="Nunito Sans"/>
                          <a:cs typeface="Nunito Sans"/>
                          <a:sym typeface="Nunito Sans"/>
                        </a:rPr>
                        <a:t>q</a:t>
                      </a:r>
                      <a:r>
                        <a:rPr lang="en-GB" sz="1600">
                          <a:solidFill>
                            <a:schemeClr val="dk1"/>
                          </a:solidFill>
                          <a:latin typeface="Nunito Sans"/>
                          <a:ea typeface="Nunito Sans"/>
                          <a:cs typeface="Nunito Sans"/>
                          <a:sym typeface="Nunito Sans"/>
                        </a:rPr>
                        <a:t>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96" name="Google Shape;96;p19"/>
          <p:cNvSpPr/>
          <p:nvPr/>
        </p:nvSpPr>
        <p:spPr>
          <a:xfrm>
            <a:off x="1049175" y="1599350"/>
            <a:ext cx="230400" cy="2943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7" name="Google Shape;97;p19"/>
          <p:cNvPicPr preferRelativeResize="0"/>
          <p:nvPr/>
        </p:nvPicPr>
        <p:blipFill>
          <a:blip r:embed="rId3">
            <a:alphaModFix/>
          </a:blip>
          <a:stretch>
            <a:fillRect/>
          </a:stretch>
        </p:blipFill>
        <p:spPr>
          <a:xfrm>
            <a:off x="4508388" y="2659200"/>
            <a:ext cx="3895725" cy="1752600"/>
          </a:xfrm>
          <a:prstGeom prst="rect">
            <a:avLst/>
          </a:prstGeom>
          <a:noFill/>
          <a:ln>
            <a:noFill/>
          </a:ln>
        </p:spPr>
      </p:pic>
      <p:pic>
        <p:nvPicPr>
          <p:cNvPr id="98" name="Google Shape;98;p19"/>
          <p:cNvPicPr preferRelativeResize="0"/>
          <p:nvPr/>
        </p:nvPicPr>
        <p:blipFill>
          <a:blip r:embed="rId4">
            <a:alphaModFix/>
          </a:blip>
          <a:stretch>
            <a:fillRect/>
          </a:stretch>
        </p:blipFill>
        <p:spPr>
          <a:xfrm>
            <a:off x="253650" y="2880249"/>
            <a:ext cx="2814850" cy="9703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aphicFrame>
        <p:nvGraphicFramePr>
          <p:cNvPr id="103" name="Google Shape;103;p20"/>
          <p:cNvGraphicFramePr/>
          <p:nvPr/>
        </p:nvGraphicFramePr>
        <p:xfrm>
          <a:off x="108044" y="7863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3, 5, 10, 12, 15, 17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x 3 - 3 x 4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8, 6, 14, 4, 17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Complete the </a:t>
                      </a:r>
                      <a:r>
                        <a:rPr lang="en-GB" sz="1600">
                          <a:latin typeface="Nunito Sans"/>
                          <a:ea typeface="Nunito Sans"/>
                          <a:cs typeface="Nunito Sans"/>
                          <a:sym typeface="Nunito Sans"/>
                        </a:rPr>
                        <a:t>frequency</a:t>
                      </a:r>
                      <a:r>
                        <a:rPr lang="en-GB" sz="1600">
                          <a:solidFill>
                            <a:srgbClr val="000000"/>
                          </a:solidFill>
                          <a:latin typeface="Nunito Sans"/>
                          <a:ea typeface="Nunito Sans"/>
                          <a:cs typeface="Nunito Sans"/>
                          <a:sym typeface="Nunito Sans"/>
                        </a:rPr>
                        <a:t>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5" name="Google Shape;105;p20"/>
          <p:cNvPicPr preferRelativeResize="0"/>
          <p:nvPr/>
        </p:nvPicPr>
        <p:blipFill>
          <a:blip r:embed="rId3">
            <a:alphaModFix/>
          </a:blip>
          <a:stretch>
            <a:fillRect/>
          </a:stretch>
        </p:blipFill>
        <p:spPr>
          <a:xfrm>
            <a:off x="418473" y="2990748"/>
            <a:ext cx="2558825" cy="886075"/>
          </a:xfrm>
          <a:prstGeom prst="rect">
            <a:avLst/>
          </a:prstGeom>
          <a:noFill/>
          <a:ln>
            <a:noFill/>
          </a:ln>
        </p:spPr>
      </p:pic>
      <p:pic>
        <p:nvPicPr>
          <p:cNvPr id="106" name="Google Shape;106;p20"/>
          <p:cNvPicPr preferRelativeResize="0"/>
          <p:nvPr/>
        </p:nvPicPr>
        <p:blipFill>
          <a:blip r:embed="rId4">
            <a:alphaModFix/>
          </a:blip>
          <a:stretch>
            <a:fillRect/>
          </a:stretch>
        </p:blipFill>
        <p:spPr>
          <a:xfrm>
            <a:off x="4547213" y="2628388"/>
            <a:ext cx="3895725" cy="1743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287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    </a:t>
                      </a:r>
                      <a:r>
                        <a:rPr b="0" lang="en-GB" sz="1600">
                          <a:solidFill>
                            <a:srgbClr val="00BC89"/>
                          </a:solidFill>
                          <a:latin typeface="Nunito Sans"/>
                          <a:ea typeface="Nunito Sans"/>
                          <a:cs typeface="Nunito Sans"/>
                          <a:sym typeface="Nunito Sans"/>
                        </a:rPr>
                        <a:t>11</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3, 5, 10, 12, 15, 17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x 3 - 3 x 4 = </a:t>
                      </a:r>
                      <a:r>
                        <a:rPr b="0" lang="en-GB" sz="1600">
                          <a:solidFill>
                            <a:srgbClr val="00BC89"/>
                          </a:solidFill>
                          <a:latin typeface="Nunito Sans"/>
                          <a:ea typeface="Nunito Sans"/>
                          <a:cs typeface="Nunito Sans"/>
                          <a:sym typeface="Nunito Sans"/>
                        </a:rPr>
                        <a:t>21 - 12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9</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8, 6, 14, 4, 17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17 - 4 = 13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377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Complete the </a:t>
                      </a:r>
                      <a:r>
                        <a:rPr lang="en-GB" sz="1600">
                          <a:latin typeface="Nunito Sans"/>
                          <a:ea typeface="Nunito Sans"/>
                          <a:cs typeface="Nunito Sans"/>
                          <a:sym typeface="Nunito Sans"/>
                        </a:rPr>
                        <a:t>fre</a:t>
                      </a:r>
                      <a:r>
                        <a:rPr lang="en-GB" sz="1600">
                          <a:latin typeface="Nunito Sans"/>
                          <a:ea typeface="Nunito Sans"/>
                          <a:cs typeface="Nunito Sans"/>
                          <a:sym typeface="Nunito Sans"/>
                        </a:rPr>
                        <a:t>qu</a:t>
                      </a:r>
                      <a:r>
                        <a:rPr lang="en-GB" sz="1600">
                          <a:latin typeface="Nunito Sans"/>
                          <a:ea typeface="Nunito Sans"/>
                          <a:cs typeface="Nunito Sans"/>
                          <a:sym typeface="Nunito Sans"/>
                        </a:rPr>
                        <a:t>ency</a:t>
                      </a:r>
                      <a:r>
                        <a:rPr lang="en-GB" sz="1600">
                          <a:solidFill>
                            <a:srgbClr val="000000"/>
                          </a:solidFill>
                          <a:latin typeface="Nunito Sans"/>
                          <a:ea typeface="Nunito Sans"/>
                          <a:cs typeface="Nunito Sans"/>
                          <a:sym typeface="Nunito Sans"/>
                        </a:rPr>
                        <a:t>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13" name="Google Shape;113;p21"/>
          <p:cNvSpPr/>
          <p:nvPr/>
        </p:nvSpPr>
        <p:spPr>
          <a:xfrm>
            <a:off x="1087550" y="1573750"/>
            <a:ext cx="627000" cy="3840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4" name="Google Shape;114;p21"/>
          <p:cNvPicPr preferRelativeResize="0"/>
          <p:nvPr/>
        </p:nvPicPr>
        <p:blipFill>
          <a:blip r:embed="rId3">
            <a:alphaModFix/>
          </a:blip>
          <a:stretch>
            <a:fillRect/>
          </a:stretch>
        </p:blipFill>
        <p:spPr>
          <a:xfrm>
            <a:off x="4353063" y="2765975"/>
            <a:ext cx="3895725" cy="1752600"/>
          </a:xfrm>
          <a:prstGeom prst="rect">
            <a:avLst/>
          </a:prstGeom>
          <a:noFill/>
          <a:ln>
            <a:noFill/>
          </a:ln>
        </p:spPr>
      </p:pic>
      <p:pic>
        <p:nvPicPr>
          <p:cNvPr id="115" name="Google Shape;115;p21"/>
          <p:cNvPicPr preferRelativeResize="0"/>
          <p:nvPr/>
        </p:nvPicPr>
        <p:blipFill>
          <a:blip r:embed="rId4">
            <a:alphaModFix/>
          </a:blip>
          <a:stretch>
            <a:fillRect/>
          </a:stretch>
        </p:blipFill>
        <p:spPr>
          <a:xfrm>
            <a:off x="408775" y="3179637"/>
            <a:ext cx="2672050" cy="925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22"/>
          <p:cNvGraphicFramePr/>
          <p:nvPr/>
        </p:nvGraphicFramePr>
        <p:xfrm>
          <a:off x="108044" y="7863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8, 9, 2, 11, 9, 6, 7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18 - 5 x 3 + 5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87, 89, 84, 95, 79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frequency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1" name="Google Shape;12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2" name="Google Shape;122;p22"/>
          <p:cNvPicPr preferRelativeResize="0"/>
          <p:nvPr/>
        </p:nvPicPr>
        <p:blipFill>
          <a:blip r:embed="rId3">
            <a:alphaModFix/>
          </a:blip>
          <a:stretch>
            <a:fillRect/>
          </a:stretch>
        </p:blipFill>
        <p:spPr>
          <a:xfrm>
            <a:off x="381450" y="2932199"/>
            <a:ext cx="2678250" cy="958975"/>
          </a:xfrm>
          <a:prstGeom prst="rect">
            <a:avLst/>
          </a:prstGeom>
          <a:noFill/>
          <a:ln>
            <a:noFill/>
          </a:ln>
        </p:spPr>
      </p:pic>
      <p:pic>
        <p:nvPicPr>
          <p:cNvPr id="123" name="Google Shape;123;p22"/>
          <p:cNvPicPr preferRelativeResize="0"/>
          <p:nvPr/>
        </p:nvPicPr>
        <p:blipFill>
          <a:blip r:embed="rId4">
            <a:alphaModFix/>
          </a:blip>
          <a:stretch>
            <a:fillRect/>
          </a:stretch>
        </p:blipFill>
        <p:spPr>
          <a:xfrm>
            <a:off x="4424238" y="2628388"/>
            <a:ext cx="3895725" cy="1743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3"/>
          <p:cNvGraphicFramePr/>
          <p:nvPr/>
        </p:nvGraphicFramePr>
        <p:xfrm>
          <a:off x="108044" y="862525"/>
          <a:ext cx="3000000" cy="3000000"/>
        </p:xfrm>
        <a:graphic>
          <a:graphicData uri="http://schemas.openxmlformats.org/drawingml/2006/table">
            <a:tbl>
              <a:tblPr bandRow="1" firstRow="1">
                <a:noFill/>
                <a:tableStyleId>{20C63649-A4EF-46A6-8952-6DA9F72A3D90}</a:tableStyleId>
              </a:tblPr>
              <a:tblGrid>
                <a:gridCol w="1546950"/>
                <a:gridCol w="1301375"/>
                <a:gridCol w="1615625"/>
                <a:gridCol w="1350275"/>
                <a:gridCol w="3067850"/>
              </a:tblGrid>
              <a:tr h="1175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median of this dataset:     </a:t>
                      </a: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8, 9, 2, 11, 9, 6, 7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2, 6 ,7 ,8 ,9, 9, 11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18 - 5 x 3 + 5 = </a:t>
                      </a:r>
                      <a:r>
                        <a:rPr b="0" lang="en-GB" sz="1600">
                          <a:solidFill>
                            <a:srgbClr val="00BC89"/>
                          </a:solidFill>
                          <a:latin typeface="Nunito Sans"/>
                          <a:ea typeface="Nunito Sans"/>
                          <a:cs typeface="Nunito Sans"/>
                          <a:sym typeface="Nunito Sans"/>
                        </a:rPr>
                        <a:t>18 - 15 + 5</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range of this dataset: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87, 89, 84, 95, 79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95 - 79 = 16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58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(fraction = decimal = percentage)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fre</a:t>
                      </a:r>
                      <a:r>
                        <a:rPr lang="en-GB" sz="1600">
                          <a:solidFill>
                            <a:schemeClr val="dk1"/>
                          </a:solidFill>
                          <a:latin typeface="Nunito Sans"/>
                          <a:ea typeface="Nunito Sans"/>
                          <a:cs typeface="Nunito Sans"/>
                          <a:sym typeface="Nunito Sans"/>
                        </a:rPr>
                        <a:t>q</a:t>
                      </a:r>
                      <a:r>
                        <a:rPr lang="en-GB" sz="1600">
                          <a:solidFill>
                            <a:schemeClr val="dk1"/>
                          </a:solidFill>
                          <a:latin typeface="Nunito Sans"/>
                          <a:ea typeface="Nunito Sans"/>
                          <a:cs typeface="Nunito Sans"/>
                          <a:sym typeface="Nunito Sans"/>
                        </a:rPr>
                        <a:t>uency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30" name="Google Shape;130;p23"/>
          <p:cNvSpPr txBox="1"/>
          <p:nvPr/>
        </p:nvSpPr>
        <p:spPr>
          <a:xfrm>
            <a:off x="989350" y="3106875"/>
            <a:ext cx="435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latin typeface="Nunito Sans"/>
                <a:ea typeface="Nunito Sans"/>
                <a:cs typeface="Nunito Sans"/>
                <a:sym typeface="Nunito Sans"/>
              </a:rPr>
              <a:t>=</a:t>
            </a:r>
            <a:endParaRPr sz="1600">
              <a:latin typeface="Nunito Sans"/>
              <a:ea typeface="Nunito Sans"/>
              <a:cs typeface="Nunito Sans"/>
              <a:sym typeface="Nunito Sans"/>
            </a:endParaRPr>
          </a:p>
        </p:txBody>
      </p:sp>
      <p:sp>
        <p:nvSpPr>
          <p:cNvPr id="131" name="Google Shape;131;p23"/>
          <p:cNvSpPr txBox="1"/>
          <p:nvPr/>
        </p:nvSpPr>
        <p:spPr>
          <a:xfrm>
            <a:off x="1240562" y="3106875"/>
            <a:ext cx="687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0.64</a:t>
            </a:r>
            <a:r>
              <a:rPr lang="en-GB" sz="1600">
                <a:solidFill>
                  <a:schemeClr val="lt1"/>
                </a:solidFill>
                <a:latin typeface="Nunito Sans"/>
                <a:ea typeface="Nunito Sans"/>
                <a:cs typeface="Nunito Sans"/>
                <a:sym typeface="Nunito Sans"/>
              </a:rPr>
              <a:t>.</a:t>
            </a:r>
            <a:endParaRPr sz="1600">
              <a:solidFill>
                <a:schemeClr val="lt1"/>
              </a:solidFill>
              <a:latin typeface="Nunito Sans"/>
              <a:ea typeface="Nunito Sans"/>
              <a:cs typeface="Nunito Sans"/>
              <a:sym typeface="Nunito Sans"/>
            </a:endParaRPr>
          </a:p>
        </p:txBody>
      </p:sp>
      <p:sp>
        <p:nvSpPr>
          <p:cNvPr id="132" name="Google Shape;132;p23"/>
          <p:cNvSpPr txBox="1"/>
          <p:nvPr/>
        </p:nvSpPr>
        <p:spPr>
          <a:xfrm>
            <a:off x="1859350" y="3106875"/>
            <a:ext cx="435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latin typeface="Nunito Sans"/>
                <a:ea typeface="Nunito Sans"/>
                <a:cs typeface="Nunito Sans"/>
                <a:sym typeface="Nunito Sans"/>
              </a:rPr>
              <a:t>=</a:t>
            </a:r>
            <a:endParaRPr sz="1600">
              <a:latin typeface="Nunito Sans"/>
              <a:ea typeface="Nunito Sans"/>
              <a:cs typeface="Nunito Sans"/>
              <a:sym typeface="Nunito Sans"/>
            </a:endParaRPr>
          </a:p>
        </p:txBody>
      </p:sp>
      <p:sp>
        <p:nvSpPr>
          <p:cNvPr id="133" name="Google Shape;133;p23"/>
          <p:cNvSpPr txBox="1"/>
          <p:nvPr/>
        </p:nvSpPr>
        <p:spPr>
          <a:xfrm>
            <a:off x="2101375" y="3106875"/>
            <a:ext cx="687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latin typeface="Nunito Sans"/>
                <a:ea typeface="Nunito Sans"/>
                <a:cs typeface="Nunito Sans"/>
                <a:sym typeface="Nunito Sans"/>
              </a:rPr>
              <a:t>64</a:t>
            </a:r>
            <a:r>
              <a:rPr lang="en-GB" sz="1600">
                <a:latin typeface="Nunito Sans"/>
                <a:ea typeface="Nunito Sans"/>
                <a:cs typeface="Nunito Sans"/>
                <a:sym typeface="Nunito Sans"/>
              </a:rPr>
              <a:t>%</a:t>
            </a:r>
            <a:endParaRPr sz="1600">
              <a:latin typeface="Nunito Sans"/>
              <a:ea typeface="Nunito Sans"/>
              <a:cs typeface="Nunito Sans"/>
              <a:sym typeface="Nunito Sans"/>
            </a:endParaRPr>
          </a:p>
        </p:txBody>
      </p:sp>
      <p:sp>
        <p:nvSpPr>
          <p:cNvPr id="134" name="Google Shape;134;p23"/>
          <p:cNvSpPr txBox="1"/>
          <p:nvPr/>
        </p:nvSpPr>
        <p:spPr>
          <a:xfrm>
            <a:off x="563025" y="2753675"/>
            <a:ext cx="435000" cy="4311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GB" sz="1600">
                <a:solidFill>
                  <a:srgbClr val="00BC89"/>
                </a:solidFill>
                <a:latin typeface="Nunito Sans"/>
                <a:ea typeface="Nunito Sans"/>
                <a:cs typeface="Nunito Sans"/>
                <a:sym typeface="Nunito Sans"/>
              </a:rPr>
              <a:t>16</a:t>
            </a:r>
            <a:endParaRPr sz="1600">
              <a:solidFill>
                <a:srgbClr val="00BC89"/>
              </a:solidFill>
              <a:latin typeface="Nunito Sans"/>
              <a:ea typeface="Nunito Sans"/>
              <a:cs typeface="Nunito Sans"/>
              <a:sym typeface="Nunito Sans"/>
            </a:endParaRPr>
          </a:p>
        </p:txBody>
      </p:sp>
      <p:sp>
        <p:nvSpPr>
          <p:cNvPr id="135" name="Google Shape;135;p23"/>
          <p:cNvSpPr txBox="1"/>
          <p:nvPr/>
        </p:nvSpPr>
        <p:spPr>
          <a:xfrm>
            <a:off x="563025" y="3460075"/>
            <a:ext cx="435000" cy="4311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GB" sz="1600">
                <a:solidFill>
                  <a:srgbClr val="00BC89"/>
                </a:solidFill>
                <a:latin typeface="Nunito Sans"/>
                <a:ea typeface="Nunito Sans"/>
                <a:cs typeface="Nunito Sans"/>
                <a:sym typeface="Nunito Sans"/>
              </a:rPr>
              <a:t>25</a:t>
            </a:r>
            <a:endParaRPr sz="1600">
              <a:solidFill>
                <a:srgbClr val="00BC89"/>
              </a:solidFill>
              <a:latin typeface="Nunito Sans"/>
              <a:ea typeface="Nunito Sans"/>
              <a:cs typeface="Nunito Sans"/>
              <a:sym typeface="Nunito Sans"/>
            </a:endParaRPr>
          </a:p>
        </p:txBody>
      </p:sp>
      <p:cxnSp>
        <p:nvCxnSpPr>
          <p:cNvPr id="136" name="Google Shape;136;p23"/>
          <p:cNvCxnSpPr/>
          <p:nvPr/>
        </p:nvCxnSpPr>
        <p:spPr>
          <a:xfrm>
            <a:off x="665325" y="3322425"/>
            <a:ext cx="230400" cy="0"/>
          </a:xfrm>
          <a:prstGeom prst="straightConnector1">
            <a:avLst/>
          </a:prstGeom>
          <a:noFill/>
          <a:ln cap="flat" cmpd="sng" w="9525">
            <a:solidFill>
              <a:schemeClr val="dk2"/>
            </a:solidFill>
            <a:prstDash val="solid"/>
            <a:round/>
            <a:headEnd len="med" w="med" type="none"/>
            <a:tailEnd len="med" w="med" type="none"/>
          </a:ln>
        </p:spPr>
      </p:cxnSp>
      <p:sp>
        <p:nvSpPr>
          <p:cNvPr id="137" name="Google Shape;137;p23"/>
          <p:cNvSpPr/>
          <p:nvPr/>
        </p:nvSpPr>
        <p:spPr>
          <a:xfrm>
            <a:off x="1240550" y="1878875"/>
            <a:ext cx="230400" cy="2943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 name="Google Shape;138;p23"/>
          <p:cNvPicPr preferRelativeResize="0"/>
          <p:nvPr/>
        </p:nvPicPr>
        <p:blipFill>
          <a:blip r:embed="rId3">
            <a:alphaModFix/>
          </a:blip>
          <a:stretch>
            <a:fillRect/>
          </a:stretch>
        </p:blipFill>
        <p:spPr>
          <a:xfrm>
            <a:off x="4353063" y="2720675"/>
            <a:ext cx="3895725" cy="1752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