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9CA3EED-CD31-4C9F-9E83-75DA72E70594}">
  <a:tblStyle styleId="{A9CA3EED-CD31-4C9F-9E83-75DA72E7059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C58617A-7CE4-48A9-8215-0E09BE0789C8}"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BE940F5-23DB-4369-960C-FE582A87B6F3}"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11600a63a10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g11600a63a10_0_10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11600a63a10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g11600a63a10_0_1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1600a63a10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11600a63a10_0_5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1600a63a10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g11600a63a10_0_7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1600a63a10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11600a63a10_0_8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KS3 Year 8</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SPRING TERM</a:t>
            </a:r>
            <a:endParaRPr sz="2900">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 KS3 Year 8 | Fluent in Five | </a:t>
            </a:r>
            <a:r>
              <a:rPr lang="en-GB" sz="1000">
                <a:solidFill>
                  <a:srgbClr val="2779F5"/>
                </a:solidFill>
                <a:latin typeface="Nunito Sans"/>
                <a:ea typeface="Nunito Sans"/>
                <a:cs typeface="Nunito Sans"/>
                <a:sym typeface="Nunito Sans"/>
              </a:rPr>
              <a:t>Spring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{A9CA3EED-CD31-4C9F-9E83-75DA72E70594}</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 KS3 Year 8 | Fluent in Five | Spring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{A9CA3EED-CD31-4C9F-9E83-75DA72E70594}</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0.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0.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4</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graphicFrame>
        <p:nvGraphicFramePr>
          <p:cNvPr id="134" name="Google Shape;134;p24"/>
          <p:cNvGraphicFramePr/>
          <p:nvPr/>
        </p:nvGraphicFramePr>
        <p:xfrm>
          <a:off x="108044" y="862525"/>
          <a:ext cx="3000000" cy="3000000"/>
        </p:xfrm>
        <a:graphic>
          <a:graphicData uri="http://schemas.openxmlformats.org/drawingml/2006/table">
            <a:tbl>
              <a:tblPr bandRow="1" firstRow="1">
                <a:noFill/>
                <a:tableStyleId>{5BE940F5-23DB-4369-960C-FE582A87B6F3}</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70% as a decimal.</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5% of 60?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a:t>
                      </a:r>
                      <a:r>
                        <a:rPr b="0" i="1" lang="en-GB" sz="1600">
                          <a:solidFill>
                            <a:schemeClr val="dk1"/>
                          </a:solidFill>
                          <a:latin typeface="Times New Roman"/>
                          <a:ea typeface="Times New Roman"/>
                          <a:cs typeface="Times New Roman"/>
                          <a:sym typeface="Times New Roman"/>
                        </a:rPr>
                        <a:t>x </a:t>
                      </a:r>
                      <a:r>
                        <a:rPr b="0" lang="en-GB" sz="1600">
                          <a:solidFill>
                            <a:schemeClr val="dk1"/>
                          </a:solidFill>
                          <a:latin typeface="Nunito Sans"/>
                          <a:ea typeface="Nunito Sans"/>
                          <a:cs typeface="Nunito Sans"/>
                          <a:sym typeface="Nunito Sans"/>
                        </a:rPr>
                        <a:t>+ 8)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down the coordinates of A and B.</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ratio of black to white in its simplest form.</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5" name="Google Shape;135;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36" name="Google Shape;136;p24"/>
          <p:cNvPicPr preferRelativeResize="0"/>
          <p:nvPr/>
        </p:nvPicPr>
        <p:blipFill>
          <a:blip r:embed="rId3">
            <a:alphaModFix/>
          </a:blip>
          <a:stretch>
            <a:fillRect/>
          </a:stretch>
        </p:blipFill>
        <p:spPr>
          <a:xfrm>
            <a:off x="541075" y="2424913"/>
            <a:ext cx="3409950" cy="2200275"/>
          </a:xfrm>
          <a:prstGeom prst="rect">
            <a:avLst/>
          </a:prstGeom>
          <a:noFill/>
          <a:ln>
            <a:noFill/>
          </a:ln>
        </p:spPr>
      </p:pic>
      <p:pic>
        <p:nvPicPr>
          <p:cNvPr id="137" name="Google Shape;137;p24"/>
          <p:cNvPicPr preferRelativeResize="0"/>
          <p:nvPr/>
        </p:nvPicPr>
        <p:blipFill>
          <a:blip r:embed="rId4">
            <a:alphaModFix/>
          </a:blip>
          <a:stretch>
            <a:fillRect/>
          </a:stretch>
        </p:blipFill>
        <p:spPr>
          <a:xfrm>
            <a:off x="5347613" y="2918850"/>
            <a:ext cx="2733675" cy="1562100"/>
          </a:xfrm>
          <a:prstGeom prst="rect">
            <a:avLst/>
          </a:prstGeom>
          <a:noFill/>
          <a:ln>
            <a:noFill/>
          </a:ln>
        </p:spPr>
      </p:pic>
      <p:grpSp>
        <p:nvGrpSpPr>
          <p:cNvPr id="138" name="Google Shape;138;p24"/>
          <p:cNvGrpSpPr/>
          <p:nvPr/>
        </p:nvGrpSpPr>
        <p:grpSpPr>
          <a:xfrm>
            <a:off x="6271303" y="1310275"/>
            <a:ext cx="235655" cy="481300"/>
            <a:chOff x="4963775" y="5368550"/>
            <a:chExt cx="294900" cy="481300"/>
          </a:xfrm>
        </p:grpSpPr>
        <p:cxnSp>
          <p:nvCxnSpPr>
            <p:cNvPr id="139" name="Google Shape;139;p24"/>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40" name="Google Shape;140;p24"/>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sp>
          <p:nvSpPr>
            <p:cNvPr id="141" name="Google Shape;141;p24"/>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1</a:t>
              </a:r>
              <a:endParaRPr>
                <a:latin typeface="Nunito Sans"/>
                <a:ea typeface="Nunito Sans"/>
                <a:cs typeface="Nunito Sans"/>
                <a:sym typeface="Nunito Sans"/>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graphicFrame>
        <p:nvGraphicFramePr>
          <p:cNvPr id="146" name="Google Shape;146;p25"/>
          <p:cNvGraphicFramePr/>
          <p:nvPr/>
        </p:nvGraphicFramePr>
        <p:xfrm>
          <a:off x="108044" y="862525"/>
          <a:ext cx="3000000" cy="3000000"/>
        </p:xfrm>
        <a:graphic>
          <a:graphicData uri="http://schemas.openxmlformats.org/drawingml/2006/table">
            <a:tbl>
              <a:tblPr bandRow="1" firstRow="1">
                <a:noFill/>
                <a:tableStyleId>{5BE940F5-23DB-4369-960C-FE582A87B6F3}</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70% as a decimal.</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0.7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5% of 60?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+ 8) =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down the coordinates of A and B.</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A(0, 3)</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B(-1.5, 0)</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ratio of black to white in its simplest form.</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3 : 4</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7" name="Google Shape;147;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pic>
        <p:nvPicPr>
          <p:cNvPr id="148" name="Google Shape;148;p25"/>
          <p:cNvPicPr preferRelativeResize="0"/>
          <p:nvPr/>
        </p:nvPicPr>
        <p:blipFill>
          <a:blip r:embed="rId3">
            <a:alphaModFix/>
          </a:blip>
          <a:stretch>
            <a:fillRect/>
          </a:stretch>
        </p:blipFill>
        <p:spPr>
          <a:xfrm>
            <a:off x="1151650" y="2528549"/>
            <a:ext cx="3162050" cy="2040300"/>
          </a:xfrm>
          <a:prstGeom prst="rect">
            <a:avLst/>
          </a:prstGeom>
          <a:noFill/>
          <a:ln>
            <a:noFill/>
          </a:ln>
        </p:spPr>
      </p:pic>
      <p:pic>
        <p:nvPicPr>
          <p:cNvPr id="149" name="Google Shape;149;p25"/>
          <p:cNvPicPr preferRelativeResize="0"/>
          <p:nvPr/>
        </p:nvPicPr>
        <p:blipFill>
          <a:blip r:embed="rId4">
            <a:alphaModFix/>
          </a:blip>
          <a:stretch>
            <a:fillRect/>
          </a:stretch>
        </p:blipFill>
        <p:spPr>
          <a:xfrm>
            <a:off x="5347613" y="2918850"/>
            <a:ext cx="2733675" cy="1562100"/>
          </a:xfrm>
          <a:prstGeom prst="rect">
            <a:avLst/>
          </a:prstGeom>
          <a:noFill/>
          <a:ln>
            <a:noFill/>
          </a:ln>
        </p:spPr>
      </p:pic>
      <p:grpSp>
        <p:nvGrpSpPr>
          <p:cNvPr id="150" name="Google Shape;150;p25"/>
          <p:cNvGrpSpPr/>
          <p:nvPr/>
        </p:nvGrpSpPr>
        <p:grpSpPr>
          <a:xfrm>
            <a:off x="6271303" y="1310275"/>
            <a:ext cx="235655" cy="481300"/>
            <a:chOff x="4963775" y="5368550"/>
            <a:chExt cx="294900" cy="481300"/>
          </a:xfrm>
        </p:grpSpPr>
        <p:cxnSp>
          <p:nvCxnSpPr>
            <p:cNvPr id="151" name="Google Shape;151;p25"/>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52" name="Google Shape;152;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sp>
          <p:nvSpPr>
            <p:cNvPr id="153" name="Google Shape;153;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1</a:t>
              </a:r>
              <a:endParaRPr>
                <a:latin typeface="Nunito Sans"/>
                <a:ea typeface="Nunito Sans"/>
                <a:cs typeface="Nunito Sans"/>
                <a:sym typeface="Nunito Sans"/>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graphicFrame>
        <p:nvGraphicFramePr>
          <p:cNvPr id="158" name="Google Shape;158;p26"/>
          <p:cNvGraphicFramePr/>
          <p:nvPr/>
        </p:nvGraphicFramePr>
        <p:xfrm>
          <a:off x="108044" y="862525"/>
          <a:ext cx="3000000" cy="3000000"/>
        </p:xfrm>
        <a:graphic>
          <a:graphicData uri="http://schemas.openxmlformats.org/drawingml/2006/table">
            <a:tbl>
              <a:tblPr bandRow="1" firstRow="1">
                <a:noFill/>
                <a:tableStyleId>{5BE940F5-23DB-4369-960C-FE582A87B6F3}</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125% as a decimal.</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15% of 70?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(4 - </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down the coordinates of A and B.</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ratio of black to white in its simplest form.</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9" name="Google Shape;159;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60" name="Google Shape;160;p26"/>
          <p:cNvPicPr preferRelativeResize="0"/>
          <p:nvPr/>
        </p:nvPicPr>
        <p:blipFill>
          <a:blip r:embed="rId3">
            <a:alphaModFix/>
          </a:blip>
          <a:stretch>
            <a:fillRect/>
          </a:stretch>
        </p:blipFill>
        <p:spPr>
          <a:xfrm>
            <a:off x="525100" y="2500800"/>
            <a:ext cx="3105150" cy="2190750"/>
          </a:xfrm>
          <a:prstGeom prst="rect">
            <a:avLst/>
          </a:prstGeom>
          <a:noFill/>
          <a:ln>
            <a:noFill/>
          </a:ln>
        </p:spPr>
      </p:pic>
      <p:pic>
        <p:nvPicPr>
          <p:cNvPr id="161" name="Google Shape;161;p26"/>
          <p:cNvPicPr preferRelativeResize="0"/>
          <p:nvPr/>
        </p:nvPicPr>
        <p:blipFill>
          <a:blip r:embed="rId4">
            <a:alphaModFix/>
          </a:blip>
          <a:stretch>
            <a:fillRect/>
          </a:stretch>
        </p:blipFill>
        <p:spPr>
          <a:xfrm>
            <a:off x="5077450" y="2504170"/>
            <a:ext cx="3105150" cy="200673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graphicFrame>
        <p:nvGraphicFramePr>
          <p:cNvPr id="166" name="Google Shape;166;p27"/>
          <p:cNvGraphicFramePr/>
          <p:nvPr/>
        </p:nvGraphicFramePr>
        <p:xfrm>
          <a:off x="108044" y="862525"/>
          <a:ext cx="3000000" cy="3000000"/>
        </p:xfrm>
        <a:graphic>
          <a:graphicData uri="http://schemas.openxmlformats.org/drawingml/2006/table">
            <a:tbl>
              <a:tblPr bandRow="1" firstRow="1">
                <a:noFill/>
                <a:tableStyleId>{5BE940F5-23DB-4369-960C-FE582A87B6F3}</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125% as a decimal.</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1.25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15% of 70?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10.5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(4 - </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4</a:t>
                      </a:r>
                      <a:r>
                        <a:rPr b="0" i="1" lang="en-GB" sz="1600">
                          <a:solidFill>
                            <a:srgbClr val="00BC89"/>
                          </a:solidFill>
                          <a:latin typeface="Times New Roman"/>
                          <a:ea typeface="Times New Roman"/>
                          <a:cs typeface="Times New Roman"/>
                          <a:sym typeface="Times New Roman"/>
                        </a:rPr>
                        <a:t>y</a:t>
                      </a:r>
                      <a:r>
                        <a:rPr b="0" lang="en-GB" sz="1600">
                          <a:solidFill>
                            <a:srgbClr val="00BC89"/>
                          </a:solidFill>
                          <a:latin typeface="Nunito Sans"/>
                          <a:ea typeface="Nunito Sans"/>
                          <a:cs typeface="Nunito Sans"/>
                          <a:sym typeface="Nunito Sans"/>
                        </a:rPr>
                        <a:t> - </a:t>
                      </a:r>
                      <a:r>
                        <a:rPr b="0" i="1" lang="en-GB" sz="1600">
                          <a:solidFill>
                            <a:srgbClr val="00BC89"/>
                          </a:solidFill>
                          <a:latin typeface="Times New Roman"/>
                          <a:ea typeface="Times New Roman"/>
                          <a:cs typeface="Times New Roman"/>
                          <a:sym typeface="Times New Roman"/>
                        </a:rPr>
                        <a:t>y</a:t>
                      </a:r>
                      <a:r>
                        <a:rPr b="0" baseline="30000" lang="en-GB" sz="1600">
                          <a:solidFill>
                            <a:srgbClr val="00BC89"/>
                          </a:solidFill>
                          <a:latin typeface="Nunito Sans"/>
                          <a:ea typeface="Nunito Sans"/>
                          <a:cs typeface="Nunito Sans"/>
                          <a:sym typeface="Nunito Sans"/>
                        </a:rPr>
                        <a:t>2</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down the coordinates of A and B.</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A(0, 0)</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B(2, -2)</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ratio of black to white in its </a:t>
                      </a:r>
                      <a:r>
                        <a:rPr lang="en-GB" sz="1600">
                          <a:solidFill>
                            <a:schemeClr val="dk1"/>
                          </a:solidFill>
                          <a:latin typeface="Nunito Sans"/>
                          <a:ea typeface="Nunito Sans"/>
                          <a:cs typeface="Nunito Sans"/>
                          <a:sym typeface="Nunito Sans"/>
                        </a:rPr>
                        <a:t>simplest form.</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2 : 1</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7" name="Google Shape;167;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5 Answers</a:t>
            </a:r>
            <a:endParaRPr b="1">
              <a:solidFill>
                <a:srgbClr val="FFFFFF"/>
              </a:solidFill>
              <a:latin typeface="Nunito Sans"/>
              <a:ea typeface="Nunito Sans"/>
              <a:cs typeface="Nunito Sans"/>
              <a:sym typeface="Nunito Sans"/>
            </a:endParaRPr>
          </a:p>
        </p:txBody>
      </p:sp>
      <p:pic>
        <p:nvPicPr>
          <p:cNvPr id="168" name="Google Shape;168;p27"/>
          <p:cNvPicPr preferRelativeResize="0"/>
          <p:nvPr/>
        </p:nvPicPr>
        <p:blipFill>
          <a:blip r:embed="rId3">
            <a:alphaModFix/>
          </a:blip>
          <a:stretch>
            <a:fillRect/>
          </a:stretch>
        </p:blipFill>
        <p:spPr>
          <a:xfrm>
            <a:off x="1085250" y="2408425"/>
            <a:ext cx="3105150" cy="2190750"/>
          </a:xfrm>
          <a:prstGeom prst="rect">
            <a:avLst/>
          </a:prstGeom>
          <a:noFill/>
          <a:ln>
            <a:noFill/>
          </a:ln>
        </p:spPr>
      </p:pic>
      <p:pic>
        <p:nvPicPr>
          <p:cNvPr id="169" name="Google Shape;169;p27"/>
          <p:cNvPicPr preferRelativeResize="0"/>
          <p:nvPr/>
        </p:nvPicPr>
        <p:blipFill>
          <a:blip r:embed="rId4">
            <a:alphaModFix/>
          </a:blip>
          <a:stretch>
            <a:fillRect/>
          </a:stretch>
        </p:blipFill>
        <p:spPr>
          <a:xfrm>
            <a:off x="5077450" y="2504170"/>
            <a:ext cx="3105150" cy="200673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{EC58617A-7CE4-48A9-8215-0E09BE0789C8}</a:tableStyleId>
              </a:tblPr>
              <a:tblGrid>
                <a:gridCol w="88534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Q1 links back to week 2 where students converted decimals to </a:t>
                      </a:r>
                      <a:r>
                        <a:rPr lang="en-GB" sz="1500">
                          <a:latin typeface="Nunito Sans"/>
                          <a:ea typeface="Nunito Sans"/>
                          <a:cs typeface="Nunito Sans"/>
                          <a:sym typeface="Nunito Sans"/>
                        </a:rPr>
                        <a:t>percentages. Focus on non-calculator methods in Q2 and encourage students to write each step down. Students may need to see some examples before they feel confident to work on Q3 independently. Consider printing copies of Q4 if students do not have a close view of the board. Remind students to simplify their answers in Q5. </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Writing a percentage as a decimal</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Finding a percentage of an amount</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Expanding brackets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Reading coordinates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Writing ratio</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52400" y="761975"/>
          <a:ext cx="3000000" cy="3000000"/>
        </p:xfrm>
        <a:graphic>
          <a:graphicData uri="http://schemas.openxmlformats.org/drawingml/2006/table">
            <a:tbl>
              <a:tblPr>
                <a:noFill/>
                <a:tableStyleId>{EC58617A-7CE4-48A9-8215-0E09BE0789C8}</a:tableStyleId>
              </a:tblPr>
              <a:tblGrid>
                <a:gridCol w="8853400"/>
              </a:tblGrid>
              <a:tr h="2981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solidFill>
                      <a:prstDash val="solid"/>
                      <a:round/>
                      <a:headEnd len="sm" w="sm" type="none"/>
                      <a:tailEnd len="sm" w="sm" type="none"/>
                    </a:lnB>
                  </a:tcPr>
                </a:tc>
              </a:tr>
              <a:tr h="75535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sz="1500">
                          <a:solidFill>
                            <a:schemeClr val="dk1"/>
                          </a:solidFill>
                          <a:latin typeface="Nunito Sans"/>
                          <a:ea typeface="Nunito Sans"/>
                          <a:cs typeface="Nunito Sans"/>
                          <a:sym typeface="Nunito Sans"/>
                        </a:rPr>
                        <a:t>Writing a percentage as a decimal</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Task: Write down the rule for converting percentages into decimals. Now convert the following percentages into decimals: 7000%, 700%, 70%, 7%, 0.7%, 0.07%. Discuss your answers.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824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sz="1500">
                          <a:solidFill>
                            <a:schemeClr val="dk1"/>
                          </a:solidFill>
                          <a:latin typeface="Nunito Sans"/>
                          <a:ea typeface="Nunito Sans"/>
                          <a:cs typeface="Nunito Sans"/>
                          <a:sym typeface="Nunito Sans"/>
                        </a:rPr>
                        <a:t>Finding a percentage of an amount</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The teacher writes “To find 10% of an amount you divide by 10.” Simon then writes “To find 5% of an amount you divide by 5.” Does Simon’s rule work? Use examples to justify your answer.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10071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Expanding brackets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The teacher writes the expression 5</a:t>
                      </a:r>
                      <a:r>
                        <a:rPr b="1" i="1" lang="en-GB">
                          <a:solidFill>
                            <a:srgbClr val="2779F5"/>
                          </a:solidFill>
                          <a:latin typeface="Times New Roman"/>
                          <a:ea typeface="Times New Roman"/>
                          <a:cs typeface="Times New Roman"/>
                          <a:sym typeface="Times New Roman"/>
                        </a:rPr>
                        <a:t>a</a:t>
                      </a:r>
                      <a:r>
                        <a:rPr b="1" lang="en-GB">
                          <a:solidFill>
                            <a:srgbClr val="2779F5"/>
                          </a:solidFill>
                          <a:latin typeface="Nunito Sans"/>
                          <a:ea typeface="Nunito Sans"/>
                          <a:cs typeface="Nunito Sans"/>
                          <a:sym typeface="Nunito Sans"/>
                        </a:rPr>
                        <a:t>(2 + 3</a:t>
                      </a:r>
                      <a:r>
                        <a:rPr b="1" i="1" lang="en-GB">
                          <a:solidFill>
                            <a:srgbClr val="2779F5"/>
                          </a:solidFill>
                          <a:latin typeface="Times New Roman"/>
                          <a:ea typeface="Times New Roman"/>
                          <a:cs typeface="Times New Roman"/>
                          <a:sym typeface="Times New Roman"/>
                        </a:rPr>
                        <a:t>a</a:t>
                      </a:r>
                      <a:r>
                        <a:rPr b="1" lang="en-GB">
                          <a:solidFill>
                            <a:srgbClr val="2779F5"/>
                          </a:solidFill>
                          <a:latin typeface="Nunito Sans"/>
                          <a:ea typeface="Nunito Sans"/>
                          <a:cs typeface="Nunito Sans"/>
                          <a:sym typeface="Nunito Sans"/>
                        </a:rPr>
                        <a:t>) and tells students to expand the brackets. Here are the students’ answers. Simon = 10</a:t>
                      </a:r>
                      <a:r>
                        <a:rPr b="1" i="1" lang="en-GB">
                          <a:solidFill>
                            <a:srgbClr val="2779F5"/>
                          </a:solidFill>
                          <a:latin typeface="Times New Roman"/>
                          <a:ea typeface="Times New Roman"/>
                          <a:cs typeface="Times New Roman"/>
                          <a:sym typeface="Times New Roman"/>
                        </a:rPr>
                        <a:t>a</a:t>
                      </a:r>
                      <a:r>
                        <a:rPr b="1" lang="en-GB">
                          <a:solidFill>
                            <a:srgbClr val="2779F5"/>
                          </a:solidFill>
                          <a:latin typeface="Nunito Sans"/>
                          <a:ea typeface="Nunito Sans"/>
                          <a:cs typeface="Nunito Sans"/>
                          <a:sym typeface="Nunito Sans"/>
                        </a:rPr>
                        <a:t> + 15</a:t>
                      </a:r>
                      <a:r>
                        <a:rPr b="1" i="1" lang="en-GB">
                          <a:solidFill>
                            <a:srgbClr val="2779F5"/>
                          </a:solidFill>
                          <a:latin typeface="Times New Roman"/>
                          <a:ea typeface="Times New Roman"/>
                          <a:cs typeface="Times New Roman"/>
                          <a:sym typeface="Times New Roman"/>
                        </a:rPr>
                        <a:t>a</a:t>
                      </a:r>
                      <a:r>
                        <a:rPr b="1" lang="en-GB">
                          <a:solidFill>
                            <a:srgbClr val="2779F5"/>
                          </a:solidFill>
                          <a:latin typeface="Nunito Sans"/>
                          <a:ea typeface="Nunito Sans"/>
                          <a:cs typeface="Nunito Sans"/>
                          <a:sym typeface="Nunito Sans"/>
                        </a:rPr>
                        <a:t>. Harleen = 10</a:t>
                      </a:r>
                      <a:r>
                        <a:rPr b="1" i="1" lang="en-GB">
                          <a:solidFill>
                            <a:srgbClr val="2779F5"/>
                          </a:solidFill>
                          <a:latin typeface="Times New Roman"/>
                          <a:ea typeface="Times New Roman"/>
                          <a:cs typeface="Times New Roman"/>
                          <a:sym typeface="Times New Roman"/>
                        </a:rPr>
                        <a:t>a</a:t>
                      </a:r>
                      <a:r>
                        <a:rPr b="1" lang="en-GB">
                          <a:solidFill>
                            <a:srgbClr val="2779F5"/>
                          </a:solidFill>
                          <a:latin typeface="Nunito Sans"/>
                          <a:ea typeface="Nunito Sans"/>
                          <a:cs typeface="Nunito Sans"/>
                          <a:sym typeface="Nunito Sans"/>
                        </a:rPr>
                        <a:t> + 3</a:t>
                      </a:r>
                      <a:r>
                        <a:rPr b="1" i="1" lang="en-GB">
                          <a:solidFill>
                            <a:srgbClr val="2779F5"/>
                          </a:solidFill>
                          <a:latin typeface="Times New Roman"/>
                          <a:ea typeface="Times New Roman"/>
                          <a:cs typeface="Times New Roman"/>
                          <a:sym typeface="Times New Roman"/>
                        </a:rPr>
                        <a:t>a</a:t>
                      </a:r>
                      <a:r>
                        <a:rPr baseline="30000" lang="en-GB" sz="1500">
                          <a:solidFill>
                            <a:srgbClr val="2779F5"/>
                          </a:solidFill>
                          <a:latin typeface="Nunito Sans"/>
                          <a:ea typeface="Nunito Sans"/>
                          <a:cs typeface="Nunito Sans"/>
                          <a:sym typeface="Nunito Sans"/>
                        </a:rPr>
                        <a:t>2</a:t>
                      </a:r>
                      <a:r>
                        <a:rPr b="1" lang="en-GB">
                          <a:solidFill>
                            <a:srgbClr val="2779F5"/>
                          </a:solidFill>
                          <a:latin typeface="Nunito Sans"/>
                          <a:ea typeface="Nunito Sans"/>
                          <a:cs typeface="Nunito Sans"/>
                          <a:sym typeface="Nunito Sans"/>
                        </a:rPr>
                        <a:t>. Evin = 10</a:t>
                      </a:r>
                      <a:r>
                        <a:rPr b="1" i="1" lang="en-GB">
                          <a:solidFill>
                            <a:srgbClr val="2779F5"/>
                          </a:solidFill>
                          <a:latin typeface="Times New Roman"/>
                          <a:ea typeface="Times New Roman"/>
                          <a:cs typeface="Times New Roman"/>
                          <a:sym typeface="Times New Roman"/>
                        </a:rPr>
                        <a:t>a</a:t>
                      </a:r>
                      <a:r>
                        <a:rPr b="1" lang="en-GB">
                          <a:solidFill>
                            <a:srgbClr val="2779F5"/>
                          </a:solidFill>
                          <a:latin typeface="Nunito Sans"/>
                          <a:ea typeface="Nunito Sans"/>
                          <a:cs typeface="Nunito Sans"/>
                          <a:sym typeface="Nunito Sans"/>
                        </a:rPr>
                        <a:t> + 15</a:t>
                      </a:r>
                      <a:r>
                        <a:rPr b="1" i="1" lang="en-GB">
                          <a:solidFill>
                            <a:srgbClr val="2779F5"/>
                          </a:solidFill>
                          <a:latin typeface="Times New Roman"/>
                          <a:ea typeface="Times New Roman"/>
                          <a:cs typeface="Times New Roman"/>
                          <a:sym typeface="Times New Roman"/>
                        </a:rPr>
                        <a:t>aa</a:t>
                      </a:r>
                      <a:r>
                        <a:rPr b="1" lang="en-GB">
                          <a:solidFill>
                            <a:srgbClr val="2779F5"/>
                          </a:solidFill>
                          <a:latin typeface="Nunito Sans"/>
                          <a:ea typeface="Nunito Sans"/>
                          <a:cs typeface="Nunito Sans"/>
                          <a:sym typeface="Nunito Sans"/>
                        </a:rPr>
                        <a:t>. Trish = 52</a:t>
                      </a:r>
                      <a:r>
                        <a:rPr b="1" i="1" lang="en-GB">
                          <a:solidFill>
                            <a:srgbClr val="2779F5"/>
                          </a:solidFill>
                          <a:latin typeface="Times New Roman"/>
                          <a:ea typeface="Times New Roman"/>
                          <a:cs typeface="Times New Roman"/>
                          <a:sym typeface="Times New Roman"/>
                        </a:rPr>
                        <a:t>a</a:t>
                      </a:r>
                      <a:r>
                        <a:rPr b="1" lang="en-GB">
                          <a:solidFill>
                            <a:srgbClr val="2779F5"/>
                          </a:solidFill>
                          <a:latin typeface="Nunito Sans"/>
                          <a:ea typeface="Nunito Sans"/>
                          <a:cs typeface="Nunito Sans"/>
                          <a:sym typeface="Nunito Sans"/>
                        </a:rPr>
                        <a:t> + 53</a:t>
                      </a:r>
                      <a:r>
                        <a:rPr b="1" i="1" lang="en-GB">
                          <a:solidFill>
                            <a:srgbClr val="2779F5"/>
                          </a:solidFill>
                          <a:latin typeface="Times New Roman"/>
                          <a:ea typeface="Times New Roman"/>
                          <a:cs typeface="Times New Roman"/>
                          <a:sym typeface="Times New Roman"/>
                        </a:rPr>
                        <a:t>a</a:t>
                      </a:r>
                      <a:r>
                        <a:rPr baseline="30000" lang="en-GB" sz="1500">
                          <a:solidFill>
                            <a:srgbClr val="2779F5"/>
                          </a:solidFill>
                          <a:latin typeface="Nunito Sans"/>
                          <a:ea typeface="Nunito Sans"/>
                          <a:cs typeface="Nunito Sans"/>
                          <a:sym typeface="Nunito Sans"/>
                        </a:rPr>
                        <a:t>2</a:t>
                      </a:r>
                      <a:r>
                        <a:rPr b="1" lang="en-GB">
                          <a:solidFill>
                            <a:srgbClr val="2779F5"/>
                          </a:solidFill>
                          <a:latin typeface="Nunito Sans"/>
                          <a:ea typeface="Nunito Sans"/>
                          <a:cs typeface="Nunito Sans"/>
                          <a:sym typeface="Nunito Sans"/>
                        </a:rPr>
                        <a:t>. Discuss each answer and what misconceptions the students might have.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755350">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sz="1500">
                          <a:solidFill>
                            <a:schemeClr val="dk1"/>
                          </a:solidFill>
                          <a:latin typeface="Nunito Sans"/>
                          <a:ea typeface="Nunito Sans"/>
                          <a:cs typeface="Nunito Sans"/>
                          <a:sym typeface="Nunito Sans"/>
                        </a:rPr>
                        <a:t>Reading coordinates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Task: On a grid plot (3,5) and (5,3). What do you notice? Would you ever get these confused?</a:t>
                      </a:r>
                      <a:endParaRPr b="1">
                        <a:solidFill>
                          <a:srgbClr val="2779F5"/>
                        </a:solidFill>
                        <a:latin typeface="Nunito Sans"/>
                        <a:ea typeface="Nunito Sans"/>
                        <a:cs typeface="Nunito Sans"/>
                        <a:sym typeface="Nunito Sans"/>
                      </a:endParaRPr>
                    </a:p>
                    <a:p>
                      <a:pPr indent="0" lvl="0" marL="457200" rtl="0" algn="l">
                        <a:lnSpc>
                          <a:spcPct val="115000"/>
                        </a:lnSpc>
                        <a:spcBef>
                          <a:spcPts val="0"/>
                        </a:spcBef>
                        <a:spcAft>
                          <a:spcPts val="0"/>
                        </a:spcAft>
                        <a:buNone/>
                      </a:pPr>
                      <a:r>
                        <a:rPr b="1" lang="en-GB">
                          <a:solidFill>
                            <a:srgbClr val="2779F5"/>
                          </a:solidFill>
                          <a:latin typeface="Nunito Sans"/>
                          <a:ea typeface="Nunito Sans"/>
                          <a:cs typeface="Nunito Sans"/>
                          <a:sym typeface="Nunito Sans"/>
                        </a:rPr>
                        <a:t>Now plot (1,4), (-1,-4), (-1,4) and (1,-4). What do you notice?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52155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sz="1500">
                          <a:solidFill>
                            <a:schemeClr val="dk1"/>
                          </a:solidFill>
                          <a:latin typeface="Nunito Sans"/>
                          <a:ea typeface="Nunito Sans"/>
                          <a:cs typeface="Nunito Sans"/>
                          <a:sym typeface="Nunito Sans"/>
                        </a:rPr>
                        <a:t>Writing ratio</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Simon says “the ratio 5:20 is the same as 1:4”. Is Simon correct? Give reasons for your answer.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{5BE940F5-23DB-4369-960C-FE582A87B6F3}</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15% as a </a:t>
                      </a:r>
                      <a:r>
                        <a:rPr b="0" lang="en-GB" sz="1600">
                          <a:solidFill>
                            <a:schemeClr val="dk1"/>
                          </a:solidFill>
                          <a:latin typeface="Nunito Sans"/>
                          <a:ea typeface="Nunito Sans"/>
                          <a:cs typeface="Nunito Sans"/>
                          <a:sym typeface="Nunito Sans"/>
                        </a:rPr>
                        <a:t>decimal</a:t>
                      </a:r>
                      <a:r>
                        <a:rPr b="0" lang="en-GB" sz="1600">
                          <a:solidFill>
                            <a:schemeClr val="dk1"/>
                          </a:solidFill>
                          <a:latin typeface="Nunito Sans"/>
                          <a:ea typeface="Nunito Sans"/>
                          <a:cs typeface="Nunito Sans"/>
                          <a:sym typeface="Nunito Sans"/>
                        </a:rPr>
                        <a:t>.</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What is 10% of 90?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Expand:</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5(2</a:t>
                      </a:r>
                      <a:r>
                        <a:rPr b="0" i="1" lang="en-GB" sz="1600">
                          <a:solidFill>
                            <a:srgbClr val="000000"/>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+ 3)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Write down the coordinates of A an</a:t>
                      </a:r>
                      <a:r>
                        <a:rPr lang="en-GB" sz="1600">
                          <a:latin typeface="Nunito Sans"/>
                          <a:ea typeface="Nunito Sans"/>
                          <a:cs typeface="Nunito Sans"/>
                          <a:sym typeface="Nunito Sans"/>
                        </a:rPr>
                        <a:t>d B.</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Write the ratio of black to white in its simplest form.</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430525" y="2169462"/>
            <a:ext cx="3433700" cy="2606425"/>
          </a:xfrm>
          <a:prstGeom prst="rect">
            <a:avLst/>
          </a:prstGeom>
          <a:noFill/>
          <a:ln>
            <a:noFill/>
          </a:ln>
        </p:spPr>
      </p:pic>
      <p:pic>
        <p:nvPicPr>
          <p:cNvPr id="89" name="Google Shape;89;p18"/>
          <p:cNvPicPr preferRelativeResize="0"/>
          <p:nvPr/>
        </p:nvPicPr>
        <p:blipFill>
          <a:blip r:embed="rId4">
            <a:alphaModFix/>
          </a:blip>
          <a:stretch>
            <a:fillRect/>
          </a:stretch>
        </p:blipFill>
        <p:spPr>
          <a:xfrm>
            <a:off x="5074300" y="2740175"/>
            <a:ext cx="2762250" cy="18288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graphicFrame>
        <p:nvGraphicFramePr>
          <p:cNvPr id="94" name="Google Shape;94;p19"/>
          <p:cNvGraphicFramePr/>
          <p:nvPr/>
        </p:nvGraphicFramePr>
        <p:xfrm>
          <a:off x="108044" y="862525"/>
          <a:ext cx="3000000" cy="3000000"/>
        </p:xfrm>
        <a:graphic>
          <a:graphicData uri="http://schemas.openxmlformats.org/drawingml/2006/table">
            <a:tbl>
              <a:tblPr bandRow="1" firstRow="1">
                <a:noFill/>
                <a:tableStyleId>{5BE940F5-23DB-4369-960C-FE582A87B6F3}</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15% as a decimal.</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0.15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What is 10% of 90?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9</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Expand:</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5(2</a:t>
                      </a:r>
                      <a:r>
                        <a:rPr b="0" i="1" lang="en-GB" sz="1600">
                          <a:solidFill>
                            <a:srgbClr val="000000"/>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+ 3) = </a:t>
                      </a:r>
                      <a:r>
                        <a:rPr b="0" lang="en-GB" sz="1600">
                          <a:solidFill>
                            <a:srgbClr val="00BC89"/>
                          </a:solidFill>
                          <a:latin typeface="Nunito Sans"/>
                          <a:ea typeface="Nunito Sans"/>
                          <a:cs typeface="Nunito Sans"/>
                          <a:sym typeface="Nunito Sans"/>
                        </a:rPr>
                        <a:t>10</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+ 15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Write down the coordinates of A an</a:t>
                      </a:r>
                      <a:r>
                        <a:rPr lang="en-GB" sz="1600">
                          <a:latin typeface="Nunito Sans"/>
                          <a:ea typeface="Nunito Sans"/>
                          <a:cs typeface="Nunito Sans"/>
                          <a:sym typeface="Nunito Sans"/>
                        </a:rPr>
                        <a:t>d B.</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A(8, 6)</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B(2, 3.5)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Write the ratio of black to white in its </a:t>
                      </a:r>
                      <a:r>
                        <a:rPr lang="en-GB" sz="1600">
                          <a:solidFill>
                            <a:schemeClr val="dk1"/>
                          </a:solidFill>
                          <a:latin typeface="Nunito Sans"/>
                          <a:ea typeface="Nunito Sans"/>
                          <a:cs typeface="Nunito Sans"/>
                          <a:sym typeface="Nunito Sans"/>
                        </a:rPr>
                        <a:t>simplest form.</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3 : 2</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5" name="Google Shape;95;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pic>
        <p:nvPicPr>
          <p:cNvPr id="96" name="Google Shape;96;p19"/>
          <p:cNvPicPr preferRelativeResize="0"/>
          <p:nvPr/>
        </p:nvPicPr>
        <p:blipFill>
          <a:blip r:embed="rId3">
            <a:alphaModFix/>
          </a:blip>
          <a:stretch>
            <a:fillRect/>
          </a:stretch>
        </p:blipFill>
        <p:spPr>
          <a:xfrm>
            <a:off x="1126200" y="2291951"/>
            <a:ext cx="3068300" cy="2329050"/>
          </a:xfrm>
          <a:prstGeom prst="rect">
            <a:avLst/>
          </a:prstGeom>
          <a:noFill/>
          <a:ln>
            <a:noFill/>
          </a:ln>
        </p:spPr>
      </p:pic>
      <p:pic>
        <p:nvPicPr>
          <p:cNvPr id="97" name="Google Shape;97;p19"/>
          <p:cNvPicPr preferRelativeResize="0"/>
          <p:nvPr/>
        </p:nvPicPr>
        <p:blipFill>
          <a:blip r:embed="rId4">
            <a:alphaModFix/>
          </a:blip>
          <a:stretch>
            <a:fillRect/>
          </a:stretch>
        </p:blipFill>
        <p:spPr>
          <a:xfrm>
            <a:off x="5074300" y="2740175"/>
            <a:ext cx="2762250" cy="18288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graphicFrame>
        <p:nvGraphicFramePr>
          <p:cNvPr id="102" name="Google Shape;102;p20"/>
          <p:cNvGraphicFramePr/>
          <p:nvPr/>
        </p:nvGraphicFramePr>
        <p:xfrm>
          <a:off x="108044" y="862525"/>
          <a:ext cx="3000000" cy="3000000"/>
        </p:xfrm>
        <a:graphic>
          <a:graphicData uri="http://schemas.openxmlformats.org/drawingml/2006/table">
            <a:tbl>
              <a:tblPr bandRow="1" firstRow="1">
                <a:noFill/>
                <a:tableStyleId>{5BE940F5-23DB-4369-960C-FE582A87B6F3}</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8% as a decimal.</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20% of 40?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2(3</a:t>
                      </a:r>
                      <a:r>
                        <a:rPr b="0" i="1" lang="en-GB" sz="1600">
                          <a:solidFill>
                            <a:schemeClr val="dk1"/>
                          </a:solidFill>
                          <a:latin typeface="Times New Roman"/>
                          <a:ea typeface="Times New Roman"/>
                          <a:cs typeface="Times New Roman"/>
                          <a:sym typeface="Times New Roman"/>
                        </a:rPr>
                        <a:t>a</a:t>
                      </a:r>
                      <a:r>
                        <a:rPr b="0" lang="en-GB" sz="1600">
                          <a:solidFill>
                            <a:schemeClr val="dk1"/>
                          </a:solidFill>
                          <a:latin typeface="Nunito Sans"/>
                          <a:ea typeface="Nunito Sans"/>
                          <a:cs typeface="Nunito Sans"/>
                          <a:sym typeface="Nunito Sans"/>
                        </a:rPr>
                        <a:t> - 2)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down the coordinates of A and B.</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a:t>
                      </a:r>
                      <a:r>
                        <a:rPr lang="en-GB" sz="1600">
                          <a:solidFill>
                            <a:schemeClr val="dk1"/>
                          </a:solidFill>
                          <a:latin typeface="Nunito Sans"/>
                          <a:ea typeface="Nunito Sans"/>
                          <a:cs typeface="Nunito Sans"/>
                          <a:sym typeface="Nunito Sans"/>
                        </a:rPr>
                        <a:t>Write the ratio of black to white in its simplest form.</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3" name="Google Shape;103;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04" name="Google Shape;104;p20"/>
          <p:cNvPicPr preferRelativeResize="0"/>
          <p:nvPr/>
        </p:nvPicPr>
        <p:blipFill>
          <a:blip r:embed="rId3">
            <a:alphaModFix/>
          </a:blip>
          <a:stretch>
            <a:fillRect/>
          </a:stretch>
        </p:blipFill>
        <p:spPr>
          <a:xfrm>
            <a:off x="669175" y="2311172"/>
            <a:ext cx="2832375" cy="2370100"/>
          </a:xfrm>
          <a:prstGeom prst="rect">
            <a:avLst/>
          </a:prstGeom>
          <a:noFill/>
          <a:ln>
            <a:noFill/>
          </a:ln>
        </p:spPr>
      </p:pic>
      <p:pic>
        <p:nvPicPr>
          <p:cNvPr id="105" name="Google Shape;105;p20"/>
          <p:cNvPicPr preferRelativeResize="0"/>
          <p:nvPr/>
        </p:nvPicPr>
        <p:blipFill>
          <a:blip r:embed="rId4">
            <a:alphaModFix/>
          </a:blip>
          <a:stretch>
            <a:fillRect/>
          </a:stretch>
        </p:blipFill>
        <p:spPr>
          <a:xfrm>
            <a:off x="5412175" y="2522063"/>
            <a:ext cx="2876550" cy="22002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graphicFrame>
        <p:nvGraphicFramePr>
          <p:cNvPr id="110" name="Google Shape;110;p21"/>
          <p:cNvGraphicFramePr/>
          <p:nvPr/>
        </p:nvGraphicFramePr>
        <p:xfrm>
          <a:off x="108044" y="862525"/>
          <a:ext cx="3000000" cy="3000000"/>
        </p:xfrm>
        <a:graphic>
          <a:graphicData uri="http://schemas.openxmlformats.org/drawingml/2006/table">
            <a:tbl>
              <a:tblPr bandRow="1" firstRow="1">
                <a:noFill/>
                <a:tableStyleId>{5BE940F5-23DB-4369-960C-FE582A87B6F3}</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8% as a decimal.</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0.08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20% of 40?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2(3</a:t>
                      </a:r>
                      <a:r>
                        <a:rPr b="0" i="1" lang="en-GB" sz="1600">
                          <a:solidFill>
                            <a:schemeClr val="dk1"/>
                          </a:solidFill>
                          <a:latin typeface="Times New Roman"/>
                          <a:ea typeface="Times New Roman"/>
                          <a:cs typeface="Times New Roman"/>
                          <a:sym typeface="Times New Roman"/>
                        </a:rPr>
                        <a:t>a</a:t>
                      </a:r>
                      <a:r>
                        <a:rPr b="0" lang="en-GB" sz="1600">
                          <a:solidFill>
                            <a:schemeClr val="dk1"/>
                          </a:solidFill>
                          <a:latin typeface="Nunito Sans"/>
                          <a:ea typeface="Nunito Sans"/>
                          <a:cs typeface="Nunito Sans"/>
                          <a:sym typeface="Nunito Sans"/>
                        </a:rPr>
                        <a:t> - 2) = </a:t>
                      </a:r>
                      <a:r>
                        <a:rPr b="0" lang="en-GB" sz="1600">
                          <a:solidFill>
                            <a:srgbClr val="00BC89"/>
                          </a:solidFill>
                          <a:latin typeface="Nunito Sans"/>
                          <a:ea typeface="Nunito Sans"/>
                          <a:cs typeface="Nunito Sans"/>
                          <a:sym typeface="Nunito Sans"/>
                        </a:rPr>
                        <a:t>6</a:t>
                      </a:r>
                      <a:r>
                        <a:rPr b="0" i="1" lang="en-GB" sz="1600">
                          <a:solidFill>
                            <a:srgbClr val="00BC89"/>
                          </a:solidFill>
                          <a:latin typeface="Times New Roman"/>
                          <a:ea typeface="Times New Roman"/>
                          <a:cs typeface="Times New Roman"/>
                          <a:sym typeface="Times New Roman"/>
                        </a:rPr>
                        <a:t>a</a:t>
                      </a:r>
                      <a:r>
                        <a:rPr b="0" lang="en-GB" sz="1600">
                          <a:solidFill>
                            <a:srgbClr val="00BC89"/>
                          </a:solidFill>
                          <a:latin typeface="Nunito Sans"/>
                          <a:ea typeface="Nunito Sans"/>
                          <a:cs typeface="Nunito Sans"/>
                          <a:sym typeface="Nunito Sans"/>
                        </a:rPr>
                        <a:t> - 4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down the coordinates of A and B.</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A(-1, 4)</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B(4, -2)</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a:t>
                      </a:r>
                      <a:r>
                        <a:rPr lang="en-GB" sz="1600">
                          <a:solidFill>
                            <a:schemeClr val="dk1"/>
                          </a:solidFill>
                          <a:latin typeface="Nunito Sans"/>
                          <a:ea typeface="Nunito Sans"/>
                          <a:cs typeface="Nunito Sans"/>
                          <a:sym typeface="Nunito Sans"/>
                        </a:rPr>
                        <a:t>Write the ratio of black to white in its </a:t>
                      </a:r>
                      <a:r>
                        <a:rPr lang="en-GB" sz="1600">
                          <a:solidFill>
                            <a:schemeClr val="dk1"/>
                          </a:solidFill>
                          <a:latin typeface="Nunito Sans"/>
                          <a:ea typeface="Nunito Sans"/>
                          <a:cs typeface="Nunito Sans"/>
                          <a:sym typeface="Nunito Sans"/>
                        </a:rPr>
                        <a:t>simplest form.</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2 : 1</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1" name="Google Shape;111;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pic>
        <p:nvPicPr>
          <p:cNvPr id="112" name="Google Shape;112;p21"/>
          <p:cNvPicPr preferRelativeResize="0"/>
          <p:nvPr/>
        </p:nvPicPr>
        <p:blipFill>
          <a:blip r:embed="rId3">
            <a:alphaModFix/>
          </a:blip>
          <a:stretch>
            <a:fillRect/>
          </a:stretch>
        </p:blipFill>
        <p:spPr>
          <a:xfrm>
            <a:off x="1083625" y="2294972"/>
            <a:ext cx="2832375" cy="2370100"/>
          </a:xfrm>
          <a:prstGeom prst="rect">
            <a:avLst/>
          </a:prstGeom>
          <a:noFill/>
          <a:ln>
            <a:noFill/>
          </a:ln>
        </p:spPr>
      </p:pic>
      <p:pic>
        <p:nvPicPr>
          <p:cNvPr id="113" name="Google Shape;113;p21"/>
          <p:cNvPicPr preferRelativeResize="0"/>
          <p:nvPr/>
        </p:nvPicPr>
        <p:blipFill>
          <a:blip r:embed="rId4">
            <a:alphaModFix/>
          </a:blip>
          <a:stretch>
            <a:fillRect/>
          </a:stretch>
        </p:blipFill>
        <p:spPr>
          <a:xfrm>
            <a:off x="5412175" y="2522063"/>
            <a:ext cx="2876550" cy="22002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graphicFrame>
        <p:nvGraphicFramePr>
          <p:cNvPr id="118" name="Google Shape;118;p22"/>
          <p:cNvGraphicFramePr/>
          <p:nvPr/>
        </p:nvGraphicFramePr>
        <p:xfrm>
          <a:off x="108044" y="862525"/>
          <a:ext cx="3000000" cy="3000000"/>
        </p:xfrm>
        <a:graphic>
          <a:graphicData uri="http://schemas.openxmlformats.org/drawingml/2006/table">
            <a:tbl>
              <a:tblPr bandRow="1" firstRow="1">
                <a:noFill/>
                <a:tableStyleId>{5BE940F5-23DB-4369-960C-FE582A87B6F3}</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2.4% as a decimal.</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50% of 30?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4(2</a:t>
                      </a:r>
                      <a:r>
                        <a:rPr b="0" i="1" lang="en-GB" sz="1600">
                          <a:solidFill>
                            <a:schemeClr val="dk1"/>
                          </a:solidFill>
                          <a:latin typeface="Times New Roman"/>
                          <a:ea typeface="Times New Roman"/>
                          <a:cs typeface="Times New Roman"/>
                          <a:sym typeface="Times New Roman"/>
                        </a:rPr>
                        <a:t>a</a:t>
                      </a:r>
                      <a:r>
                        <a:rPr b="0" lang="en-GB" sz="1600">
                          <a:solidFill>
                            <a:schemeClr val="dk1"/>
                          </a:solidFill>
                          <a:latin typeface="Nunito Sans"/>
                          <a:ea typeface="Nunito Sans"/>
                          <a:cs typeface="Nunito Sans"/>
                          <a:sym typeface="Nunito Sans"/>
                        </a:rPr>
                        <a:t> + </a:t>
                      </a:r>
                      <a:r>
                        <a:rPr b="0" i="1" lang="en-GB" sz="1600">
                          <a:solidFill>
                            <a:schemeClr val="dk1"/>
                          </a:solidFill>
                          <a:latin typeface="Times New Roman"/>
                          <a:ea typeface="Times New Roman"/>
                          <a:cs typeface="Times New Roman"/>
                          <a:sym typeface="Times New Roman"/>
                        </a:rPr>
                        <a:t>b</a:t>
                      </a:r>
                      <a:r>
                        <a:rPr b="0" lang="en-GB" sz="1600">
                          <a:solidFill>
                            <a:schemeClr val="dk1"/>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down the coordinates of A and B.</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ratio of black to white in its simplest form.</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9" name="Google Shape;119;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20" name="Google Shape;120;p22"/>
          <p:cNvPicPr preferRelativeResize="0"/>
          <p:nvPr/>
        </p:nvPicPr>
        <p:blipFill>
          <a:blip r:embed="rId3">
            <a:alphaModFix/>
          </a:blip>
          <a:stretch>
            <a:fillRect/>
          </a:stretch>
        </p:blipFill>
        <p:spPr>
          <a:xfrm>
            <a:off x="213875" y="2500925"/>
            <a:ext cx="3390900" cy="2190750"/>
          </a:xfrm>
          <a:prstGeom prst="rect">
            <a:avLst/>
          </a:prstGeom>
          <a:noFill/>
          <a:ln>
            <a:noFill/>
          </a:ln>
        </p:spPr>
      </p:pic>
      <p:pic>
        <p:nvPicPr>
          <p:cNvPr id="121" name="Google Shape;121;p22"/>
          <p:cNvPicPr preferRelativeResize="0"/>
          <p:nvPr/>
        </p:nvPicPr>
        <p:blipFill>
          <a:blip r:embed="rId4">
            <a:alphaModFix/>
          </a:blip>
          <a:stretch>
            <a:fillRect/>
          </a:stretch>
        </p:blipFill>
        <p:spPr>
          <a:xfrm>
            <a:off x="5526263" y="2709888"/>
            <a:ext cx="2790825" cy="18764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graphicFrame>
        <p:nvGraphicFramePr>
          <p:cNvPr id="126" name="Google Shape;126;p23"/>
          <p:cNvGraphicFramePr/>
          <p:nvPr/>
        </p:nvGraphicFramePr>
        <p:xfrm>
          <a:off x="108044" y="862525"/>
          <a:ext cx="3000000" cy="3000000"/>
        </p:xfrm>
        <a:graphic>
          <a:graphicData uri="http://schemas.openxmlformats.org/drawingml/2006/table">
            <a:tbl>
              <a:tblPr bandRow="1" firstRow="1">
                <a:noFill/>
                <a:tableStyleId>{5BE940F5-23DB-4369-960C-FE582A87B6F3}</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2.4% as a decimal.</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0.024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50% of 30?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15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4(</a:t>
                      </a:r>
                      <a:r>
                        <a:rPr b="0" lang="en-GB" sz="1600">
                          <a:solidFill>
                            <a:schemeClr val="dk1"/>
                          </a:solidFill>
                          <a:latin typeface="Nunito Sans"/>
                          <a:ea typeface="Nunito Sans"/>
                          <a:cs typeface="Nunito Sans"/>
                          <a:sym typeface="Nunito Sans"/>
                        </a:rPr>
                        <a:t>2</a:t>
                      </a:r>
                      <a:r>
                        <a:rPr b="0" i="1" lang="en-GB" sz="1600">
                          <a:solidFill>
                            <a:schemeClr val="dk1"/>
                          </a:solidFill>
                          <a:latin typeface="Times New Roman"/>
                          <a:ea typeface="Times New Roman"/>
                          <a:cs typeface="Times New Roman"/>
                          <a:sym typeface="Times New Roman"/>
                        </a:rPr>
                        <a:t>a</a:t>
                      </a:r>
                      <a:r>
                        <a:rPr b="0" lang="en-GB" sz="1600">
                          <a:solidFill>
                            <a:schemeClr val="dk1"/>
                          </a:solidFill>
                          <a:latin typeface="Nunito Sans"/>
                          <a:ea typeface="Nunito Sans"/>
                          <a:cs typeface="Nunito Sans"/>
                          <a:sym typeface="Nunito Sans"/>
                        </a:rPr>
                        <a:t> + </a:t>
                      </a:r>
                      <a:r>
                        <a:rPr b="0" i="1" lang="en-GB" sz="1600">
                          <a:solidFill>
                            <a:schemeClr val="dk1"/>
                          </a:solidFill>
                          <a:latin typeface="Times New Roman"/>
                          <a:ea typeface="Times New Roman"/>
                          <a:cs typeface="Times New Roman"/>
                          <a:sym typeface="Times New Roman"/>
                        </a:rPr>
                        <a:t>b</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8</a:t>
                      </a:r>
                      <a:r>
                        <a:rPr b="0" i="1" lang="en-GB" sz="1600">
                          <a:solidFill>
                            <a:srgbClr val="00BC89"/>
                          </a:solidFill>
                          <a:latin typeface="Times New Roman"/>
                          <a:ea typeface="Times New Roman"/>
                          <a:cs typeface="Times New Roman"/>
                          <a:sym typeface="Times New Roman"/>
                        </a:rPr>
                        <a:t>a</a:t>
                      </a:r>
                      <a:r>
                        <a:rPr b="0" lang="en-GB" sz="1600">
                          <a:solidFill>
                            <a:srgbClr val="00BC89"/>
                          </a:solidFill>
                          <a:latin typeface="Nunito Sans"/>
                          <a:ea typeface="Nunito Sans"/>
                          <a:cs typeface="Nunito Sans"/>
                          <a:sym typeface="Nunito Sans"/>
                        </a:rPr>
                        <a:t> + 4</a:t>
                      </a:r>
                      <a:r>
                        <a:rPr b="0" i="1" lang="en-GB" sz="1600">
                          <a:solidFill>
                            <a:srgbClr val="00BC89"/>
                          </a:solidFill>
                          <a:latin typeface="Times New Roman"/>
                          <a:ea typeface="Times New Roman"/>
                          <a:cs typeface="Times New Roman"/>
                          <a:sym typeface="Times New Roman"/>
                        </a:rPr>
                        <a:t>b</a:t>
                      </a:r>
                      <a:endParaRPr b="0" i="1" sz="1600">
                        <a:solidFill>
                          <a:srgbClr val="00BC89"/>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down the coordinates of A and B.</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A(1, -1)</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B(-4, 0)</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ratio of black to white in its </a:t>
                      </a:r>
                      <a:r>
                        <a:rPr lang="en-GB" sz="1600">
                          <a:solidFill>
                            <a:schemeClr val="dk1"/>
                          </a:solidFill>
                          <a:latin typeface="Nunito Sans"/>
                          <a:ea typeface="Nunito Sans"/>
                          <a:cs typeface="Nunito Sans"/>
                          <a:sym typeface="Nunito Sans"/>
                        </a:rPr>
                        <a:t>simplest form.</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1 : 1</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7" name="Google Shape;127;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pic>
        <p:nvPicPr>
          <p:cNvPr id="128" name="Google Shape;128;p23"/>
          <p:cNvPicPr preferRelativeResize="0"/>
          <p:nvPr/>
        </p:nvPicPr>
        <p:blipFill>
          <a:blip r:embed="rId3">
            <a:alphaModFix/>
          </a:blip>
          <a:stretch>
            <a:fillRect/>
          </a:stretch>
        </p:blipFill>
        <p:spPr>
          <a:xfrm>
            <a:off x="1060950" y="2468550"/>
            <a:ext cx="3269125" cy="2112075"/>
          </a:xfrm>
          <a:prstGeom prst="rect">
            <a:avLst/>
          </a:prstGeom>
          <a:noFill/>
          <a:ln>
            <a:noFill/>
          </a:ln>
        </p:spPr>
      </p:pic>
      <p:pic>
        <p:nvPicPr>
          <p:cNvPr id="129" name="Google Shape;129;p23"/>
          <p:cNvPicPr preferRelativeResize="0"/>
          <p:nvPr/>
        </p:nvPicPr>
        <p:blipFill>
          <a:blip r:embed="rId4">
            <a:alphaModFix/>
          </a:blip>
          <a:stretch>
            <a:fillRect/>
          </a:stretch>
        </p:blipFill>
        <p:spPr>
          <a:xfrm>
            <a:off x="5526263" y="2709888"/>
            <a:ext cx="2790825" cy="18764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