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5143500" cx="9144000"/>
  <p:notesSz cx="6858000" cy="9144000"/>
  <p:embeddedFontLst>
    <p:embeddedFont>
      <p:font typeface="Nunito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0F8E932-5A77-458F-AE7B-C18942A749D8}">
  <a:tblStyle styleId="{C0F8E932-5A77-458F-AE7B-C18942A749D8}"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7A963665-733F-41EB-B1F9-E8C9871EB515}"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B323B65E-1426-492D-AAF9-44839F1B578A}" styleName="Table_2">
    <a:wholeTbl>
      <a:tcTxStyle b="off" i="off">
        <a:font>
          <a:latin typeface="Calibri"/>
          <a:ea typeface="Calibri"/>
          <a:cs typeface="Calibri"/>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rgbClr val="FFFFFF"/>
      </a:tcTxStyle>
      <a:tcStyle>
        <a:fill>
          <a:solidFill>
            <a:srgbClr val="4472C4"/>
          </a:solidFill>
        </a:fill>
      </a:tcStyle>
    </a:lastCol>
    <a:firstCol>
      <a:tcTxStyle b="on" i="off">
        <a:font>
          <a:latin typeface="Calibri"/>
          <a:ea typeface="Calibri"/>
          <a:cs typeface="Calibri"/>
        </a:font>
        <a:srgbClr val="FFFFFF"/>
      </a:tcTxStyle>
      <a:tcStyle>
        <a:fill>
          <a:solidFill>
            <a:srgbClr val="4472C4"/>
          </a:solidFill>
        </a:fill>
      </a:tcStyle>
    </a:firstCol>
    <a:lastRow>
      <a:tcTxStyle b="on" i="off">
        <a:font>
          <a:latin typeface="Calibri"/>
          <a:ea typeface="Calibri"/>
          <a:cs typeface="Calibri"/>
        </a:font>
        <a:srgbClr val="FFFFFF"/>
      </a:tcTxStyle>
      <a:tcStyle>
        <a:tcBdr>
          <a:top>
            <a:ln cap="flat" cmpd="sng" w="38100">
              <a:solidFill>
                <a:srgbClr val="FFFFFF"/>
              </a:solidFill>
              <a:prstDash val="solid"/>
              <a:round/>
              <a:headEnd len="sm" w="sm" type="none"/>
              <a:tailEnd len="sm" w="sm" type="none"/>
            </a:ln>
          </a:top>
        </a:tcBdr>
        <a:fill>
          <a:solidFill>
            <a:srgbClr val="4472C4"/>
          </a:solidFill>
        </a:fill>
      </a:tcStyle>
    </a:lastRow>
    <a:seCell>
      <a:tcTxStyle/>
    </a:seCell>
    <a:swCell>
      <a:tcTxStyle/>
    </a:swCell>
    <a:firstRow>
      <a:tcTxStyle b="on" i="off">
        <a:font>
          <a:latin typeface="Calibri"/>
          <a:ea typeface="Calibri"/>
          <a:cs typeface="Calibri"/>
        </a:font>
        <a:srgbClr val="FFFFFF"/>
      </a:tcTxStyle>
      <a:tcStyle>
        <a:tcBdr>
          <a:bottom>
            <a:ln cap="flat" cmpd="sng" w="38100">
              <a:solidFill>
                <a:srgbClr val="FFFFFF"/>
              </a:solidFill>
              <a:prstDash val="solid"/>
              <a:round/>
              <a:headEnd len="sm" w="sm" type="none"/>
              <a:tailEnd len="sm" w="sm" type="none"/>
            </a:ln>
          </a:bottom>
        </a:tcBdr>
        <a:fill>
          <a:solidFill>
            <a:srgbClr val="4472C4"/>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NunitoSans-regular.fntdata"/><Relationship Id="rId11" Type="http://schemas.openxmlformats.org/officeDocument/2006/relationships/slide" Target="slides/slide5.xml"/><Relationship Id="rId22" Type="http://schemas.openxmlformats.org/officeDocument/2006/relationships/font" Target="fonts/NunitoSans-italic.fntdata"/><Relationship Id="rId10" Type="http://schemas.openxmlformats.org/officeDocument/2006/relationships/slide" Target="slides/slide4.xml"/><Relationship Id="rId21" Type="http://schemas.openxmlformats.org/officeDocument/2006/relationships/font" Target="fonts/NunitoSans-bold.fntdata"/><Relationship Id="rId13" Type="http://schemas.openxmlformats.org/officeDocument/2006/relationships/slide" Target="slides/slide7.xml"/><Relationship Id="rId12" Type="http://schemas.openxmlformats.org/officeDocument/2006/relationships/slide" Target="slides/slide6.xml"/><Relationship Id="rId23" Type="http://schemas.openxmlformats.org/officeDocument/2006/relationships/font" Target="fonts/NunitoSans-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d9c7bf38d3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gd9c7bf38d3_0_1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10b2c0fb945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8" name="Google Shape;148;g10b2c0fb945_0_7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114905bf266_0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0" name="Google Shape;160;g114905bf266_0_3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g10b2c0fb945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2" name="Google Shape;172;g10b2c0fb945_0_8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g114905bf266_0_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0" name="Google Shape;180;g114905bf266_0_4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dcbf4ee84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dcbf4ee84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10b2c0fb94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10b2c0fb94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d9c7bf38d3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gd9c7bf38d3_0_9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114905bf266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g114905bf266_0_1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10b2c0fb945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g10b2c0fb945_0_6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114905bf266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g114905bf266_0_2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10b2c0fb945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g10b2c0fb945_0_7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g114905bf266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6" name="Google Shape;136;g114905bf266_0_2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11" name="Google Shape;11;p2"/>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GB"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13" name="Google Shape;13;p2"/>
          <p:cNvSpPr txBox="1"/>
          <p:nvPr/>
        </p:nvSpPr>
        <p:spPr>
          <a:xfrm>
            <a:off x="0" y="3380300"/>
            <a:ext cx="9144000" cy="594600"/>
          </a:xfrm>
          <a:prstGeom prst="rect">
            <a:avLst/>
          </a:prstGeom>
          <a:noFill/>
          <a:ln>
            <a:noFill/>
          </a:ln>
        </p:spPr>
        <p:txBody>
          <a:bodyPr anchorCtr="0" anchor="t" bIns="34275" lIns="68575" spcFirstLastPara="1" rIns="68575" wrap="square" tIns="34275">
            <a:normAutofit fontScale="55000" lnSpcReduction="20000"/>
          </a:bodyPr>
          <a:lstStyle/>
          <a:p>
            <a:pPr indent="0" lvl="0" marL="0" rtl="0" algn="ctr">
              <a:lnSpc>
                <a:spcPct val="90000"/>
              </a:lnSpc>
              <a:spcBef>
                <a:spcPts val="0"/>
              </a:spcBef>
              <a:spcAft>
                <a:spcPts val="0"/>
              </a:spcAft>
              <a:buClr>
                <a:schemeClr val="dk1"/>
              </a:buClr>
              <a:buSzPct val="62068"/>
              <a:buNone/>
            </a:pPr>
            <a:r>
              <a:rPr lang="en-GB" sz="2900">
                <a:solidFill>
                  <a:schemeClr val="lt1"/>
                </a:solidFill>
                <a:latin typeface="Nunito Sans"/>
                <a:ea typeface="Nunito Sans"/>
                <a:cs typeface="Nunito Sans"/>
                <a:sym typeface="Nunito Sans"/>
              </a:rPr>
              <a:t>KS3 Year 8</a:t>
            </a:r>
            <a:endParaRPr sz="2900">
              <a:solidFill>
                <a:schemeClr val="lt1"/>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t/>
            </a:r>
            <a:endParaRPr sz="2900">
              <a:solidFill>
                <a:schemeClr val="lt1"/>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rPr lang="en-GB" sz="2900">
                <a:solidFill>
                  <a:schemeClr val="lt1"/>
                </a:solidFill>
                <a:latin typeface="Nunito Sans"/>
                <a:ea typeface="Nunito Sans"/>
                <a:cs typeface="Nunito Sans"/>
                <a:sym typeface="Nunito Sans"/>
              </a:rPr>
              <a:t>SPRING TERM</a:t>
            </a:r>
            <a:endParaRPr sz="2900">
              <a:solidFill>
                <a:srgbClr val="FFFFFF"/>
              </a:solidFill>
              <a:latin typeface="Nunito Sans"/>
              <a:ea typeface="Nunito Sans"/>
              <a:cs typeface="Nunito Sans"/>
              <a:sym typeface="Nunito Sans"/>
            </a:endParaRPr>
          </a:p>
        </p:txBody>
      </p:sp>
      <p:sp>
        <p:nvSpPr>
          <p:cNvPr id="14" name="Google Shape;14;p2"/>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 name="Google Shape;15;p2"/>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1"/>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3" name="Shape 53"/>
        <p:cNvGrpSpPr/>
        <p:nvPr/>
      </p:nvGrpSpPr>
      <p:grpSpPr>
        <a:xfrm>
          <a:off x="0" y="0"/>
          <a:ext cx="0" cy="0"/>
          <a:chOff x="0" y="0"/>
          <a:chExt cx="0" cy="0"/>
        </a:xfrm>
      </p:grpSpPr>
      <p:sp>
        <p:nvSpPr>
          <p:cNvPr id="54" name="Google Shape;54;p12"/>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5" name="Google Shape;55;p1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9" name="Shape 59"/>
        <p:cNvGrpSpPr/>
        <p:nvPr/>
      </p:nvGrpSpPr>
      <p:grpSpPr>
        <a:xfrm>
          <a:off x="0" y="0"/>
          <a:ext cx="0" cy="0"/>
          <a:chOff x="0" y="0"/>
          <a:chExt cx="0" cy="0"/>
        </a:xfrm>
      </p:grpSpPr>
      <p:sp>
        <p:nvSpPr>
          <p:cNvPr id="60" name="Google Shape;60;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1" name="Google Shape;61;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62" name="Google Shape;62;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3" name="Google Shape;63;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4" name="Google Shape;64;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GB" sz="1000">
                <a:solidFill>
                  <a:srgbClr val="2779F5"/>
                </a:solidFill>
                <a:latin typeface="Nunito Sans"/>
                <a:ea typeface="Nunito Sans"/>
                <a:cs typeface="Nunito Sans"/>
                <a:sym typeface="Nunito Sans"/>
              </a:rPr>
              <a:t> KS3 Year 8 | Fluent in Five | </a:t>
            </a:r>
            <a:r>
              <a:rPr lang="en-GB" sz="1000">
                <a:solidFill>
                  <a:srgbClr val="2779F5"/>
                </a:solidFill>
                <a:latin typeface="Nunito Sans"/>
                <a:ea typeface="Nunito Sans"/>
                <a:cs typeface="Nunito Sans"/>
                <a:sym typeface="Nunito Sans"/>
              </a:rPr>
              <a:t>Spring Term</a:t>
            </a:r>
            <a:endParaRPr sz="1200"/>
          </a:p>
        </p:txBody>
      </p:sp>
      <p:graphicFrame>
        <p:nvGraphicFramePr>
          <p:cNvPr id="21" name="Google Shape;21;p4"/>
          <p:cNvGraphicFramePr/>
          <p:nvPr/>
        </p:nvGraphicFramePr>
        <p:xfrm>
          <a:off x="0" y="369300"/>
          <a:ext cx="3000000" cy="3000000"/>
        </p:xfrm>
        <a:graphic>
          <a:graphicData uri="http://schemas.openxmlformats.org/drawingml/2006/table">
            <a:tbl>
              <a:tblPr>
                <a:noFill/>
                <a:tableStyleId>{C0F8E932-5A77-458F-AE7B-C18942A749D8}</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pic>
        <p:nvPicPr>
          <p:cNvPr id="22" name="Google Shape;22;p4"/>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23" name="Shape 23"/>
        <p:cNvGrpSpPr/>
        <p:nvPr/>
      </p:nvGrpSpPr>
      <p:grpSpPr>
        <a:xfrm>
          <a:off x="0" y="0"/>
          <a:ext cx="0" cy="0"/>
          <a:chOff x="0" y="0"/>
          <a:chExt cx="0" cy="0"/>
        </a:xfrm>
      </p:grpSpPr>
      <p:sp>
        <p:nvSpPr>
          <p:cNvPr id="24" name="Google Shape;24;p5"/>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GB" sz="1000">
                <a:solidFill>
                  <a:srgbClr val="2779F5"/>
                </a:solidFill>
                <a:latin typeface="Nunito Sans"/>
                <a:ea typeface="Nunito Sans"/>
                <a:cs typeface="Nunito Sans"/>
                <a:sym typeface="Nunito Sans"/>
              </a:rPr>
              <a:t> KS3 Year 8 | Fluent in Five | </a:t>
            </a:r>
            <a:r>
              <a:rPr lang="en-GB" sz="1000">
                <a:solidFill>
                  <a:srgbClr val="2779F5"/>
                </a:solidFill>
                <a:latin typeface="Nunito Sans"/>
                <a:ea typeface="Nunito Sans"/>
                <a:cs typeface="Nunito Sans"/>
                <a:sym typeface="Nunito Sans"/>
              </a:rPr>
              <a:t>Spring Term</a:t>
            </a:r>
            <a:endParaRPr sz="1200"/>
          </a:p>
        </p:txBody>
      </p:sp>
      <p:graphicFrame>
        <p:nvGraphicFramePr>
          <p:cNvPr id="25" name="Google Shape;25;p5"/>
          <p:cNvGraphicFramePr/>
          <p:nvPr/>
        </p:nvGraphicFramePr>
        <p:xfrm>
          <a:off x="0" y="369300"/>
          <a:ext cx="3000000" cy="3000000"/>
        </p:xfrm>
        <a:graphic>
          <a:graphicData uri="http://schemas.openxmlformats.org/drawingml/2006/table">
            <a:tbl>
              <a:tblPr>
                <a:noFill/>
                <a:tableStyleId>{C0F8E932-5A77-458F-AE7B-C18942A749D8}</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
        <p:nvSpPr>
          <p:cNvPr id="26" name="Google Shape;26;p5"/>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28" name="Google Shape;28;p5"/>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1" name="Google Shape;31;p6"/>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6"/>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4" name="Shape 34"/>
        <p:cNvGrpSpPr/>
        <p:nvPr/>
      </p:nvGrpSpPr>
      <p:grpSpPr>
        <a:xfrm>
          <a:off x="0" y="0"/>
          <a:ext cx="0" cy="0"/>
          <a:chOff x="0" y="0"/>
          <a:chExt cx="0" cy="0"/>
        </a:xfrm>
      </p:grpSpPr>
      <p:sp>
        <p:nvSpPr>
          <p:cNvPr id="35" name="Google Shape;35;p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6" name="Google Shape;36;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7" name="Shape 37"/>
        <p:cNvGrpSpPr/>
        <p:nvPr/>
      </p:nvGrpSpPr>
      <p:grpSpPr>
        <a:xfrm>
          <a:off x="0" y="0"/>
          <a:ext cx="0" cy="0"/>
          <a:chOff x="0" y="0"/>
          <a:chExt cx="0" cy="0"/>
        </a:xfrm>
      </p:grpSpPr>
      <p:sp>
        <p:nvSpPr>
          <p:cNvPr id="38" name="Google Shape;38;p8"/>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9" name="Google Shape;39;p8"/>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1" name="Shape 41"/>
        <p:cNvGrpSpPr/>
        <p:nvPr/>
      </p:nvGrpSpPr>
      <p:grpSpPr>
        <a:xfrm>
          <a:off x="0" y="0"/>
          <a:ext cx="0" cy="0"/>
          <a:chOff x="0" y="0"/>
          <a:chExt cx="0" cy="0"/>
        </a:xfrm>
      </p:grpSpPr>
      <p:sp>
        <p:nvSpPr>
          <p:cNvPr id="42" name="Google Shape;42;p9"/>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3" name="Google Shape;43;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10"/>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7" name="Google Shape;47;p10"/>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8" name="Google Shape;48;p10"/>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9" name="Google Shape;49;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12.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8.png"/><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10.png"/><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7.pn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5.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5.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9.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9.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11.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11.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GB" sz="3500">
                <a:solidFill>
                  <a:srgbClr val="FFFFFF"/>
                </a:solidFill>
                <a:latin typeface="Nunito Sans"/>
                <a:ea typeface="Nunito Sans"/>
                <a:cs typeface="Nunito Sans"/>
                <a:sym typeface="Nunito Sans"/>
              </a:rPr>
              <a:t>Week 9</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graphicFrame>
        <p:nvGraphicFramePr>
          <p:cNvPr id="150" name="Google Shape;150;p24"/>
          <p:cNvGraphicFramePr/>
          <p:nvPr/>
        </p:nvGraphicFramePr>
        <p:xfrm>
          <a:off x="108044" y="862525"/>
          <a:ext cx="3000000" cy="3000000"/>
        </p:xfrm>
        <a:graphic>
          <a:graphicData uri="http://schemas.openxmlformats.org/drawingml/2006/table">
            <a:tbl>
              <a:tblPr bandRow="1" firstRow="1">
                <a:noFill/>
                <a:tableStyleId>{B323B65E-1426-492D-AAF9-44839F1B578A}</a:tableStyleId>
              </a:tblPr>
              <a:tblGrid>
                <a:gridCol w="1546950"/>
                <a:gridCol w="1301375"/>
                <a:gridCol w="1615625"/>
                <a:gridCol w="1350275"/>
                <a:gridCol w="3067850"/>
              </a:tblGrid>
              <a:tr h="10244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Find the mode of this dataset:</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0, 6, -2, 0, 2, -5</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Find the lowest common multiple of 9 and 15</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Solve for </a:t>
                      </a:r>
                      <a:r>
                        <a:rPr b="0" i="1" lang="en-GB" sz="1600">
                          <a:solidFill>
                            <a:schemeClr val="dk1"/>
                          </a:solidFill>
                          <a:latin typeface="Times New Roman"/>
                          <a:ea typeface="Times New Roman"/>
                          <a:cs typeface="Times New Roman"/>
                          <a:sym typeface="Times New Roman"/>
                        </a:rPr>
                        <a:t>x</a:t>
                      </a:r>
                      <a:endParaRPr b="0" i="1" sz="16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 5</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469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A shop sells watches for £180. The shop then has the offer shown below. Calculate the sale price of a watch.</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Using the bar chart, how many cars were surveyed in total?</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51" name="Google Shape;151;p24"/>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 Day</a:t>
            </a:r>
            <a:r>
              <a:rPr b="1" lang="en-GB">
                <a:solidFill>
                  <a:srgbClr val="FFFFFF"/>
                </a:solidFill>
                <a:latin typeface="Nunito Sans"/>
                <a:ea typeface="Nunito Sans"/>
                <a:cs typeface="Nunito Sans"/>
                <a:sym typeface="Nunito Sans"/>
              </a:rPr>
              <a:t> 4</a:t>
            </a:r>
            <a:endParaRPr b="1">
              <a:solidFill>
                <a:srgbClr val="FFFFFF"/>
              </a:solidFill>
              <a:latin typeface="Nunito Sans"/>
              <a:ea typeface="Nunito Sans"/>
              <a:cs typeface="Nunito Sans"/>
              <a:sym typeface="Nunito Sans"/>
            </a:endParaRPr>
          </a:p>
        </p:txBody>
      </p:sp>
      <p:pic>
        <p:nvPicPr>
          <p:cNvPr id="152" name="Google Shape;152;p24"/>
          <p:cNvPicPr preferRelativeResize="0"/>
          <p:nvPr/>
        </p:nvPicPr>
        <p:blipFill>
          <a:blip r:embed="rId3">
            <a:alphaModFix/>
          </a:blip>
          <a:stretch>
            <a:fillRect/>
          </a:stretch>
        </p:blipFill>
        <p:spPr>
          <a:xfrm>
            <a:off x="759676" y="2599950"/>
            <a:ext cx="2385274" cy="2221400"/>
          </a:xfrm>
          <a:prstGeom prst="rect">
            <a:avLst/>
          </a:prstGeom>
          <a:noFill/>
          <a:ln>
            <a:noFill/>
          </a:ln>
        </p:spPr>
      </p:pic>
      <p:pic>
        <p:nvPicPr>
          <p:cNvPr id="153" name="Google Shape;153;p24"/>
          <p:cNvPicPr preferRelativeResize="0"/>
          <p:nvPr/>
        </p:nvPicPr>
        <p:blipFill>
          <a:blip r:embed="rId4">
            <a:alphaModFix/>
          </a:blip>
          <a:stretch>
            <a:fillRect/>
          </a:stretch>
        </p:blipFill>
        <p:spPr>
          <a:xfrm>
            <a:off x="5223236" y="2571750"/>
            <a:ext cx="3266789" cy="2221400"/>
          </a:xfrm>
          <a:prstGeom prst="rect">
            <a:avLst/>
          </a:prstGeom>
          <a:noFill/>
          <a:ln>
            <a:noFill/>
          </a:ln>
        </p:spPr>
      </p:pic>
      <p:grpSp>
        <p:nvGrpSpPr>
          <p:cNvPr id="154" name="Google Shape;154;p24"/>
          <p:cNvGrpSpPr/>
          <p:nvPr/>
        </p:nvGrpSpPr>
        <p:grpSpPr>
          <a:xfrm>
            <a:off x="6415328" y="1325475"/>
            <a:ext cx="235655" cy="481300"/>
            <a:chOff x="4963775" y="5368550"/>
            <a:chExt cx="294900" cy="481300"/>
          </a:xfrm>
        </p:grpSpPr>
        <p:cxnSp>
          <p:nvCxnSpPr>
            <p:cNvPr id="155" name="Google Shape;155;p24"/>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156" name="Google Shape;156;p24"/>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i="1" lang="en-GB">
                  <a:latin typeface="Times New Roman"/>
                  <a:ea typeface="Times New Roman"/>
                  <a:cs typeface="Times New Roman"/>
                  <a:sym typeface="Times New Roman"/>
                </a:rPr>
                <a:t>x</a:t>
              </a:r>
              <a:endParaRPr i="1">
                <a:solidFill>
                  <a:srgbClr val="000000"/>
                </a:solidFill>
                <a:latin typeface="Times New Roman"/>
                <a:ea typeface="Times New Roman"/>
                <a:cs typeface="Times New Roman"/>
                <a:sym typeface="Times New Roman"/>
              </a:endParaRPr>
            </a:p>
          </p:txBody>
        </p:sp>
        <p:sp>
          <p:nvSpPr>
            <p:cNvPr id="157" name="Google Shape;157;p24"/>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45</a:t>
              </a:r>
              <a:endParaRPr i="1">
                <a:solidFill>
                  <a:srgbClr val="000000"/>
                </a:solidFill>
                <a:latin typeface="Times New Roman"/>
                <a:ea typeface="Times New Roman"/>
                <a:cs typeface="Times New Roman"/>
                <a:sym typeface="Times New Roman"/>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graphicFrame>
        <p:nvGraphicFramePr>
          <p:cNvPr id="162" name="Google Shape;162;p25"/>
          <p:cNvGraphicFramePr/>
          <p:nvPr/>
        </p:nvGraphicFramePr>
        <p:xfrm>
          <a:off x="108044" y="862525"/>
          <a:ext cx="3000000" cy="3000000"/>
        </p:xfrm>
        <a:graphic>
          <a:graphicData uri="http://schemas.openxmlformats.org/drawingml/2006/table">
            <a:tbl>
              <a:tblPr bandRow="1" firstRow="1">
                <a:noFill/>
                <a:tableStyleId>{B323B65E-1426-492D-AAF9-44839F1B578A}</a:tableStyleId>
              </a:tblPr>
              <a:tblGrid>
                <a:gridCol w="1546950"/>
                <a:gridCol w="1301375"/>
                <a:gridCol w="1615625"/>
                <a:gridCol w="1350275"/>
                <a:gridCol w="3067850"/>
              </a:tblGrid>
              <a:tr h="10244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Find the mode of this dataset:       </a:t>
                      </a:r>
                      <a:r>
                        <a:rPr b="0" lang="en-GB" sz="1600">
                          <a:solidFill>
                            <a:srgbClr val="00BC89"/>
                          </a:solidFill>
                          <a:latin typeface="Nunito Sans"/>
                          <a:ea typeface="Nunito Sans"/>
                          <a:cs typeface="Nunito Sans"/>
                          <a:sym typeface="Nunito Sans"/>
                        </a:rPr>
                        <a:t>0</a:t>
                      </a:r>
                      <a:endParaRPr b="0" sz="1600">
                        <a:solidFill>
                          <a:srgbClr val="00BC89"/>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0, 6, -2, 0, 2, -5</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Find the lowest common multiple of 9 and 15</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45</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Solve for x:</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 5</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a:t>
                      </a: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9 </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469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a:t>
                      </a:r>
                      <a:r>
                        <a:rPr lang="en-GB" sz="1600">
                          <a:solidFill>
                            <a:schemeClr val="dk1"/>
                          </a:solidFill>
                          <a:latin typeface="Nunito Sans"/>
                          <a:ea typeface="Nunito Sans"/>
                          <a:cs typeface="Nunito Sans"/>
                          <a:sym typeface="Nunito Sans"/>
                        </a:rPr>
                        <a:t> A shop sells watches for £180. The shop then has the offer shown below. Calculate the sale price of a watch.</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£153</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Using the bar chart, how many cars were surveyed in total?       </a:t>
                      </a:r>
                      <a:r>
                        <a:rPr lang="en-GB" sz="1600">
                          <a:solidFill>
                            <a:srgbClr val="00BC89"/>
                          </a:solidFill>
                          <a:latin typeface="Nunito Sans"/>
                          <a:ea typeface="Nunito Sans"/>
                          <a:cs typeface="Nunito Sans"/>
                          <a:sym typeface="Nunito Sans"/>
                        </a:rPr>
                        <a:t>150</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63" name="Google Shape;163;p25"/>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 Day</a:t>
            </a:r>
            <a:r>
              <a:rPr b="1" lang="en-GB">
                <a:solidFill>
                  <a:srgbClr val="FFFFFF"/>
                </a:solidFill>
                <a:latin typeface="Nunito Sans"/>
                <a:ea typeface="Nunito Sans"/>
                <a:cs typeface="Nunito Sans"/>
                <a:sym typeface="Nunito Sans"/>
              </a:rPr>
              <a:t> 4 Answers</a:t>
            </a:r>
            <a:endParaRPr b="1">
              <a:solidFill>
                <a:srgbClr val="FFFFFF"/>
              </a:solidFill>
              <a:latin typeface="Nunito Sans"/>
              <a:ea typeface="Nunito Sans"/>
              <a:cs typeface="Nunito Sans"/>
              <a:sym typeface="Nunito Sans"/>
            </a:endParaRPr>
          </a:p>
        </p:txBody>
      </p:sp>
      <p:pic>
        <p:nvPicPr>
          <p:cNvPr id="164" name="Google Shape;164;p25"/>
          <p:cNvPicPr preferRelativeResize="0"/>
          <p:nvPr/>
        </p:nvPicPr>
        <p:blipFill>
          <a:blip r:embed="rId3">
            <a:alphaModFix/>
          </a:blip>
          <a:stretch>
            <a:fillRect/>
          </a:stretch>
        </p:blipFill>
        <p:spPr>
          <a:xfrm>
            <a:off x="5223236" y="2571750"/>
            <a:ext cx="3266789" cy="2221400"/>
          </a:xfrm>
          <a:prstGeom prst="rect">
            <a:avLst/>
          </a:prstGeom>
          <a:noFill/>
          <a:ln>
            <a:noFill/>
          </a:ln>
        </p:spPr>
      </p:pic>
      <p:pic>
        <p:nvPicPr>
          <p:cNvPr id="165" name="Google Shape;165;p25"/>
          <p:cNvPicPr preferRelativeResize="0"/>
          <p:nvPr/>
        </p:nvPicPr>
        <p:blipFill>
          <a:blip r:embed="rId4">
            <a:alphaModFix/>
          </a:blip>
          <a:stretch>
            <a:fillRect/>
          </a:stretch>
        </p:blipFill>
        <p:spPr>
          <a:xfrm>
            <a:off x="759676" y="2599950"/>
            <a:ext cx="2385274" cy="2221400"/>
          </a:xfrm>
          <a:prstGeom prst="rect">
            <a:avLst/>
          </a:prstGeom>
          <a:noFill/>
          <a:ln>
            <a:noFill/>
          </a:ln>
        </p:spPr>
      </p:pic>
      <p:grpSp>
        <p:nvGrpSpPr>
          <p:cNvPr id="166" name="Google Shape;166;p25"/>
          <p:cNvGrpSpPr/>
          <p:nvPr/>
        </p:nvGrpSpPr>
        <p:grpSpPr>
          <a:xfrm>
            <a:off x="6415328" y="1325475"/>
            <a:ext cx="235655" cy="481300"/>
            <a:chOff x="4963775" y="5368550"/>
            <a:chExt cx="294900" cy="481300"/>
          </a:xfrm>
        </p:grpSpPr>
        <p:cxnSp>
          <p:nvCxnSpPr>
            <p:cNvPr id="167" name="Google Shape;167;p25"/>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168" name="Google Shape;168;p25"/>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i="1" lang="en-GB">
                  <a:latin typeface="Times New Roman"/>
                  <a:ea typeface="Times New Roman"/>
                  <a:cs typeface="Times New Roman"/>
                  <a:sym typeface="Times New Roman"/>
                </a:rPr>
                <a:t>x</a:t>
              </a:r>
              <a:endParaRPr i="1">
                <a:solidFill>
                  <a:srgbClr val="000000"/>
                </a:solidFill>
                <a:latin typeface="Times New Roman"/>
                <a:ea typeface="Times New Roman"/>
                <a:cs typeface="Times New Roman"/>
                <a:sym typeface="Times New Roman"/>
              </a:endParaRPr>
            </a:p>
          </p:txBody>
        </p:sp>
        <p:sp>
          <p:nvSpPr>
            <p:cNvPr id="169" name="Google Shape;169;p25"/>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45</a:t>
              </a:r>
              <a:endParaRPr i="1">
                <a:solidFill>
                  <a:srgbClr val="000000"/>
                </a:solidFill>
                <a:latin typeface="Times New Roman"/>
                <a:ea typeface="Times New Roman"/>
                <a:cs typeface="Times New Roman"/>
                <a:sym typeface="Times New Roman"/>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graphicFrame>
        <p:nvGraphicFramePr>
          <p:cNvPr id="174" name="Google Shape;174;p26"/>
          <p:cNvGraphicFramePr/>
          <p:nvPr/>
        </p:nvGraphicFramePr>
        <p:xfrm>
          <a:off x="108044" y="862525"/>
          <a:ext cx="3000000" cy="3000000"/>
        </p:xfrm>
        <a:graphic>
          <a:graphicData uri="http://schemas.openxmlformats.org/drawingml/2006/table">
            <a:tbl>
              <a:tblPr bandRow="1" firstRow="1">
                <a:noFill/>
                <a:tableStyleId>{B323B65E-1426-492D-AAF9-44839F1B578A}</a:tableStyleId>
              </a:tblPr>
              <a:tblGrid>
                <a:gridCol w="1546950"/>
                <a:gridCol w="1301375"/>
                <a:gridCol w="1615625"/>
                <a:gridCol w="1350275"/>
                <a:gridCol w="3067850"/>
              </a:tblGrid>
              <a:tr h="10278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Find the mode of this dataset:</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2, 2, 3, 3, 4, 4, 5, 5</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Find the lowest common multiple of 4, 6 and 10</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Solve for </a:t>
                      </a:r>
                      <a:r>
                        <a:rPr b="0" i="1" lang="en-GB" sz="1600">
                          <a:solidFill>
                            <a:schemeClr val="dk1"/>
                          </a:solidFill>
                          <a:latin typeface="Times New Roman"/>
                          <a:ea typeface="Times New Roman"/>
                          <a:cs typeface="Times New Roman"/>
                          <a:sym typeface="Times New Roman"/>
                        </a:rPr>
                        <a:t>x</a:t>
                      </a:r>
                      <a:endParaRPr b="0" i="1" sz="16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6</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+ 9 = 12</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563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A shop sells TVs for £650. The shop then has the offer shown below. Calculate the sale price of a TV.</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How many </a:t>
                      </a:r>
                      <a:r>
                        <a:rPr lang="en-GB" sz="1600">
                          <a:latin typeface="Nunito Sans"/>
                          <a:ea typeface="Nunito Sans"/>
                          <a:cs typeface="Nunito Sans"/>
                          <a:sym typeface="Nunito Sans"/>
                        </a:rPr>
                        <a:t>people</a:t>
                      </a:r>
                      <a:r>
                        <a:rPr lang="en-GB" sz="1600">
                          <a:solidFill>
                            <a:srgbClr val="000000"/>
                          </a:solidFill>
                          <a:latin typeface="Nunito Sans"/>
                          <a:ea typeface="Nunito Sans"/>
                          <a:cs typeface="Nunito Sans"/>
                          <a:sym typeface="Nunito Sans"/>
                        </a:rPr>
                        <a:t> had more than one </a:t>
                      </a:r>
                      <a:r>
                        <a:rPr lang="en-GB" sz="1600">
                          <a:latin typeface="Nunito Sans"/>
                          <a:ea typeface="Nunito Sans"/>
                          <a:cs typeface="Nunito Sans"/>
                          <a:sym typeface="Nunito Sans"/>
                        </a:rPr>
                        <a:t>sibling</a:t>
                      </a:r>
                      <a:r>
                        <a:rPr lang="en-GB" sz="1600">
                          <a:solidFill>
                            <a:srgbClr val="000000"/>
                          </a:solidFill>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75" name="Google Shape;175;p2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 Day</a:t>
            </a:r>
            <a:r>
              <a:rPr b="1" lang="en-GB">
                <a:solidFill>
                  <a:srgbClr val="FFFFFF"/>
                </a:solidFill>
                <a:latin typeface="Nunito Sans"/>
                <a:ea typeface="Nunito Sans"/>
                <a:cs typeface="Nunito Sans"/>
                <a:sym typeface="Nunito Sans"/>
              </a:rPr>
              <a:t> 5</a:t>
            </a:r>
            <a:endParaRPr b="1">
              <a:solidFill>
                <a:srgbClr val="FFFFFF"/>
              </a:solidFill>
              <a:latin typeface="Nunito Sans"/>
              <a:ea typeface="Nunito Sans"/>
              <a:cs typeface="Nunito Sans"/>
              <a:sym typeface="Nunito Sans"/>
            </a:endParaRPr>
          </a:p>
        </p:txBody>
      </p:sp>
      <p:pic>
        <p:nvPicPr>
          <p:cNvPr id="176" name="Google Shape;176;p26"/>
          <p:cNvPicPr preferRelativeResize="0"/>
          <p:nvPr/>
        </p:nvPicPr>
        <p:blipFill>
          <a:blip r:embed="rId3">
            <a:alphaModFix/>
          </a:blip>
          <a:stretch>
            <a:fillRect/>
          </a:stretch>
        </p:blipFill>
        <p:spPr>
          <a:xfrm>
            <a:off x="1021563" y="2571749"/>
            <a:ext cx="2307837" cy="2140475"/>
          </a:xfrm>
          <a:prstGeom prst="rect">
            <a:avLst/>
          </a:prstGeom>
          <a:noFill/>
          <a:ln>
            <a:noFill/>
          </a:ln>
        </p:spPr>
      </p:pic>
      <p:pic>
        <p:nvPicPr>
          <p:cNvPr id="177" name="Google Shape;177;p26"/>
          <p:cNvPicPr preferRelativeResize="0"/>
          <p:nvPr/>
        </p:nvPicPr>
        <p:blipFill>
          <a:blip r:embed="rId4">
            <a:alphaModFix/>
          </a:blip>
          <a:stretch>
            <a:fillRect/>
          </a:stretch>
        </p:blipFill>
        <p:spPr>
          <a:xfrm>
            <a:off x="5401400" y="2548925"/>
            <a:ext cx="2679375" cy="207992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graphicFrame>
        <p:nvGraphicFramePr>
          <p:cNvPr id="182" name="Google Shape;182;p27"/>
          <p:cNvGraphicFramePr/>
          <p:nvPr/>
        </p:nvGraphicFramePr>
        <p:xfrm>
          <a:off x="108044" y="862525"/>
          <a:ext cx="3000000" cy="3000000"/>
        </p:xfrm>
        <a:graphic>
          <a:graphicData uri="http://schemas.openxmlformats.org/drawingml/2006/table">
            <a:tbl>
              <a:tblPr bandRow="1" firstRow="1">
                <a:noFill/>
                <a:tableStyleId>{B323B65E-1426-492D-AAF9-44839F1B578A}</a:tableStyleId>
              </a:tblPr>
              <a:tblGrid>
                <a:gridCol w="1546950"/>
                <a:gridCol w="1301375"/>
                <a:gridCol w="1615625"/>
                <a:gridCol w="1350275"/>
                <a:gridCol w="3067850"/>
              </a:tblGrid>
              <a:tr h="10278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Find the mode of this dataset:        </a:t>
                      </a:r>
                      <a:r>
                        <a:rPr b="0" lang="en-GB" sz="1600">
                          <a:solidFill>
                            <a:srgbClr val="00BC89"/>
                          </a:solidFill>
                          <a:latin typeface="Nunito Sans"/>
                          <a:ea typeface="Nunito Sans"/>
                          <a:cs typeface="Nunito Sans"/>
                          <a:sym typeface="Nunito Sans"/>
                        </a:rPr>
                        <a:t>no mode</a:t>
                      </a:r>
                      <a:endParaRPr b="0" sz="1600">
                        <a:solidFill>
                          <a:srgbClr val="00BC89"/>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2, 2, 3, 3, 4, 4, 5, 5</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Find the lowest common multiple of 4, 6 and 10</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60</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Solve for </a:t>
                      </a:r>
                      <a:r>
                        <a:rPr b="0" i="1" lang="en-GB" sz="1600">
                          <a:solidFill>
                            <a:schemeClr val="dk1"/>
                          </a:solidFill>
                          <a:latin typeface="Times New Roman"/>
                          <a:ea typeface="Times New Roman"/>
                          <a:cs typeface="Times New Roman"/>
                          <a:sym typeface="Times New Roman"/>
                        </a:rPr>
                        <a:t>x</a:t>
                      </a:r>
                      <a:endParaRPr b="0" i="1" sz="16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6</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+ 9 = 12</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i="1" lang="en-GB" sz="1600">
                          <a:solidFill>
                            <a:srgbClr val="00BC89"/>
                          </a:solidFill>
                          <a:latin typeface="Times New Roman"/>
                          <a:ea typeface="Times New Roman"/>
                          <a:cs typeface="Times New Roman"/>
                          <a:sym typeface="Times New Roman"/>
                        </a:rPr>
                        <a:t>   x</a:t>
                      </a:r>
                      <a:r>
                        <a:rPr b="0" lang="en-GB" sz="1600">
                          <a:solidFill>
                            <a:srgbClr val="00BC89"/>
                          </a:solidFill>
                          <a:latin typeface="Nunito Sans"/>
                          <a:ea typeface="Nunito Sans"/>
                          <a:cs typeface="Nunito Sans"/>
                          <a:sym typeface="Nunito Sans"/>
                        </a:rPr>
                        <a:t> = 0.5</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563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A shop sells TVs for £650. The shop then has the offer shown below. Calculate the sale price of a TV.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£422.50</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How many </a:t>
                      </a:r>
                      <a:r>
                        <a:rPr lang="en-GB" sz="1600">
                          <a:latin typeface="Nunito Sans"/>
                          <a:ea typeface="Nunito Sans"/>
                          <a:cs typeface="Nunito Sans"/>
                          <a:sym typeface="Nunito Sans"/>
                        </a:rPr>
                        <a:t>people</a:t>
                      </a:r>
                      <a:r>
                        <a:rPr lang="en-GB" sz="1600">
                          <a:solidFill>
                            <a:srgbClr val="000000"/>
                          </a:solidFill>
                          <a:latin typeface="Nunito Sans"/>
                          <a:ea typeface="Nunito Sans"/>
                          <a:cs typeface="Nunito Sans"/>
                          <a:sym typeface="Nunito Sans"/>
                        </a:rPr>
                        <a:t> had more than one </a:t>
                      </a:r>
                      <a:r>
                        <a:rPr lang="en-GB" sz="1600">
                          <a:latin typeface="Nunito Sans"/>
                          <a:ea typeface="Nunito Sans"/>
                          <a:cs typeface="Nunito Sans"/>
                          <a:sym typeface="Nunito Sans"/>
                        </a:rPr>
                        <a:t>sibling</a:t>
                      </a:r>
                      <a:r>
                        <a:rPr lang="en-GB" sz="1600">
                          <a:solidFill>
                            <a:srgbClr val="000000"/>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7</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83" name="Google Shape;183;p2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 Day</a:t>
            </a:r>
            <a:r>
              <a:rPr b="1" lang="en-GB">
                <a:solidFill>
                  <a:srgbClr val="FFFFFF"/>
                </a:solidFill>
                <a:latin typeface="Nunito Sans"/>
                <a:ea typeface="Nunito Sans"/>
                <a:cs typeface="Nunito Sans"/>
                <a:sym typeface="Nunito Sans"/>
              </a:rPr>
              <a:t> 5 Answers</a:t>
            </a:r>
            <a:endParaRPr b="1">
              <a:solidFill>
                <a:srgbClr val="FFFFFF"/>
              </a:solidFill>
              <a:latin typeface="Nunito Sans"/>
              <a:ea typeface="Nunito Sans"/>
              <a:cs typeface="Nunito Sans"/>
              <a:sym typeface="Nunito Sans"/>
            </a:endParaRPr>
          </a:p>
        </p:txBody>
      </p:sp>
      <p:pic>
        <p:nvPicPr>
          <p:cNvPr id="184" name="Google Shape;184;p27"/>
          <p:cNvPicPr preferRelativeResize="0"/>
          <p:nvPr/>
        </p:nvPicPr>
        <p:blipFill>
          <a:blip r:embed="rId3">
            <a:alphaModFix/>
          </a:blip>
          <a:stretch>
            <a:fillRect/>
          </a:stretch>
        </p:blipFill>
        <p:spPr>
          <a:xfrm>
            <a:off x="5401400" y="2548925"/>
            <a:ext cx="2679375" cy="2079925"/>
          </a:xfrm>
          <a:prstGeom prst="rect">
            <a:avLst/>
          </a:prstGeom>
          <a:noFill/>
          <a:ln>
            <a:noFill/>
          </a:ln>
        </p:spPr>
      </p:pic>
      <p:pic>
        <p:nvPicPr>
          <p:cNvPr id="185" name="Google Shape;185;p27"/>
          <p:cNvPicPr preferRelativeResize="0"/>
          <p:nvPr/>
        </p:nvPicPr>
        <p:blipFill>
          <a:blip r:embed="rId4">
            <a:alphaModFix/>
          </a:blip>
          <a:stretch>
            <a:fillRect/>
          </a:stretch>
        </p:blipFill>
        <p:spPr>
          <a:xfrm>
            <a:off x="1021563" y="2571749"/>
            <a:ext cx="2307837" cy="21404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graphicFrame>
        <p:nvGraphicFramePr>
          <p:cNvPr id="74" name="Google Shape;74;p16"/>
          <p:cNvGraphicFramePr/>
          <p:nvPr/>
        </p:nvGraphicFramePr>
        <p:xfrm>
          <a:off x="174000" y="829675"/>
          <a:ext cx="3000000" cy="3000000"/>
        </p:xfrm>
        <a:graphic>
          <a:graphicData uri="http://schemas.openxmlformats.org/drawingml/2006/table">
            <a:tbl>
              <a:tblPr>
                <a:noFill/>
                <a:tableStyleId>{7A963665-733F-41EB-B1F9-E8C9871EB515}</a:tableStyleId>
              </a:tblPr>
              <a:tblGrid>
                <a:gridCol w="8840625"/>
              </a:tblGrid>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This week in a nutshell:</a:t>
                      </a:r>
                      <a:endParaRPr sz="1500">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lang="en-GB" sz="1500">
                          <a:solidFill>
                            <a:schemeClr val="dk1"/>
                          </a:solidFill>
                          <a:latin typeface="Nunito Sans"/>
                          <a:ea typeface="Nunito Sans"/>
                          <a:cs typeface="Nunito Sans"/>
                          <a:sym typeface="Nunito Sans"/>
                        </a:rPr>
                        <a:t>Q1 and Q5 can be linked by asking students to find the mode on each bar chart. For Q2, a listing multiples method will work well here as all the questions involve relatively small numbers. However, students could be additionally shown the Venn Diagram method. Students may need examples and support for Q3 as methods in algebra can take time to be consolidated. Q4 offers a real life application of percentage decrease which can help engage students in this topic. </a:t>
                      </a:r>
                      <a:endParaRPr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a:t>
                      </a:r>
                      <a:r>
                        <a:rPr lang="en-GB" sz="1500">
                          <a:latin typeface="Nunito Sans"/>
                          <a:ea typeface="Nunito Sans"/>
                          <a:cs typeface="Nunito Sans"/>
                          <a:sym typeface="Nunito Sans"/>
                        </a:rPr>
                        <a:t> 1: </a:t>
                      </a:r>
                      <a:r>
                        <a:rPr b="1" lang="en-GB" sz="1500">
                          <a:latin typeface="Nunito Sans"/>
                          <a:ea typeface="Nunito Sans"/>
                          <a:cs typeface="Nunito Sans"/>
                          <a:sym typeface="Nunito Sans"/>
                        </a:rPr>
                        <a:t>Finding the mode</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2: </a:t>
                      </a:r>
                      <a:r>
                        <a:rPr b="1" lang="en-GB" sz="1500">
                          <a:solidFill>
                            <a:schemeClr val="dk1"/>
                          </a:solidFill>
                          <a:latin typeface="Nunito Sans"/>
                          <a:ea typeface="Nunito Sans"/>
                          <a:cs typeface="Nunito Sans"/>
                          <a:sym typeface="Nunito Sans"/>
                        </a:rPr>
                        <a:t>Lowest common multiple (LCM)</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000000">
                        <a:alpha val="0"/>
                      </a:srgbClr>
                    </a:solidFill>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3: </a:t>
                      </a:r>
                      <a:r>
                        <a:rPr b="1" lang="en-GB" sz="1500">
                          <a:solidFill>
                            <a:schemeClr val="dk1"/>
                          </a:solidFill>
                          <a:latin typeface="Nunito Sans"/>
                          <a:ea typeface="Nunito Sans"/>
                          <a:cs typeface="Nunito Sans"/>
                          <a:sym typeface="Nunito Sans"/>
                        </a:rPr>
                        <a:t>Solving equations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4: </a:t>
                      </a:r>
                      <a:r>
                        <a:rPr b="1" lang="en-GB" sz="1500">
                          <a:solidFill>
                            <a:schemeClr val="dk1"/>
                          </a:solidFill>
                          <a:latin typeface="Nunito Sans"/>
                          <a:ea typeface="Nunito Sans"/>
                          <a:cs typeface="Nunito Sans"/>
                          <a:sym typeface="Nunito Sans"/>
                        </a:rPr>
                        <a:t>Percentage reduction</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latin typeface="Nunito Sans"/>
                          <a:ea typeface="Nunito Sans"/>
                          <a:cs typeface="Nunito Sans"/>
                          <a:sym typeface="Nunito Sans"/>
                        </a:rPr>
                        <a:t> 5: </a:t>
                      </a:r>
                      <a:r>
                        <a:rPr b="1" lang="en-GB" sz="1500">
                          <a:latin typeface="Nunito Sans"/>
                          <a:ea typeface="Nunito Sans"/>
                          <a:cs typeface="Nunito Sans"/>
                          <a:sym typeface="Nunito Sans"/>
                        </a:rPr>
                        <a:t>Using bar charts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
        <p:nvSpPr>
          <p:cNvPr id="75" name="Google Shape;75;p1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a:t>
            </a:r>
            <a:endParaRPr b="1">
              <a:solidFill>
                <a:srgbClr val="FFFFFF"/>
              </a:solidFill>
              <a:latin typeface="Nunito Sans"/>
              <a:ea typeface="Nunito Sans"/>
              <a:cs typeface="Nunito Sans"/>
              <a:sym typeface="Nunito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a:t>
            </a:r>
            <a:endParaRPr b="1">
              <a:solidFill>
                <a:srgbClr val="FFFFFF"/>
              </a:solidFill>
              <a:latin typeface="Nunito Sans"/>
              <a:ea typeface="Nunito Sans"/>
              <a:cs typeface="Nunito Sans"/>
              <a:sym typeface="Nunito Sans"/>
            </a:endParaRPr>
          </a:p>
        </p:txBody>
      </p:sp>
      <p:graphicFrame>
        <p:nvGraphicFramePr>
          <p:cNvPr id="81" name="Google Shape;81;p17"/>
          <p:cNvGraphicFramePr/>
          <p:nvPr/>
        </p:nvGraphicFramePr>
        <p:xfrm>
          <a:off x="145300" y="455850"/>
          <a:ext cx="3000000" cy="3000000"/>
        </p:xfrm>
        <a:graphic>
          <a:graphicData uri="http://schemas.openxmlformats.org/drawingml/2006/table">
            <a:tbl>
              <a:tblPr>
                <a:noFill/>
                <a:tableStyleId>{7A963665-733F-41EB-B1F9-E8C9871EB515}</a:tableStyleId>
              </a:tblPr>
              <a:tblGrid>
                <a:gridCol w="8853400"/>
              </a:tblGrid>
              <a:tr h="288850">
                <a:tc>
                  <a:txBody>
                    <a:bodyPr/>
                    <a:lstStyle/>
                    <a:p>
                      <a:pPr indent="0" lvl="0" marL="0" rtl="0" algn="l">
                        <a:lnSpc>
                          <a:spcPct val="115000"/>
                        </a:lnSpc>
                        <a:spcBef>
                          <a:spcPts val="0"/>
                        </a:spcBef>
                        <a:spcAft>
                          <a:spcPts val="0"/>
                        </a:spcAft>
                        <a:buClr>
                          <a:schemeClr val="dk1"/>
                        </a:buClr>
                        <a:buSzPts val="1100"/>
                        <a:buFont typeface="Arial"/>
                        <a:buNone/>
                      </a:pPr>
                      <a:r>
                        <a:rPr lang="en-GB">
                          <a:solidFill>
                            <a:schemeClr val="dk1"/>
                          </a:solidFill>
                          <a:latin typeface="Nunito Sans"/>
                          <a:ea typeface="Nunito Sans"/>
                          <a:cs typeface="Nunito Sans"/>
                          <a:sym typeface="Nunito Sans"/>
                        </a:rPr>
                        <a:t>             </a:t>
                      </a:r>
                      <a:r>
                        <a:rPr lang="en-GB">
                          <a:solidFill>
                            <a:schemeClr val="dk1"/>
                          </a:solidFill>
                          <a:latin typeface="Nunito Sans"/>
                          <a:ea typeface="Nunito Sans"/>
                          <a:cs typeface="Nunito Sans"/>
                          <a:sym typeface="Nunito Sans"/>
                        </a:rPr>
                        <a:t> </a:t>
                      </a:r>
                      <a:r>
                        <a:rPr lang="en-GB">
                          <a:solidFill>
                            <a:schemeClr val="dk1"/>
                          </a:solidFill>
                          <a:latin typeface="Nunito Sans"/>
                          <a:ea typeface="Nunito Sans"/>
                          <a:cs typeface="Nunito Sans"/>
                          <a:sym typeface="Nunito Sans"/>
                        </a:rPr>
                        <a:t>                                                  </a:t>
                      </a:r>
                      <a:r>
                        <a:rPr lang="en-GB">
                          <a:solidFill>
                            <a:schemeClr val="dk1"/>
                          </a:solidFill>
                          <a:latin typeface="Nunito Sans"/>
                          <a:ea typeface="Nunito Sans"/>
                          <a:cs typeface="Nunito Sans"/>
                          <a:sym typeface="Nunito Sans"/>
                        </a:rPr>
                        <a:t>Ideas for discussion this week include:</a:t>
                      </a:r>
                      <a:endParaRPr>
                        <a:latin typeface="Nunito Sans"/>
                        <a:ea typeface="Nunito Sans"/>
                        <a:cs typeface="Nunito Sans"/>
                        <a:sym typeface="Nunito Sans"/>
                      </a:endParaRPr>
                    </a:p>
                  </a:txBody>
                  <a:tcPr marT="19050" marB="19050" marR="28575" marL="28575" anchor="b">
                    <a:lnL cap="flat" cmpd="sng" w="9525">
                      <a:solidFill>
                        <a:srgbClr val="FFFFFF">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r>
              <a:tr h="80877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1: </a:t>
                      </a:r>
                      <a:r>
                        <a:rPr b="1" lang="en-GB" sz="1500">
                          <a:solidFill>
                            <a:schemeClr val="dk1"/>
                          </a:solidFill>
                          <a:latin typeface="Nunito Sans"/>
                          <a:ea typeface="Nunito Sans"/>
                          <a:cs typeface="Nunito Sans"/>
                          <a:sym typeface="Nunito Sans"/>
                        </a:rPr>
                        <a:t>Finding the mode</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Each of these datasets has a mode of 5. Discuss if the mode represents the average well in each case. (a) 4,5,5,5,5,6,7 (b) 0,1,2,3,4,5,5 (c) 5,5,5,30,40,55,67 (d) 2,2,2,5,5,5,5 (e) -11,0,5,5,13,27,41</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solidFill>
                      <a:prstDash val="solid"/>
                      <a:round/>
                      <a:headEnd len="sm" w="sm" type="none"/>
                      <a:tailEnd len="sm" w="sm" type="none"/>
                    </a:lnB>
                  </a:tcPr>
                </a:tc>
              </a:tr>
              <a:tr h="105912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2: </a:t>
                      </a:r>
                      <a:r>
                        <a:rPr b="1" lang="en-GB" sz="1500">
                          <a:solidFill>
                            <a:schemeClr val="dk1"/>
                          </a:solidFill>
                          <a:latin typeface="Nunito Sans"/>
                          <a:ea typeface="Nunito Sans"/>
                          <a:cs typeface="Nunito Sans"/>
                          <a:sym typeface="Nunito Sans"/>
                        </a:rPr>
                        <a:t>Lowest common multiple (LCM)</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The teacher says “The lowest common multiple of 3 and 7 is 21. What is the LCM of 9 and 12?” Simon says “3 times 7 is 21. So to find the LCM of 9 and 12 you just do 9 times 12, which is 108”.     Is Simon correct? Discuss different methods for finding the LCM. </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8087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3: </a:t>
                      </a:r>
                      <a:r>
                        <a:rPr b="1" lang="en-GB" sz="1500">
                          <a:solidFill>
                            <a:schemeClr val="dk1"/>
                          </a:solidFill>
                          <a:latin typeface="Nunito Sans"/>
                          <a:ea typeface="Nunito Sans"/>
                          <a:cs typeface="Nunito Sans"/>
                          <a:sym typeface="Nunito Sans"/>
                        </a:rPr>
                        <a:t>Solving equations</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The teacher writes 12</a:t>
                      </a:r>
                      <a:r>
                        <a:rPr b="1" i="1" lang="en-GB">
                          <a:solidFill>
                            <a:srgbClr val="2779F5"/>
                          </a:solidFill>
                          <a:latin typeface="Times New Roman"/>
                          <a:ea typeface="Times New Roman"/>
                          <a:cs typeface="Times New Roman"/>
                          <a:sym typeface="Times New Roman"/>
                        </a:rPr>
                        <a:t>x</a:t>
                      </a:r>
                      <a:r>
                        <a:rPr b="1" lang="en-GB">
                          <a:solidFill>
                            <a:srgbClr val="2779F5"/>
                          </a:solidFill>
                          <a:latin typeface="Nunito Sans"/>
                          <a:ea typeface="Nunito Sans"/>
                          <a:cs typeface="Nunito Sans"/>
                          <a:sym typeface="Nunito Sans"/>
                        </a:rPr>
                        <a:t> - 5 = -1 on the board. Abi says </a:t>
                      </a:r>
                      <a:r>
                        <a:rPr b="1" i="1" lang="en-GB">
                          <a:solidFill>
                            <a:srgbClr val="2779F5"/>
                          </a:solidFill>
                          <a:latin typeface="Times New Roman"/>
                          <a:ea typeface="Times New Roman"/>
                          <a:cs typeface="Times New Roman"/>
                          <a:sym typeface="Times New Roman"/>
                        </a:rPr>
                        <a:t>x</a:t>
                      </a:r>
                      <a:r>
                        <a:rPr b="1" lang="en-GB">
                          <a:solidFill>
                            <a:srgbClr val="2779F5"/>
                          </a:solidFill>
                          <a:latin typeface="Nunito Sans"/>
                          <a:ea typeface="Nunito Sans"/>
                          <a:cs typeface="Nunito Sans"/>
                          <a:sym typeface="Nunito Sans"/>
                        </a:rPr>
                        <a:t> = 3, Bilal says </a:t>
                      </a:r>
                      <a:r>
                        <a:rPr b="1" i="1" lang="en-GB">
                          <a:solidFill>
                            <a:srgbClr val="2779F5"/>
                          </a:solidFill>
                          <a:latin typeface="Times New Roman"/>
                          <a:ea typeface="Times New Roman"/>
                          <a:cs typeface="Times New Roman"/>
                          <a:sym typeface="Times New Roman"/>
                        </a:rPr>
                        <a:t>x</a:t>
                      </a:r>
                      <a:r>
                        <a:rPr b="1" lang="en-GB">
                          <a:solidFill>
                            <a:srgbClr val="2779F5"/>
                          </a:solidFill>
                          <a:latin typeface="Nunito Sans"/>
                          <a:ea typeface="Nunito Sans"/>
                          <a:cs typeface="Nunito Sans"/>
                          <a:sym typeface="Nunito Sans"/>
                        </a:rPr>
                        <a:t> =     &amp; Chrissy says </a:t>
                      </a:r>
                      <a:r>
                        <a:rPr b="1" i="1" lang="en-GB">
                          <a:solidFill>
                            <a:srgbClr val="2779F5"/>
                          </a:solidFill>
                          <a:latin typeface="Times New Roman"/>
                          <a:ea typeface="Times New Roman"/>
                          <a:cs typeface="Times New Roman"/>
                          <a:sym typeface="Times New Roman"/>
                        </a:rPr>
                        <a:t>x</a:t>
                      </a:r>
                      <a:r>
                        <a:rPr b="1" lang="en-GB">
                          <a:solidFill>
                            <a:srgbClr val="2779F5"/>
                          </a:solidFill>
                          <a:latin typeface="Nunito Sans"/>
                          <a:ea typeface="Nunito Sans"/>
                          <a:cs typeface="Nunito Sans"/>
                          <a:sym typeface="Nunito Sans"/>
                        </a:rPr>
                        <a:t> = -     . What is the fastest way to check who is correct? What mistakes have the other two students made? </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105912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4: </a:t>
                      </a:r>
                      <a:r>
                        <a:rPr b="1" lang="en-GB" sz="1500">
                          <a:solidFill>
                            <a:schemeClr val="dk1"/>
                          </a:solidFill>
                          <a:latin typeface="Nunito Sans"/>
                          <a:ea typeface="Nunito Sans"/>
                          <a:cs typeface="Nunito Sans"/>
                          <a:sym typeface="Nunito Sans"/>
                        </a:rPr>
                        <a:t>Percentage reduction</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A £50 coat is put in the sale for 10% off. A week later the shop has a sign saying “Further reductions! An </a:t>
                      </a:r>
                      <a:r>
                        <a:rPr b="1" lang="en-GB" u="sng">
                          <a:solidFill>
                            <a:srgbClr val="2779F5"/>
                          </a:solidFill>
                          <a:latin typeface="Nunito Sans"/>
                          <a:ea typeface="Nunito Sans"/>
                          <a:cs typeface="Nunito Sans"/>
                          <a:sym typeface="Nunito Sans"/>
                        </a:rPr>
                        <a:t>extra</a:t>
                      </a:r>
                      <a:r>
                        <a:rPr b="1" lang="en-GB">
                          <a:solidFill>
                            <a:srgbClr val="2779F5"/>
                          </a:solidFill>
                          <a:latin typeface="Nunito Sans"/>
                          <a:ea typeface="Nunito Sans"/>
                          <a:cs typeface="Nunito Sans"/>
                          <a:sym typeface="Nunito Sans"/>
                        </a:rPr>
                        <a:t> 10% off all reduced items”. Kamil tries to buy the coat for £40 but the shop assistant insists that it costs £40.50. Who do you think is correct? </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558450">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5: </a:t>
                      </a:r>
                      <a:r>
                        <a:rPr b="1" lang="en-GB" sz="1500">
                          <a:solidFill>
                            <a:schemeClr val="dk1"/>
                          </a:solidFill>
                          <a:latin typeface="Nunito Sans"/>
                          <a:ea typeface="Nunito Sans"/>
                          <a:cs typeface="Nunito Sans"/>
                          <a:sym typeface="Nunito Sans"/>
                        </a:rPr>
                        <a:t>Using bar charts</a:t>
                      </a:r>
                      <a:endParaRPr b="1">
                        <a:solidFill>
                          <a:schemeClr val="dk1"/>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What does the word frequency mean? How can you identify the mode on a bar chart?</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grpSp>
        <p:nvGrpSpPr>
          <p:cNvPr id="82" name="Google Shape;82;p17"/>
          <p:cNvGrpSpPr/>
          <p:nvPr/>
        </p:nvGrpSpPr>
        <p:grpSpPr>
          <a:xfrm>
            <a:off x="6739431" y="2866850"/>
            <a:ext cx="138190" cy="328300"/>
            <a:chOff x="4963775" y="5368550"/>
            <a:chExt cx="294900" cy="328300"/>
          </a:xfrm>
        </p:grpSpPr>
        <p:cxnSp>
          <p:nvCxnSpPr>
            <p:cNvPr id="83" name="Google Shape;83;p17"/>
            <p:cNvCxnSpPr/>
            <p:nvPr/>
          </p:nvCxnSpPr>
          <p:spPr>
            <a:xfrm>
              <a:off x="4963775" y="5533000"/>
              <a:ext cx="294900" cy="0"/>
            </a:xfrm>
            <a:prstGeom prst="straightConnector1">
              <a:avLst/>
            </a:prstGeom>
            <a:noFill/>
            <a:ln cap="flat" cmpd="sng" w="9525">
              <a:solidFill>
                <a:srgbClr val="2779F5"/>
              </a:solidFill>
              <a:prstDash val="solid"/>
              <a:round/>
              <a:headEnd len="med" w="med" type="none"/>
              <a:tailEnd len="med" w="med" type="none"/>
            </a:ln>
          </p:spPr>
        </p:cxnSp>
        <p:sp>
          <p:nvSpPr>
            <p:cNvPr id="84" name="Google Shape;84;p17"/>
            <p:cNvSpPr txBox="1"/>
            <p:nvPr/>
          </p:nvSpPr>
          <p:spPr>
            <a:xfrm>
              <a:off x="4963775" y="5558250"/>
              <a:ext cx="294900" cy="1386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sz="900">
                  <a:solidFill>
                    <a:srgbClr val="2779F5"/>
                  </a:solidFill>
                  <a:latin typeface="Nunito Sans"/>
                  <a:ea typeface="Nunito Sans"/>
                  <a:cs typeface="Nunito Sans"/>
                  <a:sym typeface="Nunito Sans"/>
                </a:rPr>
                <a:t>3</a:t>
              </a:r>
              <a:endParaRPr sz="900">
                <a:solidFill>
                  <a:srgbClr val="2779F5"/>
                </a:solidFill>
                <a:latin typeface="Nunito Sans"/>
                <a:ea typeface="Nunito Sans"/>
                <a:cs typeface="Nunito Sans"/>
                <a:sym typeface="Nunito Sans"/>
              </a:endParaRPr>
            </a:p>
          </p:txBody>
        </p:sp>
        <p:sp>
          <p:nvSpPr>
            <p:cNvPr id="85" name="Google Shape;85;p17"/>
            <p:cNvSpPr txBox="1"/>
            <p:nvPr/>
          </p:nvSpPr>
          <p:spPr>
            <a:xfrm>
              <a:off x="4963775" y="5368550"/>
              <a:ext cx="294900" cy="1386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sz="900">
                  <a:solidFill>
                    <a:srgbClr val="2779F5"/>
                  </a:solidFill>
                  <a:latin typeface="Nunito Sans"/>
                  <a:ea typeface="Nunito Sans"/>
                  <a:cs typeface="Nunito Sans"/>
                  <a:sym typeface="Nunito Sans"/>
                </a:rPr>
                <a:t>1</a:t>
              </a:r>
              <a:endParaRPr sz="900">
                <a:solidFill>
                  <a:srgbClr val="2779F5"/>
                </a:solidFill>
                <a:latin typeface="Nunito Sans"/>
                <a:ea typeface="Nunito Sans"/>
                <a:cs typeface="Nunito Sans"/>
                <a:sym typeface="Nunito Sans"/>
              </a:endParaRPr>
            </a:p>
          </p:txBody>
        </p:sp>
      </p:grpSp>
      <p:grpSp>
        <p:nvGrpSpPr>
          <p:cNvPr id="86" name="Google Shape;86;p17"/>
          <p:cNvGrpSpPr/>
          <p:nvPr/>
        </p:nvGrpSpPr>
        <p:grpSpPr>
          <a:xfrm>
            <a:off x="8565856" y="2866850"/>
            <a:ext cx="138190" cy="328300"/>
            <a:chOff x="4963775" y="5368550"/>
            <a:chExt cx="294900" cy="328300"/>
          </a:xfrm>
        </p:grpSpPr>
        <p:cxnSp>
          <p:nvCxnSpPr>
            <p:cNvPr id="87" name="Google Shape;87;p17"/>
            <p:cNvCxnSpPr/>
            <p:nvPr/>
          </p:nvCxnSpPr>
          <p:spPr>
            <a:xfrm>
              <a:off x="4963775" y="5533000"/>
              <a:ext cx="294900" cy="0"/>
            </a:xfrm>
            <a:prstGeom prst="straightConnector1">
              <a:avLst/>
            </a:prstGeom>
            <a:noFill/>
            <a:ln cap="flat" cmpd="sng" w="9525">
              <a:solidFill>
                <a:srgbClr val="2779F5"/>
              </a:solidFill>
              <a:prstDash val="solid"/>
              <a:round/>
              <a:headEnd len="med" w="med" type="none"/>
              <a:tailEnd len="med" w="med" type="none"/>
            </a:ln>
          </p:spPr>
        </p:cxnSp>
        <p:sp>
          <p:nvSpPr>
            <p:cNvPr id="88" name="Google Shape;88;p17"/>
            <p:cNvSpPr txBox="1"/>
            <p:nvPr/>
          </p:nvSpPr>
          <p:spPr>
            <a:xfrm>
              <a:off x="4963775" y="5558250"/>
              <a:ext cx="294900" cy="1386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sz="900">
                  <a:solidFill>
                    <a:srgbClr val="2779F5"/>
                  </a:solidFill>
                  <a:latin typeface="Nunito Sans"/>
                  <a:ea typeface="Nunito Sans"/>
                  <a:cs typeface="Nunito Sans"/>
                  <a:sym typeface="Nunito Sans"/>
                </a:rPr>
                <a:t>2</a:t>
              </a:r>
              <a:endParaRPr sz="900">
                <a:solidFill>
                  <a:srgbClr val="2779F5"/>
                </a:solidFill>
                <a:latin typeface="Nunito Sans"/>
                <a:ea typeface="Nunito Sans"/>
                <a:cs typeface="Nunito Sans"/>
                <a:sym typeface="Nunito Sans"/>
              </a:endParaRPr>
            </a:p>
          </p:txBody>
        </p:sp>
        <p:sp>
          <p:nvSpPr>
            <p:cNvPr id="89" name="Google Shape;89;p17"/>
            <p:cNvSpPr txBox="1"/>
            <p:nvPr/>
          </p:nvSpPr>
          <p:spPr>
            <a:xfrm>
              <a:off x="4963775" y="5368550"/>
              <a:ext cx="294900" cy="1386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sz="900">
                  <a:solidFill>
                    <a:srgbClr val="2779F5"/>
                  </a:solidFill>
                  <a:latin typeface="Nunito Sans"/>
                  <a:ea typeface="Nunito Sans"/>
                  <a:cs typeface="Nunito Sans"/>
                  <a:sym typeface="Nunito Sans"/>
                </a:rPr>
                <a:t>1</a:t>
              </a:r>
              <a:endParaRPr sz="900">
                <a:solidFill>
                  <a:srgbClr val="2779F5"/>
                </a:solidFill>
                <a:latin typeface="Nunito Sans"/>
                <a:ea typeface="Nunito Sans"/>
                <a:cs typeface="Nunito Sans"/>
                <a:sym typeface="Nunito Sans"/>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graphicFrame>
        <p:nvGraphicFramePr>
          <p:cNvPr id="94" name="Google Shape;94;p18"/>
          <p:cNvGraphicFramePr/>
          <p:nvPr/>
        </p:nvGraphicFramePr>
        <p:xfrm>
          <a:off x="108044" y="862525"/>
          <a:ext cx="3000000" cy="3000000"/>
        </p:xfrm>
        <a:graphic>
          <a:graphicData uri="http://schemas.openxmlformats.org/drawingml/2006/table">
            <a:tbl>
              <a:tblPr bandRow="1" firstRow="1">
                <a:noFill/>
                <a:tableStyleId>{B323B65E-1426-492D-AAF9-44839F1B578A}</a:tableStyleId>
              </a:tblPr>
              <a:tblGrid>
                <a:gridCol w="1546950"/>
                <a:gridCol w="1301375"/>
                <a:gridCol w="1615625"/>
                <a:gridCol w="1350275"/>
                <a:gridCol w="3067850"/>
              </a:tblGrid>
              <a:tr h="101432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Find the mode of this dataset:</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2, 4, 7, 8, 8, 9</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Find the lowest common multiple of 3 and 5</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Solve for </a:t>
                      </a:r>
                      <a:r>
                        <a:rPr b="0" i="1" lang="en-GB" sz="1600">
                          <a:solidFill>
                            <a:srgbClr val="000000"/>
                          </a:solidFill>
                          <a:latin typeface="Times New Roman"/>
                          <a:ea typeface="Times New Roman"/>
                          <a:cs typeface="Times New Roman"/>
                          <a:sym typeface="Times New Roman"/>
                        </a:rPr>
                        <a:t>x</a:t>
                      </a:r>
                      <a:endParaRPr b="0" i="1" sz="1600">
                        <a:solidFill>
                          <a:srgbClr val="000000"/>
                        </a:solidFill>
                        <a:latin typeface="Times New Roman"/>
                        <a:ea typeface="Times New Roman"/>
                        <a:cs typeface="Times New Roman"/>
                        <a:sym typeface="Times New Roman"/>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8</a:t>
                      </a:r>
                      <a:r>
                        <a:rPr b="0" i="1" lang="en-GB" sz="1600">
                          <a:solidFill>
                            <a:srgbClr val="000000"/>
                          </a:solidFill>
                          <a:latin typeface="Times New Roman"/>
                          <a:ea typeface="Times New Roman"/>
                          <a:cs typeface="Times New Roman"/>
                          <a:sym typeface="Times New Roman"/>
                        </a:rPr>
                        <a:t>x</a:t>
                      </a:r>
                      <a:r>
                        <a:rPr b="0" lang="en-GB" sz="1600">
                          <a:solidFill>
                            <a:srgbClr val="000000"/>
                          </a:solidFill>
                          <a:latin typeface="Nunito Sans"/>
                          <a:ea typeface="Nunito Sans"/>
                          <a:cs typeface="Nunito Sans"/>
                          <a:sym typeface="Nunito Sans"/>
                        </a:rPr>
                        <a:t> = 72</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186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latin typeface="Nunito Sans"/>
                          <a:ea typeface="Nunito Sans"/>
                          <a:cs typeface="Nunito Sans"/>
                          <a:sym typeface="Nunito Sans"/>
                        </a:rPr>
                        <a:t>A shop sells hoodies for </a:t>
                      </a:r>
                      <a:r>
                        <a:rPr lang="en-GB" sz="1600">
                          <a:solidFill>
                            <a:srgbClr val="000000"/>
                          </a:solidFill>
                          <a:latin typeface="Nunito Sans"/>
                          <a:ea typeface="Nunito Sans"/>
                          <a:cs typeface="Nunito Sans"/>
                          <a:sym typeface="Nunito Sans"/>
                        </a:rPr>
                        <a:t>£25. The shop</a:t>
                      </a:r>
                      <a:r>
                        <a:rPr lang="en-GB" sz="1600">
                          <a:latin typeface="Nunito Sans"/>
                          <a:ea typeface="Nunito Sans"/>
                          <a:cs typeface="Nunito Sans"/>
                          <a:sym typeface="Nunito Sans"/>
                        </a:rPr>
                        <a:t> then has the offer shown below. Calculate the sale price of a hoodie.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latin typeface="Nunito Sans"/>
                          <a:ea typeface="Nunito Sans"/>
                          <a:cs typeface="Nunito Sans"/>
                          <a:sym typeface="Nunito Sans"/>
                        </a:rPr>
                        <a:t>From</a:t>
                      </a:r>
                      <a:r>
                        <a:rPr lang="en-GB" sz="1600">
                          <a:solidFill>
                            <a:srgbClr val="000000"/>
                          </a:solidFill>
                          <a:latin typeface="Nunito Sans"/>
                          <a:ea typeface="Nunito Sans"/>
                          <a:cs typeface="Nunito Sans"/>
                          <a:sym typeface="Nunito Sans"/>
                        </a:rPr>
                        <a:t> the bar chart, w</a:t>
                      </a:r>
                      <a:r>
                        <a:rPr lang="en-GB" sz="1600">
                          <a:solidFill>
                            <a:srgbClr val="000000"/>
                          </a:solidFill>
                          <a:latin typeface="Nunito Sans"/>
                          <a:ea typeface="Nunito Sans"/>
                          <a:cs typeface="Nunito Sans"/>
                          <a:sym typeface="Nunito Sans"/>
                        </a:rPr>
                        <a:t>hich </a:t>
                      </a:r>
                      <a:r>
                        <a:rPr lang="en-GB" sz="1600">
                          <a:latin typeface="Nunito Sans"/>
                          <a:ea typeface="Nunito Sans"/>
                          <a:cs typeface="Nunito Sans"/>
                          <a:sym typeface="Nunito Sans"/>
                        </a:rPr>
                        <a:t>animal</a:t>
                      </a:r>
                      <a:r>
                        <a:rPr lang="en-GB" sz="1600">
                          <a:solidFill>
                            <a:srgbClr val="000000"/>
                          </a:solidFill>
                          <a:latin typeface="Nunito Sans"/>
                          <a:ea typeface="Nunito Sans"/>
                          <a:cs typeface="Nunito Sans"/>
                          <a:sym typeface="Nunito Sans"/>
                        </a:rPr>
                        <a:t> </a:t>
                      </a:r>
                      <a:r>
                        <a:rPr lang="en-GB" sz="1600">
                          <a:latin typeface="Nunito Sans"/>
                          <a:ea typeface="Nunito Sans"/>
                          <a:cs typeface="Nunito Sans"/>
                          <a:sym typeface="Nunito Sans"/>
                        </a:rPr>
                        <a:t>is</a:t>
                      </a:r>
                      <a:r>
                        <a:rPr lang="en-GB" sz="1600">
                          <a:solidFill>
                            <a:srgbClr val="000000"/>
                          </a:solidFill>
                          <a:latin typeface="Nunito Sans"/>
                          <a:ea typeface="Nunito Sans"/>
                          <a:cs typeface="Nunito Sans"/>
                          <a:sym typeface="Nunito Sans"/>
                        </a:rPr>
                        <a:t> the most popular pet?</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95" name="Google Shape;95;p1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 Day</a:t>
            </a:r>
            <a:r>
              <a:rPr b="1" lang="en-GB">
                <a:solidFill>
                  <a:srgbClr val="FFFFFF"/>
                </a:solidFill>
                <a:latin typeface="Nunito Sans"/>
                <a:ea typeface="Nunito Sans"/>
                <a:cs typeface="Nunito Sans"/>
                <a:sym typeface="Nunito Sans"/>
              </a:rPr>
              <a:t> 1</a:t>
            </a:r>
            <a:endParaRPr b="1">
              <a:solidFill>
                <a:srgbClr val="FFFFFF"/>
              </a:solidFill>
              <a:latin typeface="Nunito Sans"/>
              <a:ea typeface="Nunito Sans"/>
              <a:cs typeface="Nunito Sans"/>
              <a:sym typeface="Nunito Sans"/>
            </a:endParaRPr>
          </a:p>
        </p:txBody>
      </p:sp>
      <p:pic>
        <p:nvPicPr>
          <p:cNvPr id="96" name="Google Shape;96;p18"/>
          <p:cNvPicPr preferRelativeResize="0"/>
          <p:nvPr/>
        </p:nvPicPr>
        <p:blipFill>
          <a:blip r:embed="rId3">
            <a:alphaModFix/>
          </a:blip>
          <a:stretch>
            <a:fillRect/>
          </a:stretch>
        </p:blipFill>
        <p:spPr>
          <a:xfrm>
            <a:off x="890500" y="2586000"/>
            <a:ext cx="2274600" cy="2118325"/>
          </a:xfrm>
          <a:prstGeom prst="rect">
            <a:avLst/>
          </a:prstGeom>
          <a:noFill/>
          <a:ln>
            <a:noFill/>
          </a:ln>
        </p:spPr>
      </p:pic>
      <p:pic>
        <p:nvPicPr>
          <p:cNvPr id="97" name="Google Shape;97;p18"/>
          <p:cNvPicPr preferRelativeResize="0"/>
          <p:nvPr/>
        </p:nvPicPr>
        <p:blipFill>
          <a:blip r:embed="rId4">
            <a:alphaModFix/>
          </a:blip>
          <a:stretch>
            <a:fillRect/>
          </a:stretch>
        </p:blipFill>
        <p:spPr>
          <a:xfrm>
            <a:off x="5808250" y="2511575"/>
            <a:ext cx="2253600" cy="2267181"/>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graphicFrame>
        <p:nvGraphicFramePr>
          <p:cNvPr id="102" name="Google Shape;102;p19"/>
          <p:cNvGraphicFramePr/>
          <p:nvPr/>
        </p:nvGraphicFramePr>
        <p:xfrm>
          <a:off x="108044" y="862525"/>
          <a:ext cx="3000000" cy="3000000"/>
        </p:xfrm>
        <a:graphic>
          <a:graphicData uri="http://schemas.openxmlformats.org/drawingml/2006/table">
            <a:tbl>
              <a:tblPr bandRow="1" firstRow="1">
                <a:noFill/>
                <a:tableStyleId>{B323B65E-1426-492D-AAF9-44839F1B578A}</a:tableStyleId>
              </a:tblPr>
              <a:tblGrid>
                <a:gridCol w="1546950"/>
                <a:gridCol w="1301375"/>
                <a:gridCol w="1615625"/>
                <a:gridCol w="1350275"/>
                <a:gridCol w="3067850"/>
              </a:tblGrid>
              <a:tr h="101432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Find the mode of this dataset:        </a:t>
                      </a:r>
                      <a:r>
                        <a:rPr b="0" lang="en-GB" sz="1600">
                          <a:solidFill>
                            <a:srgbClr val="00BC89"/>
                          </a:solidFill>
                          <a:latin typeface="Nunito Sans"/>
                          <a:ea typeface="Nunito Sans"/>
                          <a:cs typeface="Nunito Sans"/>
                          <a:sym typeface="Nunito Sans"/>
                        </a:rPr>
                        <a:t>8</a:t>
                      </a:r>
                      <a:endParaRPr b="0" sz="1600">
                        <a:solidFill>
                          <a:srgbClr val="00BC89"/>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2, 4, 7, 8, 8, 9</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Find the lowest common multiple of 3 and 5</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15</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Solve for </a:t>
                      </a:r>
                      <a:r>
                        <a:rPr b="0" i="1" lang="en-GB" sz="1600">
                          <a:solidFill>
                            <a:schemeClr val="dk1"/>
                          </a:solidFill>
                          <a:latin typeface="Times New Roman"/>
                          <a:ea typeface="Times New Roman"/>
                          <a:cs typeface="Times New Roman"/>
                          <a:sym typeface="Times New Roman"/>
                        </a:rPr>
                        <a:t>x</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8</a:t>
                      </a:r>
                      <a:r>
                        <a:rPr b="0" i="1" lang="en-GB" sz="1600">
                          <a:solidFill>
                            <a:schemeClr val="dk1"/>
                          </a:solidFill>
                          <a:latin typeface="Times New Roman"/>
                          <a:ea typeface="Times New Roman"/>
                          <a:cs typeface="Times New Roman"/>
                          <a:sym typeface="Times New Roman"/>
                        </a:rPr>
                        <a:t>x</a:t>
                      </a:r>
                      <a:r>
                        <a:rPr b="0" lang="en-GB" sz="1600">
                          <a:solidFill>
                            <a:srgbClr val="000000"/>
                          </a:solidFill>
                          <a:latin typeface="Nunito Sans"/>
                          <a:ea typeface="Nunito Sans"/>
                          <a:cs typeface="Nunito Sans"/>
                          <a:sym typeface="Nunito Sans"/>
                        </a:rPr>
                        <a:t> = 72</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9</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186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A shop sells hoodies for £25. The shop then has the offer shown below. Calculate the sale price of a hoodie.</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£22.50</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From the bar chart, which animal is the most popular pet?</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dog</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03" name="Google Shape;103;p19"/>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 Day</a:t>
            </a:r>
            <a:r>
              <a:rPr b="1" lang="en-GB">
                <a:solidFill>
                  <a:srgbClr val="FFFFFF"/>
                </a:solidFill>
                <a:latin typeface="Nunito Sans"/>
                <a:ea typeface="Nunito Sans"/>
                <a:cs typeface="Nunito Sans"/>
                <a:sym typeface="Nunito Sans"/>
              </a:rPr>
              <a:t> 1 Answers</a:t>
            </a:r>
            <a:endParaRPr b="1">
              <a:solidFill>
                <a:srgbClr val="FFFFFF"/>
              </a:solidFill>
              <a:latin typeface="Nunito Sans"/>
              <a:ea typeface="Nunito Sans"/>
              <a:cs typeface="Nunito Sans"/>
              <a:sym typeface="Nunito Sans"/>
            </a:endParaRPr>
          </a:p>
        </p:txBody>
      </p:sp>
      <p:pic>
        <p:nvPicPr>
          <p:cNvPr id="104" name="Google Shape;104;p19"/>
          <p:cNvPicPr preferRelativeResize="0"/>
          <p:nvPr/>
        </p:nvPicPr>
        <p:blipFill>
          <a:blip r:embed="rId3">
            <a:alphaModFix/>
          </a:blip>
          <a:stretch>
            <a:fillRect/>
          </a:stretch>
        </p:blipFill>
        <p:spPr>
          <a:xfrm>
            <a:off x="1076925" y="2700675"/>
            <a:ext cx="2213650" cy="2061575"/>
          </a:xfrm>
          <a:prstGeom prst="rect">
            <a:avLst/>
          </a:prstGeom>
          <a:noFill/>
          <a:ln>
            <a:noFill/>
          </a:ln>
        </p:spPr>
      </p:pic>
      <p:pic>
        <p:nvPicPr>
          <p:cNvPr id="105" name="Google Shape;105;p19"/>
          <p:cNvPicPr preferRelativeResize="0"/>
          <p:nvPr/>
        </p:nvPicPr>
        <p:blipFill>
          <a:blip r:embed="rId4">
            <a:alphaModFix/>
          </a:blip>
          <a:stretch>
            <a:fillRect/>
          </a:stretch>
        </p:blipFill>
        <p:spPr>
          <a:xfrm>
            <a:off x="5808250" y="2511575"/>
            <a:ext cx="2253600" cy="2267181"/>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graphicFrame>
        <p:nvGraphicFramePr>
          <p:cNvPr id="110" name="Google Shape;110;p20"/>
          <p:cNvGraphicFramePr/>
          <p:nvPr/>
        </p:nvGraphicFramePr>
        <p:xfrm>
          <a:off x="108044" y="862525"/>
          <a:ext cx="3000000" cy="3000000"/>
        </p:xfrm>
        <a:graphic>
          <a:graphicData uri="http://schemas.openxmlformats.org/drawingml/2006/table">
            <a:tbl>
              <a:tblPr bandRow="1" firstRow="1">
                <a:noFill/>
                <a:tableStyleId>{B323B65E-1426-492D-AAF9-44839F1B578A}</a:tableStyleId>
              </a:tblPr>
              <a:tblGrid>
                <a:gridCol w="1546950"/>
                <a:gridCol w="1301375"/>
                <a:gridCol w="1615625"/>
                <a:gridCol w="1350275"/>
                <a:gridCol w="3067850"/>
              </a:tblGrid>
              <a:tr h="10043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Find the mode of this dataset:</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30, 13, 19, 28, 17, 13</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Find the lowest common multiple of 6 and 8</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Solve for </a:t>
                      </a:r>
                      <a:r>
                        <a:rPr b="0" i="1" lang="en-GB" sz="1600">
                          <a:solidFill>
                            <a:schemeClr val="dk1"/>
                          </a:solidFill>
                          <a:latin typeface="Times New Roman"/>
                          <a:ea typeface="Times New Roman"/>
                          <a:cs typeface="Times New Roman"/>
                          <a:sym typeface="Times New Roman"/>
                        </a:rPr>
                        <a:t>x</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13 - 2</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7</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7909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A shop sells pairs of trainers for £70. The shop then has the offer shown below. Calculate the sale price of a pair of trainers. </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From the bar chart, which subject has the lowest average mark?</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11" name="Google Shape;111;p20"/>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 Day</a:t>
            </a:r>
            <a:r>
              <a:rPr b="1" lang="en-GB">
                <a:solidFill>
                  <a:srgbClr val="FFFFFF"/>
                </a:solidFill>
                <a:latin typeface="Nunito Sans"/>
                <a:ea typeface="Nunito Sans"/>
                <a:cs typeface="Nunito Sans"/>
                <a:sym typeface="Nunito Sans"/>
              </a:rPr>
              <a:t> 2</a:t>
            </a:r>
            <a:endParaRPr b="1">
              <a:solidFill>
                <a:srgbClr val="FFFFFF"/>
              </a:solidFill>
              <a:latin typeface="Nunito Sans"/>
              <a:ea typeface="Nunito Sans"/>
              <a:cs typeface="Nunito Sans"/>
              <a:sym typeface="Nunito Sans"/>
            </a:endParaRPr>
          </a:p>
        </p:txBody>
      </p:sp>
      <p:pic>
        <p:nvPicPr>
          <p:cNvPr id="112" name="Google Shape;112;p20"/>
          <p:cNvPicPr preferRelativeResize="0"/>
          <p:nvPr/>
        </p:nvPicPr>
        <p:blipFill>
          <a:blip r:embed="rId3">
            <a:alphaModFix/>
          </a:blip>
          <a:stretch>
            <a:fillRect/>
          </a:stretch>
        </p:blipFill>
        <p:spPr>
          <a:xfrm>
            <a:off x="929214" y="2832973"/>
            <a:ext cx="2141311" cy="1986025"/>
          </a:xfrm>
          <a:prstGeom prst="rect">
            <a:avLst/>
          </a:prstGeom>
          <a:noFill/>
          <a:ln>
            <a:noFill/>
          </a:ln>
        </p:spPr>
      </p:pic>
      <p:pic>
        <p:nvPicPr>
          <p:cNvPr id="113" name="Google Shape;113;p20"/>
          <p:cNvPicPr preferRelativeResize="0"/>
          <p:nvPr/>
        </p:nvPicPr>
        <p:blipFill>
          <a:blip r:embed="rId4">
            <a:alphaModFix/>
          </a:blip>
          <a:stretch>
            <a:fillRect/>
          </a:stretch>
        </p:blipFill>
        <p:spPr>
          <a:xfrm>
            <a:off x="5100950" y="2536473"/>
            <a:ext cx="2926700" cy="228252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graphicFrame>
        <p:nvGraphicFramePr>
          <p:cNvPr id="118" name="Google Shape;118;p21"/>
          <p:cNvGraphicFramePr/>
          <p:nvPr/>
        </p:nvGraphicFramePr>
        <p:xfrm>
          <a:off x="108044" y="862525"/>
          <a:ext cx="3000000" cy="3000000"/>
        </p:xfrm>
        <a:graphic>
          <a:graphicData uri="http://schemas.openxmlformats.org/drawingml/2006/table">
            <a:tbl>
              <a:tblPr bandRow="1" firstRow="1">
                <a:noFill/>
                <a:tableStyleId>{B323B65E-1426-492D-AAF9-44839F1B578A}</a:tableStyleId>
              </a:tblPr>
              <a:tblGrid>
                <a:gridCol w="1546950"/>
                <a:gridCol w="1301375"/>
                <a:gridCol w="1615625"/>
                <a:gridCol w="1350275"/>
                <a:gridCol w="3067850"/>
              </a:tblGrid>
              <a:tr h="10043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Find the mode of this dataset:      </a:t>
                      </a:r>
                      <a:r>
                        <a:rPr b="0" lang="en-GB" sz="1600">
                          <a:solidFill>
                            <a:srgbClr val="00BC89"/>
                          </a:solidFill>
                          <a:latin typeface="Nunito Sans"/>
                          <a:ea typeface="Nunito Sans"/>
                          <a:cs typeface="Nunito Sans"/>
                          <a:sym typeface="Nunito Sans"/>
                        </a:rPr>
                        <a:t>13</a:t>
                      </a:r>
                      <a:endParaRPr b="0" sz="1600">
                        <a:solidFill>
                          <a:srgbClr val="00BC89"/>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30, 13, 19, 28, 17, 13</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Find the lowest common multiple of 6 and 8</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24</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Solve for </a:t>
                      </a:r>
                      <a:r>
                        <a:rPr b="0" i="1" lang="en-GB" sz="1600">
                          <a:solidFill>
                            <a:schemeClr val="dk1"/>
                          </a:solidFill>
                          <a:latin typeface="Times New Roman"/>
                          <a:ea typeface="Times New Roman"/>
                          <a:cs typeface="Times New Roman"/>
                          <a:sym typeface="Times New Roman"/>
                        </a:rPr>
                        <a:t>x</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13 - 2</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7</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3</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7909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A shop sells pairs of trainers for £70. The shop then has the offer shown below. Calculate the sale price of a pair of trainers.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£52.50</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From the bar chart, which subject has the lowest average mark?</a:t>
                      </a:r>
                      <a:r>
                        <a:rPr lang="en-GB" sz="1600">
                          <a:solidFill>
                            <a:schemeClr val="dk1"/>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Science</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19" name="Google Shape;119;p21"/>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 Day</a:t>
            </a:r>
            <a:r>
              <a:rPr b="1" lang="en-GB">
                <a:solidFill>
                  <a:srgbClr val="FFFFFF"/>
                </a:solidFill>
                <a:latin typeface="Nunito Sans"/>
                <a:ea typeface="Nunito Sans"/>
                <a:cs typeface="Nunito Sans"/>
                <a:sym typeface="Nunito Sans"/>
              </a:rPr>
              <a:t> 2 Answers</a:t>
            </a:r>
            <a:endParaRPr b="1">
              <a:solidFill>
                <a:srgbClr val="FFFFFF"/>
              </a:solidFill>
              <a:latin typeface="Nunito Sans"/>
              <a:ea typeface="Nunito Sans"/>
              <a:cs typeface="Nunito Sans"/>
              <a:sym typeface="Nunito Sans"/>
            </a:endParaRPr>
          </a:p>
        </p:txBody>
      </p:sp>
      <p:pic>
        <p:nvPicPr>
          <p:cNvPr id="120" name="Google Shape;120;p21"/>
          <p:cNvPicPr preferRelativeResize="0"/>
          <p:nvPr/>
        </p:nvPicPr>
        <p:blipFill>
          <a:blip r:embed="rId3">
            <a:alphaModFix/>
          </a:blip>
          <a:stretch>
            <a:fillRect/>
          </a:stretch>
        </p:blipFill>
        <p:spPr>
          <a:xfrm>
            <a:off x="929214" y="2832973"/>
            <a:ext cx="2141311" cy="1986025"/>
          </a:xfrm>
          <a:prstGeom prst="rect">
            <a:avLst/>
          </a:prstGeom>
          <a:noFill/>
          <a:ln>
            <a:noFill/>
          </a:ln>
        </p:spPr>
      </p:pic>
      <p:pic>
        <p:nvPicPr>
          <p:cNvPr id="121" name="Google Shape;121;p21"/>
          <p:cNvPicPr preferRelativeResize="0"/>
          <p:nvPr/>
        </p:nvPicPr>
        <p:blipFill>
          <a:blip r:embed="rId4">
            <a:alphaModFix/>
          </a:blip>
          <a:stretch>
            <a:fillRect/>
          </a:stretch>
        </p:blipFill>
        <p:spPr>
          <a:xfrm>
            <a:off x="5100950" y="2536473"/>
            <a:ext cx="2926700" cy="22825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graphicFrame>
        <p:nvGraphicFramePr>
          <p:cNvPr id="126" name="Google Shape;126;p22"/>
          <p:cNvGraphicFramePr/>
          <p:nvPr/>
        </p:nvGraphicFramePr>
        <p:xfrm>
          <a:off x="108044" y="862525"/>
          <a:ext cx="3000000" cy="3000000"/>
        </p:xfrm>
        <a:graphic>
          <a:graphicData uri="http://schemas.openxmlformats.org/drawingml/2006/table">
            <a:tbl>
              <a:tblPr bandRow="1" firstRow="1">
                <a:noFill/>
                <a:tableStyleId>{B323B65E-1426-492D-AAF9-44839F1B578A}</a:tableStyleId>
              </a:tblPr>
              <a:tblGrid>
                <a:gridCol w="1546950"/>
                <a:gridCol w="1301375"/>
                <a:gridCol w="1615625"/>
                <a:gridCol w="1350275"/>
                <a:gridCol w="3067850"/>
              </a:tblGrid>
              <a:tr h="10244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Find the mode of this dataset:</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3, 4, 4, 5, 9, 9, 10, 11</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Find the lowest common multiple of 12 and 16</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Solve for </a:t>
                      </a:r>
                      <a:r>
                        <a:rPr b="0" i="1" lang="en-GB" sz="1600">
                          <a:solidFill>
                            <a:schemeClr val="dk1"/>
                          </a:solidFill>
                          <a:latin typeface="Times New Roman"/>
                          <a:ea typeface="Times New Roman"/>
                          <a:cs typeface="Times New Roman"/>
                          <a:sym typeface="Times New Roman"/>
                        </a:rPr>
                        <a:t>x</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 9</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469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A shop sells beanies for £15. The shop then has the offer shown below. Calculate the sale price of a beanie.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5) The bar chart shows the results of a survey on favourite colours. How many people chose green or grey?</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27" name="Google Shape;127;p22"/>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 Day</a:t>
            </a:r>
            <a:r>
              <a:rPr b="1" lang="en-GB">
                <a:solidFill>
                  <a:srgbClr val="FFFFFF"/>
                </a:solidFill>
                <a:latin typeface="Nunito Sans"/>
                <a:ea typeface="Nunito Sans"/>
                <a:cs typeface="Nunito Sans"/>
                <a:sym typeface="Nunito Sans"/>
              </a:rPr>
              <a:t> 3</a:t>
            </a:r>
            <a:endParaRPr b="1">
              <a:solidFill>
                <a:srgbClr val="FFFFFF"/>
              </a:solidFill>
              <a:latin typeface="Nunito Sans"/>
              <a:ea typeface="Nunito Sans"/>
              <a:cs typeface="Nunito Sans"/>
              <a:sym typeface="Nunito Sans"/>
            </a:endParaRPr>
          </a:p>
        </p:txBody>
      </p:sp>
      <p:pic>
        <p:nvPicPr>
          <p:cNvPr id="128" name="Google Shape;128;p22"/>
          <p:cNvPicPr preferRelativeResize="0"/>
          <p:nvPr/>
        </p:nvPicPr>
        <p:blipFill>
          <a:blip r:embed="rId3">
            <a:alphaModFix/>
          </a:blip>
          <a:stretch>
            <a:fillRect/>
          </a:stretch>
        </p:blipFill>
        <p:spPr>
          <a:xfrm>
            <a:off x="844362" y="2645475"/>
            <a:ext cx="2297363" cy="2130775"/>
          </a:xfrm>
          <a:prstGeom prst="rect">
            <a:avLst/>
          </a:prstGeom>
          <a:noFill/>
          <a:ln>
            <a:noFill/>
          </a:ln>
        </p:spPr>
      </p:pic>
      <p:pic>
        <p:nvPicPr>
          <p:cNvPr id="129" name="Google Shape;129;p22"/>
          <p:cNvPicPr preferRelativeResize="0"/>
          <p:nvPr/>
        </p:nvPicPr>
        <p:blipFill>
          <a:blip r:embed="rId4">
            <a:alphaModFix/>
          </a:blip>
          <a:stretch>
            <a:fillRect/>
          </a:stretch>
        </p:blipFill>
        <p:spPr>
          <a:xfrm>
            <a:off x="5515550" y="2820425"/>
            <a:ext cx="2510200" cy="2185425"/>
          </a:xfrm>
          <a:prstGeom prst="rect">
            <a:avLst/>
          </a:prstGeom>
          <a:noFill/>
          <a:ln>
            <a:noFill/>
          </a:ln>
        </p:spPr>
      </p:pic>
      <p:grpSp>
        <p:nvGrpSpPr>
          <p:cNvPr id="130" name="Google Shape;130;p22"/>
          <p:cNvGrpSpPr/>
          <p:nvPr/>
        </p:nvGrpSpPr>
        <p:grpSpPr>
          <a:xfrm>
            <a:off x="6415328" y="1325475"/>
            <a:ext cx="235655" cy="481300"/>
            <a:chOff x="4963775" y="5368550"/>
            <a:chExt cx="294900" cy="481300"/>
          </a:xfrm>
        </p:grpSpPr>
        <p:cxnSp>
          <p:nvCxnSpPr>
            <p:cNvPr id="131" name="Google Shape;131;p22"/>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132" name="Google Shape;132;p22"/>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2</a:t>
              </a:r>
              <a:endParaRPr>
                <a:solidFill>
                  <a:srgbClr val="000000"/>
                </a:solidFill>
                <a:latin typeface="Nunito Sans"/>
                <a:ea typeface="Nunito Sans"/>
                <a:cs typeface="Nunito Sans"/>
                <a:sym typeface="Nunito Sans"/>
              </a:endParaRPr>
            </a:p>
          </p:txBody>
        </p:sp>
        <p:sp>
          <p:nvSpPr>
            <p:cNvPr id="133" name="Google Shape;133;p22"/>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3</a:t>
              </a:r>
              <a:r>
                <a:rPr i="1" lang="en-GB">
                  <a:latin typeface="Times New Roman"/>
                  <a:ea typeface="Times New Roman"/>
                  <a:cs typeface="Times New Roman"/>
                  <a:sym typeface="Times New Roman"/>
                </a:rPr>
                <a:t>x</a:t>
              </a:r>
              <a:endParaRPr i="1">
                <a:solidFill>
                  <a:srgbClr val="000000"/>
                </a:solidFill>
                <a:latin typeface="Times New Roman"/>
                <a:ea typeface="Times New Roman"/>
                <a:cs typeface="Times New Roman"/>
                <a:sym typeface="Times New Roman"/>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graphicFrame>
        <p:nvGraphicFramePr>
          <p:cNvPr id="138" name="Google Shape;138;p23"/>
          <p:cNvGraphicFramePr/>
          <p:nvPr/>
        </p:nvGraphicFramePr>
        <p:xfrm>
          <a:off x="108044" y="862525"/>
          <a:ext cx="3000000" cy="3000000"/>
        </p:xfrm>
        <a:graphic>
          <a:graphicData uri="http://schemas.openxmlformats.org/drawingml/2006/table">
            <a:tbl>
              <a:tblPr bandRow="1" firstRow="1">
                <a:noFill/>
                <a:tableStyleId>{B323B65E-1426-492D-AAF9-44839F1B578A}</a:tableStyleId>
              </a:tblPr>
              <a:tblGrid>
                <a:gridCol w="1546950"/>
                <a:gridCol w="1301375"/>
                <a:gridCol w="1615625"/>
                <a:gridCol w="1350275"/>
                <a:gridCol w="3067850"/>
              </a:tblGrid>
              <a:tr h="10244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Find the mode of this dataset:           </a:t>
                      </a:r>
                      <a:r>
                        <a:rPr b="0" lang="en-GB" sz="1600">
                          <a:solidFill>
                            <a:srgbClr val="00BC89"/>
                          </a:solidFill>
                          <a:latin typeface="Nunito Sans"/>
                          <a:ea typeface="Nunito Sans"/>
                          <a:cs typeface="Nunito Sans"/>
                          <a:sym typeface="Nunito Sans"/>
                        </a:rPr>
                        <a:t>4 and 9</a:t>
                      </a:r>
                      <a:endParaRPr b="0" sz="1600">
                        <a:solidFill>
                          <a:srgbClr val="00BC89"/>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3, 4. 4, 5, 9, 9, 10, 11</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Find the lowest common multiple of 12 and 16</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48</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Solve for </a:t>
                      </a:r>
                      <a:r>
                        <a:rPr b="0" i="1" lang="en-GB" sz="1600">
                          <a:solidFill>
                            <a:schemeClr val="dk1"/>
                          </a:solidFill>
                          <a:latin typeface="Times New Roman"/>
                          <a:ea typeface="Times New Roman"/>
                          <a:cs typeface="Times New Roman"/>
                          <a:sym typeface="Times New Roman"/>
                        </a:rPr>
                        <a:t>x</a:t>
                      </a:r>
                      <a:endParaRPr b="0" i="1" sz="16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 9</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a:t>
                      </a: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6</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469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A shop sells beanies for £15. The shop then has the offer shown below. Calculate the sale price of a beanie.</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£10.50</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The bar chart shows the results of a survey on favourite colours. How many people chose green or grey?</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9</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39" name="Google Shape;139;p23"/>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 Day</a:t>
            </a:r>
            <a:r>
              <a:rPr b="1" lang="en-GB">
                <a:solidFill>
                  <a:srgbClr val="FFFFFF"/>
                </a:solidFill>
                <a:latin typeface="Nunito Sans"/>
                <a:ea typeface="Nunito Sans"/>
                <a:cs typeface="Nunito Sans"/>
                <a:sym typeface="Nunito Sans"/>
              </a:rPr>
              <a:t> 3 Answers</a:t>
            </a:r>
            <a:endParaRPr b="1">
              <a:solidFill>
                <a:srgbClr val="FFFFFF"/>
              </a:solidFill>
              <a:latin typeface="Nunito Sans"/>
              <a:ea typeface="Nunito Sans"/>
              <a:cs typeface="Nunito Sans"/>
              <a:sym typeface="Nunito Sans"/>
            </a:endParaRPr>
          </a:p>
        </p:txBody>
      </p:sp>
      <p:pic>
        <p:nvPicPr>
          <p:cNvPr id="140" name="Google Shape;140;p23"/>
          <p:cNvPicPr preferRelativeResize="0"/>
          <p:nvPr/>
        </p:nvPicPr>
        <p:blipFill>
          <a:blip r:embed="rId3">
            <a:alphaModFix/>
          </a:blip>
          <a:stretch>
            <a:fillRect/>
          </a:stretch>
        </p:blipFill>
        <p:spPr>
          <a:xfrm>
            <a:off x="844362" y="2645475"/>
            <a:ext cx="2297363" cy="2130775"/>
          </a:xfrm>
          <a:prstGeom prst="rect">
            <a:avLst/>
          </a:prstGeom>
          <a:noFill/>
          <a:ln>
            <a:noFill/>
          </a:ln>
        </p:spPr>
      </p:pic>
      <p:pic>
        <p:nvPicPr>
          <p:cNvPr id="141" name="Google Shape;141;p23"/>
          <p:cNvPicPr preferRelativeResize="0"/>
          <p:nvPr/>
        </p:nvPicPr>
        <p:blipFill>
          <a:blip r:embed="rId4">
            <a:alphaModFix/>
          </a:blip>
          <a:stretch>
            <a:fillRect/>
          </a:stretch>
        </p:blipFill>
        <p:spPr>
          <a:xfrm>
            <a:off x="5515550" y="2820425"/>
            <a:ext cx="2510200" cy="2185425"/>
          </a:xfrm>
          <a:prstGeom prst="rect">
            <a:avLst/>
          </a:prstGeom>
          <a:noFill/>
          <a:ln>
            <a:noFill/>
          </a:ln>
        </p:spPr>
      </p:pic>
      <p:grpSp>
        <p:nvGrpSpPr>
          <p:cNvPr id="142" name="Google Shape;142;p23"/>
          <p:cNvGrpSpPr/>
          <p:nvPr/>
        </p:nvGrpSpPr>
        <p:grpSpPr>
          <a:xfrm>
            <a:off x="6415328" y="1325475"/>
            <a:ext cx="235655" cy="481300"/>
            <a:chOff x="4963775" y="5368550"/>
            <a:chExt cx="294900" cy="481300"/>
          </a:xfrm>
        </p:grpSpPr>
        <p:cxnSp>
          <p:nvCxnSpPr>
            <p:cNvPr id="143" name="Google Shape;143;p23"/>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144" name="Google Shape;144;p23"/>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2</a:t>
              </a:r>
              <a:endParaRPr>
                <a:solidFill>
                  <a:srgbClr val="000000"/>
                </a:solidFill>
                <a:latin typeface="Nunito Sans"/>
                <a:ea typeface="Nunito Sans"/>
                <a:cs typeface="Nunito Sans"/>
                <a:sym typeface="Nunito Sans"/>
              </a:endParaRPr>
            </a:p>
          </p:txBody>
        </p:sp>
        <p:sp>
          <p:nvSpPr>
            <p:cNvPr id="145" name="Google Shape;145;p23"/>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3</a:t>
              </a:r>
              <a:r>
                <a:rPr i="1" lang="en-GB">
                  <a:latin typeface="Times New Roman"/>
                  <a:ea typeface="Times New Roman"/>
                  <a:cs typeface="Times New Roman"/>
                  <a:sym typeface="Times New Roman"/>
                </a:rPr>
                <a:t>x</a:t>
              </a:r>
              <a:endParaRPr i="1">
                <a:solidFill>
                  <a:srgbClr val="000000"/>
                </a:solidFill>
                <a:latin typeface="Times New Roman"/>
                <a:ea typeface="Times New Roman"/>
                <a:cs typeface="Times New Roman"/>
                <a:sym typeface="Times New Roman"/>
              </a:endParaRPr>
            </a:p>
          </p:txBody>
        </p:sp>
      </p:gr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