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7BAC4D7-2D6B-4BBD-8F67-743272F771AB}">
  <a:tblStyle styleId="{97BAC4D7-2D6B-4BBD-8F67-743272F771A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6F6D10D-178C-40FB-BF51-D54CCF92C71C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63905B3-427F-4E4F-9512-3551E1407600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15e721fc2c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115e721fc2c_0_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15e721fc2c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115e721fc2c_0_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15e721fc2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15e721fc2c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15e721fc2c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115e721fc2c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15e721fc2c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115e721fc2c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{97BAC4D7-2D6B-4BBD-8F67-743272F771AB}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{97BAC4D7-2D6B-4BBD-8F67-743272F771AB}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2" name="Google Shape;252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{C63905B3-427F-4E4F-9512-3551E1407600}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430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  25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    400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81.6 ÷ 3.88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382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bag of sand has a hole in the bottom and is leaking. The mass of sand in the bag at 9am is 25kg. At 11am, the mass of sand in the bag is 22.5kg.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percentage decrease in the mass of sand in the bag?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the translation of triangle ABC to triangle DEF.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53" name="Google Shape;253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54" name="Google Shape;25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4425" y="2716324"/>
            <a:ext cx="2473000" cy="199465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4"/>
          <p:cNvSpPr/>
          <p:nvPr/>
        </p:nvSpPr>
        <p:spPr>
          <a:xfrm>
            <a:off x="1152075" y="1164300"/>
            <a:ext cx="395050" cy="209675"/>
          </a:xfrm>
          <a:custGeom>
            <a:rect b="b" l="l" r="r" t="t"/>
            <a:pathLst>
              <a:path extrusionOk="0" h="8387" w="15802">
                <a:moveTo>
                  <a:pt x="0" y="4635"/>
                </a:moveTo>
                <a:lnTo>
                  <a:pt x="730" y="4624"/>
                </a:lnTo>
                <a:lnTo>
                  <a:pt x="2010" y="8387"/>
                </a:lnTo>
                <a:lnTo>
                  <a:pt x="4178" y="0"/>
                </a:lnTo>
                <a:lnTo>
                  <a:pt x="15802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6" name="Google Shape;256;p24"/>
          <p:cNvSpPr/>
          <p:nvPr/>
        </p:nvSpPr>
        <p:spPr>
          <a:xfrm>
            <a:off x="747725" y="1654625"/>
            <a:ext cx="497975" cy="211975"/>
          </a:xfrm>
          <a:custGeom>
            <a:rect b="b" l="l" r="r" t="t"/>
            <a:pathLst>
              <a:path extrusionOk="0" h="8479" w="19919">
                <a:moveTo>
                  <a:pt x="0" y="4727"/>
                </a:moveTo>
                <a:lnTo>
                  <a:pt x="730" y="4716"/>
                </a:lnTo>
                <a:lnTo>
                  <a:pt x="2010" y="8479"/>
                </a:lnTo>
                <a:lnTo>
                  <a:pt x="4178" y="92"/>
                </a:lnTo>
                <a:lnTo>
                  <a:pt x="19919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7" name="Google Shape;257;p24"/>
          <p:cNvSpPr txBox="1"/>
          <p:nvPr/>
        </p:nvSpPr>
        <p:spPr>
          <a:xfrm>
            <a:off x="7381825" y="14788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58" name="Google Shape;258;p24"/>
          <p:cNvSpPr txBox="1"/>
          <p:nvPr/>
        </p:nvSpPr>
        <p:spPr>
          <a:xfrm>
            <a:off x="6787675" y="14788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-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59" name="Google Shape;259;p24"/>
          <p:cNvGrpSpPr/>
          <p:nvPr/>
        </p:nvGrpSpPr>
        <p:grpSpPr>
          <a:xfrm>
            <a:off x="6531778" y="1475425"/>
            <a:ext cx="235655" cy="481300"/>
            <a:chOff x="4963775" y="5368550"/>
            <a:chExt cx="294900" cy="481300"/>
          </a:xfrm>
        </p:grpSpPr>
        <p:cxnSp>
          <p:nvCxnSpPr>
            <p:cNvPr id="260" name="Google Shape;260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1" name="Google Shape;261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2" name="Google Shape;262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3" name="Google Shape;263;p24"/>
          <p:cNvGrpSpPr/>
          <p:nvPr/>
        </p:nvGrpSpPr>
        <p:grpSpPr>
          <a:xfrm>
            <a:off x="7094878" y="1475425"/>
            <a:ext cx="235655" cy="481300"/>
            <a:chOff x="4963775" y="5368550"/>
            <a:chExt cx="294900" cy="481300"/>
          </a:xfrm>
        </p:grpSpPr>
        <p:cxnSp>
          <p:nvCxnSpPr>
            <p:cNvPr id="264" name="Google Shape;264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5" name="Google Shape;265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6" name="Google Shape;266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1" name="Google Shape;271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{C63905B3-427F-4E4F-9512-3551E1407600}</a:tableStyleId>
              </a:tblPr>
              <a:tblGrid>
                <a:gridCol w="1546950"/>
                <a:gridCol w="994300"/>
                <a:gridCol w="1922700"/>
                <a:gridCol w="1350275"/>
                <a:gridCol w="3067850"/>
              </a:tblGrid>
              <a:tr h="1430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  25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    400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81.6 ÷ 3.88 ≈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80 ÷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≈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382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bag of sand has a hole in the bottom and is leaking. The mass of sand in the bag at 9am is 25kg. At 11am, the mass of sand in the bag is 22.5kg.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percentage decrease in the mass of sand in the bag?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10%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the translation of triangle ABC to triangle DEF.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units right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units down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72" name="Google Shape;272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73" name="Google Shape;273;p25"/>
          <p:cNvSpPr/>
          <p:nvPr/>
        </p:nvSpPr>
        <p:spPr>
          <a:xfrm>
            <a:off x="5077975" y="3942200"/>
            <a:ext cx="498000" cy="5247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C89"/>
                </a:solidFill>
              </a:rPr>
              <a:t> 2</a:t>
            </a:r>
            <a:endParaRPr>
              <a:solidFill>
                <a:srgbClr val="00BC8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C89"/>
                </a:solidFill>
              </a:rPr>
              <a:t>- </a:t>
            </a:r>
            <a:r>
              <a:rPr lang="en-GB">
                <a:solidFill>
                  <a:srgbClr val="00BC89"/>
                </a:solidFill>
              </a:rPr>
              <a:t>2</a:t>
            </a:r>
            <a:endParaRPr>
              <a:solidFill>
                <a:srgbClr val="00BC89"/>
              </a:solidFill>
            </a:endParaRPr>
          </a:p>
        </p:txBody>
      </p:sp>
      <p:pic>
        <p:nvPicPr>
          <p:cNvPr id="274" name="Google Shape;27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1775" y="2874149"/>
            <a:ext cx="2385650" cy="19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25"/>
          <p:cNvSpPr/>
          <p:nvPr/>
        </p:nvSpPr>
        <p:spPr>
          <a:xfrm>
            <a:off x="1152075" y="1164300"/>
            <a:ext cx="395050" cy="209675"/>
          </a:xfrm>
          <a:custGeom>
            <a:rect b="b" l="l" r="r" t="t"/>
            <a:pathLst>
              <a:path extrusionOk="0" h="8387" w="15802">
                <a:moveTo>
                  <a:pt x="0" y="4635"/>
                </a:moveTo>
                <a:lnTo>
                  <a:pt x="730" y="4624"/>
                </a:lnTo>
                <a:lnTo>
                  <a:pt x="2010" y="8387"/>
                </a:lnTo>
                <a:lnTo>
                  <a:pt x="4178" y="0"/>
                </a:lnTo>
                <a:lnTo>
                  <a:pt x="15802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6" name="Google Shape;276;p25"/>
          <p:cNvSpPr/>
          <p:nvPr/>
        </p:nvSpPr>
        <p:spPr>
          <a:xfrm>
            <a:off x="747725" y="1654625"/>
            <a:ext cx="497975" cy="211975"/>
          </a:xfrm>
          <a:custGeom>
            <a:rect b="b" l="l" r="r" t="t"/>
            <a:pathLst>
              <a:path extrusionOk="0" h="8479" w="19919">
                <a:moveTo>
                  <a:pt x="0" y="4727"/>
                </a:moveTo>
                <a:lnTo>
                  <a:pt x="730" y="4716"/>
                </a:lnTo>
                <a:lnTo>
                  <a:pt x="2010" y="8479"/>
                </a:lnTo>
                <a:lnTo>
                  <a:pt x="4178" y="92"/>
                </a:lnTo>
                <a:lnTo>
                  <a:pt x="19919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7" name="Google Shape;277;p25"/>
          <p:cNvSpPr txBox="1"/>
          <p:nvPr/>
        </p:nvSpPr>
        <p:spPr>
          <a:xfrm>
            <a:off x="7381825" y="14788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78" name="Google Shape;278;p25"/>
          <p:cNvSpPr txBox="1"/>
          <p:nvPr/>
        </p:nvSpPr>
        <p:spPr>
          <a:xfrm>
            <a:off x="6787675" y="14788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-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79" name="Google Shape;279;p25"/>
          <p:cNvGrpSpPr/>
          <p:nvPr/>
        </p:nvGrpSpPr>
        <p:grpSpPr>
          <a:xfrm>
            <a:off x="6531778" y="1475425"/>
            <a:ext cx="235655" cy="481300"/>
            <a:chOff x="4963775" y="5368550"/>
            <a:chExt cx="294900" cy="481300"/>
          </a:xfrm>
        </p:grpSpPr>
        <p:cxnSp>
          <p:nvCxnSpPr>
            <p:cNvPr id="280" name="Google Shape;280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1" name="Google Shape;281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2" name="Google Shape;282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83" name="Google Shape;283;p25"/>
          <p:cNvGrpSpPr/>
          <p:nvPr/>
        </p:nvGrpSpPr>
        <p:grpSpPr>
          <a:xfrm>
            <a:off x="7094878" y="1475425"/>
            <a:ext cx="235655" cy="481300"/>
            <a:chOff x="4963775" y="5368550"/>
            <a:chExt cx="294900" cy="481300"/>
          </a:xfrm>
        </p:grpSpPr>
        <p:cxnSp>
          <p:nvCxnSpPr>
            <p:cNvPr id="284" name="Google Shape;284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5" name="Google Shape;285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6" name="Google Shape;286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87" name="Google Shape;287;p25"/>
          <p:cNvGrpSpPr/>
          <p:nvPr/>
        </p:nvGrpSpPr>
        <p:grpSpPr>
          <a:xfrm>
            <a:off x="7740328" y="1475425"/>
            <a:ext cx="235655" cy="481300"/>
            <a:chOff x="4963775" y="5368550"/>
            <a:chExt cx="294900" cy="481300"/>
          </a:xfrm>
        </p:grpSpPr>
        <p:cxnSp>
          <p:nvCxnSpPr>
            <p:cNvPr id="288" name="Google Shape;288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9" name="Google Shape;289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40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0" name="Google Shape;290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27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5" name="Google Shape;29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{C63905B3-427F-4E4F-9512-3551E1407600}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662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169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   (3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1.96 x 10.22 x 4.95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147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price of a particular bar of chocolate ten years ago was 32p. This bar of chocolate now costs 44p.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percentage increase in the price of this bar of chocolate?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the translation of triangle ABC to triangle DEF.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96" name="Google Shape;296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97" name="Google Shape;29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1650" y="2927838"/>
            <a:ext cx="3105150" cy="1590675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26"/>
          <p:cNvSpPr/>
          <p:nvPr/>
        </p:nvSpPr>
        <p:spPr>
          <a:xfrm>
            <a:off x="658650" y="1164300"/>
            <a:ext cx="497975" cy="211975"/>
          </a:xfrm>
          <a:custGeom>
            <a:rect b="b" l="l" r="r" t="t"/>
            <a:pathLst>
              <a:path extrusionOk="0" h="8479" w="19919">
                <a:moveTo>
                  <a:pt x="0" y="4727"/>
                </a:moveTo>
                <a:lnTo>
                  <a:pt x="730" y="4716"/>
                </a:lnTo>
                <a:lnTo>
                  <a:pt x="2010" y="8479"/>
                </a:lnTo>
                <a:lnTo>
                  <a:pt x="4178" y="92"/>
                </a:lnTo>
                <a:lnTo>
                  <a:pt x="19919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99" name="Google Shape;299;p26"/>
          <p:cNvSpPr/>
          <p:nvPr/>
        </p:nvSpPr>
        <p:spPr>
          <a:xfrm>
            <a:off x="692600" y="1641700"/>
            <a:ext cx="495375" cy="235175"/>
          </a:xfrm>
          <a:custGeom>
            <a:rect b="b" l="l" r="r" t="t"/>
            <a:pathLst>
              <a:path extrusionOk="0" h="9407" w="19815">
                <a:moveTo>
                  <a:pt x="0" y="5655"/>
                </a:moveTo>
                <a:lnTo>
                  <a:pt x="730" y="5644"/>
                </a:lnTo>
                <a:lnTo>
                  <a:pt x="2010" y="9407"/>
                </a:lnTo>
                <a:lnTo>
                  <a:pt x="4380" y="0"/>
                </a:lnTo>
                <a:lnTo>
                  <a:pt x="19815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0" name="Google Shape;300;p26"/>
          <p:cNvSpPr txBox="1"/>
          <p:nvPr/>
        </p:nvSpPr>
        <p:spPr>
          <a:xfrm>
            <a:off x="7381825" y="14788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01" name="Google Shape;301;p26"/>
          <p:cNvSpPr txBox="1"/>
          <p:nvPr/>
        </p:nvSpPr>
        <p:spPr>
          <a:xfrm>
            <a:off x="6736375" y="14788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✕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02" name="Google Shape;302;p26"/>
          <p:cNvGrpSpPr/>
          <p:nvPr/>
        </p:nvGrpSpPr>
        <p:grpSpPr>
          <a:xfrm>
            <a:off x="7094878" y="1475425"/>
            <a:ext cx="235655" cy="481300"/>
            <a:chOff x="4963775" y="5368550"/>
            <a:chExt cx="294900" cy="481300"/>
          </a:xfrm>
        </p:grpSpPr>
        <p:cxnSp>
          <p:nvCxnSpPr>
            <p:cNvPr id="303" name="Google Shape;303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04" name="Google Shape;304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5" name="Google Shape;305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06" name="Google Shape;306;p26"/>
          <p:cNvGrpSpPr/>
          <p:nvPr/>
        </p:nvGrpSpPr>
        <p:grpSpPr>
          <a:xfrm>
            <a:off x="6337303" y="1475425"/>
            <a:ext cx="430130" cy="481300"/>
            <a:chOff x="6337303" y="1475425"/>
            <a:chExt cx="430130" cy="481300"/>
          </a:xfrm>
        </p:grpSpPr>
        <p:grpSp>
          <p:nvGrpSpPr>
            <p:cNvPr id="307" name="Google Shape;307;p26"/>
            <p:cNvGrpSpPr/>
            <p:nvPr/>
          </p:nvGrpSpPr>
          <p:grpSpPr>
            <a:xfrm>
              <a:off x="6531778" y="1475425"/>
              <a:ext cx="235655" cy="481300"/>
              <a:chOff x="4963775" y="5368550"/>
              <a:chExt cx="294900" cy="481300"/>
            </a:xfrm>
          </p:grpSpPr>
          <p:cxnSp>
            <p:nvCxnSpPr>
              <p:cNvPr id="308" name="Google Shape;308;p26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09" name="Google Shape;309;p26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310" name="Google Shape;310;p26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311" name="Google Shape;311;p26"/>
            <p:cNvSpPr txBox="1"/>
            <p:nvPr/>
          </p:nvSpPr>
          <p:spPr>
            <a:xfrm>
              <a:off x="6337303" y="1608375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6" name="Google Shape;316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{C63905B3-427F-4E4F-9512-3551E1407600}</a:tableStyleId>
              </a:tblPr>
              <a:tblGrid>
                <a:gridCol w="1546950"/>
                <a:gridCol w="853575"/>
                <a:gridCol w="2063425"/>
                <a:gridCol w="1350275"/>
                <a:gridCol w="3067850"/>
              </a:tblGrid>
              <a:tr h="12662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169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   (3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1.96 x 10.22 x 4.95 ≈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10 x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≈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147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price of a particular bar of chocolate ten years ago was 32p. This bar of chocolate now costs 44p.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percentage increase in the price of this bar of chocolate?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37.5%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increase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the translation of triangle ABC to triangle DEF.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units left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 units vertically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317" name="Google Shape;317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18" name="Google Shape;318;p27"/>
          <p:cNvSpPr/>
          <p:nvPr/>
        </p:nvSpPr>
        <p:spPr>
          <a:xfrm>
            <a:off x="5121000" y="3757150"/>
            <a:ext cx="498000" cy="5247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C89"/>
                </a:solidFill>
              </a:rPr>
              <a:t>- </a:t>
            </a:r>
            <a:r>
              <a:rPr lang="en-GB">
                <a:solidFill>
                  <a:srgbClr val="00BC89"/>
                </a:solidFill>
              </a:rPr>
              <a:t>4</a:t>
            </a:r>
            <a:endParaRPr>
              <a:solidFill>
                <a:srgbClr val="00BC8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C89"/>
                </a:solidFill>
              </a:rPr>
              <a:t>0</a:t>
            </a:r>
            <a:endParaRPr>
              <a:solidFill>
                <a:srgbClr val="00BC89"/>
              </a:solidFill>
            </a:endParaRPr>
          </a:p>
        </p:txBody>
      </p:sp>
      <p:pic>
        <p:nvPicPr>
          <p:cNvPr id="319" name="Google Shape;31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725" y="3223979"/>
            <a:ext cx="2559900" cy="1311371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27"/>
          <p:cNvSpPr/>
          <p:nvPr/>
        </p:nvSpPr>
        <p:spPr>
          <a:xfrm>
            <a:off x="658650" y="1164300"/>
            <a:ext cx="497975" cy="211975"/>
          </a:xfrm>
          <a:custGeom>
            <a:rect b="b" l="l" r="r" t="t"/>
            <a:pathLst>
              <a:path extrusionOk="0" h="8479" w="19919">
                <a:moveTo>
                  <a:pt x="0" y="4727"/>
                </a:moveTo>
                <a:lnTo>
                  <a:pt x="730" y="4716"/>
                </a:lnTo>
                <a:lnTo>
                  <a:pt x="2010" y="8479"/>
                </a:lnTo>
                <a:lnTo>
                  <a:pt x="4178" y="92"/>
                </a:lnTo>
                <a:lnTo>
                  <a:pt x="19919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1" name="Google Shape;321;p27"/>
          <p:cNvSpPr txBox="1"/>
          <p:nvPr/>
        </p:nvSpPr>
        <p:spPr>
          <a:xfrm>
            <a:off x="7381825" y="14788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22" name="Google Shape;322;p27"/>
          <p:cNvSpPr txBox="1"/>
          <p:nvPr/>
        </p:nvSpPr>
        <p:spPr>
          <a:xfrm>
            <a:off x="6736375" y="14788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✕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23" name="Google Shape;323;p27"/>
          <p:cNvGrpSpPr/>
          <p:nvPr/>
        </p:nvGrpSpPr>
        <p:grpSpPr>
          <a:xfrm>
            <a:off x="7094878" y="1475425"/>
            <a:ext cx="235655" cy="481300"/>
            <a:chOff x="4963775" y="5368550"/>
            <a:chExt cx="294900" cy="481300"/>
          </a:xfrm>
        </p:grpSpPr>
        <p:cxnSp>
          <p:nvCxnSpPr>
            <p:cNvPr id="324" name="Google Shape;324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5" name="Google Shape;325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6" name="Google Shape;326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27" name="Google Shape;327;p27"/>
          <p:cNvGrpSpPr/>
          <p:nvPr/>
        </p:nvGrpSpPr>
        <p:grpSpPr>
          <a:xfrm>
            <a:off x="7740328" y="1475425"/>
            <a:ext cx="235655" cy="481300"/>
            <a:chOff x="4963775" y="5368550"/>
            <a:chExt cx="294900" cy="481300"/>
          </a:xfrm>
        </p:grpSpPr>
        <p:cxnSp>
          <p:nvCxnSpPr>
            <p:cNvPr id="328" name="Google Shape;328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9" name="Google Shape;32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30" name="Google Shape;330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31" name="Google Shape;331;p27"/>
          <p:cNvGrpSpPr/>
          <p:nvPr/>
        </p:nvGrpSpPr>
        <p:grpSpPr>
          <a:xfrm>
            <a:off x="6337303" y="1475425"/>
            <a:ext cx="430130" cy="481300"/>
            <a:chOff x="6337303" y="1475425"/>
            <a:chExt cx="430130" cy="481300"/>
          </a:xfrm>
        </p:grpSpPr>
        <p:grpSp>
          <p:nvGrpSpPr>
            <p:cNvPr id="332" name="Google Shape;332;p27"/>
            <p:cNvGrpSpPr/>
            <p:nvPr/>
          </p:nvGrpSpPr>
          <p:grpSpPr>
            <a:xfrm>
              <a:off x="6531778" y="1475425"/>
              <a:ext cx="235655" cy="481300"/>
              <a:chOff x="4963775" y="5368550"/>
              <a:chExt cx="294900" cy="481300"/>
            </a:xfrm>
          </p:grpSpPr>
          <p:cxnSp>
            <p:nvCxnSpPr>
              <p:cNvPr id="333" name="Google Shape;333;p27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34" name="Google Shape;334;p27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335" name="Google Shape;335;p27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336" name="Google Shape;336;p27"/>
            <p:cNvSpPr txBox="1"/>
            <p:nvPr/>
          </p:nvSpPr>
          <p:spPr>
            <a:xfrm>
              <a:off x="6337303" y="1608375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37" name="Google Shape;337;p27"/>
          <p:cNvSpPr/>
          <p:nvPr/>
        </p:nvSpPr>
        <p:spPr>
          <a:xfrm>
            <a:off x="692600" y="1641700"/>
            <a:ext cx="495375" cy="235175"/>
          </a:xfrm>
          <a:custGeom>
            <a:rect b="b" l="l" r="r" t="t"/>
            <a:pathLst>
              <a:path extrusionOk="0" h="9407" w="19815">
                <a:moveTo>
                  <a:pt x="0" y="5655"/>
                </a:moveTo>
                <a:lnTo>
                  <a:pt x="730" y="5644"/>
                </a:lnTo>
                <a:lnTo>
                  <a:pt x="2010" y="9407"/>
                </a:lnTo>
                <a:lnTo>
                  <a:pt x="4380" y="0"/>
                </a:lnTo>
                <a:lnTo>
                  <a:pt x="19815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{46F6D10D-178C-40FB-BF51-D54CCF92C71C}</a:tableStyleId>
              </a:tblPr>
              <a:tblGrid>
                <a:gridCol w="88022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Students may need a reminder of the methods for calculating with fractions for Q3. Q4 is challenging and some examples may be required before students attempt these questions.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Both a written description and column vector has been provided for the answers to Q5 so that you can differentiate by outcome.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Powers and roots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Estimating calculations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Calculating percentage change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Describing a translation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45300" y="497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{46F6D10D-178C-40FB-BF51-D54CCF92C71C}</a:tableStyleId>
              </a:tblPr>
              <a:tblGrid>
                <a:gridCol w="8853400"/>
              </a:tblGrid>
              <a:tr h="397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9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Powers and roots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Task: Write a list of square numbers from 1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to 15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and cube numbers from 1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to 5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In pairs, take it in turns to use the list to test each other on recalling squares, cubes and roots. 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9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Estimating calculations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Simon says “When estimating a calculation, if all the numbers round up then the estimate is always a bit bigger than the correct answer.” Is Simon correct? Write examples to justify your answer.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9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fractions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Challenge: Take the two fractions     and    . Calculate   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   ,     -    ,     ×     and     ÷    .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Attempt to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diagrams to illustrate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your calculations and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answers.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9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Calculating percentage change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Cup A started with 200ml of water and increased to 250ml. Cup B started with 250ml of water a decreased to 200ml. Calculate the percentage change for each cup. What do you notice?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8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Describing a translation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‘right’ is the positive direction and ‘left’ is the negative direction on the horizontal axis?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2" name="Google Shape;82;p17"/>
          <p:cNvSpPr txBox="1"/>
          <p:nvPr/>
        </p:nvSpPr>
        <p:spPr>
          <a:xfrm>
            <a:off x="3015875" y="361775"/>
            <a:ext cx="358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Ideas for discussion this week include:</a:t>
            </a:r>
            <a:endParaRPr/>
          </a:p>
        </p:txBody>
      </p:sp>
      <p:grpSp>
        <p:nvGrpSpPr>
          <p:cNvPr id="83" name="Google Shape;83;p17"/>
          <p:cNvGrpSpPr/>
          <p:nvPr/>
        </p:nvGrpSpPr>
        <p:grpSpPr>
          <a:xfrm>
            <a:off x="3441875" y="2728375"/>
            <a:ext cx="143122" cy="369588"/>
            <a:chOff x="4963771" y="5424400"/>
            <a:chExt cx="179104" cy="369588"/>
          </a:xfrm>
        </p:grpSpPr>
        <p:cxnSp>
          <p:nvCxnSpPr>
            <p:cNvPr id="84" name="Google Shape;84;p17"/>
            <p:cNvCxnSpPr/>
            <p:nvPr/>
          </p:nvCxnSpPr>
          <p:spPr>
            <a:xfrm>
              <a:off x="4963775" y="5609200"/>
              <a:ext cx="179100" cy="0"/>
            </a:xfrm>
            <a:prstGeom prst="straightConnector1">
              <a:avLst/>
            </a:prstGeom>
            <a:noFill/>
            <a:ln cap="flat" cmpd="sng" w="9525">
              <a:solidFill>
                <a:srgbClr val="2779F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5" name="Google Shape;85;p17"/>
            <p:cNvSpPr txBox="1"/>
            <p:nvPr/>
          </p:nvSpPr>
          <p:spPr>
            <a:xfrm>
              <a:off x="4963771" y="5609188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86" name="Google Shape;86;p17"/>
            <p:cNvSpPr txBox="1"/>
            <p:nvPr/>
          </p:nvSpPr>
          <p:spPr>
            <a:xfrm>
              <a:off x="4963771" y="5424400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87" name="Google Shape;87;p17"/>
          <p:cNvGrpSpPr/>
          <p:nvPr/>
        </p:nvGrpSpPr>
        <p:grpSpPr>
          <a:xfrm>
            <a:off x="3976325" y="2728375"/>
            <a:ext cx="143122" cy="369588"/>
            <a:chOff x="4963771" y="5424400"/>
            <a:chExt cx="179104" cy="369588"/>
          </a:xfrm>
        </p:grpSpPr>
        <p:cxnSp>
          <p:nvCxnSpPr>
            <p:cNvPr id="88" name="Google Shape;88;p17"/>
            <p:cNvCxnSpPr/>
            <p:nvPr/>
          </p:nvCxnSpPr>
          <p:spPr>
            <a:xfrm>
              <a:off x="4963775" y="5609200"/>
              <a:ext cx="179100" cy="0"/>
            </a:xfrm>
            <a:prstGeom prst="straightConnector1">
              <a:avLst/>
            </a:prstGeom>
            <a:noFill/>
            <a:ln cap="flat" cmpd="sng" w="9525">
              <a:solidFill>
                <a:srgbClr val="2779F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9" name="Google Shape;89;p17"/>
            <p:cNvSpPr txBox="1"/>
            <p:nvPr/>
          </p:nvSpPr>
          <p:spPr>
            <a:xfrm>
              <a:off x="4963771" y="5609188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0" name="Google Shape;90;p17"/>
            <p:cNvSpPr txBox="1"/>
            <p:nvPr/>
          </p:nvSpPr>
          <p:spPr>
            <a:xfrm>
              <a:off x="4963771" y="5424400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1" name="Google Shape;91;p17"/>
          <p:cNvGrpSpPr/>
          <p:nvPr/>
        </p:nvGrpSpPr>
        <p:grpSpPr>
          <a:xfrm>
            <a:off x="5075050" y="2728375"/>
            <a:ext cx="143122" cy="369588"/>
            <a:chOff x="4963771" y="5424400"/>
            <a:chExt cx="179104" cy="369588"/>
          </a:xfrm>
        </p:grpSpPr>
        <p:cxnSp>
          <p:nvCxnSpPr>
            <p:cNvPr id="92" name="Google Shape;92;p17"/>
            <p:cNvCxnSpPr/>
            <p:nvPr/>
          </p:nvCxnSpPr>
          <p:spPr>
            <a:xfrm>
              <a:off x="4963775" y="5609200"/>
              <a:ext cx="179100" cy="0"/>
            </a:xfrm>
            <a:prstGeom prst="straightConnector1">
              <a:avLst/>
            </a:prstGeom>
            <a:noFill/>
            <a:ln cap="flat" cmpd="sng" w="9525">
              <a:solidFill>
                <a:srgbClr val="2779F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3" name="Google Shape;93;p17"/>
            <p:cNvSpPr txBox="1"/>
            <p:nvPr/>
          </p:nvSpPr>
          <p:spPr>
            <a:xfrm>
              <a:off x="4963771" y="5609188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4" name="Google Shape;94;p17"/>
            <p:cNvSpPr txBox="1"/>
            <p:nvPr/>
          </p:nvSpPr>
          <p:spPr>
            <a:xfrm>
              <a:off x="4963771" y="5424400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5" name="Google Shape;95;p17"/>
          <p:cNvGrpSpPr/>
          <p:nvPr/>
        </p:nvGrpSpPr>
        <p:grpSpPr>
          <a:xfrm>
            <a:off x="5650525" y="2728375"/>
            <a:ext cx="143122" cy="369588"/>
            <a:chOff x="4963771" y="5424400"/>
            <a:chExt cx="179104" cy="369588"/>
          </a:xfrm>
        </p:grpSpPr>
        <p:cxnSp>
          <p:nvCxnSpPr>
            <p:cNvPr id="96" name="Google Shape;96;p17"/>
            <p:cNvCxnSpPr/>
            <p:nvPr/>
          </p:nvCxnSpPr>
          <p:spPr>
            <a:xfrm>
              <a:off x="4963775" y="5609200"/>
              <a:ext cx="179100" cy="0"/>
            </a:xfrm>
            <a:prstGeom prst="straightConnector1">
              <a:avLst/>
            </a:prstGeom>
            <a:noFill/>
            <a:ln cap="flat" cmpd="sng" w="9525">
              <a:solidFill>
                <a:srgbClr val="2779F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7" name="Google Shape;97;p17"/>
            <p:cNvSpPr txBox="1"/>
            <p:nvPr/>
          </p:nvSpPr>
          <p:spPr>
            <a:xfrm>
              <a:off x="4963771" y="5609188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8" name="Google Shape;98;p17"/>
            <p:cNvSpPr txBox="1"/>
            <p:nvPr/>
          </p:nvSpPr>
          <p:spPr>
            <a:xfrm>
              <a:off x="4963771" y="5424400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9" name="Google Shape;99;p17"/>
          <p:cNvGrpSpPr/>
          <p:nvPr/>
        </p:nvGrpSpPr>
        <p:grpSpPr>
          <a:xfrm>
            <a:off x="6226000" y="2728375"/>
            <a:ext cx="143122" cy="369588"/>
            <a:chOff x="4963771" y="5424400"/>
            <a:chExt cx="179104" cy="369588"/>
          </a:xfrm>
        </p:grpSpPr>
        <p:cxnSp>
          <p:nvCxnSpPr>
            <p:cNvPr id="100" name="Google Shape;100;p17"/>
            <p:cNvCxnSpPr/>
            <p:nvPr/>
          </p:nvCxnSpPr>
          <p:spPr>
            <a:xfrm>
              <a:off x="4963775" y="5609200"/>
              <a:ext cx="179100" cy="0"/>
            </a:xfrm>
            <a:prstGeom prst="straightConnector1">
              <a:avLst/>
            </a:prstGeom>
            <a:noFill/>
            <a:ln cap="flat" cmpd="sng" w="9525">
              <a:solidFill>
                <a:srgbClr val="2779F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1" name="Google Shape;101;p17"/>
            <p:cNvSpPr txBox="1"/>
            <p:nvPr/>
          </p:nvSpPr>
          <p:spPr>
            <a:xfrm>
              <a:off x="4963771" y="5609188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2" name="Google Shape;102;p17"/>
            <p:cNvSpPr txBox="1"/>
            <p:nvPr/>
          </p:nvSpPr>
          <p:spPr>
            <a:xfrm>
              <a:off x="4963771" y="5424400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3" name="Google Shape;103;p17"/>
          <p:cNvGrpSpPr/>
          <p:nvPr/>
        </p:nvGrpSpPr>
        <p:grpSpPr>
          <a:xfrm>
            <a:off x="7113225" y="2728375"/>
            <a:ext cx="143122" cy="369588"/>
            <a:chOff x="4963771" y="5424400"/>
            <a:chExt cx="179104" cy="369588"/>
          </a:xfrm>
        </p:grpSpPr>
        <p:cxnSp>
          <p:nvCxnSpPr>
            <p:cNvPr id="104" name="Google Shape;104;p17"/>
            <p:cNvCxnSpPr/>
            <p:nvPr/>
          </p:nvCxnSpPr>
          <p:spPr>
            <a:xfrm>
              <a:off x="4963775" y="5609200"/>
              <a:ext cx="179100" cy="0"/>
            </a:xfrm>
            <a:prstGeom prst="straightConnector1">
              <a:avLst/>
            </a:prstGeom>
            <a:noFill/>
            <a:ln cap="flat" cmpd="sng" w="9525">
              <a:solidFill>
                <a:srgbClr val="2779F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5" name="Google Shape;105;p17"/>
            <p:cNvSpPr txBox="1"/>
            <p:nvPr/>
          </p:nvSpPr>
          <p:spPr>
            <a:xfrm>
              <a:off x="4963771" y="5609188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6" name="Google Shape;106;p17"/>
            <p:cNvSpPr txBox="1"/>
            <p:nvPr/>
          </p:nvSpPr>
          <p:spPr>
            <a:xfrm>
              <a:off x="4963771" y="5424400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7" name="Google Shape;107;p17"/>
          <p:cNvGrpSpPr/>
          <p:nvPr/>
        </p:nvGrpSpPr>
        <p:grpSpPr>
          <a:xfrm>
            <a:off x="5362788" y="2728375"/>
            <a:ext cx="143122" cy="369588"/>
            <a:chOff x="4963771" y="5424400"/>
            <a:chExt cx="179104" cy="369588"/>
          </a:xfrm>
        </p:grpSpPr>
        <p:cxnSp>
          <p:nvCxnSpPr>
            <p:cNvPr id="108" name="Google Shape;108;p17"/>
            <p:cNvCxnSpPr/>
            <p:nvPr/>
          </p:nvCxnSpPr>
          <p:spPr>
            <a:xfrm>
              <a:off x="4963775" y="5609200"/>
              <a:ext cx="179100" cy="0"/>
            </a:xfrm>
            <a:prstGeom prst="straightConnector1">
              <a:avLst/>
            </a:prstGeom>
            <a:noFill/>
            <a:ln cap="flat" cmpd="sng" w="9525">
              <a:solidFill>
                <a:srgbClr val="2779F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9" name="Google Shape;109;p17"/>
            <p:cNvSpPr txBox="1"/>
            <p:nvPr/>
          </p:nvSpPr>
          <p:spPr>
            <a:xfrm>
              <a:off x="4963771" y="5609188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0" name="Google Shape;110;p17"/>
            <p:cNvSpPr txBox="1"/>
            <p:nvPr/>
          </p:nvSpPr>
          <p:spPr>
            <a:xfrm>
              <a:off x="4963771" y="5424400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1" name="Google Shape;111;p17"/>
          <p:cNvGrpSpPr/>
          <p:nvPr/>
        </p:nvGrpSpPr>
        <p:grpSpPr>
          <a:xfrm flipH="1">
            <a:off x="5938270" y="2728379"/>
            <a:ext cx="143122" cy="369588"/>
            <a:chOff x="4963771" y="5424400"/>
            <a:chExt cx="179104" cy="369588"/>
          </a:xfrm>
        </p:grpSpPr>
        <p:cxnSp>
          <p:nvCxnSpPr>
            <p:cNvPr id="112" name="Google Shape;112;p17"/>
            <p:cNvCxnSpPr/>
            <p:nvPr/>
          </p:nvCxnSpPr>
          <p:spPr>
            <a:xfrm>
              <a:off x="4963775" y="5609200"/>
              <a:ext cx="179100" cy="0"/>
            </a:xfrm>
            <a:prstGeom prst="straightConnector1">
              <a:avLst/>
            </a:prstGeom>
            <a:noFill/>
            <a:ln cap="flat" cmpd="sng" w="9525">
              <a:solidFill>
                <a:srgbClr val="2779F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3" name="Google Shape;113;p17"/>
            <p:cNvSpPr txBox="1"/>
            <p:nvPr/>
          </p:nvSpPr>
          <p:spPr>
            <a:xfrm>
              <a:off x="4963771" y="5609188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4" name="Google Shape;114;p17"/>
            <p:cNvSpPr txBox="1"/>
            <p:nvPr/>
          </p:nvSpPr>
          <p:spPr>
            <a:xfrm>
              <a:off x="4963771" y="5424400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5" name="Google Shape;115;p17"/>
          <p:cNvGrpSpPr/>
          <p:nvPr/>
        </p:nvGrpSpPr>
        <p:grpSpPr>
          <a:xfrm flipH="1">
            <a:off x="6525745" y="2728379"/>
            <a:ext cx="143122" cy="369588"/>
            <a:chOff x="4963771" y="5424400"/>
            <a:chExt cx="179104" cy="369588"/>
          </a:xfrm>
        </p:grpSpPr>
        <p:cxnSp>
          <p:nvCxnSpPr>
            <p:cNvPr id="116" name="Google Shape;116;p17"/>
            <p:cNvCxnSpPr/>
            <p:nvPr/>
          </p:nvCxnSpPr>
          <p:spPr>
            <a:xfrm>
              <a:off x="4963775" y="5609200"/>
              <a:ext cx="179100" cy="0"/>
            </a:xfrm>
            <a:prstGeom prst="straightConnector1">
              <a:avLst/>
            </a:prstGeom>
            <a:noFill/>
            <a:ln cap="flat" cmpd="sng" w="9525">
              <a:solidFill>
                <a:srgbClr val="2779F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7" name="Google Shape;117;p17"/>
            <p:cNvSpPr txBox="1"/>
            <p:nvPr/>
          </p:nvSpPr>
          <p:spPr>
            <a:xfrm>
              <a:off x="4963771" y="5609188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8" name="Google Shape;118;p17"/>
            <p:cNvSpPr txBox="1"/>
            <p:nvPr/>
          </p:nvSpPr>
          <p:spPr>
            <a:xfrm>
              <a:off x="4963771" y="5424400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9" name="Google Shape;119;p17"/>
          <p:cNvGrpSpPr/>
          <p:nvPr/>
        </p:nvGrpSpPr>
        <p:grpSpPr>
          <a:xfrm flipH="1">
            <a:off x="7400970" y="2728379"/>
            <a:ext cx="143122" cy="369588"/>
            <a:chOff x="4963771" y="5424400"/>
            <a:chExt cx="179104" cy="369588"/>
          </a:xfrm>
        </p:grpSpPr>
        <p:cxnSp>
          <p:nvCxnSpPr>
            <p:cNvPr id="120" name="Google Shape;120;p17"/>
            <p:cNvCxnSpPr/>
            <p:nvPr/>
          </p:nvCxnSpPr>
          <p:spPr>
            <a:xfrm>
              <a:off x="4963775" y="5609200"/>
              <a:ext cx="179100" cy="0"/>
            </a:xfrm>
            <a:prstGeom prst="straightConnector1">
              <a:avLst/>
            </a:prstGeom>
            <a:noFill/>
            <a:ln cap="flat" cmpd="sng" w="9525">
              <a:solidFill>
                <a:srgbClr val="2779F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1" name="Google Shape;121;p17"/>
            <p:cNvSpPr txBox="1"/>
            <p:nvPr/>
          </p:nvSpPr>
          <p:spPr>
            <a:xfrm>
              <a:off x="4963771" y="5609188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2" name="Google Shape;122;p17"/>
            <p:cNvSpPr txBox="1"/>
            <p:nvPr/>
          </p:nvSpPr>
          <p:spPr>
            <a:xfrm>
              <a:off x="4963771" y="5424400"/>
              <a:ext cx="179100" cy="18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2779F5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2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Google Shape;12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{C63905B3-427F-4E4F-9512-3551E1407600}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451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      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="0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By first rounding to one significant figure, estimate: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7.8 x 6.2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41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chocolate bar is 120 grams. The company decides to change the size of this chocolate bar to 150 grams to try and increase sales.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was the percentage increase in the size of the chocolate bar?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Describe the translation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triangle ABC to triangle DEF.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8" name="Google Shape;128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9" name="Google Shape;12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2025" y="2775125"/>
            <a:ext cx="2398900" cy="195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8"/>
          <p:cNvSpPr txBox="1"/>
          <p:nvPr/>
        </p:nvSpPr>
        <p:spPr>
          <a:xfrm>
            <a:off x="722942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663527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32" name="Google Shape;132;p18"/>
          <p:cNvGrpSpPr/>
          <p:nvPr/>
        </p:nvGrpSpPr>
        <p:grpSpPr>
          <a:xfrm>
            <a:off x="6379378" y="1323025"/>
            <a:ext cx="235655" cy="481300"/>
            <a:chOff x="4963775" y="5368550"/>
            <a:chExt cx="294900" cy="481300"/>
          </a:xfrm>
        </p:grpSpPr>
        <p:cxnSp>
          <p:nvCxnSpPr>
            <p:cNvPr id="133" name="Google Shape;133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4" name="Google Shape;134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5" name="Google Shape;135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6" name="Google Shape;136;p18"/>
          <p:cNvGrpSpPr/>
          <p:nvPr/>
        </p:nvGrpSpPr>
        <p:grpSpPr>
          <a:xfrm>
            <a:off x="6942478" y="1323025"/>
            <a:ext cx="235655" cy="481300"/>
            <a:chOff x="4963775" y="5368550"/>
            <a:chExt cx="294900" cy="481300"/>
          </a:xfrm>
        </p:grpSpPr>
        <p:cxnSp>
          <p:nvCxnSpPr>
            <p:cNvPr id="137" name="Google Shape;137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8" name="Google Shape;138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9" name="Google Shape;139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" name="Google Shape;14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{C63905B3-427F-4E4F-9512-3551E1407600}</a:tableStyleId>
              </a:tblPr>
              <a:tblGrid>
                <a:gridCol w="1546950"/>
                <a:gridCol w="1045475"/>
                <a:gridCol w="1871525"/>
                <a:gridCol w="1350275"/>
                <a:gridCol w="3067850"/>
              </a:tblGrid>
              <a:tr h="1451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  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By first rounding to one significant figure, estimate: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7.8 x 6.2 ≈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 x 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≈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41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chocolate bar is 120 grams. The company decides to change the size of this chocolate bar to 150 grams to try and increase sales.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was the percentage increase in the size of the chocolate bar?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25%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Describe the translation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triangle ABC to triangle DEF.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units right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units up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5" name="Google Shape;14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722942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663527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8" name="Google Shape;148;p19"/>
          <p:cNvSpPr/>
          <p:nvPr/>
        </p:nvSpPr>
        <p:spPr>
          <a:xfrm>
            <a:off x="5092325" y="4013825"/>
            <a:ext cx="307200" cy="5247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C89"/>
                </a:solidFill>
              </a:rPr>
              <a:t>3</a:t>
            </a:r>
            <a:endParaRPr>
              <a:solidFill>
                <a:srgbClr val="00BC8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C89"/>
                </a:solidFill>
              </a:rPr>
              <a:t>3</a:t>
            </a:r>
            <a:endParaRPr>
              <a:solidFill>
                <a:srgbClr val="00BC89"/>
              </a:solidFill>
            </a:endParaRPr>
          </a:p>
        </p:txBody>
      </p:sp>
      <p:pic>
        <p:nvPicPr>
          <p:cNvPr id="149" name="Google Shape;14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2025" y="2775125"/>
            <a:ext cx="2398900" cy="1951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0" name="Google Shape;150;p19"/>
          <p:cNvGrpSpPr/>
          <p:nvPr/>
        </p:nvGrpSpPr>
        <p:grpSpPr>
          <a:xfrm>
            <a:off x="6379378" y="1323025"/>
            <a:ext cx="235655" cy="481300"/>
            <a:chOff x="4963775" y="5368550"/>
            <a:chExt cx="294900" cy="481300"/>
          </a:xfrm>
        </p:grpSpPr>
        <p:cxnSp>
          <p:nvCxnSpPr>
            <p:cNvPr id="151" name="Google Shape;15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2" name="Google Shape;152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3" name="Google Shape;153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4" name="Google Shape;154;p19"/>
          <p:cNvGrpSpPr/>
          <p:nvPr/>
        </p:nvGrpSpPr>
        <p:grpSpPr>
          <a:xfrm>
            <a:off x="6942478" y="1323025"/>
            <a:ext cx="235655" cy="481300"/>
            <a:chOff x="4963775" y="5368550"/>
            <a:chExt cx="294900" cy="481300"/>
          </a:xfrm>
        </p:grpSpPr>
        <p:cxnSp>
          <p:nvCxnSpPr>
            <p:cNvPr id="155" name="Google Shape;155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6" name="Google Shape;156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7" name="Google Shape;157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8" name="Google Shape;158;p19"/>
          <p:cNvGrpSpPr/>
          <p:nvPr/>
        </p:nvGrpSpPr>
        <p:grpSpPr>
          <a:xfrm>
            <a:off x="7587928" y="1323025"/>
            <a:ext cx="235655" cy="481300"/>
            <a:chOff x="4963775" y="5368550"/>
            <a:chExt cx="294900" cy="481300"/>
          </a:xfrm>
        </p:grpSpPr>
        <p:cxnSp>
          <p:nvCxnSpPr>
            <p:cNvPr id="159" name="Google Shape;159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0" name="Google Shape;160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1" name="Google Shape;161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" name="Google Shape;166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{C63905B3-427F-4E4F-9512-3551E1407600}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4883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="0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    144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9.87 x 10.12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00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new car cost £20000. One year later the car was valued at £18000.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percentage decrease in the value of the car.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the translation of triangle ABC to triangle DEF.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7" name="Google Shape;167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8" name="Google Shape;16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6750" y="2850525"/>
            <a:ext cx="2795625" cy="183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0"/>
          <p:cNvSpPr/>
          <p:nvPr/>
        </p:nvSpPr>
        <p:spPr>
          <a:xfrm>
            <a:off x="747725" y="1654625"/>
            <a:ext cx="497975" cy="211975"/>
          </a:xfrm>
          <a:custGeom>
            <a:rect b="b" l="l" r="r" t="t"/>
            <a:pathLst>
              <a:path extrusionOk="0" h="8479" w="19919">
                <a:moveTo>
                  <a:pt x="0" y="4727"/>
                </a:moveTo>
                <a:lnTo>
                  <a:pt x="730" y="4716"/>
                </a:lnTo>
                <a:lnTo>
                  <a:pt x="2010" y="8479"/>
                </a:lnTo>
                <a:lnTo>
                  <a:pt x="4178" y="92"/>
                </a:lnTo>
                <a:lnTo>
                  <a:pt x="19919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0" name="Google Shape;170;p20"/>
          <p:cNvSpPr txBox="1"/>
          <p:nvPr/>
        </p:nvSpPr>
        <p:spPr>
          <a:xfrm>
            <a:off x="722942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1" name="Google Shape;171;p20"/>
          <p:cNvSpPr txBox="1"/>
          <p:nvPr/>
        </p:nvSpPr>
        <p:spPr>
          <a:xfrm>
            <a:off x="663527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-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72" name="Google Shape;172;p20"/>
          <p:cNvGrpSpPr/>
          <p:nvPr/>
        </p:nvGrpSpPr>
        <p:grpSpPr>
          <a:xfrm>
            <a:off x="6379378" y="1323025"/>
            <a:ext cx="235655" cy="481300"/>
            <a:chOff x="4963775" y="5368550"/>
            <a:chExt cx="294900" cy="481300"/>
          </a:xfrm>
        </p:grpSpPr>
        <p:cxnSp>
          <p:nvCxnSpPr>
            <p:cNvPr id="173" name="Google Shape;173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4" name="Google Shape;174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5" name="Google Shape;175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76" name="Google Shape;176;p20"/>
          <p:cNvGrpSpPr/>
          <p:nvPr/>
        </p:nvGrpSpPr>
        <p:grpSpPr>
          <a:xfrm>
            <a:off x="6942478" y="1323025"/>
            <a:ext cx="235655" cy="481300"/>
            <a:chOff x="4963775" y="5368550"/>
            <a:chExt cx="294900" cy="481300"/>
          </a:xfrm>
        </p:grpSpPr>
        <p:cxnSp>
          <p:nvCxnSpPr>
            <p:cNvPr id="177" name="Google Shape;177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8" name="Google Shape;178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9" name="Google Shape;179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" name="Google Shape;184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{C63905B3-427F-4E4F-9512-3551E1407600}</a:tableStyleId>
              </a:tblPr>
              <a:tblGrid>
                <a:gridCol w="1546950"/>
                <a:gridCol w="751200"/>
                <a:gridCol w="2165800"/>
                <a:gridCol w="1350275"/>
                <a:gridCol w="3067850"/>
              </a:tblGrid>
              <a:tr h="14883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    144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9.87 x 10.12 ≈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 x 10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≈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00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new car cost £20000. One year later the car was valued at £18000.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percentage decrease in the value of the car.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10% decrease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the translation of triangle ABC to triangle DEF.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units left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units up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5" name="Google Shape;185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6" name="Google Shape;18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6750" y="2850525"/>
            <a:ext cx="2795625" cy="183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1"/>
          <p:cNvSpPr txBox="1"/>
          <p:nvPr/>
        </p:nvSpPr>
        <p:spPr>
          <a:xfrm>
            <a:off x="722942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88" name="Google Shape;188;p21"/>
          <p:cNvSpPr txBox="1"/>
          <p:nvPr/>
        </p:nvSpPr>
        <p:spPr>
          <a:xfrm>
            <a:off x="663527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-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89" name="Google Shape;189;p21"/>
          <p:cNvGrpSpPr/>
          <p:nvPr/>
        </p:nvGrpSpPr>
        <p:grpSpPr>
          <a:xfrm>
            <a:off x="6379378" y="1323025"/>
            <a:ext cx="235655" cy="481300"/>
            <a:chOff x="4963775" y="5368550"/>
            <a:chExt cx="294900" cy="481300"/>
          </a:xfrm>
        </p:grpSpPr>
        <p:cxnSp>
          <p:nvCxnSpPr>
            <p:cNvPr id="190" name="Google Shape;190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1" name="Google Shape;191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2" name="Google Shape;192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3" name="Google Shape;193;p21"/>
          <p:cNvGrpSpPr/>
          <p:nvPr/>
        </p:nvGrpSpPr>
        <p:grpSpPr>
          <a:xfrm>
            <a:off x="6942478" y="1323025"/>
            <a:ext cx="235655" cy="481300"/>
            <a:chOff x="4963775" y="5368550"/>
            <a:chExt cx="294900" cy="481300"/>
          </a:xfrm>
        </p:grpSpPr>
        <p:cxnSp>
          <p:nvCxnSpPr>
            <p:cNvPr id="194" name="Google Shape;194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5" name="Google Shape;195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6" name="Google Shape;196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7" name="Google Shape;197;p21"/>
          <p:cNvGrpSpPr/>
          <p:nvPr/>
        </p:nvGrpSpPr>
        <p:grpSpPr>
          <a:xfrm>
            <a:off x="7587928" y="1323025"/>
            <a:ext cx="235655" cy="481300"/>
            <a:chOff x="4963775" y="5368550"/>
            <a:chExt cx="294900" cy="481300"/>
          </a:xfrm>
        </p:grpSpPr>
        <p:cxnSp>
          <p:nvCxnSpPr>
            <p:cNvPr id="198" name="Google Shape;198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9" name="Google Shape;199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0" name="Google Shape;200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01" name="Google Shape;201;p21"/>
          <p:cNvSpPr/>
          <p:nvPr/>
        </p:nvSpPr>
        <p:spPr>
          <a:xfrm>
            <a:off x="747725" y="1654625"/>
            <a:ext cx="497975" cy="211975"/>
          </a:xfrm>
          <a:custGeom>
            <a:rect b="b" l="l" r="r" t="t"/>
            <a:pathLst>
              <a:path extrusionOk="0" h="8479" w="19919">
                <a:moveTo>
                  <a:pt x="0" y="4727"/>
                </a:moveTo>
                <a:lnTo>
                  <a:pt x="730" y="4716"/>
                </a:lnTo>
                <a:lnTo>
                  <a:pt x="2010" y="8479"/>
                </a:lnTo>
                <a:lnTo>
                  <a:pt x="4178" y="92"/>
                </a:lnTo>
                <a:lnTo>
                  <a:pt x="19919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2" name="Google Shape;202;p21"/>
          <p:cNvSpPr/>
          <p:nvPr/>
        </p:nvSpPr>
        <p:spPr>
          <a:xfrm>
            <a:off x="5078000" y="3919875"/>
            <a:ext cx="486000" cy="5247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C89"/>
                </a:solidFill>
              </a:rPr>
              <a:t>- 4</a:t>
            </a:r>
            <a:endParaRPr>
              <a:solidFill>
                <a:srgbClr val="00BC8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C89"/>
                </a:solidFill>
              </a:rPr>
              <a:t> 2</a:t>
            </a:r>
            <a:endParaRPr>
              <a:solidFill>
                <a:srgbClr val="00BC8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7" name="Google Shape;207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{C63905B3-427F-4E4F-9512-3551E1407600}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5173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5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    1000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305 + 489 + 214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97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Over the course of 10 hours, 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colony of bacteria grew from a population size of 30000 to 48000.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percentage increase in the size of the bacteria colony during this time period?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the translation of triangle ABC to triangle DEF.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8" name="Google Shape;208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09" name="Google Shape;20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2100" y="2810450"/>
            <a:ext cx="2220625" cy="199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2"/>
          <p:cNvSpPr txBox="1"/>
          <p:nvPr/>
        </p:nvSpPr>
        <p:spPr>
          <a:xfrm>
            <a:off x="722942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1" name="Google Shape;211;p22"/>
          <p:cNvSpPr txBox="1"/>
          <p:nvPr/>
        </p:nvSpPr>
        <p:spPr>
          <a:xfrm>
            <a:off x="663527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÷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12" name="Google Shape;212;p22"/>
          <p:cNvGrpSpPr/>
          <p:nvPr/>
        </p:nvGrpSpPr>
        <p:grpSpPr>
          <a:xfrm>
            <a:off x="6379378" y="1323025"/>
            <a:ext cx="235655" cy="481300"/>
            <a:chOff x="4963775" y="5368550"/>
            <a:chExt cx="294900" cy="481300"/>
          </a:xfrm>
        </p:grpSpPr>
        <p:cxnSp>
          <p:nvCxnSpPr>
            <p:cNvPr id="213" name="Google Shape;213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4" name="Google Shape;214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5" name="Google Shape;215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6" name="Google Shape;216;p22"/>
          <p:cNvGrpSpPr/>
          <p:nvPr/>
        </p:nvGrpSpPr>
        <p:grpSpPr>
          <a:xfrm>
            <a:off x="6942478" y="1323025"/>
            <a:ext cx="235655" cy="481300"/>
            <a:chOff x="4963775" y="5368550"/>
            <a:chExt cx="294900" cy="481300"/>
          </a:xfrm>
        </p:grpSpPr>
        <p:cxnSp>
          <p:nvCxnSpPr>
            <p:cNvPr id="217" name="Google Shape;217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8" name="Google Shape;218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9" name="Google Shape;219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0" name="Google Shape;220;p22"/>
          <p:cNvGrpSpPr/>
          <p:nvPr/>
        </p:nvGrpSpPr>
        <p:grpSpPr>
          <a:xfrm>
            <a:off x="636100" y="1527888"/>
            <a:ext cx="769850" cy="338713"/>
            <a:chOff x="636100" y="1527888"/>
            <a:chExt cx="769850" cy="338713"/>
          </a:xfrm>
        </p:grpSpPr>
        <p:sp>
          <p:nvSpPr>
            <p:cNvPr id="221" name="Google Shape;221;p22"/>
            <p:cNvSpPr/>
            <p:nvPr/>
          </p:nvSpPr>
          <p:spPr>
            <a:xfrm>
              <a:off x="747725" y="1656925"/>
              <a:ext cx="658225" cy="209675"/>
            </a:xfrm>
            <a:custGeom>
              <a:rect b="b" l="l" r="r" t="t"/>
              <a:pathLst>
                <a:path extrusionOk="0" h="8387" w="26329">
                  <a:moveTo>
                    <a:pt x="0" y="4635"/>
                  </a:moveTo>
                  <a:lnTo>
                    <a:pt x="730" y="4624"/>
                  </a:lnTo>
                  <a:lnTo>
                    <a:pt x="2010" y="8387"/>
                  </a:lnTo>
                  <a:lnTo>
                    <a:pt x="4178" y="0"/>
                  </a:lnTo>
                  <a:lnTo>
                    <a:pt x="26329" y="75"/>
                  </a:ln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22" name="Google Shape;222;p22"/>
            <p:cNvSpPr txBox="1"/>
            <p:nvPr/>
          </p:nvSpPr>
          <p:spPr>
            <a:xfrm>
              <a:off x="636100" y="1527888"/>
              <a:ext cx="3072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/>
                <a:t>3</a:t>
              </a:r>
              <a:endParaRPr sz="100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7" name="Google Shape;227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{C63905B3-427F-4E4F-9512-3551E1407600}</a:tableStyleId>
              </a:tblPr>
              <a:tblGrid>
                <a:gridCol w="1546950"/>
                <a:gridCol w="738400"/>
                <a:gridCol w="2178600"/>
                <a:gridCol w="1350275"/>
                <a:gridCol w="3067850"/>
              </a:tblGrid>
              <a:tr h="15173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5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    1000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305 + 489 + 214 ≈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300 + 500 + 200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≈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97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Over the course of 10 hours, 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colony of bacteria grew from a population size of 30000 to 48000.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percentage increase in the size of the bacteria colony during this time period?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60%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increase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the translation of triangle ABC to triangle DEF.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 units horizontally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units down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28" name="Google Shape;228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9" name="Google Shape;229;p23"/>
          <p:cNvSpPr/>
          <p:nvPr/>
        </p:nvSpPr>
        <p:spPr>
          <a:xfrm>
            <a:off x="5120975" y="4142775"/>
            <a:ext cx="435000" cy="5247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C89"/>
                </a:solidFill>
              </a:rPr>
              <a:t> 0</a:t>
            </a:r>
            <a:endParaRPr>
              <a:solidFill>
                <a:srgbClr val="00BC8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C89"/>
                </a:solidFill>
              </a:rPr>
              <a:t>- </a:t>
            </a:r>
            <a:r>
              <a:rPr lang="en-GB">
                <a:solidFill>
                  <a:srgbClr val="00BC89"/>
                </a:solidFill>
              </a:rPr>
              <a:t>3</a:t>
            </a:r>
            <a:endParaRPr>
              <a:solidFill>
                <a:srgbClr val="00BC89"/>
              </a:solidFill>
            </a:endParaRPr>
          </a:p>
        </p:txBody>
      </p:sp>
      <p:pic>
        <p:nvPicPr>
          <p:cNvPr id="230" name="Google Shape;23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3650" y="2821275"/>
            <a:ext cx="2220625" cy="199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23"/>
          <p:cNvSpPr txBox="1"/>
          <p:nvPr/>
        </p:nvSpPr>
        <p:spPr>
          <a:xfrm>
            <a:off x="722942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32" name="Google Shape;232;p23"/>
          <p:cNvSpPr txBox="1"/>
          <p:nvPr/>
        </p:nvSpPr>
        <p:spPr>
          <a:xfrm>
            <a:off x="6635275" y="132642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÷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33" name="Google Shape;233;p23"/>
          <p:cNvGrpSpPr/>
          <p:nvPr/>
        </p:nvGrpSpPr>
        <p:grpSpPr>
          <a:xfrm>
            <a:off x="6379378" y="1323025"/>
            <a:ext cx="235655" cy="481300"/>
            <a:chOff x="4963775" y="5368550"/>
            <a:chExt cx="294900" cy="481300"/>
          </a:xfrm>
        </p:grpSpPr>
        <p:cxnSp>
          <p:nvCxnSpPr>
            <p:cNvPr id="234" name="Google Shape;234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5" name="Google Shape;235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6" name="Google Shape;236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7" name="Google Shape;237;p23"/>
          <p:cNvGrpSpPr/>
          <p:nvPr/>
        </p:nvGrpSpPr>
        <p:grpSpPr>
          <a:xfrm>
            <a:off x="6942478" y="1323025"/>
            <a:ext cx="235655" cy="481300"/>
            <a:chOff x="4963775" y="5368550"/>
            <a:chExt cx="294900" cy="481300"/>
          </a:xfrm>
        </p:grpSpPr>
        <p:cxnSp>
          <p:nvCxnSpPr>
            <p:cNvPr id="238" name="Google Shape;238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9" name="Google Shape;239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0" name="Google Shape;240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1" name="Google Shape;241;p23"/>
          <p:cNvGrpSpPr/>
          <p:nvPr/>
        </p:nvGrpSpPr>
        <p:grpSpPr>
          <a:xfrm>
            <a:off x="7587928" y="1323025"/>
            <a:ext cx="235655" cy="481300"/>
            <a:chOff x="4963775" y="5368550"/>
            <a:chExt cx="294900" cy="481300"/>
          </a:xfrm>
        </p:grpSpPr>
        <p:cxnSp>
          <p:nvCxnSpPr>
            <p:cNvPr id="242" name="Google Shape;242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3" name="Google Shape;243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4" name="Google Shape;244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5" name="Google Shape;245;p23"/>
          <p:cNvGrpSpPr/>
          <p:nvPr/>
        </p:nvGrpSpPr>
        <p:grpSpPr>
          <a:xfrm>
            <a:off x="636100" y="1527888"/>
            <a:ext cx="769850" cy="338713"/>
            <a:chOff x="636100" y="1527888"/>
            <a:chExt cx="769850" cy="338713"/>
          </a:xfrm>
        </p:grpSpPr>
        <p:sp>
          <p:nvSpPr>
            <p:cNvPr id="246" name="Google Shape;246;p23"/>
            <p:cNvSpPr/>
            <p:nvPr/>
          </p:nvSpPr>
          <p:spPr>
            <a:xfrm>
              <a:off x="747725" y="1656925"/>
              <a:ext cx="658225" cy="209675"/>
            </a:xfrm>
            <a:custGeom>
              <a:rect b="b" l="l" r="r" t="t"/>
              <a:pathLst>
                <a:path extrusionOk="0" h="8387" w="26329">
                  <a:moveTo>
                    <a:pt x="0" y="4635"/>
                  </a:moveTo>
                  <a:lnTo>
                    <a:pt x="730" y="4624"/>
                  </a:lnTo>
                  <a:lnTo>
                    <a:pt x="2010" y="8387"/>
                  </a:lnTo>
                  <a:lnTo>
                    <a:pt x="4178" y="0"/>
                  </a:lnTo>
                  <a:lnTo>
                    <a:pt x="26329" y="75"/>
                  </a:ln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47" name="Google Shape;247;p23"/>
            <p:cNvSpPr txBox="1"/>
            <p:nvPr/>
          </p:nvSpPr>
          <p:spPr>
            <a:xfrm>
              <a:off x="636100" y="1527888"/>
              <a:ext cx="3072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/>
                <a:t>3</a:t>
              </a:r>
              <a:endParaRPr sz="100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