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29CFD0F-E194-4C79-A555-6808376CDC17}">
  <a:tblStyle styleId="{829CFD0F-E194-4C79-A555-6808376CDC1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BE5D1FB-5A9F-468C-ACC0-87B34D3B1578}"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44A01B9-F66E-4036-8BB3-53CB4484DF75}"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0ff5ea3d0e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g10ff5ea3d0e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0ff5ea3d0e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10ff5ea3d0e_0_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ff5ea3d0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0ff5ea3d0e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0ff5ea3d0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10ff5ea3d0e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0ff5ea3d0e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0ff5ea3d0e_0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8</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8 </a:t>
            </a:r>
            <a:r>
              <a:rPr lang="en-GB" sz="1000">
                <a:solidFill>
                  <a:srgbClr val="2779F5"/>
                </a:solidFill>
                <a:latin typeface="Nunito Sans"/>
                <a:ea typeface="Nunito Sans"/>
                <a:cs typeface="Nunito Sans"/>
                <a:sym typeface="Nunito Sans"/>
              </a:rPr>
              <a:t>|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{829CFD0F-E194-4C79-A555-6808376CDC17}</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8 </a:t>
            </a:r>
            <a:r>
              <a:rPr lang="en-GB" sz="1000">
                <a:solidFill>
                  <a:srgbClr val="2779F5"/>
                </a:solidFill>
                <a:latin typeface="Nunito Sans"/>
                <a:ea typeface="Nunito Sans"/>
                <a:cs typeface="Nunito Sans"/>
                <a:sym typeface="Nunito Sans"/>
              </a:rPr>
              <a:t>|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{829CFD0F-E194-4C79-A555-6808376CDC17}</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7.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a:t>
            </a:r>
            <a:r>
              <a:rPr b="1" lang="en-GB" sz="3500">
                <a:solidFill>
                  <a:srgbClr val="FFFFFF"/>
                </a:solidFill>
                <a:latin typeface="Nunito Sans"/>
                <a:ea typeface="Nunito Sans"/>
                <a:cs typeface="Nunito Sans"/>
                <a:sym typeface="Nunito Sans"/>
              </a:rPr>
              <a:t>3</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graphicFrame>
        <p:nvGraphicFramePr>
          <p:cNvPr id="137" name="Google Shape;137;p24"/>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442125"/>
                <a:gridCol w="1474875"/>
                <a:gridCol w="1299100"/>
                <a:gridCol w="3119025"/>
              </a:tblGrid>
              <a:tr h="12845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2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1.039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sixth term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 4, 8, 16,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2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9.842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5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Use a factor tree to express 105 as a product of primes.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across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8" name="Google Shape;138;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9" name="Google Shape;139;p24"/>
          <p:cNvPicPr preferRelativeResize="0"/>
          <p:nvPr/>
        </p:nvPicPr>
        <p:blipFill>
          <a:blip r:embed="rId3">
            <a:alphaModFix/>
          </a:blip>
          <a:stretch>
            <a:fillRect/>
          </a:stretch>
        </p:blipFill>
        <p:spPr>
          <a:xfrm>
            <a:off x="5464738" y="2792413"/>
            <a:ext cx="2200275" cy="1762125"/>
          </a:xfrm>
          <a:prstGeom prst="rect">
            <a:avLst/>
          </a:prstGeom>
          <a:noFill/>
          <a:ln>
            <a:noFill/>
          </a:ln>
        </p:spPr>
      </p:pic>
      <p:pic>
        <p:nvPicPr>
          <p:cNvPr id="140" name="Google Shape;140;p24"/>
          <p:cNvPicPr preferRelativeResize="0"/>
          <p:nvPr/>
        </p:nvPicPr>
        <p:blipFill>
          <a:blip r:embed="rId4">
            <a:alphaModFix/>
          </a:blip>
          <a:stretch>
            <a:fillRect/>
          </a:stretch>
        </p:blipFill>
        <p:spPr>
          <a:xfrm>
            <a:off x="1197449" y="3066500"/>
            <a:ext cx="1098675" cy="695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graphicFrame>
        <p:nvGraphicFramePr>
          <p:cNvPr id="145" name="Google Shape;145;p25"/>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442125"/>
                <a:gridCol w="1474875"/>
                <a:gridCol w="1299100"/>
                <a:gridCol w="3119025"/>
              </a:tblGrid>
              <a:tr h="12845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2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1.039            </a:t>
                      </a:r>
                      <a:r>
                        <a:rPr b="0" lang="en-GB" sz="1600">
                          <a:solidFill>
                            <a:srgbClr val="00BC89"/>
                          </a:solidFill>
                          <a:latin typeface="Nunito Sans"/>
                          <a:ea typeface="Nunito Sans"/>
                          <a:cs typeface="Nunito Sans"/>
                          <a:sym typeface="Nunito Sans"/>
                        </a:rPr>
                        <a:t>1.04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sixth term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2, 4, 8, 16, 32, 64,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2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9.842               </a:t>
                      </a:r>
                      <a:r>
                        <a:rPr b="0" lang="en-GB" sz="1600">
                          <a:solidFill>
                            <a:srgbClr val="00BC89"/>
                          </a:solidFill>
                          <a:latin typeface="Nunito Sans"/>
                          <a:ea typeface="Nunito Sans"/>
                          <a:cs typeface="Nunito Sans"/>
                          <a:sym typeface="Nunito Sans"/>
                        </a:rPr>
                        <a:t>9.8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59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Use a factor tree to express 105 as a product of primes.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 x 5 x 7</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There are various products with which to start, eg 3 x 35, 5 x 21 etc</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across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6" name="Google Shape;146;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4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sp>
        <p:nvSpPr>
          <p:cNvPr id="147" name="Google Shape;147;p25"/>
          <p:cNvSpPr/>
          <p:nvPr/>
        </p:nvSpPr>
        <p:spPr>
          <a:xfrm>
            <a:off x="4665750" y="1640625"/>
            <a:ext cx="294300" cy="2430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8" name="Google Shape;148;p25"/>
          <p:cNvPicPr preferRelativeResize="0"/>
          <p:nvPr/>
        </p:nvPicPr>
        <p:blipFill>
          <a:blip r:embed="rId3">
            <a:alphaModFix/>
          </a:blip>
          <a:stretch>
            <a:fillRect/>
          </a:stretch>
        </p:blipFill>
        <p:spPr>
          <a:xfrm>
            <a:off x="1437650" y="2915950"/>
            <a:ext cx="1039625" cy="658175"/>
          </a:xfrm>
          <a:prstGeom prst="rect">
            <a:avLst/>
          </a:prstGeom>
          <a:noFill/>
          <a:ln>
            <a:noFill/>
          </a:ln>
        </p:spPr>
      </p:pic>
      <p:pic>
        <p:nvPicPr>
          <p:cNvPr id="149" name="Google Shape;149;p25"/>
          <p:cNvPicPr preferRelativeResize="0"/>
          <p:nvPr/>
        </p:nvPicPr>
        <p:blipFill>
          <a:blip r:embed="rId4">
            <a:alphaModFix/>
          </a:blip>
          <a:stretch>
            <a:fillRect/>
          </a:stretch>
        </p:blipFill>
        <p:spPr>
          <a:xfrm>
            <a:off x="5537063" y="2801213"/>
            <a:ext cx="2200275" cy="17621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aphicFrame>
        <p:nvGraphicFramePr>
          <p:cNvPr id="154" name="Google Shape;154;p26"/>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416525"/>
                <a:gridCol w="1500475"/>
                <a:gridCol w="1299100"/>
                <a:gridCol w="3119025"/>
              </a:tblGrid>
              <a:tr h="11812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1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10.0461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first negative number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19, 15, 11, 7…</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1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0.0025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71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Use a factor tree to express 36 as a product of primes.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across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5" name="Google Shape;155;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56" name="Google Shape;156;p26"/>
          <p:cNvPicPr preferRelativeResize="0"/>
          <p:nvPr/>
        </p:nvPicPr>
        <p:blipFill>
          <a:blip r:embed="rId3">
            <a:alphaModFix/>
          </a:blip>
          <a:stretch>
            <a:fillRect/>
          </a:stretch>
        </p:blipFill>
        <p:spPr>
          <a:xfrm>
            <a:off x="1574950" y="3176450"/>
            <a:ext cx="1137200" cy="719950"/>
          </a:xfrm>
          <a:prstGeom prst="rect">
            <a:avLst/>
          </a:prstGeom>
          <a:noFill/>
          <a:ln>
            <a:noFill/>
          </a:ln>
        </p:spPr>
      </p:pic>
      <p:pic>
        <p:nvPicPr>
          <p:cNvPr id="157" name="Google Shape;157;p26"/>
          <p:cNvPicPr preferRelativeResize="0"/>
          <p:nvPr/>
        </p:nvPicPr>
        <p:blipFill>
          <a:blip r:embed="rId4">
            <a:alphaModFix/>
          </a:blip>
          <a:stretch>
            <a:fillRect/>
          </a:stretch>
        </p:blipFill>
        <p:spPr>
          <a:xfrm>
            <a:off x="5506738" y="2718163"/>
            <a:ext cx="2200275" cy="17621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aphicFrame>
        <p:nvGraphicFramePr>
          <p:cNvPr id="162" name="Google Shape;162;p27"/>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416525"/>
                <a:gridCol w="1500475"/>
                <a:gridCol w="1299100"/>
                <a:gridCol w="3119025"/>
              </a:tblGrid>
              <a:tr h="11812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1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10.0461          </a:t>
                      </a:r>
                      <a:r>
                        <a:rPr b="0" lang="en-GB" sz="1600">
                          <a:solidFill>
                            <a:srgbClr val="00BC89"/>
                          </a:solidFill>
                          <a:latin typeface="Nunito Sans"/>
                          <a:ea typeface="Nunito Sans"/>
                          <a:cs typeface="Nunito Sans"/>
                          <a:sym typeface="Nunito Sans"/>
                        </a:rPr>
                        <a:t>10.0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first negative number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19, 15, 11, 7, 3, -1</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1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0.0025           </a:t>
                      </a:r>
                      <a:r>
                        <a:rPr b="0" lang="en-GB" sz="1600">
                          <a:solidFill>
                            <a:srgbClr val="00BC89"/>
                          </a:solidFill>
                          <a:latin typeface="Nunito Sans"/>
                          <a:ea typeface="Nunito Sans"/>
                          <a:cs typeface="Nunito Sans"/>
                          <a:sym typeface="Nunito Sans"/>
                        </a:rPr>
                        <a:t>0.003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71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Use a factor tree to express 36 as a product of primes.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 x 2 x 3 x 3</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or 2</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 x 3</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There are various products with which to start, eg 2 x 18, 6 x 6 etc</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across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3" name="Google Shape;163;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5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sp>
        <p:nvSpPr>
          <p:cNvPr id="164" name="Google Shape;164;p27"/>
          <p:cNvSpPr/>
          <p:nvPr/>
        </p:nvSpPr>
        <p:spPr>
          <a:xfrm>
            <a:off x="5277975" y="1599350"/>
            <a:ext cx="281400" cy="3327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5" name="Google Shape;165;p27"/>
          <p:cNvPicPr preferRelativeResize="0"/>
          <p:nvPr/>
        </p:nvPicPr>
        <p:blipFill>
          <a:blip r:embed="rId3">
            <a:alphaModFix/>
          </a:blip>
          <a:stretch>
            <a:fillRect/>
          </a:stretch>
        </p:blipFill>
        <p:spPr>
          <a:xfrm>
            <a:off x="1451525" y="3062000"/>
            <a:ext cx="1138025" cy="720475"/>
          </a:xfrm>
          <a:prstGeom prst="rect">
            <a:avLst/>
          </a:prstGeom>
          <a:noFill/>
          <a:ln>
            <a:noFill/>
          </a:ln>
        </p:spPr>
      </p:pic>
      <p:pic>
        <p:nvPicPr>
          <p:cNvPr id="166" name="Google Shape;166;p27"/>
          <p:cNvPicPr preferRelativeResize="0"/>
          <p:nvPr/>
        </p:nvPicPr>
        <p:blipFill>
          <a:blip r:embed="rId4">
            <a:alphaModFix/>
          </a:blip>
          <a:stretch>
            <a:fillRect/>
          </a:stretch>
        </p:blipFill>
        <p:spPr>
          <a:xfrm>
            <a:off x="5650088" y="2694488"/>
            <a:ext cx="2200275" cy="17621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{8BE5D1FB-5A9F-468C-ACC0-87B34D3B1578}</a:tableStyleId>
              </a:tblPr>
              <a:tblGrid>
                <a:gridCol w="88534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This week has a mixture of topics from last year and some additional skills in relation to rounding. Throughout the term, these rounding skills will be used in different ways, so dealing with any misconceptions is key, especially when dealing with significant figures. Use of ordinal numbers is seen in question 2 (in relation to sequences) and this could be discussed in relation to other familiar contexts.</a:t>
                      </a:r>
                      <a:r>
                        <a:rPr lang="en-GB" sz="1500">
                          <a:solidFill>
                            <a:schemeClr val="dk1"/>
                          </a:solidFill>
                          <a:latin typeface="Nunito Sans"/>
                          <a:ea typeface="Nunito Sans"/>
                          <a:cs typeface="Nunito Sans"/>
                          <a:sym typeface="Nunito Sans"/>
                        </a:rPr>
                        <a:t>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Rounding to decimal places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Identifying terms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Rounding to significant figures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Using factor trees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Reflecting shapes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{8BE5D1FB-5A9F-468C-ACC0-87B34D3B1578}</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Rounding to decimal places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a decimal go on forever?</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we decide the degree of accuracy needed?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Identifying terms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are ordinal numbers and how do we use them?</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Rounding to significant figures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do we call them significant figures?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you decide which figures are significant in a number?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Using factor trees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Other than a factor tree, how else could you find the prime decomposition of a number?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Reflecting shapes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symmetry an important property?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442125"/>
                <a:gridCol w="1474875"/>
                <a:gridCol w="1273500"/>
                <a:gridCol w="3144625"/>
              </a:tblGrid>
              <a:tr h="1179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1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5.68</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next term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 7, 10, 13, 16,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Round to 2 significant figures:</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37583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67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Use</a:t>
                      </a:r>
                      <a:r>
                        <a:rPr lang="en-GB" sz="1600">
                          <a:latin typeface="Nunito Sans"/>
                          <a:ea typeface="Nunito Sans"/>
                          <a:cs typeface="Nunito Sans"/>
                          <a:sym typeface="Nunito Sans"/>
                        </a:rPr>
                        <a:t> this factor tree to express 28 as a product of primes.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Reflect across the </a:t>
                      </a:r>
                      <a:r>
                        <a:rPr lang="en-GB" sz="1600">
                          <a:latin typeface="Nunito Sans"/>
                          <a:ea typeface="Nunito Sans"/>
                          <a:cs typeface="Nunito Sans"/>
                          <a:sym typeface="Nunito Sans"/>
                        </a:rPr>
                        <a:t>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1032438" y="2801888"/>
            <a:ext cx="2143125" cy="1952625"/>
          </a:xfrm>
          <a:prstGeom prst="rect">
            <a:avLst/>
          </a:prstGeom>
          <a:noFill/>
          <a:ln>
            <a:noFill/>
          </a:ln>
        </p:spPr>
      </p:pic>
      <p:pic>
        <p:nvPicPr>
          <p:cNvPr id="89" name="Google Shape;89;p18"/>
          <p:cNvPicPr preferRelativeResize="0"/>
          <p:nvPr/>
        </p:nvPicPr>
        <p:blipFill>
          <a:blip r:embed="rId4">
            <a:alphaModFix/>
          </a:blip>
          <a:stretch>
            <a:fillRect/>
          </a:stretch>
        </p:blipFill>
        <p:spPr>
          <a:xfrm>
            <a:off x="5418409" y="2704951"/>
            <a:ext cx="2438143" cy="19526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442125"/>
                <a:gridCol w="1474875"/>
                <a:gridCol w="1273500"/>
                <a:gridCol w="3144625"/>
              </a:tblGrid>
              <a:tr h="1179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1 decimal place: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5.68             </a:t>
                      </a:r>
                      <a:r>
                        <a:rPr b="0" lang="en-GB" sz="1600">
                          <a:solidFill>
                            <a:srgbClr val="00BC89"/>
                          </a:solidFill>
                          <a:latin typeface="Nunito Sans"/>
                          <a:ea typeface="Nunito Sans"/>
                          <a:cs typeface="Nunito Sans"/>
                          <a:sym typeface="Nunito Sans"/>
                        </a:rPr>
                        <a:t>5.7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next term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4, 7, 10, 13, 16, 19</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Round to 2 significant figures:</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37583              </a:t>
                      </a:r>
                      <a:r>
                        <a:rPr b="0" lang="en-GB" sz="1600">
                          <a:solidFill>
                            <a:srgbClr val="00BC89"/>
                          </a:solidFill>
                          <a:latin typeface="Nunito Sans"/>
                          <a:ea typeface="Nunito Sans"/>
                          <a:cs typeface="Nunito Sans"/>
                          <a:sym typeface="Nunito Sans"/>
                        </a:rPr>
                        <a:t>38000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67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Use</a:t>
                      </a:r>
                      <a:r>
                        <a:rPr lang="en-GB" sz="1600">
                          <a:latin typeface="Nunito Sans"/>
                          <a:ea typeface="Nunito Sans"/>
                          <a:cs typeface="Nunito Sans"/>
                          <a:sym typeface="Nunito Sans"/>
                        </a:rPr>
                        <a:t> this factor tree to express 28 as a product of primes.</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 x 2 x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Reflect across the </a:t>
                      </a:r>
                      <a:r>
                        <a:rPr lang="en-GB" sz="1600">
                          <a:latin typeface="Nunito Sans"/>
                          <a:ea typeface="Nunito Sans"/>
                          <a:cs typeface="Nunito Sans"/>
                          <a:sym typeface="Nunito Sans"/>
                        </a:rPr>
                        <a:t>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sp>
        <p:nvSpPr>
          <p:cNvPr id="96" name="Google Shape;96;p19"/>
          <p:cNvSpPr/>
          <p:nvPr/>
        </p:nvSpPr>
        <p:spPr>
          <a:xfrm>
            <a:off x="5019175" y="1556800"/>
            <a:ext cx="2430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7" name="Google Shape;97;p19"/>
          <p:cNvPicPr preferRelativeResize="0"/>
          <p:nvPr/>
        </p:nvPicPr>
        <p:blipFill>
          <a:blip r:embed="rId3">
            <a:alphaModFix/>
          </a:blip>
          <a:stretch>
            <a:fillRect/>
          </a:stretch>
        </p:blipFill>
        <p:spPr>
          <a:xfrm>
            <a:off x="1057600" y="2912525"/>
            <a:ext cx="1964125" cy="1789525"/>
          </a:xfrm>
          <a:prstGeom prst="rect">
            <a:avLst/>
          </a:prstGeom>
          <a:noFill/>
          <a:ln>
            <a:noFill/>
          </a:ln>
        </p:spPr>
      </p:pic>
      <p:pic>
        <p:nvPicPr>
          <p:cNvPr id="98" name="Google Shape;98;p19"/>
          <p:cNvPicPr preferRelativeResize="0"/>
          <p:nvPr/>
        </p:nvPicPr>
        <p:blipFill>
          <a:blip r:embed="rId4">
            <a:alphaModFix/>
          </a:blip>
          <a:stretch>
            <a:fillRect/>
          </a:stretch>
        </p:blipFill>
        <p:spPr>
          <a:xfrm>
            <a:off x="5622726" y="2695526"/>
            <a:ext cx="2403750" cy="1925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570075"/>
                <a:gridCol w="1346925"/>
                <a:gridCol w="1273500"/>
                <a:gridCol w="3144625"/>
              </a:tblGrid>
              <a:tr h="1169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2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2.71828</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next term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23, 19 15, 11,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3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2.603444</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6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Use this factor tree to express 70 as a product of primes.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across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4" name="Google Shape;10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5" name="Google Shape;105;p20"/>
          <p:cNvPicPr preferRelativeResize="0"/>
          <p:nvPr/>
        </p:nvPicPr>
        <p:blipFill>
          <a:blip r:embed="rId3">
            <a:alphaModFix/>
          </a:blip>
          <a:stretch>
            <a:fillRect/>
          </a:stretch>
        </p:blipFill>
        <p:spPr>
          <a:xfrm>
            <a:off x="997500" y="2879299"/>
            <a:ext cx="1907675" cy="1761600"/>
          </a:xfrm>
          <a:prstGeom prst="rect">
            <a:avLst/>
          </a:prstGeom>
          <a:noFill/>
          <a:ln>
            <a:noFill/>
          </a:ln>
        </p:spPr>
      </p:pic>
      <p:pic>
        <p:nvPicPr>
          <p:cNvPr id="106" name="Google Shape;106;p20"/>
          <p:cNvPicPr preferRelativeResize="0"/>
          <p:nvPr/>
        </p:nvPicPr>
        <p:blipFill>
          <a:blip r:embed="rId4">
            <a:alphaModFix/>
          </a:blip>
          <a:stretch>
            <a:fillRect/>
          </a:stretch>
        </p:blipFill>
        <p:spPr>
          <a:xfrm>
            <a:off x="5466401" y="2816963"/>
            <a:ext cx="2110550" cy="1886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570075"/>
                <a:gridCol w="1346925"/>
                <a:gridCol w="1273500"/>
                <a:gridCol w="3144625"/>
              </a:tblGrid>
              <a:tr h="1169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2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2.71828            </a:t>
                      </a:r>
                      <a:r>
                        <a:rPr b="0" lang="en-GB" sz="1600">
                          <a:solidFill>
                            <a:srgbClr val="00BC89"/>
                          </a:solidFill>
                          <a:latin typeface="Nunito Sans"/>
                          <a:ea typeface="Nunito Sans"/>
                          <a:cs typeface="Nunito Sans"/>
                          <a:sym typeface="Nunito Sans"/>
                        </a:rPr>
                        <a:t>2.72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next term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23, 19 15, 11, 7,</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3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2.603444         </a:t>
                      </a:r>
                      <a:r>
                        <a:rPr b="0" lang="en-GB" sz="1600">
                          <a:solidFill>
                            <a:srgbClr val="00BC89"/>
                          </a:solidFill>
                          <a:latin typeface="Nunito Sans"/>
                          <a:ea typeface="Nunito Sans"/>
                          <a:cs typeface="Nunito Sans"/>
                          <a:sym typeface="Nunito Sans"/>
                        </a:rPr>
                        <a:t>2.60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6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Use this factor tree to express 70 as a product of primes.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 x 5 x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across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2" name="Google Shape;112;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2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sp>
        <p:nvSpPr>
          <p:cNvPr id="113" name="Google Shape;113;p21"/>
          <p:cNvSpPr/>
          <p:nvPr/>
        </p:nvSpPr>
        <p:spPr>
          <a:xfrm>
            <a:off x="4924875" y="1553275"/>
            <a:ext cx="2430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4" name="Google Shape;114;p21"/>
          <p:cNvPicPr preferRelativeResize="0"/>
          <p:nvPr/>
        </p:nvPicPr>
        <p:blipFill>
          <a:blip r:embed="rId3">
            <a:alphaModFix/>
          </a:blip>
          <a:stretch>
            <a:fillRect/>
          </a:stretch>
        </p:blipFill>
        <p:spPr>
          <a:xfrm>
            <a:off x="1067575" y="2959725"/>
            <a:ext cx="1841800" cy="1709050"/>
          </a:xfrm>
          <a:prstGeom prst="rect">
            <a:avLst/>
          </a:prstGeom>
          <a:noFill/>
          <a:ln>
            <a:noFill/>
          </a:ln>
        </p:spPr>
      </p:pic>
      <p:pic>
        <p:nvPicPr>
          <p:cNvPr id="115" name="Google Shape;115;p21"/>
          <p:cNvPicPr preferRelativeResize="0"/>
          <p:nvPr/>
        </p:nvPicPr>
        <p:blipFill>
          <a:blip r:embed="rId4">
            <a:alphaModFix/>
          </a:blip>
          <a:stretch>
            <a:fillRect/>
          </a:stretch>
        </p:blipFill>
        <p:spPr>
          <a:xfrm>
            <a:off x="5650100" y="2842075"/>
            <a:ext cx="2043900" cy="1826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graphicFrame>
        <p:nvGraphicFramePr>
          <p:cNvPr id="120" name="Google Shape;120;p22"/>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518900"/>
                <a:gridCol w="1398100"/>
                <a:gridCol w="1324700"/>
                <a:gridCol w="3093425"/>
              </a:tblGrid>
              <a:tr h="1262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2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0.5555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sixth term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9, 7, 5, 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1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3.141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82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Use a factor tree to express 48 as a product of primes.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across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1" name="Google Shape;121;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2" name="Google Shape;122;p22"/>
          <p:cNvPicPr preferRelativeResize="0"/>
          <p:nvPr/>
        </p:nvPicPr>
        <p:blipFill>
          <a:blip r:embed="rId3">
            <a:alphaModFix/>
          </a:blip>
          <a:stretch>
            <a:fillRect/>
          </a:stretch>
        </p:blipFill>
        <p:spPr>
          <a:xfrm>
            <a:off x="1532950" y="3056500"/>
            <a:ext cx="1064325" cy="673825"/>
          </a:xfrm>
          <a:prstGeom prst="rect">
            <a:avLst/>
          </a:prstGeom>
          <a:noFill/>
          <a:ln>
            <a:noFill/>
          </a:ln>
        </p:spPr>
      </p:pic>
      <p:pic>
        <p:nvPicPr>
          <p:cNvPr id="123" name="Google Shape;123;p22"/>
          <p:cNvPicPr preferRelativeResize="0"/>
          <p:nvPr/>
        </p:nvPicPr>
        <p:blipFill>
          <a:blip r:embed="rId4">
            <a:alphaModFix/>
          </a:blip>
          <a:stretch>
            <a:fillRect/>
          </a:stretch>
        </p:blipFill>
        <p:spPr>
          <a:xfrm>
            <a:off x="5532438" y="2812363"/>
            <a:ext cx="2200275" cy="1762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aphicFrame>
        <p:nvGraphicFramePr>
          <p:cNvPr id="128" name="Google Shape;128;p23"/>
          <p:cNvGraphicFramePr/>
          <p:nvPr/>
        </p:nvGraphicFramePr>
        <p:xfrm>
          <a:off x="108044" y="862525"/>
          <a:ext cx="3000000" cy="3000000"/>
        </p:xfrm>
        <a:graphic>
          <a:graphicData uri="http://schemas.openxmlformats.org/drawingml/2006/table">
            <a:tbl>
              <a:tblPr bandRow="1" firstRow="1">
                <a:noFill/>
                <a:tableStyleId>{244A01B9-F66E-4036-8BB3-53CB4484DF75}</a:tableStyleId>
              </a:tblPr>
              <a:tblGrid>
                <a:gridCol w="1546950"/>
                <a:gridCol w="1518900"/>
                <a:gridCol w="1398100"/>
                <a:gridCol w="1324700"/>
                <a:gridCol w="3093425"/>
              </a:tblGrid>
              <a:tr h="1262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2 decimal places: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0.5555           </a:t>
                      </a:r>
                      <a:r>
                        <a:rPr b="0" lang="en-GB" sz="1600">
                          <a:solidFill>
                            <a:srgbClr val="00BC89"/>
                          </a:solidFill>
                          <a:latin typeface="Nunito Sans"/>
                          <a:ea typeface="Nunito Sans"/>
                          <a:cs typeface="Nunito Sans"/>
                          <a:sym typeface="Nunito Sans"/>
                        </a:rPr>
                        <a:t>0.56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sixth term in this sequence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9, 7, 5, 3, 1, -1</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to 1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3.141          </a:t>
                      </a:r>
                      <a:r>
                        <a:rPr b="0" lang="en-GB" sz="1600">
                          <a:solidFill>
                            <a:srgbClr val="00BC89"/>
                          </a:solidFill>
                          <a:latin typeface="Nunito Sans"/>
                          <a:ea typeface="Nunito Sans"/>
                          <a:cs typeface="Nunito Sans"/>
                          <a:sym typeface="Nunito Sans"/>
                        </a:rPr>
                        <a:t>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82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Use a factor tree to express 48 as a product of primes.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 x 2 x 2 x 2</a:t>
                      </a:r>
                      <a:r>
                        <a:rPr lang="en-GB" sz="1600">
                          <a:solidFill>
                            <a:srgbClr val="00BC89"/>
                          </a:solidFill>
                          <a:latin typeface="Nunito Sans"/>
                          <a:ea typeface="Nunito Sans"/>
                          <a:cs typeface="Nunito Sans"/>
                          <a:sym typeface="Nunito Sans"/>
                        </a:rPr>
                        <a:t> x 3</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or 2</a:t>
                      </a:r>
                      <a:r>
                        <a:rPr baseline="30000" lang="en-GB" sz="1600">
                          <a:solidFill>
                            <a:srgbClr val="00BC89"/>
                          </a:solidFill>
                          <a:latin typeface="Nunito Sans"/>
                          <a:ea typeface="Nunito Sans"/>
                          <a:cs typeface="Nunito Sans"/>
                          <a:sym typeface="Nunito Sans"/>
                        </a:rPr>
                        <a:t>4</a:t>
                      </a:r>
                      <a:r>
                        <a:rPr lang="en-GB" sz="1600">
                          <a:solidFill>
                            <a:srgbClr val="00BC89"/>
                          </a:solidFill>
                          <a:latin typeface="Nunito Sans"/>
                          <a:ea typeface="Nunito Sans"/>
                          <a:cs typeface="Nunito Sans"/>
                          <a:sym typeface="Nunito Sans"/>
                        </a:rPr>
                        <a:t> x 3</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There are various products with which to start, eg 2 x 24, 6 x 8 etc</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Reflect across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9" name="Google Shape;129;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a:t>
            </a:r>
            <a:r>
              <a:rPr b="1" lang="en-GB">
                <a:solidFill>
                  <a:srgbClr val="FFFFFF"/>
                </a:solidFill>
                <a:latin typeface="Nunito Sans"/>
                <a:ea typeface="Nunito Sans"/>
                <a:cs typeface="Nunito Sans"/>
                <a:sym typeface="Nunito Sans"/>
              </a:rPr>
              <a:t> 3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sp>
        <p:nvSpPr>
          <p:cNvPr id="130" name="Google Shape;130;p23"/>
          <p:cNvSpPr/>
          <p:nvPr/>
        </p:nvSpPr>
        <p:spPr>
          <a:xfrm>
            <a:off x="4823200" y="1615000"/>
            <a:ext cx="179100" cy="3327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1" name="Google Shape;131;p23"/>
          <p:cNvPicPr preferRelativeResize="0"/>
          <p:nvPr/>
        </p:nvPicPr>
        <p:blipFill>
          <a:blip r:embed="rId3">
            <a:alphaModFix/>
          </a:blip>
          <a:stretch>
            <a:fillRect/>
          </a:stretch>
        </p:blipFill>
        <p:spPr>
          <a:xfrm>
            <a:off x="1532950" y="3056500"/>
            <a:ext cx="1064325" cy="673825"/>
          </a:xfrm>
          <a:prstGeom prst="rect">
            <a:avLst/>
          </a:prstGeom>
          <a:noFill/>
          <a:ln>
            <a:noFill/>
          </a:ln>
        </p:spPr>
      </p:pic>
      <p:pic>
        <p:nvPicPr>
          <p:cNvPr id="132" name="Google Shape;132;p23"/>
          <p:cNvPicPr preferRelativeResize="0"/>
          <p:nvPr/>
        </p:nvPicPr>
        <p:blipFill>
          <a:blip r:embed="rId4">
            <a:alphaModFix/>
          </a:blip>
          <a:stretch>
            <a:fillRect/>
          </a:stretch>
        </p:blipFill>
        <p:spPr>
          <a:xfrm>
            <a:off x="5778438" y="2764538"/>
            <a:ext cx="2200275" cy="17621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