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BD08D3A-7686-4D60-9403-DE3657B3ACB8}">
  <a:tblStyle styleId="{8BD08D3A-7686-4D60-9403-DE3657B3ACB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322E0D1-E6F4-42A4-8EE6-84F439C2DDA0}"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B3933E3-8F57-4954-BFC9-55D0FDF1C574}"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101425e64b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1101425e64b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101425e64b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1101425e64b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01425e64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101425e64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101425e64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1101425e64b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101425e64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1101425e64b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8</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 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{8BD08D3A-7686-4D60-9403-DE3657B3ACB8}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{8BD08D3A-7686-4D60-9403-DE3657B3ACB8}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4"/>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3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1 significant figure: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8467</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1.677</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3n - 2,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a:t>
                      </a:r>
                      <a:r>
                        <a:rPr b="0" baseline="30000" lang="en-GB" sz="1600">
                          <a:solidFill>
                            <a:schemeClr val="dk1"/>
                          </a:solidFill>
                          <a:latin typeface="Nunito Sans"/>
                          <a:ea typeface="Nunito Sans"/>
                          <a:cs typeface="Nunito Sans"/>
                          <a:sym typeface="Nunito Sans"/>
                        </a:rPr>
                        <a:t>st</a:t>
                      </a:r>
                      <a:r>
                        <a:rPr b="0" lang="en-GB" sz="1600">
                          <a:solidFill>
                            <a:schemeClr val="dk1"/>
                          </a:solidFill>
                          <a:latin typeface="Nunito Sans"/>
                          <a:ea typeface="Nunito Sans"/>
                          <a:cs typeface="Nunito Sans"/>
                          <a:sym typeface="Nunito Sans"/>
                        </a:rPr>
                        <a:t> term is…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10</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31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Write down the coordinates of the point where this line crosses the x-axis.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9" name="Google Shape;129;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0" name="Google Shape;130;p24"/>
          <p:cNvPicPr preferRelativeResize="0"/>
          <p:nvPr/>
        </p:nvPicPr>
        <p:blipFill>
          <a:blip r:embed="rId3">
            <a:alphaModFix/>
          </a:blip>
          <a:stretch>
            <a:fillRect/>
          </a:stretch>
        </p:blipFill>
        <p:spPr>
          <a:xfrm>
            <a:off x="471125" y="2815225"/>
            <a:ext cx="2627950" cy="1377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25"/>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3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1 significant figure:</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8467          </a:t>
                      </a:r>
                      <a:r>
                        <a:rPr b="0" lang="en-GB" sz="1600">
                          <a:solidFill>
                            <a:srgbClr val="00BC89"/>
                          </a:solidFill>
                          <a:latin typeface="Nunito Sans"/>
                          <a:ea typeface="Nunito Sans"/>
                          <a:cs typeface="Nunito Sans"/>
                          <a:sym typeface="Nunito Sans"/>
                        </a:rPr>
                        <a:t>8000</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1.677           </a:t>
                      </a:r>
                      <a:r>
                        <a:rPr b="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3n - 2,</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a:t>
                      </a:r>
                      <a:r>
                        <a:rPr b="0" baseline="30000" lang="en-GB" sz="1600">
                          <a:solidFill>
                            <a:schemeClr val="dk1"/>
                          </a:solidFill>
                          <a:latin typeface="Nunito Sans"/>
                          <a:ea typeface="Nunito Sans"/>
                          <a:cs typeface="Nunito Sans"/>
                          <a:sym typeface="Nunito Sans"/>
                        </a:rPr>
                        <a:t>st</a:t>
                      </a:r>
                      <a:r>
                        <a:rPr b="0" lang="en-GB" sz="1600">
                          <a:solidFill>
                            <a:schemeClr val="dk1"/>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1</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10</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28</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x</a:t>
                      </a:r>
                      <a:r>
                        <a:rPr b="0" lang="en-GB" sz="1600">
                          <a:solidFill>
                            <a:srgbClr val="00BC89"/>
                          </a:solidFill>
                          <a:latin typeface="Nunito Sans"/>
                          <a:ea typeface="Nunito Sans"/>
                          <a:cs typeface="Nunito Sans"/>
                          <a:sym typeface="Nunito Sans"/>
                        </a:rPr>
                        <a:t> = 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318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Write down the coordinates of the point where this line crosses the x-axis.      </a:t>
                      </a:r>
                      <a:r>
                        <a:rPr lang="en-GB" sz="1600">
                          <a:solidFill>
                            <a:srgbClr val="00BC89"/>
                          </a:solidFill>
                          <a:latin typeface="Nunito Sans"/>
                          <a:ea typeface="Nunito Sans"/>
                          <a:cs typeface="Nunito Sans"/>
                          <a:sym typeface="Nunito Sans"/>
                        </a:rPr>
                        <a:t>(-3, 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6" name="Google Shape;136;p25"/>
          <p:cNvSpPr txBox="1"/>
          <p:nvPr/>
        </p:nvSpPr>
        <p:spPr>
          <a:xfrm>
            <a:off x="80050" y="361775"/>
            <a:ext cx="261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37" name="Google Shape;137;p25"/>
          <p:cNvPicPr preferRelativeResize="0"/>
          <p:nvPr/>
        </p:nvPicPr>
        <p:blipFill>
          <a:blip r:embed="rId3">
            <a:alphaModFix/>
          </a:blip>
          <a:stretch>
            <a:fillRect/>
          </a:stretch>
        </p:blipFill>
        <p:spPr>
          <a:xfrm>
            <a:off x="453700" y="2758998"/>
            <a:ext cx="2613500" cy="1370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6"/>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significant figures: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7.1833</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64937</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11 - 3n,</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a:t>
                      </a:r>
                      <a:r>
                        <a:rPr b="0" baseline="30000" lang="en-GB" sz="1600">
                          <a:solidFill>
                            <a:schemeClr val="dk1"/>
                          </a:solidFill>
                          <a:latin typeface="Nunito Sans"/>
                          <a:ea typeface="Nunito Sans"/>
                          <a:cs typeface="Nunito Sans"/>
                          <a:sym typeface="Nunito Sans"/>
                        </a:rPr>
                        <a:t>st</a:t>
                      </a:r>
                      <a:r>
                        <a:rPr b="0" lang="en-GB" sz="1600">
                          <a:solidFill>
                            <a:schemeClr val="dk1"/>
                          </a:solidFill>
                          <a:latin typeface="Nunito Sans"/>
                          <a:ea typeface="Nunito Sans"/>
                          <a:cs typeface="Nunito Sans"/>
                          <a:sym typeface="Nunito Sans"/>
                        </a:rPr>
                        <a:t> term is…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5</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3 - 5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11 - 4</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Write down the coordinates of the point where this line crosses the y-axis.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44" name="Google Shape;144;p26"/>
          <p:cNvPicPr preferRelativeResize="0"/>
          <p:nvPr/>
        </p:nvPicPr>
        <p:blipFill>
          <a:blip r:embed="rId3">
            <a:alphaModFix/>
          </a:blip>
          <a:stretch>
            <a:fillRect/>
          </a:stretch>
        </p:blipFill>
        <p:spPr>
          <a:xfrm>
            <a:off x="588700" y="2867675"/>
            <a:ext cx="2153125" cy="1761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7"/>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2 significant figures: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7.1833    </a:t>
                      </a:r>
                      <a:r>
                        <a:rPr b="0" lang="en-GB" sz="1600">
                          <a:solidFill>
                            <a:srgbClr val="00BC89"/>
                          </a:solidFill>
                          <a:latin typeface="Nunito Sans"/>
                          <a:ea typeface="Nunito Sans"/>
                          <a:cs typeface="Nunito Sans"/>
                          <a:sym typeface="Nunito Sans"/>
                        </a:rPr>
                        <a:t>7.2</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64937     </a:t>
                      </a:r>
                      <a:r>
                        <a:rPr b="0" lang="en-GB" sz="1600">
                          <a:solidFill>
                            <a:srgbClr val="00BC89"/>
                          </a:solidFill>
                          <a:latin typeface="Nunito Sans"/>
                          <a:ea typeface="Nunito Sans"/>
                          <a:cs typeface="Nunito Sans"/>
                          <a:sym typeface="Nunito Sans"/>
                        </a:rPr>
                        <a:t>65000</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11 - 3n,</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a:t>
                      </a:r>
                      <a:r>
                        <a:rPr b="0" baseline="30000" lang="en-GB" sz="1600">
                          <a:solidFill>
                            <a:schemeClr val="dk1"/>
                          </a:solidFill>
                          <a:latin typeface="Nunito Sans"/>
                          <a:ea typeface="Nunito Sans"/>
                          <a:cs typeface="Nunito Sans"/>
                          <a:sym typeface="Nunito Sans"/>
                        </a:rPr>
                        <a:t>st</a:t>
                      </a:r>
                      <a:r>
                        <a:rPr b="0" lang="en-GB" sz="1600">
                          <a:solidFill>
                            <a:schemeClr val="dk1"/>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5</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-4</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3 - 5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11 - 4</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Write down the coordinates of the point where this line crosses the y-axis.      </a:t>
                      </a:r>
                      <a:r>
                        <a:rPr lang="en-GB" sz="1600">
                          <a:solidFill>
                            <a:srgbClr val="00BC89"/>
                          </a:solidFill>
                          <a:latin typeface="Nunito Sans"/>
                          <a:ea typeface="Nunito Sans"/>
                          <a:cs typeface="Nunito Sans"/>
                          <a:sym typeface="Nunito Sans"/>
                        </a:rPr>
                        <a:t>(0, 4)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0" name="Google Shape;150;p27"/>
          <p:cNvSpPr txBox="1"/>
          <p:nvPr/>
        </p:nvSpPr>
        <p:spPr>
          <a:xfrm>
            <a:off x="80050" y="361775"/>
            <a:ext cx="263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51" name="Google Shape;151;p27"/>
          <p:cNvPicPr preferRelativeResize="0"/>
          <p:nvPr/>
        </p:nvPicPr>
        <p:blipFill>
          <a:blip r:embed="rId3">
            <a:alphaModFix/>
          </a:blip>
          <a:stretch>
            <a:fillRect/>
          </a:stretch>
        </p:blipFill>
        <p:spPr>
          <a:xfrm>
            <a:off x="691300" y="2766100"/>
            <a:ext cx="2191675" cy="1800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982075"/>
          <a:ext cx="3000000" cy="3000000"/>
        </p:xfrm>
        <a:graphic>
          <a:graphicData uri="http://schemas.openxmlformats.org/drawingml/2006/table">
            <a:tbl>
              <a:tblPr>
                <a:noFill/>
                <a:tableStyleId>{7322E0D1-E6F4-42A4-8EE6-84F439C2DDA0}</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topics looked at over this week should be </a:t>
                      </a:r>
                      <a:r>
                        <a:rPr lang="en-GB" sz="1500">
                          <a:latin typeface="Nunito Sans"/>
                          <a:ea typeface="Nunito Sans"/>
                          <a:cs typeface="Nunito Sans"/>
                          <a:sym typeface="Nunito Sans"/>
                        </a:rPr>
                        <a:t>familiar so this is about building fluency and confidence. </a:t>
                      </a:r>
                      <a:r>
                        <a:rPr lang="en-GB" sz="1500">
                          <a:latin typeface="Nunito Sans"/>
                          <a:ea typeface="Nunito Sans"/>
                          <a:cs typeface="Nunito Sans"/>
                          <a:sym typeface="Nunito Sans"/>
                        </a:rPr>
                        <a:t>There is room for extension by asking students to justify their steps in question 3. If necessary, students may consult previous notes in order to look up definitions for question 5.</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Rounding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Using n</a:t>
                      </a:r>
                      <a:r>
                        <a:rPr b="1" baseline="30000" lang="en-GB" sz="1500">
                          <a:solidFill>
                            <a:schemeClr val="dk1"/>
                          </a:solidFill>
                          <a:latin typeface="Nunito Sans"/>
                          <a:ea typeface="Nunito Sans"/>
                          <a:cs typeface="Nunito Sans"/>
                          <a:sym typeface="Nunito Sans"/>
                        </a:rPr>
                        <a:t>th</a:t>
                      </a:r>
                      <a:r>
                        <a:rPr b="1" lang="en-GB" sz="1500">
                          <a:solidFill>
                            <a:schemeClr val="dk1"/>
                          </a:solidFill>
                          <a:latin typeface="Nunito Sans"/>
                          <a:ea typeface="Nunito Sans"/>
                          <a:cs typeface="Nunito Sans"/>
                          <a:sym typeface="Nunito Sans"/>
                        </a:rPr>
                        <a:t> term rules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Linear equations (two steps)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Column addition/subtraction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Understanding graphs of linear equations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{7322E0D1-E6F4-42A4-8EE6-84F439C2DDA0}</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Rounding</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have you developed your rounding strategies so far this term?</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Using n</a:t>
                      </a:r>
                      <a:r>
                        <a:rPr b="1" baseline="30000" lang="en-GB">
                          <a:solidFill>
                            <a:schemeClr val="dk1"/>
                          </a:solidFill>
                          <a:latin typeface="Nunito Sans"/>
                          <a:ea typeface="Nunito Sans"/>
                          <a:cs typeface="Nunito Sans"/>
                          <a:sym typeface="Nunito Sans"/>
                        </a:rPr>
                        <a:t>th</a:t>
                      </a:r>
                      <a:r>
                        <a:rPr b="1" lang="en-GB">
                          <a:solidFill>
                            <a:schemeClr val="dk1"/>
                          </a:solidFill>
                          <a:latin typeface="Nunito Sans"/>
                          <a:ea typeface="Nunito Sans"/>
                          <a:cs typeface="Nunito Sans"/>
                          <a:sym typeface="Nunito Sans"/>
                        </a:rPr>
                        <a:t> term rules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are the advantages/disadvantages of using n</a:t>
                      </a:r>
                      <a:r>
                        <a:rPr b="1" baseline="30000" lang="en-GB">
                          <a:solidFill>
                            <a:srgbClr val="2779F5"/>
                          </a:solidFill>
                          <a:latin typeface="Nunito Sans"/>
                          <a:ea typeface="Nunito Sans"/>
                          <a:cs typeface="Nunito Sans"/>
                          <a:sym typeface="Nunito Sans"/>
                        </a:rPr>
                        <a:t>th </a:t>
                      </a:r>
                      <a:r>
                        <a:rPr b="1" lang="en-GB">
                          <a:solidFill>
                            <a:srgbClr val="2779F5"/>
                          </a:solidFill>
                          <a:latin typeface="Nunito Sans"/>
                          <a:ea typeface="Nunito Sans"/>
                          <a:cs typeface="Nunito Sans"/>
                          <a:sym typeface="Nunito Sans"/>
                        </a:rPr>
                        <a:t>term rules?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Linear equations (two steps)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could you justify your steps as part of your solution?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Column addition/subtraction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it important to line up the numbers when using the column method?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Understanding graphs of linear equations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can you describe a line in terms of algebra?</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262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integer:</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4.8</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9.41</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If the n</a:t>
                      </a:r>
                      <a:r>
                        <a:rPr b="0" baseline="30000" lang="en-GB" sz="1600">
                          <a:solidFill>
                            <a:srgbClr val="000000"/>
                          </a:solidFill>
                          <a:latin typeface="Nunito Sans"/>
                          <a:ea typeface="Nunito Sans"/>
                          <a:cs typeface="Nunito Sans"/>
                          <a:sym typeface="Nunito Sans"/>
                        </a:rPr>
                        <a:t>th</a:t>
                      </a:r>
                      <a:r>
                        <a:rPr b="0" lang="en-GB" sz="1600">
                          <a:solidFill>
                            <a:srgbClr val="000000"/>
                          </a:solidFill>
                          <a:latin typeface="Nunito Sans"/>
                          <a:ea typeface="Nunito Sans"/>
                          <a:cs typeface="Nunito Sans"/>
                          <a:sym typeface="Nunito Sans"/>
                        </a:rPr>
                        <a:t> term is 2n + 7,</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The 1</a:t>
                      </a:r>
                      <a:r>
                        <a:rPr b="0" baseline="30000" lang="en-GB" sz="1600">
                          <a:solidFill>
                            <a:srgbClr val="000000"/>
                          </a:solidFill>
                          <a:latin typeface="Nunito Sans"/>
                          <a:ea typeface="Nunito Sans"/>
                          <a:cs typeface="Nunito Sans"/>
                          <a:sym typeface="Nunito Sans"/>
                        </a:rPr>
                        <a:t>st</a:t>
                      </a:r>
                      <a:r>
                        <a:rPr b="0" lang="en-GB" sz="1600">
                          <a:solidFill>
                            <a:srgbClr val="000000"/>
                          </a:solidFill>
                          <a:latin typeface="Nunito Sans"/>
                          <a:ea typeface="Nunito Sans"/>
                          <a:cs typeface="Nunito Sans"/>
                          <a:sym typeface="Nunito Sans"/>
                        </a:rPr>
                        <a:t> term is…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The 5</a:t>
                      </a:r>
                      <a:r>
                        <a:rPr b="0" baseline="30000" lang="en-GB" sz="1600">
                          <a:solidFill>
                            <a:srgbClr val="000000"/>
                          </a:solidFill>
                          <a:latin typeface="Nunito Sans"/>
                          <a:ea typeface="Nunito Sans"/>
                          <a:cs typeface="Nunito Sans"/>
                          <a:sym typeface="Nunito Sans"/>
                        </a:rPr>
                        <a:t>th </a:t>
                      </a:r>
                      <a:r>
                        <a:rPr b="0" lang="en-GB" sz="1600">
                          <a:solidFill>
                            <a:srgbClr val="000000"/>
                          </a:solidFill>
                          <a:latin typeface="Nunito Sans"/>
                          <a:ea typeface="Nunito Sans"/>
                          <a:cs typeface="Nunito Sans"/>
                          <a:sym typeface="Nunito Sans"/>
                        </a:rPr>
                        <a:t> term is…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rgbClr val="000000"/>
                          </a:solidFill>
                          <a:latin typeface="Times New Roman"/>
                          <a:ea typeface="Times New Roman"/>
                          <a:cs typeface="Times New Roman"/>
                          <a:sym typeface="Times New Roman"/>
                        </a:rPr>
                        <a:t>x</a:t>
                      </a:r>
                      <a:endParaRPr b="0" i="1" sz="1600">
                        <a:solidFill>
                          <a:srgbClr val="000000"/>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+ 2 = 2</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66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A straight line has equation</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4</a:t>
                      </a:r>
                      <a:r>
                        <a:rPr i="1" lang="en-GB" sz="1600">
                          <a:solidFill>
                            <a:schemeClr val="dk1"/>
                          </a:solidFill>
                          <a:latin typeface="Times New Roman"/>
                          <a:ea typeface="Times New Roman"/>
                          <a:cs typeface="Times New Roman"/>
                          <a:sym typeface="Times New Roman"/>
                        </a:rPr>
                        <a:t>x</a:t>
                      </a:r>
                      <a:r>
                        <a:rPr lang="en-GB" sz="1600">
                          <a:latin typeface="Nunito Sans"/>
                          <a:ea typeface="Nunito Sans"/>
                          <a:cs typeface="Nunito Sans"/>
                          <a:sym typeface="Nunito Sans"/>
                        </a:rPr>
                        <a:t> + 5</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What is the gradient of this line?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560225" y="2793648"/>
            <a:ext cx="2308075" cy="1396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262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integer:</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4.8           </a:t>
                      </a:r>
                      <a:r>
                        <a:rPr b="0" lang="en-GB" sz="1600">
                          <a:solidFill>
                            <a:srgbClr val="00BC89"/>
                          </a:solidFill>
                          <a:latin typeface="Nunito Sans"/>
                          <a:ea typeface="Nunito Sans"/>
                          <a:cs typeface="Nunito Sans"/>
                          <a:sym typeface="Nunito Sans"/>
                        </a:rPr>
                        <a:t>5</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9.41        </a:t>
                      </a:r>
                      <a:r>
                        <a:rPr b="0" lang="en-GB" sz="1600">
                          <a:solidFill>
                            <a:srgbClr val="00BC89"/>
                          </a:solidFill>
                          <a:latin typeface="Nunito Sans"/>
                          <a:ea typeface="Nunito Sans"/>
                          <a:cs typeface="Nunito Sans"/>
                          <a:sym typeface="Nunito Sans"/>
                        </a:rPr>
                        <a:t>9</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If the n</a:t>
                      </a:r>
                      <a:r>
                        <a:rPr b="0" baseline="30000" lang="en-GB" sz="1600">
                          <a:solidFill>
                            <a:srgbClr val="000000"/>
                          </a:solidFill>
                          <a:latin typeface="Nunito Sans"/>
                          <a:ea typeface="Nunito Sans"/>
                          <a:cs typeface="Nunito Sans"/>
                          <a:sym typeface="Nunito Sans"/>
                        </a:rPr>
                        <a:t>th</a:t>
                      </a:r>
                      <a:r>
                        <a:rPr b="0" lang="en-GB" sz="1600">
                          <a:solidFill>
                            <a:srgbClr val="000000"/>
                          </a:solidFill>
                          <a:latin typeface="Nunito Sans"/>
                          <a:ea typeface="Nunito Sans"/>
                          <a:cs typeface="Nunito Sans"/>
                          <a:sym typeface="Nunito Sans"/>
                        </a:rPr>
                        <a:t> term is 2n + 7,</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The 1</a:t>
                      </a:r>
                      <a:r>
                        <a:rPr b="0" baseline="30000" lang="en-GB" sz="1600">
                          <a:solidFill>
                            <a:srgbClr val="000000"/>
                          </a:solidFill>
                          <a:latin typeface="Nunito Sans"/>
                          <a:ea typeface="Nunito Sans"/>
                          <a:cs typeface="Nunito Sans"/>
                          <a:sym typeface="Nunito Sans"/>
                        </a:rPr>
                        <a:t>st</a:t>
                      </a:r>
                      <a:r>
                        <a:rPr b="0" lang="en-GB" sz="1600">
                          <a:solidFill>
                            <a:srgbClr val="000000"/>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9</a:t>
                      </a:r>
                      <a:endParaRPr b="0"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The 5</a:t>
                      </a:r>
                      <a:r>
                        <a:rPr b="0" baseline="30000" lang="en-GB" sz="1600">
                          <a:solidFill>
                            <a:srgbClr val="000000"/>
                          </a:solidFill>
                          <a:latin typeface="Nunito Sans"/>
                          <a:ea typeface="Nunito Sans"/>
                          <a:cs typeface="Nunito Sans"/>
                          <a:sym typeface="Nunito Sans"/>
                        </a:rPr>
                        <a:t>th </a:t>
                      </a:r>
                      <a:r>
                        <a:rPr b="0" lang="en-GB" sz="1600">
                          <a:solidFill>
                            <a:srgbClr val="000000"/>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17</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+ 2 = 2</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66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A straight line has equation</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4</a:t>
                      </a:r>
                      <a:r>
                        <a:rPr i="1" lang="en-GB" sz="1600">
                          <a:solidFill>
                            <a:schemeClr val="dk1"/>
                          </a:solidFill>
                          <a:latin typeface="Times New Roman"/>
                          <a:ea typeface="Times New Roman"/>
                          <a:cs typeface="Times New Roman"/>
                          <a:sym typeface="Times New Roman"/>
                        </a:rPr>
                        <a:t>x</a:t>
                      </a:r>
                      <a:r>
                        <a:rPr lang="en-GB" sz="1600">
                          <a:latin typeface="Nunito Sans"/>
                          <a:ea typeface="Nunito Sans"/>
                          <a:cs typeface="Nunito Sans"/>
                          <a:sym typeface="Nunito Sans"/>
                        </a:rPr>
                        <a:t> + 5</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What is the gradient of this line?       </a:t>
                      </a:r>
                      <a:r>
                        <a:rPr lang="en-GB" sz="1600">
                          <a:solidFill>
                            <a:srgbClr val="00BC89"/>
                          </a:solidFill>
                          <a:latin typeface="Nunito Sans"/>
                          <a:ea typeface="Nunito Sans"/>
                          <a:cs typeface="Nunito Sans"/>
                          <a:sym typeface="Nunito Sans"/>
                        </a:rPr>
                        <a:t>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4" name="Google Shape;94;p19"/>
          <p:cNvSpPr txBox="1"/>
          <p:nvPr/>
        </p:nvSpPr>
        <p:spPr>
          <a:xfrm>
            <a:off x="80050" y="361775"/>
            <a:ext cx="2763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5" name="Google Shape;95;p19"/>
          <p:cNvPicPr preferRelativeResize="0"/>
          <p:nvPr/>
        </p:nvPicPr>
        <p:blipFill>
          <a:blip r:embed="rId3">
            <a:alphaModFix/>
          </a:blip>
          <a:stretch>
            <a:fillRect/>
          </a:stretch>
        </p:blipFill>
        <p:spPr>
          <a:xfrm>
            <a:off x="555850" y="2842550"/>
            <a:ext cx="2400525" cy="14520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graphicFrame>
        <p:nvGraphicFramePr>
          <p:cNvPr id="100" name="Google Shape;100;p20"/>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100:</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3258</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55317</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3n +1,</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5</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term is…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100</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+ 2.8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+ 1.7</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Times New Roman"/>
                          <a:ea typeface="Times New Roman"/>
                          <a:cs typeface="Times New Roman"/>
                          <a:sym typeface="Times New Roman"/>
                        </a:rPr>
                        <a:t> </a:t>
                      </a:r>
                      <a:r>
                        <a:rPr lang="en-GB" sz="1600">
                          <a:solidFill>
                            <a:schemeClr val="dk1"/>
                          </a:solidFill>
                          <a:latin typeface="Nunito Sans"/>
                          <a:ea typeface="Nunito Sans"/>
                          <a:cs typeface="Nunito Sans"/>
                          <a:sym typeface="Nunito Sans"/>
                        </a:rPr>
                        <a:t>= 2</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Write down the coordinates of the point where this line crosses the y-axis.</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1" name="Google Shape;10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2" name="Google Shape;102;p20"/>
          <p:cNvPicPr preferRelativeResize="0"/>
          <p:nvPr/>
        </p:nvPicPr>
        <p:blipFill>
          <a:blip r:embed="rId3">
            <a:alphaModFix/>
          </a:blip>
          <a:stretch>
            <a:fillRect/>
          </a:stretch>
        </p:blipFill>
        <p:spPr>
          <a:xfrm>
            <a:off x="536500" y="2717500"/>
            <a:ext cx="2359850" cy="1427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graphicFrame>
        <p:nvGraphicFramePr>
          <p:cNvPr id="107" name="Google Shape;107;p21"/>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100:</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3258           </a:t>
                      </a:r>
                      <a:r>
                        <a:rPr b="0" lang="en-GB" sz="1600">
                          <a:solidFill>
                            <a:srgbClr val="00BC89"/>
                          </a:solidFill>
                          <a:latin typeface="Nunito Sans"/>
                          <a:ea typeface="Nunito Sans"/>
                          <a:cs typeface="Nunito Sans"/>
                          <a:sym typeface="Nunito Sans"/>
                        </a:rPr>
                        <a:t>3300</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55317       </a:t>
                      </a:r>
                      <a:r>
                        <a:rPr b="0" lang="en-GB" sz="1600">
                          <a:solidFill>
                            <a:srgbClr val="00BC89"/>
                          </a:solidFill>
                          <a:latin typeface="Nunito Sans"/>
                          <a:ea typeface="Nunito Sans"/>
                          <a:cs typeface="Nunito Sans"/>
                          <a:sym typeface="Nunito Sans"/>
                        </a:rPr>
                        <a:t>55300</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3n +1,</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5</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term is…   </a:t>
                      </a:r>
                      <a:r>
                        <a:rPr b="0" lang="en-GB" sz="1600">
                          <a:solidFill>
                            <a:srgbClr val="00BC89"/>
                          </a:solidFill>
                          <a:latin typeface="Nunito Sans"/>
                          <a:ea typeface="Nunito Sans"/>
                          <a:cs typeface="Nunito Sans"/>
                          <a:sym typeface="Nunito Sans"/>
                        </a:rPr>
                        <a:t>16</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100</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301</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+ 2.8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2</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Write down the coordinates of the point where this line crosses the y-axis.      </a:t>
                      </a:r>
                      <a:r>
                        <a:rPr lang="en-GB" sz="1600">
                          <a:solidFill>
                            <a:srgbClr val="00BC89"/>
                          </a:solidFill>
                          <a:latin typeface="Nunito Sans"/>
                          <a:ea typeface="Nunito Sans"/>
                          <a:cs typeface="Nunito Sans"/>
                          <a:sym typeface="Nunito Sans"/>
                        </a:rPr>
                        <a:t>(0, -3)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8" name="Google Shape;108;p21"/>
          <p:cNvSpPr txBox="1"/>
          <p:nvPr/>
        </p:nvSpPr>
        <p:spPr>
          <a:xfrm>
            <a:off x="80050" y="361775"/>
            <a:ext cx="2594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09" name="Google Shape;109;p21"/>
          <p:cNvPicPr preferRelativeResize="0"/>
          <p:nvPr/>
        </p:nvPicPr>
        <p:blipFill>
          <a:blip r:embed="rId3">
            <a:alphaModFix/>
          </a:blip>
          <a:stretch>
            <a:fillRect/>
          </a:stretch>
        </p:blipFill>
        <p:spPr>
          <a:xfrm>
            <a:off x="587350" y="2709498"/>
            <a:ext cx="2316550" cy="14012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aphicFrame>
        <p:nvGraphicFramePr>
          <p:cNvPr id="114" name="Google Shape;114;p22"/>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10:</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345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7293</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1 - 5n,</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a:t>
                      </a:r>
                      <a:r>
                        <a:rPr b="0" baseline="30000" lang="en-GB" sz="1600">
                          <a:solidFill>
                            <a:schemeClr val="dk1"/>
                          </a:solidFill>
                          <a:latin typeface="Nunito Sans"/>
                          <a:ea typeface="Nunito Sans"/>
                          <a:cs typeface="Nunito Sans"/>
                          <a:sym typeface="Nunito Sans"/>
                        </a:rPr>
                        <a:t>st</a:t>
                      </a:r>
                      <a:r>
                        <a:rPr b="0" lang="en-GB" sz="1600">
                          <a:solidFill>
                            <a:schemeClr val="dk1"/>
                          </a:solidFill>
                          <a:latin typeface="Nunito Sans"/>
                          <a:ea typeface="Nunito Sans"/>
                          <a:cs typeface="Nunito Sans"/>
                          <a:sym typeface="Nunito Sans"/>
                        </a:rPr>
                        <a:t> term is…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20</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7</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6 - 2</a:t>
                      </a:r>
                      <a:r>
                        <a:rPr i="1" lang="en-GB" sz="1600">
                          <a:solidFill>
                            <a:schemeClr val="dk1"/>
                          </a:solidFill>
                          <a:latin typeface="Times New Roman"/>
                          <a:ea typeface="Times New Roman"/>
                          <a:cs typeface="Times New Roman"/>
                          <a:sym typeface="Times New Roman"/>
                        </a:rPr>
                        <a:t>x</a:t>
                      </a:r>
                      <a:endParaRPr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What is the gradient of this line?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16" name="Google Shape;116;p22"/>
          <p:cNvPicPr preferRelativeResize="0"/>
          <p:nvPr/>
        </p:nvPicPr>
        <p:blipFill>
          <a:blip r:embed="rId3">
            <a:alphaModFix/>
          </a:blip>
          <a:stretch>
            <a:fillRect/>
          </a:stretch>
        </p:blipFill>
        <p:spPr>
          <a:xfrm>
            <a:off x="470750" y="2718100"/>
            <a:ext cx="2594675" cy="1360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graphicFrame>
        <p:nvGraphicFramePr>
          <p:cNvPr id="121" name="Google Shape;121;p23"/>
          <p:cNvGraphicFramePr/>
          <p:nvPr/>
        </p:nvGraphicFramePr>
        <p:xfrm>
          <a:off x="108044" y="862525"/>
          <a:ext cx="3000000" cy="3000000"/>
        </p:xfrm>
        <a:graphic>
          <a:graphicData uri="http://schemas.openxmlformats.org/drawingml/2006/table">
            <a:tbl>
              <a:tblPr bandRow="1" firstRow="1">
                <a:noFill/>
                <a:tableStyleId>{5B3933E3-8F57-4954-BFC9-55D0FDF1C574}</a:tableStyleId>
              </a:tblPr>
              <a:tblGrid>
                <a:gridCol w="1546950"/>
                <a:gridCol w="1301375"/>
                <a:gridCol w="1615625"/>
                <a:gridCol w="1350275"/>
                <a:gridCol w="3067850"/>
              </a:tblGrid>
              <a:tr h="1167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to the nearest 10:</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345          </a:t>
                      </a:r>
                      <a:r>
                        <a:rPr b="0" lang="en-GB" sz="1600">
                          <a:solidFill>
                            <a:srgbClr val="00BC89"/>
                          </a:solidFill>
                          <a:latin typeface="Nunito Sans"/>
                          <a:ea typeface="Nunito Sans"/>
                          <a:cs typeface="Nunito Sans"/>
                          <a:sym typeface="Nunito Sans"/>
                        </a:rPr>
                        <a:t>350</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7293       </a:t>
                      </a:r>
                      <a:r>
                        <a:rPr b="0" lang="en-GB" sz="1600">
                          <a:solidFill>
                            <a:srgbClr val="00BC89"/>
                          </a:solidFill>
                          <a:latin typeface="Nunito Sans"/>
                          <a:ea typeface="Nunito Sans"/>
                          <a:cs typeface="Nunito Sans"/>
                          <a:sym typeface="Nunito Sans"/>
                        </a:rPr>
                        <a:t>7290</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If the n</a:t>
                      </a:r>
                      <a:r>
                        <a:rPr b="0" baseline="30000" lang="en-GB" sz="1600">
                          <a:solidFill>
                            <a:schemeClr val="dk1"/>
                          </a:solidFill>
                          <a:latin typeface="Nunito Sans"/>
                          <a:ea typeface="Nunito Sans"/>
                          <a:cs typeface="Nunito Sans"/>
                          <a:sym typeface="Nunito Sans"/>
                        </a:rPr>
                        <a:t>th</a:t>
                      </a:r>
                      <a:r>
                        <a:rPr b="0" lang="en-GB" sz="1600">
                          <a:solidFill>
                            <a:schemeClr val="dk1"/>
                          </a:solidFill>
                          <a:latin typeface="Nunito Sans"/>
                          <a:ea typeface="Nunito Sans"/>
                          <a:cs typeface="Nunito Sans"/>
                          <a:sym typeface="Nunito Sans"/>
                        </a:rPr>
                        <a:t> term is 1 - 5n,</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1</a:t>
                      </a:r>
                      <a:r>
                        <a:rPr b="0" baseline="30000" lang="en-GB" sz="1600">
                          <a:solidFill>
                            <a:schemeClr val="dk1"/>
                          </a:solidFill>
                          <a:latin typeface="Nunito Sans"/>
                          <a:ea typeface="Nunito Sans"/>
                          <a:cs typeface="Nunito Sans"/>
                          <a:sym typeface="Nunito Sans"/>
                        </a:rPr>
                        <a:t>st</a:t>
                      </a:r>
                      <a:r>
                        <a:rPr b="0" lang="en-GB" sz="1600">
                          <a:solidFill>
                            <a:schemeClr val="dk1"/>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-4</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The 20</a:t>
                      </a:r>
                      <a:r>
                        <a:rPr b="0" baseline="30000" lang="en-GB" sz="1600">
                          <a:solidFill>
                            <a:schemeClr val="dk1"/>
                          </a:solidFill>
                          <a:latin typeface="Nunito Sans"/>
                          <a:ea typeface="Nunito Sans"/>
                          <a:cs typeface="Nunito Sans"/>
                          <a:sym typeface="Nunito Sans"/>
                        </a:rPr>
                        <a:t>th </a:t>
                      </a:r>
                      <a:r>
                        <a:rPr b="0" lang="en-GB" sz="1600">
                          <a:solidFill>
                            <a:schemeClr val="dk1"/>
                          </a:solidFill>
                          <a:latin typeface="Nunito Sans"/>
                          <a:ea typeface="Nunito Sans"/>
                          <a:cs typeface="Nunito Sans"/>
                          <a:sym typeface="Nunito Sans"/>
                        </a:rPr>
                        <a:t> term is…  </a:t>
                      </a:r>
                      <a:r>
                        <a:rPr b="0" lang="en-GB" sz="1600">
                          <a:solidFill>
                            <a:srgbClr val="00BC89"/>
                          </a:solidFill>
                          <a:latin typeface="Nunito Sans"/>
                          <a:ea typeface="Nunito Sans"/>
                          <a:cs typeface="Nunito Sans"/>
                          <a:sym typeface="Nunito Sans"/>
                        </a:rPr>
                        <a:t>-99</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7</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0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calculation: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A straight line has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6 - 2</a:t>
                      </a:r>
                      <a:r>
                        <a:rPr i="1" lang="en-GB" sz="1600">
                          <a:solidFill>
                            <a:schemeClr val="dk1"/>
                          </a:solidFill>
                          <a:latin typeface="Times New Roman"/>
                          <a:ea typeface="Times New Roman"/>
                          <a:cs typeface="Times New Roman"/>
                          <a:sym typeface="Times New Roman"/>
                        </a:rPr>
                        <a:t>x</a:t>
                      </a:r>
                      <a:endParaRPr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What is the gradient of this line?     </a:t>
                      </a:r>
                      <a:r>
                        <a:rPr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2" name="Google Shape;122;p23"/>
          <p:cNvSpPr txBox="1"/>
          <p:nvPr/>
        </p:nvSpPr>
        <p:spPr>
          <a:xfrm>
            <a:off x="80050" y="361775"/>
            <a:ext cx="254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3" name="Google Shape;123;p23"/>
          <p:cNvPicPr preferRelativeResize="0"/>
          <p:nvPr/>
        </p:nvPicPr>
        <p:blipFill>
          <a:blip r:embed="rId3">
            <a:alphaModFix/>
          </a:blip>
          <a:stretch>
            <a:fillRect/>
          </a:stretch>
        </p:blipFill>
        <p:spPr>
          <a:xfrm>
            <a:off x="511150" y="2669651"/>
            <a:ext cx="2539975" cy="1331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