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885DB0E-FC1D-4EC6-9A57-A24A3F455A10}">
  <a:tblStyle styleId="{0885DB0E-FC1D-4EC6-9A57-A24A3F455A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3799A2D-2986-47F2-96AE-7ABF013082C6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F5F64E8-12B1-4981-BA81-A40CDE58433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1aa816019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111aa816019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1aa81601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111aa816019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1aa81601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1aa816019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1aa81601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11aa816019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11aa816019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11aa816019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{0885DB0E-FC1D-4EC6-9A57-A24A3F455A10}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{0885DB0E-FC1D-4EC6-9A57-A24A3F455A10}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50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-19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19, 12, 5, -2, -9,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23.7 - 16.8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32.8 ÷ 0.4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50 ÷         = 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90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“Five lots of the sum of six and a number”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an expression for the area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4" name="Google Shape;14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5" name="Google Shape;145;p24"/>
          <p:cNvSpPr/>
          <p:nvPr/>
        </p:nvSpPr>
        <p:spPr>
          <a:xfrm>
            <a:off x="6985950" y="1288700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4775" y="3117200"/>
            <a:ext cx="2830350" cy="153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Google Shape;151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50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-19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19, 12, 5, -2, -9,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the sequence continues -16, -23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23.7 - 16.8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32.8 ÷ 0.4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50 ÷               = 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90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“Five lots of the sum of six and a number”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5(6 +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an expression for the area of this rectangle.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    or    10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- 15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endParaRPr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2" name="Google Shape;15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3" name="Google Shape;153;p25"/>
          <p:cNvSpPr/>
          <p:nvPr/>
        </p:nvSpPr>
        <p:spPr>
          <a:xfrm>
            <a:off x="6985950" y="1288700"/>
            <a:ext cx="6780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12.5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4" name="Google Shape;15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1300" y="3136775"/>
            <a:ext cx="2830350" cy="153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Google Shape;15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882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162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3, 9, 27, 81,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20.4 + 19.9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20.2 x 50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- 13 = 28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56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“A number added eight, all divided by three”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expression for the area of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0" name="Google Shape;16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1" name="Google Shape;161;p26"/>
          <p:cNvSpPr/>
          <p:nvPr/>
        </p:nvSpPr>
        <p:spPr>
          <a:xfrm>
            <a:off x="6448575" y="1327075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6075" y="3141325"/>
            <a:ext cx="2628050" cy="154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" name="Google Shape;167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882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162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3, 9, 27, 81,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the rule is multiply by 3.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162 = 2 x 81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20.4 + 19.9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40.3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20.2 x 50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- 13 = 28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56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“A number added eight, all divided by three”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expression for the area of this right-angled triangle.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(8 + 3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or 16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8" name="Google Shape;16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9" name="Google Shape;169;p27"/>
          <p:cNvSpPr/>
          <p:nvPr/>
        </p:nvSpPr>
        <p:spPr>
          <a:xfrm>
            <a:off x="6283200" y="1327075"/>
            <a:ext cx="5109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41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0" name="Google Shape;1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6075" y="3141325"/>
            <a:ext cx="2628050" cy="1542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1" name="Google Shape;171;p27"/>
          <p:cNvGrpSpPr/>
          <p:nvPr/>
        </p:nvGrpSpPr>
        <p:grpSpPr>
          <a:xfrm>
            <a:off x="1860178" y="3639450"/>
            <a:ext cx="559295" cy="530900"/>
            <a:chOff x="4963775" y="5349850"/>
            <a:chExt cx="699906" cy="530900"/>
          </a:xfrm>
        </p:grpSpPr>
        <p:cxnSp>
          <p:nvCxnSpPr>
            <p:cNvPr id="172" name="Google Shape;172;p27"/>
            <p:cNvCxnSpPr/>
            <p:nvPr/>
          </p:nvCxnSpPr>
          <p:spPr>
            <a:xfrm>
              <a:off x="4963775" y="5609200"/>
              <a:ext cx="699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3" name="Google Shape;173;p27"/>
            <p:cNvSpPr txBox="1"/>
            <p:nvPr/>
          </p:nvSpPr>
          <p:spPr>
            <a:xfrm>
              <a:off x="5166268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4" name="Google Shape;174;p27"/>
            <p:cNvSpPr txBox="1"/>
            <p:nvPr/>
          </p:nvSpPr>
          <p:spPr>
            <a:xfrm>
              <a:off x="4963781" y="5349850"/>
              <a:ext cx="699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 + </a:t>
              </a:r>
              <a:r>
                <a:rPr i="1" lang="en-GB" sz="1600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 i="1" sz="16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{53799A2D-2986-47F2-96AE-7ABF013082C6}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the focus moved towards 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dealing with variables and algebraic thinking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This is dealt with through concepts that students may have seen before, and mixes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familiar topics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with some new ones.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Missing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variables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expressions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{53799A2D-2986-47F2-96AE-7ABF013082C6}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sequences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reasoning or computation more important?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understanding place value really important when adding decimals?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Missing numbers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 numbers “missing” or just unknown? How do we use language in maths?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variables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are variables frequently seen in maths?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expressions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has your confidence in working between algebraic expressions and language changed?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457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97 will be in this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4, 10, 16, 22, 28,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3.4 + 7.9 =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2.2 x 6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Make this statement true: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19 +         = 26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81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Using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“Eleven added to a number”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an expression fo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 the perimeter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8" name="Google Shape;88;p18"/>
          <p:cNvSpPr/>
          <p:nvPr/>
        </p:nvSpPr>
        <p:spPr>
          <a:xfrm>
            <a:off x="6985950" y="1288700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3500" y="3066325"/>
            <a:ext cx="2896925" cy="16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4457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97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4, 10, 16, 22, 28,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all terms are even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3.4 + 7.9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11.3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2.2 x 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13.2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Make this statement true: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19 +         = 26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81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Using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“Eleven added to a number”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an expression fo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 the perimeter of this triangle.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6" name="Google Shape;96;p19"/>
          <p:cNvSpPr/>
          <p:nvPr/>
        </p:nvSpPr>
        <p:spPr>
          <a:xfrm>
            <a:off x="6985950" y="1288700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7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3500" y="3066325"/>
            <a:ext cx="2896925" cy="16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517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53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3, 8, 13, 18, 23,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9.3 -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3.8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1.1 x 6.1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32 -         = 23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89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“One half less than a number”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regular pentagon.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04" name="Google Shape;104;p20"/>
          <p:cNvSpPr/>
          <p:nvPr/>
        </p:nvSpPr>
        <p:spPr>
          <a:xfrm>
            <a:off x="6985950" y="1288700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9999" y="3057225"/>
            <a:ext cx="2286475" cy="168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517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53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3, 8, 13, 18, 23,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Yes, 53 is 3 more than a multiple of 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9.3 -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3.8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1.1 x 6.1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6.71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32 -         = 23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89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“One half less than a number”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perimeter of this regular pentagon.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2" name="Google Shape;112;p21"/>
          <p:cNvSpPr/>
          <p:nvPr/>
        </p:nvSpPr>
        <p:spPr>
          <a:xfrm>
            <a:off x="6985950" y="1288700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9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9999" y="3057225"/>
            <a:ext cx="2286475" cy="168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4" name="Google Shape;114;p21"/>
          <p:cNvGrpSpPr/>
          <p:nvPr/>
        </p:nvGrpSpPr>
        <p:grpSpPr>
          <a:xfrm>
            <a:off x="1493328" y="3602625"/>
            <a:ext cx="235655" cy="481300"/>
            <a:chOff x="4963775" y="5368550"/>
            <a:chExt cx="294900" cy="481300"/>
          </a:xfrm>
        </p:grpSpPr>
        <p:cxnSp>
          <p:nvCxnSpPr>
            <p:cNvPr id="115" name="Google Shape;11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6" name="Google Shape;116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7" name="Google Shape;117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79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102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2, 17, 32, 47, 62,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17.6 + 6.44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15.3 ÷ 3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17 x         = 51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9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“Thirty-six divided by a number”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hexagon has two lines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its perimeter.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3" name="Google Shape;123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4" name="Google Shape;124;p22"/>
          <p:cNvSpPr/>
          <p:nvPr/>
        </p:nvSpPr>
        <p:spPr>
          <a:xfrm>
            <a:off x="6985950" y="1288700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9674" y="3156225"/>
            <a:ext cx="2473000" cy="144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Google Shape;130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{0F5F64E8-12B1-4981-BA81-A40CDE584335}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79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102 will be in this sequence: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2, 17, 32, 47, 62,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sequence continues 77, 92, 107, …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17.6 + 6.44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24.04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15.3 ÷ 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this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17 x         = 51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9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variable, write an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“Thirty-six divided by a number”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hexagon has two lines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its perimeter.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1" name="Google Shape;131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2" name="Google Shape;132;p23"/>
          <p:cNvSpPr/>
          <p:nvPr/>
        </p:nvSpPr>
        <p:spPr>
          <a:xfrm>
            <a:off x="6985950" y="1288700"/>
            <a:ext cx="3456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3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9674" y="3156225"/>
            <a:ext cx="2473000" cy="144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3"/>
          <p:cNvSpPr txBox="1"/>
          <p:nvPr/>
        </p:nvSpPr>
        <p:spPr>
          <a:xfrm>
            <a:off x="1956837" y="3523500"/>
            <a:ext cx="28408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5" name="Google Shape;135;p23"/>
          <p:cNvGrpSpPr/>
          <p:nvPr/>
        </p:nvGrpSpPr>
        <p:grpSpPr>
          <a:xfrm>
            <a:off x="1826625" y="3523500"/>
            <a:ext cx="284080" cy="551950"/>
            <a:chOff x="4933455" y="5328800"/>
            <a:chExt cx="355500" cy="551950"/>
          </a:xfrm>
        </p:grpSpPr>
        <p:cxnSp>
          <p:nvCxnSpPr>
            <p:cNvPr id="136" name="Google Shape;136;p23"/>
            <p:cNvCxnSpPr/>
            <p:nvPr/>
          </p:nvCxnSpPr>
          <p:spPr>
            <a:xfrm>
              <a:off x="4939337" y="5610050"/>
              <a:ext cx="3438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7" name="Google Shape;137;p23"/>
            <p:cNvSpPr txBox="1"/>
            <p:nvPr/>
          </p:nvSpPr>
          <p:spPr>
            <a:xfrm>
              <a:off x="4963775" y="5634450"/>
              <a:ext cx="2949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 sz="1600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endParaRPr i="1" sz="1600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" name="Google Shape;138;p23"/>
            <p:cNvSpPr txBox="1"/>
            <p:nvPr/>
          </p:nvSpPr>
          <p:spPr>
            <a:xfrm>
              <a:off x="4933455" y="5328800"/>
              <a:ext cx="3555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36</a:t>
              </a:r>
              <a:endParaRPr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