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620F117-AEBF-4470-B49B-B6458E2B1EE4}">
  <a:tblStyle styleId="{8620F117-AEBF-4470-B49B-B6458E2B1EE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ACF86D6-0797-4303-AC61-1DD134C5F894}"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76F10F6-7E87-46D1-8093-E99FB2BE4FAA}"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11b1dbe204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11b1dbe204_0_1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11b1dbe204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11b1dbe204_0_1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1b1dbe204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11b1dbe204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1b1dbe204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11b1dbe204_0_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11b1dbe204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11b1dbe204_0_1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8 </a:t>
            </a:r>
            <a:r>
              <a:rPr lang="en-GB" sz="1000">
                <a:solidFill>
                  <a:srgbClr val="2779F5"/>
                </a:solidFill>
                <a:latin typeface="Nunito Sans"/>
                <a:ea typeface="Nunito Sans"/>
                <a:cs typeface="Nunito Sans"/>
                <a:sym typeface="Nunito Sans"/>
              </a:rPr>
              <a:t>|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{8620F117-AEBF-4470-B49B-B6458E2B1EE4}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a:t>
            </a:r>
            <a:r>
              <a:rPr lang="en-GB" sz="1000">
                <a:solidFill>
                  <a:srgbClr val="2779F5"/>
                </a:solidFill>
                <a:latin typeface="Nunito Sans"/>
                <a:ea typeface="Nunito Sans"/>
                <a:cs typeface="Nunito Sans"/>
                <a:sym typeface="Nunito Sans"/>
              </a:rPr>
              <a:t>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{8620F117-AEBF-4470-B49B-B6458E2B1EE4}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0.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a:t>
            </a:r>
            <a:r>
              <a:rPr b="1" lang="en-GB" sz="3500">
                <a:solidFill>
                  <a:srgbClr val="FFFFFF"/>
                </a:solidFill>
                <a:latin typeface="Nunito Sans"/>
                <a:ea typeface="Nunito Sans"/>
                <a:cs typeface="Nunito Sans"/>
                <a:sym typeface="Nunito Sans"/>
              </a:rPr>
              <a:t>4</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2, -2, 2, -2, 2, … </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Times New Roman"/>
                          <a:ea typeface="Times New Roman"/>
                          <a:cs typeface="Times New Roman"/>
                          <a:sym typeface="Times New Roman"/>
                        </a:rPr>
                        <a:t>(</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Times New Roman"/>
                          <a:ea typeface="Times New Roman"/>
                          <a:cs typeface="Times New Roman"/>
                          <a:sym typeface="Times New Roman"/>
                        </a:rPr>
                        <a:t>+ </a:t>
                      </a:r>
                      <a:r>
                        <a:rPr b="0" i="1" lang="en-GB" sz="1600">
                          <a:solidFill>
                            <a:schemeClr val="dk1"/>
                          </a:solidFill>
                          <a:latin typeface="Times New Roman"/>
                          <a:ea typeface="Times New Roman"/>
                          <a:cs typeface="Times New Roman"/>
                          <a:sym typeface="Times New Roman"/>
                        </a:rPr>
                        <a:t>mp</a:t>
                      </a:r>
                      <a:r>
                        <a:rPr b="0" lang="en-GB" sz="1600">
                          <a:solidFill>
                            <a:schemeClr val="dk1"/>
                          </a:solidFill>
                          <a:latin typeface="Times New Roman"/>
                          <a:ea typeface="Times New Roman"/>
                          <a:cs typeface="Times New Roman"/>
                          <a:sym typeface="Times New Roman"/>
                        </a:rPr>
                        <a:t>) =</a:t>
                      </a:r>
                      <a:endParaRPr b="0"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38.9 </a:t>
                      </a:r>
                      <a:r>
                        <a:rPr b="0" lang="en-GB" sz="1600">
                          <a:solidFill>
                            <a:schemeClr val="dk1"/>
                          </a:solidFill>
                          <a:latin typeface="Arial"/>
                          <a:ea typeface="Arial"/>
                          <a:cs typeface="Arial"/>
                          <a:sym typeface="Arial"/>
                        </a:rPr>
                        <a:t>x</a:t>
                      </a:r>
                      <a:r>
                        <a:rPr b="0" lang="en-GB" sz="1600">
                          <a:solidFill>
                            <a:schemeClr val="dk1"/>
                          </a:solidFill>
                          <a:latin typeface="Times New Roman"/>
                          <a:ea typeface="Times New Roman"/>
                          <a:cs typeface="Times New Roman"/>
                          <a:sym typeface="Times New Roman"/>
                        </a:rPr>
                        <a:t> 1.94 ÷ 5.03</a:t>
                      </a:r>
                      <a:endParaRPr b="0"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Subtract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latin typeface="Nunito Sans"/>
                          <a:ea typeface="Nunito Sans"/>
                          <a:cs typeface="Nunito Sans"/>
                          <a:sym typeface="Nunito Sans"/>
                        </a:rPr>
                        <a:t>Give your answer in its simplest form.</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730525" y="3171125"/>
            <a:ext cx="2253600" cy="714314"/>
          </a:xfrm>
          <a:prstGeom prst="rect">
            <a:avLst/>
          </a:prstGeom>
          <a:noFill/>
          <a:ln>
            <a:noFill/>
          </a:ln>
        </p:spPr>
      </p:pic>
      <p:pic>
        <p:nvPicPr>
          <p:cNvPr id="137" name="Google Shape;137;p24"/>
          <p:cNvPicPr preferRelativeResize="0"/>
          <p:nvPr/>
        </p:nvPicPr>
        <p:blipFill>
          <a:blip r:embed="rId4">
            <a:alphaModFix/>
          </a:blip>
          <a:stretch>
            <a:fillRect/>
          </a:stretch>
        </p:blipFill>
        <p:spPr>
          <a:xfrm>
            <a:off x="5410400" y="3199675"/>
            <a:ext cx="2642856" cy="557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5"/>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2, -2, 2, -2, 2, … </a:t>
                      </a:r>
                      <a:endParaRPr b="0" sz="16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Multiply by </a:t>
                      </a:r>
                      <a:r>
                        <a:rPr b="0" lang="en-GB" sz="1600">
                          <a:solidFill>
                            <a:srgbClr val="00BC89"/>
                          </a:solidFill>
                          <a:latin typeface="Times New Roman"/>
                          <a:ea typeface="Times New Roman"/>
                          <a:cs typeface="Times New Roman"/>
                          <a:sym typeface="Times New Roman"/>
                        </a:rPr>
                        <a:t>-1</a:t>
                      </a:r>
                      <a:endParaRPr b="0"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Times New Roman"/>
                          <a:ea typeface="Times New Roman"/>
                          <a:cs typeface="Times New Roman"/>
                          <a:sym typeface="Times New Roman"/>
                        </a:rPr>
                        <a:t>(</a:t>
                      </a:r>
                      <a:r>
                        <a:rPr b="0" i="1" lang="en-GB" sz="1600">
                          <a:solidFill>
                            <a:schemeClr val="dk1"/>
                          </a:solidFill>
                          <a:latin typeface="Times New Roman"/>
                          <a:ea typeface="Times New Roman"/>
                          <a:cs typeface="Times New Roman"/>
                          <a:sym typeface="Times New Roman"/>
                        </a:rPr>
                        <a:t>n </a:t>
                      </a:r>
                      <a:r>
                        <a:rPr b="0" lang="en-GB" sz="1600">
                          <a:solidFill>
                            <a:schemeClr val="dk1"/>
                          </a:solidFill>
                          <a:latin typeface="Times New Roman"/>
                          <a:ea typeface="Times New Roman"/>
                          <a:cs typeface="Times New Roman"/>
                          <a:sym typeface="Times New Roman"/>
                        </a:rPr>
                        <a:t>+ </a:t>
                      </a:r>
                      <a:r>
                        <a:rPr b="0" i="1" lang="en-GB" sz="1600">
                          <a:solidFill>
                            <a:schemeClr val="dk1"/>
                          </a:solidFill>
                          <a:latin typeface="Times New Roman"/>
                          <a:ea typeface="Times New Roman"/>
                          <a:cs typeface="Times New Roman"/>
                          <a:sym typeface="Times New Roman"/>
                        </a:rPr>
                        <a:t>mp</a:t>
                      </a:r>
                      <a:r>
                        <a:rPr b="0" lang="en-GB" sz="1600">
                          <a:solidFill>
                            <a:schemeClr val="dk1"/>
                          </a:solidFill>
                          <a:latin typeface="Times New Roman"/>
                          <a:ea typeface="Times New Roman"/>
                          <a:cs typeface="Times New Roman"/>
                          <a:sym typeface="Times New Roman"/>
                        </a:rPr>
                        <a:t>) = </a:t>
                      </a:r>
                      <a:r>
                        <a:rPr b="0" i="1" lang="en-GB" sz="1600">
                          <a:solidFill>
                            <a:srgbClr val="00BC89"/>
                          </a:solidFill>
                          <a:latin typeface="Times New Roman"/>
                          <a:ea typeface="Times New Roman"/>
                          <a:cs typeface="Times New Roman"/>
                          <a:sym typeface="Times New Roman"/>
                        </a:rPr>
                        <a:t>mn</a:t>
                      </a:r>
                      <a:r>
                        <a:rPr b="0" lang="en-GB" sz="1600">
                          <a:solidFill>
                            <a:srgbClr val="00BC89"/>
                          </a:solidFill>
                          <a:latin typeface="Times New Roman"/>
                          <a:ea typeface="Times New Roman"/>
                          <a:cs typeface="Times New Roman"/>
                          <a:sym typeface="Times New Roman"/>
                        </a:rPr>
                        <a:t> + </a:t>
                      </a:r>
                      <a:r>
                        <a:rPr b="0" i="1" lang="en-GB" sz="1600">
                          <a:solidFill>
                            <a:srgbClr val="00BC89"/>
                          </a:solidFill>
                          <a:latin typeface="Times New Roman"/>
                          <a:ea typeface="Times New Roman"/>
                          <a:cs typeface="Times New Roman"/>
                          <a:sym typeface="Times New Roman"/>
                        </a:rPr>
                        <a:t>m</a:t>
                      </a:r>
                      <a:r>
                        <a:rPr b="0" baseline="30000" i="1" lang="en-GB" sz="1600">
                          <a:solidFill>
                            <a:srgbClr val="00BC89"/>
                          </a:solidFill>
                          <a:latin typeface="Times New Roman"/>
                          <a:ea typeface="Times New Roman"/>
                          <a:cs typeface="Times New Roman"/>
                          <a:sym typeface="Times New Roman"/>
                        </a:rPr>
                        <a:t>2</a:t>
                      </a:r>
                      <a:r>
                        <a:rPr b="0" i="1" lang="en-GB" sz="1600">
                          <a:solidFill>
                            <a:srgbClr val="00BC89"/>
                          </a:solidFill>
                          <a:latin typeface="Times New Roman"/>
                          <a:ea typeface="Times New Roman"/>
                          <a:cs typeface="Times New Roman"/>
                          <a:sym typeface="Times New Roman"/>
                        </a:rPr>
                        <a:t>p</a:t>
                      </a:r>
                      <a:endParaRPr b="0" i="1" sz="16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38.9 </a:t>
                      </a:r>
                      <a:r>
                        <a:rPr b="0" lang="en-GB" sz="1600">
                          <a:solidFill>
                            <a:schemeClr val="dk1"/>
                          </a:solidFill>
                          <a:latin typeface="Arial"/>
                          <a:ea typeface="Arial"/>
                          <a:cs typeface="Arial"/>
                          <a:sym typeface="Arial"/>
                        </a:rPr>
                        <a:t>x</a:t>
                      </a:r>
                      <a:r>
                        <a:rPr b="0" lang="en-GB" sz="1600">
                          <a:solidFill>
                            <a:schemeClr val="dk1"/>
                          </a:solidFill>
                          <a:latin typeface="Times New Roman"/>
                          <a:ea typeface="Times New Roman"/>
                          <a:cs typeface="Times New Roman"/>
                          <a:sym typeface="Times New Roman"/>
                        </a:rPr>
                        <a:t> 1.94 ÷ 5.03 </a:t>
                      </a:r>
                      <a:r>
                        <a:rPr b="0" lang="en-GB" sz="1600">
                          <a:solidFill>
                            <a:schemeClr val="dk1"/>
                          </a:solidFill>
                          <a:latin typeface="Times New Roman"/>
                          <a:ea typeface="Times New Roman"/>
                          <a:cs typeface="Times New Roman"/>
                          <a:sym typeface="Times New Roman"/>
                        </a:rPr>
                        <a:t>≈ </a:t>
                      </a:r>
                      <a:r>
                        <a:rPr b="0" lang="en-GB" sz="1600">
                          <a:solidFill>
                            <a:srgbClr val="00BC89"/>
                          </a:solidFill>
                          <a:latin typeface="Times New Roman"/>
                          <a:ea typeface="Times New Roman"/>
                          <a:cs typeface="Times New Roman"/>
                          <a:sym typeface="Times New Roman"/>
                        </a:rPr>
                        <a:t>40 </a:t>
                      </a:r>
                      <a:r>
                        <a:rPr b="0" lang="en-GB" sz="1600">
                          <a:solidFill>
                            <a:srgbClr val="00BC89"/>
                          </a:solidFill>
                          <a:latin typeface="Arial"/>
                          <a:ea typeface="Arial"/>
                          <a:cs typeface="Arial"/>
                          <a:sym typeface="Arial"/>
                        </a:rPr>
                        <a:t>x</a:t>
                      </a:r>
                      <a:r>
                        <a:rPr b="0" lang="en-GB" sz="1600">
                          <a:solidFill>
                            <a:srgbClr val="00BC89"/>
                          </a:solidFill>
                          <a:latin typeface="Times New Roman"/>
                          <a:ea typeface="Times New Roman"/>
                          <a:cs typeface="Times New Roman"/>
                          <a:sym typeface="Times New Roman"/>
                        </a:rPr>
                        <a:t> 2 ÷ 5</a:t>
                      </a:r>
                      <a:endParaRPr b="0" sz="1600">
                        <a:solidFill>
                          <a:srgbClr val="00BC89"/>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 </a:t>
                      </a:r>
                      <a:r>
                        <a:rPr b="0" lang="en-GB" sz="1600">
                          <a:solidFill>
                            <a:srgbClr val="00BC89"/>
                          </a:solidFill>
                          <a:latin typeface="Times New Roman"/>
                          <a:ea typeface="Times New Roman"/>
                          <a:cs typeface="Times New Roman"/>
                          <a:sym typeface="Times New Roman"/>
                        </a:rPr>
                        <a:t>16</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Subtract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latin typeface="Nunito Sans"/>
                          <a:ea typeface="Nunito Sans"/>
                          <a:cs typeface="Nunito Sans"/>
                          <a:sym typeface="Nunito Sans"/>
                        </a:rPr>
                        <a:t>Give your answer in its simplest form.</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4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44" name="Google Shape;144;p25"/>
          <p:cNvPicPr preferRelativeResize="0"/>
          <p:nvPr/>
        </p:nvPicPr>
        <p:blipFill>
          <a:blip r:embed="rId3">
            <a:alphaModFix/>
          </a:blip>
          <a:stretch>
            <a:fillRect/>
          </a:stretch>
        </p:blipFill>
        <p:spPr>
          <a:xfrm>
            <a:off x="793050" y="3101725"/>
            <a:ext cx="2339600" cy="731125"/>
          </a:xfrm>
          <a:prstGeom prst="rect">
            <a:avLst/>
          </a:prstGeom>
          <a:noFill/>
          <a:ln>
            <a:noFill/>
          </a:ln>
        </p:spPr>
      </p:pic>
      <p:pic>
        <p:nvPicPr>
          <p:cNvPr id="145" name="Google Shape;145;p25"/>
          <p:cNvPicPr preferRelativeResize="0"/>
          <p:nvPr/>
        </p:nvPicPr>
        <p:blipFill>
          <a:blip r:embed="rId4">
            <a:alphaModFix/>
          </a:blip>
          <a:stretch>
            <a:fillRect/>
          </a:stretch>
        </p:blipFill>
        <p:spPr>
          <a:xfrm>
            <a:off x="5035600" y="2986200"/>
            <a:ext cx="3019408" cy="5577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6"/>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3, 6, 12, 24, 48, … </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2</a:t>
                      </a: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Times New Roman"/>
                          <a:ea typeface="Times New Roman"/>
                          <a:cs typeface="Times New Roman"/>
                          <a:sym typeface="Times New Roman"/>
                        </a:rPr>
                        <a:t>2</a:t>
                      </a:r>
                      <a:r>
                        <a:rPr b="0" lang="en-GB" sz="1600">
                          <a:solidFill>
                            <a:schemeClr val="dk1"/>
                          </a:solidFill>
                          <a:latin typeface="Times New Roman"/>
                          <a:ea typeface="Times New Roman"/>
                          <a:cs typeface="Times New Roman"/>
                          <a:sym typeface="Times New Roman"/>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Times New Roman"/>
                          <a:ea typeface="Times New Roman"/>
                          <a:cs typeface="Times New Roman"/>
                          <a:sym typeface="Times New Roman"/>
                        </a:rPr>
                        <a:t> - 5) =</a:t>
                      </a:r>
                      <a:endParaRPr b="0"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152.55 </a:t>
                      </a:r>
                      <a:r>
                        <a:rPr b="0" lang="en-GB" sz="1600">
                          <a:solidFill>
                            <a:schemeClr val="dk1"/>
                          </a:solidFill>
                          <a:latin typeface="Arial"/>
                          <a:ea typeface="Arial"/>
                          <a:cs typeface="Arial"/>
                          <a:sym typeface="Arial"/>
                        </a:rPr>
                        <a:t>x</a:t>
                      </a:r>
                      <a:r>
                        <a:rPr b="0" lang="en-GB" sz="1600">
                          <a:solidFill>
                            <a:schemeClr val="dk1"/>
                          </a:solidFill>
                          <a:latin typeface="Times New Roman"/>
                          <a:ea typeface="Times New Roman"/>
                          <a:cs typeface="Times New Roman"/>
                          <a:sym typeface="Times New Roman"/>
                        </a:rPr>
                        <a:t> 29.28</a:t>
                      </a:r>
                      <a:endParaRPr b="0"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Subtract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2" name="Google Shape;152;p26"/>
          <p:cNvPicPr preferRelativeResize="0"/>
          <p:nvPr/>
        </p:nvPicPr>
        <p:blipFill>
          <a:blip r:embed="rId3">
            <a:alphaModFix/>
          </a:blip>
          <a:stretch>
            <a:fillRect/>
          </a:stretch>
        </p:blipFill>
        <p:spPr>
          <a:xfrm>
            <a:off x="545500" y="3145075"/>
            <a:ext cx="2077875" cy="658625"/>
          </a:xfrm>
          <a:prstGeom prst="rect">
            <a:avLst/>
          </a:prstGeom>
          <a:noFill/>
          <a:ln>
            <a:noFill/>
          </a:ln>
        </p:spPr>
      </p:pic>
      <p:pic>
        <p:nvPicPr>
          <p:cNvPr id="153" name="Google Shape;153;p26"/>
          <p:cNvPicPr preferRelativeResize="0"/>
          <p:nvPr/>
        </p:nvPicPr>
        <p:blipFill>
          <a:blip r:embed="rId4">
            <a:alphaModFix/>
          </a:blip>
          <a:stretch>
            <a:fillRect/>
          </a:stretch>
        </p:blipFill>
        <p:spPr>
          <a:xfrm>
            <a:off x="5286900" y="3166225"/>
            <a:ext cx="2876550" cy="5238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7"/>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3, 6, 12, 24, 48, … </a:t>
                      </a:r>
                      <a:endParaRPr b="0" sz="16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Multiply by </a:t>
                      </a:r>
                      <a:r>
                        <a:rPr b="0" lang="en-GB" sz="1600">
                          <a:solidFill>
                            <a:srgbClr val="00BC89"/>
                          </a:solidFill>
                          <a:latin typeface="Times New Roman"/>
                          <a:ea typeface="Times New Roman"/>
                          <a:cs typeface="Times New Roman"/>
                          <a:sym typeface="Times New Roman"/>
                        </a:rPr>
                        <a:t>2</a:t>
                      </a:r>
                      <a:r>
                        <a:rPr b="0" lang="en-GB" sz="1600">
                          <a:solidFill>
                            <a:srgbClr val="00BC89"/>
                          </a:solidFill>
                          <a:latin typeface="Nunito Sans"/>
                          <a:ea typeface="Nunito Sans"/>
                          <a:cs typeface="Nunito Sans"/>
                          <a:sym typeface="Nunito Sans"/>
                        </a:rPr>
                        <a:t>      (doubling)</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2</a:t>
                      </a:r>
                      <a:r>
                        <a:rPr b="0" i="1" lang="en-GB" sz="1600">
                          <a:solidFill>
                            <a:schemeClr val="dk1"/>
                          </a:solidFill>
                          <a:latin typeface="Times New Roman"/>
                          <a:ea typeface="Times New Roman"/>
                          <a:cs typeface="Times New Roman"/>
                          <a:sym typeface="Times New Roman"/>
                        </a:rPr>
                        <a:t>x</a:t>
                      </a:r>
                      <a:r>
                        <a:rPr b="0" baseline="30000" lang="en-GB" sz="1600">
                          <a:solidFill>
                            <a:schemeClr val="dk1"/>
                          </a:solidFill>
                          <a:latin typeface="Times New Roman"/>
                          <a:ea typeface="Times New Roman"/>
                          <a:cs typeface="Times New Roman"/>
                          <a:sym typeface="Times New Roman"/>
                        </a:rPr>
                        <a:t>2</a:t>
                      </a:r>
                      <a:r>
                        <a:rPr b="0" lang="en-GB" sz="1600">
                          <a:solidFill>
                            <a:schemeClr val="dk1"/>
                          </a:solidFill>
                          <a:latin typeface="Times New Roman"/>
                          <a:ea typeface="Times New Roman"/>
                          <a:cs typeface="Times New Roman"/>
                          <a:sym typeface="Times New Roman"/>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Times New Roman"/>
                          <a:ea typeface="Times New Roman"/>
                          <a:cs typeface="Times New Roman"/>
                          <a:sym typeface="Times New Roman"/>
                        </a:rPr>
                        <a:t> - 5) = </a:t>
                      </a:r>
                      <a:r>
                        <a:rPr b="0" lang="en-GB" sz="1600">
                          <a:solidFill>
                            <a:srgbClr val="00BC89"/>
                          </a:solidFill>
                          <a:latin typeface="Times New Roman"/>
                          <a:ea typeface="Times New Roman"/>
                          <a:cs typeface="Times New Roman"/>
                          <a:sym typeface="Times New Roman"/>
                        </a:rPr>
                        <a:t>6</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Times New Roman"/>
                          <a:ea typeface="Times New Roman"/>
                          <a:cs typeface="Times New Roman"/>
                          <a:sym typeface="Times New Roman"/>
                        </a:rPr>
                        <a:t>3</a:t>
                      </a:r>
                      <a:r>
                        <a:rPr b="0" lang="en-GB" sz="1600">
                          <a:solidFill>
                            <a:srgbClr val="00BC89"/>
                          </a:solidFill>
                          <a:latin typeface="Times New Roman"/>
                          <a:ea typeface="Times New Roman"/>
                          <a:cs typeface="Times New Roman"/>
                          <a:sym typeface="Times New Roman"/>
                        </a:rPr>
                        <a:t> - 10</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Times New Roman"/>
                          <a:ea typeface="Times New Roman"/>
                          <a:cs typeface="Times New Roman"/>
                          <a:sym typeface="Times New Roman"/>
                        </a:rPr>
                        <a:t>2</a:t>
                      </a:r>
                      <a:endParaRPr b="0" baseline="30000" sz="16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152.55 </a:t>
                      </a:r>
                      <a:r>
                        <a:rPr b="0" lang="en-GB" sz="1600">
                          <a:solidFill>
                            <a:schemeClr val="dk1"/>
                          </a:solidFill>
                          <a:latin typeface="Arial"/>
                          <a:ea typeface="Arial"/>
                          <a:cs typeface="Arial"/>
                          <a:sym typeface="Arial"/>
                        </a:rPr>
                        <a:t>x</a:t>
                      </a:r>
                      <a:r>
                        <a:rPr b="0" lang="en-GB" sz="1600">
                          <a:solidFill>
                            <a:schemeClr val="dk1"/>
                          </a:solidFill>
                          <a:latin typeface="Times New Roman"/>
                          <a:ea typeface="Times New Roman"/>
                          <a:cs typeface="Times New Roman"/>
                          <a:sym typeface="Times New Roman"/>
                        </a:rPr>
                        <a:t> 29.28 </a:t>
                      </a:r>
                      <a:r>
                        <a:rPr b="0" lang="en-GB" sz="1600">
                          <a:solidFill>
                            <a:schemeClr val="dk1"/>
                          </a:solidFill>
                          <a:latin typeface="Times New Roman"/>
                          <a:ea typeface="Times New Roman"/>
                          <a:cs typeface="Times New Roman"/>
                          <a:sym typeface="Times New Roman"/>
                        </a:rPr>
                        <a:t>≈ </a:t>
                      </a:r>
                      <a:r>
                        <a:rPr b="0" lang="en-GB" sz="1600">
                          <a:solidFill>
                            <a:srgbClr val="00BC89"/>
                          </a:solidFill>
                          <a:latin typeface="Times New Roman"/>
                          <a:ea typeface="Times New Roman"/>
                          <a:cs typeface="Times New Roman"/>
                          <a:sym typeface="Times New Roman"/>
                        </a:rPr>
                        <a:t>200 </a:t>
                      </a:r>
                      <a:r>
                        <a:rPr b="0" lang="en-GB" sz="1600">
                          <a:solidFill>
                            <a:srgbClr val="00BC89"/>
                          </a:solidFill>
                          <a:latin typeface="Arial"/>
                          <a:ea typeface="Arial"/>
                          <a:cs typeface="Arial"/>
                          <a:sym typeface="Arial"/>
                        </a:rPr>
                        <a:t>x</a:t>
                      </a:r>
                      <a:r>
                        <a:rPr b="0" lang="en-GB" sz="1600">
                          <a:solidFill>
                            <a:srgbClr val="00BC89"/>
                          </a:solidFill>
                          <a:latin typeface="Times New Roman"/>
                          <a:ea typeface="Times New Roman"/>
                          <a:cs typeface="Times New Roman"/>
                          <a:sym typeface="Times New Roman"/>
                        </a:rPr>
                        <a:t> 30</a:t>
                      </a:r>
                      <a:endParaRPr b="0" sz="1600">
                        <a:solidFill>
                          <a:srgbClr val="00BC89"/>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 </a:t>
                      </a:r>
                      <a:r>
                        <a:rPr b="0" lang="en-GB" sz="1600">
                          <a:solidFill>
                            <a:srgbClr val="00BC89"/>
                          </a:solidFill>
                          <a:latin typeface="Times New Roman"/>
                          <a:ea typeface="Times New Roman"/>
                          <a:cs typeface="Times New Roman"/>
                          <a:sym typeface="Times New Roman"/>
                        </a:rPr>
                        <a:t>6000</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Subtract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An octagon (consider number of sides in each shape)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5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60" name="Google Shape;160;p27"/>
          <p:cNvPicPr preferRelativeResize="0"/>
          <p:nvPr/>
        </p:nvPicPr>
        <p:blipFill>
          <a:blip r:embed="rId3">
            <a:alphaModFix/>
          </a:blip>
          <a:stretch>
            <a:fillRect/>
          </a:stretch>
        </p:blipFill>
        <p:spPr>
          <a:xfrm>
            <a:off x="641476" y="3139215"/>
            <a:ext cx="2093325" cy="654175"/>
          </a:xfrm>
          <a:prstGeom prst="rect">
            <a:avLst/>
          </a:prstGeom>
          <a:noFill/>
          <a:ln>
            <a:noFill/>
          </a:ln>
        </p:spPr>
      </p:pic>
      <p:pic>
        <p:nvPicPr>
          <p:cNvPr id="161" name="Google Shape;161;p27"/>
          <p:cNvPicPr preferRelativeResize="0"/>
          <p:nvPr/>
        </p:nvPicPr>
        <p:blipFill>
          <a:blip r:embed="rId4">
            <a:alphaModFix/>
          </a:blip>
          <a:stretch>
            <a:fillRect/>
          </a:stretch>
        </p:blipFill>
        <p:spPr>
          <a:xfrm>
            <a:off x="4982300" y="3501450"/>
            <a:ext cx="3372908" cy="557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{DACF86D6-0797-4303-AC61-1DD134C5F894}</a:tableStyleId>
              </a:tblPr>
              <a:tblGrid>
                <a:gridCol w="8840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Questions 1 &amp; 5 aim to begin developing fluency in sequences, which will continue throughout the term. </a:t>
                      </a:r>
                      <a:r>
                        <a:rPr lang="en-GB" sz="1500">
                          <a:latin typeface="Nunito Sans"/>
                          <a:ea typeface="Nunito Sans"/>
                          <a:cs typeface="Nunito Sans"/>
                          <a:sym typeface="Nunito Sans"/>
                        </a:rPr>
                        <a:t>Questions</a:t>
                      </a:r>
                      <a:r>
                        <a:rPr lang="en-GB" sz="1500">
                          <a:latin typeface="Nunito Sans"/>
                          <a:ea typeface="Nunito Sans"/>
                          <a:cs typeface="Nunito Sans"/>
                          <a:sym typeface="Nunito Sans"/>
                        </a:rPr>
                        <a:t> 2 &amp; 4 revisit skills dealt with in Year 7. For the questions on estimating calculations, solutions are given after rounding to one significant figure. You may wish to talk about whether estimating in this way results in an over or under </a:t>
                      </a:r>
                      <a:r>
                        <a:rPr lang="en-GB" sz="1500">
                          <a:latin typeface="Nunito Sans"/>
                          <a:ea typeface="Nunito Sans"/>
                          <a:cs typeface="Nunito Sans"/>
                          <a:sym typeface="Nunito Sans"/>
                        </a:rPr>
                        <a:t>estimate</a:t>
                      </a:r>
                      <a:r>
                        <a:rPr lang="en-GB" sz="1500">
                          <a:latin typeface="Nunito Sans"/>
                          <a:ea typeface="Nunito Sans"/>
                          <a:cs typeface="Nunito Sans"/>
                          <a:sym typeface="Nunito Sans"/>
                        </a:rPr>
                        <a:t> and what impact this could have on any </a:t>
                      </a:r>
                      <a:r>
                        <a:rPr lang="en-GB" sz="1500">
                          <a:latin typeface="Nunito Sans"/>
                          <a:ea typeface="Nunito Sans"/>
                          <a:cs typeface="Nunito Sans"/>
                          <a:sym typeface="Nunito Sans"/>
                        </a:rPr>
                        <a:t>practical</a:t>
                      </a:r>
                      <a:r>
                        <a:rPr lang="en-GB" sz="1500">
                          <a:latin typeface="Nunito Sans"/>
                          <a:ea typeface="Nunito Sans"/>
                          <a:cs typeface="Nunito Sans"/>
                          <a:sym typeface="Nunito Sans"/>
                        </a:rPr>
                        <a:t> applications.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Term to term rules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Expanding brackets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Estimating calculations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Adding and subtracting fractions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Continuing sequences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{DACF86D6-0797-4303-AC61-1DD134C5F894}</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Term to term rules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can you work out the term-to-term rule?</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a term-to-term rule the only way of defining a sequence?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Expanding brackets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 we mean by “expanding brackets”?</a:t>
                      </a:r>
                      <a:r>
                        <a:rPr b="1" lang="en-GB">
                          <a:solidFill>
                            <a:srgbClr val="2779F5"/>
                          </a:solidFill>
                          <a:latin typeface="Nunito Sans"/>
                          <a:ea typeface="Nunito Sans"/>
                          <a:cs typeface="Nunito Sans"/>
                          <a:sym typeface="Nunito Sans"/>
                        </a:rPr>
                        <a:t>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Estimating calculations </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When do we estimate?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Adding and subtracting fractions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visuals help when working with fractions?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Continuing sequences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Maths is about spotting patterns. Discuss!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544450"/>
                <a:gridCol w="1372550"/>
                <a:gridCol w="1350275"/>
                <a:gridCol w="3067850"/>
              </a:tblGrid>
              <a:tr h="1151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3, 6, 9, 12, 15, … </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Expand:</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Times New Roman"/>
                          <a:ea typeface="Times New Roman"/>
                          <a:cs typeface="Times New Roman"/>
                          <a:sym typeface="Times New Roman"/>
                        </a:rPr>
                        <a:t>    7(</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Times New Roman"/>
                          <a:ea typeface="Times New Roman"/>
                          <a:cs typeface="Times New Roman"/>
                          <a:sym typeface="Times New Roman"/>
                        </a:rPr>
                        <a:t> + 3) =</a:t>
                      </a:r>
                      <a:endParaRPr b="0"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Estimate: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Times New Roman"/>
                          <a:ea typeface="Times New Roman"/>
                          <a:cs typeface="Times New Roman"/>
                          <a:sym typeface="Times New Roman"/>
                        </a:rPr>
                        <a:t>      3.4  </a:t>
                      </a:r>
                      <a:r>
                        <a:rPr b="0" lang="en-GB" sz="1600">
                          <a:solidFill>
                            <a:srgbClr val="000000"/>
                          </a:solidFill>
                          <a:latin typeface="Arial"/>
                          <a:ea typeface="Arial"/>
                          <a:cs typeface="Arial"/>
                          <a:sym typeface="Arial"/>
                        </a:rPr>
                        <a:t>x</a:t>
                      </a:r>
                      <a:r>
                        <a:rPr b="0" lang="en-GB" sz="1600">
                          <a:solidFill>
                            <a:srgbClr val="000000"/>
                          </a:solidFill>
                          <a:latin typeface="Times New Roman"/>
                          <a:ea typeface="Times New Roman"/>
                          <a:cs typeface="Times New Roman"/>
                          <a:sym typeface="Times New Roman"/>
                        </a:rPr>
                        <a:t> 6.93</a:t>
                      </a:r>
                      <a:endParaRPr b="0"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643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Add the fractions.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 diagram is provided as a reminder)</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742398" y="2886773"/>
            <a:ext cx="1807300" cy="1678750"/>
          </a:xfrm>
          <a:prstGeom prst="rect">
            <a:avLst/>
          </a:prstGeom>
          <a:noFill/>
          <a:ln>
            <a:noFill/>
          </a:ln>
        </p:spPr>
      </p:pic>
      <p:pic>
        <p:nvPicPr>
          <p:cNvPr id="89" name="Google Shape;89;p18"/>
          <p:cNvPicPr preferRelativeResize="0"/>
          <p:nvPr/>
        </p:nvPicPr>
        <p:blipFill>
          <a:blip r:embed="rId4">
            <a:alphaModFix/>
          </a:blip>
          <a:stretch>
            <a:fillRect/>
          </a:stretch>
        </p:blipFill>
        <p:spPr>
          <a:xfrm>
            <a:off x="4893775" y="3459450"/>
            <a:ext cx="3390900" cy="533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544450"/>
                <a:gridCol w="1372550"/>
                <a:gridCol w="1350275"/>
                <a:gridCol w="3067850"/>
              </a:tblGrid>
              <a:tr h="1151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3, 6, 9, 12, 15, … </a:t>
                      </a:r>
                      <a:endParaRPr b="0" sz="16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Add </a:t>
                      </a:r>
                      <a:r>
                        <a:rPr b="0" lang="en-GB" sz="1600">
                          <a:solidFill>
                            <a:srgbClr val="00BC89"/>
                          </a:solidFill>
                          <a:latin typeface="Times New Roman"/>
                          <a:ea typeface="Times New Roman"/>
                          <a:cs typeface="Times New Roman"/>
                          <a:sym typeface="Times New Roman"/>
                        </a:rPr>
                        <a:t>3</a:t>
                      </a:r>
                      <a:endParaRPr b="0"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Expand:</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Times New Roman"/>
                          <a:ea typeface="Times New Roman"/>
                          <a:cs typeface="Times New Roman"/>
                          <a:sym typeface="Times New Roman"/>
                        </a:rPr>
                        <a:t>    7(</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Times New Roman"/>
                          <a:ea typeface="Times New Roman"/>
                          <a:cs typeface="Times New Roman"/>
                          <a:sym typeface="Times New Roman"/>
                        </a:rPr>
                        <a:t> + 3) = </a:t>
                      </a:r>
                      <a:r>
                        <a:rPr b="0" lang="en-GB" sz="1600">
                          <a:solidFill>
                            <a:srgbClr val="00BC89"/>
                          </a:solidFill>
                          <a:latin typeface="Times New Roman"/>
                          <a:ea typeface="Times New Roman"/>
                          <a:cs typeface="Times New Roman"/>
                          <a:sym typeface="Times New Roman"/>
                        </a:rPr>
                        <a:t>7</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Times New Roman"/>
                          <a:ea typeface="Times New Roman"/>
                          <a:cs typeface="Times New Roman"/>
                          <a:sym typeface="Times New Roman"/>
                        </a:rPr>
                        <a:t> + 21</a:t>
                      </a:r>
                      <a:endParaRPr b="0" sz="16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Estimate: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Times New Roman"/>
                          <a:ea typeface="Times New Roman"/>
                          <a:cs typeface="Times New Roman"/>
                          <a:sym typeface="Times New Roman"/>
                        </a:rPr>
                        <a:t>      3.4  </a:t>
                      </a:r>
                      <a:r>
                        <a:rPr b="0" lang="en-GB" sz="1600">
                          <a:solidFill>
                            <a:srgbClr val="000000"/>
                          </a:solidFill>
                          <a:latin typeface="Arial"/>
                          <a:ea typeface="Arial"/>
                          <a:cs typeface="Arial"/>
                          <a:sym typeface="Arial"/>
                        </a:rPr>
                        <a:t>x</a:t>
                      </a:r>
                      <a:r>
                        <a:rPr b="0" lang="en-GB" sz="1600">
                          <a:solidFill>
                            <a:srgbClr val="000000"/>
                          </a:solidFill>
                          <a:latin typeface="Times New Roman"/>
                          <a:ea typeface="Times New Roman"/>
                          <a:cs typeface="Times New Roman"/>
                          <a:sym typeface="Times New Roman"/>
                        </a:rPr>
                        <a:t> 6.93 </a:t>
                      </a:r>
                      <a:r>
                        <a:rPr b="0" lang="en-GB" sz="1600">
                          <a:solidFill>
                            <a:srgbClr val="000000"/>
                          </a:solidFill>
                          <a:latin typeface="Times New Roman"/>
                          <a:ea typeface="Times New Roman"/>
                          <a:cs typeface="Times New Roman"/>
                          <a:sym typeface="Times New Roman"/>
                        </a:rPr>
                        <a:t>≈</a:t>
                      </a:r>
                      <a:r>
                        <a:rPr b="0" lang="en-GB" sz="1600">
                          <a:solidFill>
                            <a:srgbClr val="000000"/>
                          </a:solidFill>
                          <a:latin typeface="Times New Roman"/>
                          <a:ea typeface="Times New Roman"/>
                          <a:cs typeface="Times New Roman"/>
                          <a:sym typeface="Times New Roman"/>
                        </a:rPr>
                        <a:t> </a:t>
                      </a:r>
                      <a:r>
                        <a:rPr b="0" lang="en-GB" sz="1600">
                          <a:solidFill>
                            <a:srgbClr val="00BC89"/>
                          </a:solidFill>
                          <a:latin typeface="Times New Roman"/>
                          <a:ea typeface="Times New Roman"/>
                          <a:cs typeface="Times New Roman"/>
                          <a:sym typeface="Times New Roman"/>
                        </a:rPr>
                        <a:t>3 </a:t>
                      </a:r>
                      <a:r>
                        <a:rPr b="0" lang="en-GB" sz="1600">
                          <a:solidFill>
                            <a:srgbClr val="00BC89"/>
                          </a:solidFill>
                          <a:latin typeface="Arial"/>
                          <a:ea typeface="Arial"/>
                          <a:cs typeface="Arial"/>
                          <a:sym typeface="Arial"/>
                        </a:rPr>
                        <a:t>x</a:t>
                      </a:r>
                      <a:r>
                        <a:rPr b="0" lang="en-GB" sz="1600">
                          <a:solidFill>
                            <a:srgbClr val="00BC89"/>
                          </a:solidFill>
                          <a:latin typeface="Times New Roman"/>
                          <a:ea typeface="Times New Roman"/>
                          <a:cs typeface="Times New Roman"/>
                          <a:sym typeface="Times New Roman"/>
                        </a:rPr>
                        <a:t> 7</a:t>
                      </a:r>
                      <a:endParaRPr b="0" sz="1600">
                        <a:solidFill>
                          <a:srgbClr val="00BC89"/>
                        </a:solidFill>
                        <a:latin typeface="Times New Roman"/>
                        <a:ea typeface="Times New Roman"/>
                        <a:cs typeface="Times New Roman"/>
                        <a:sym typeface="Times New Roman"/>
                      </a:endParaRPr>
                    </a:p>
                    <a:p>
                      <a:pPr indent="0" lvl="0" marL="0" marR="0" rtl="0" algn="l">
                        <a:spcBef>
                          <a:spcPts val="0"/>
                        </a:spcBef>
                        <a:spcAft>
                          <a:spcPts val="0"/>
                        </a:spcAft>
                        <a:buNone/>
                      </a:pPr>
                      <a:r>
                        <a:rPr b="0" lang="en-GB" sz="1600">
                          <a:solidFill>
                            <a:srgbClr val="000000"/>
                          </a:solidFill>
                          <a:latin typeface="Times New Roman"/>
                          <a:ea typeface="Times New Roman"/>
                          <a:cs typeface="Times New Roman"/>
                          <a:sym typeface="Times New Roman"/>
                        </a:rPr>
                        <a:t>                         </a:t>
                      </a:r>
                      <a:r>
                        <a:rPr b="0" lang="en-GB" sz="1600">
                          <a:solidFill>
                            <a:schemeClr val="dk1"/>
                          </a:solidFill>
                          <a:latin typeface="Times New Roman"/>
                          <a:ea typeface="Times New Roman"/>
                          <a:cs typeface="Times New Roman"/>
                          <a:sym typeface="Times New Roman"/>
                        </a:rPr>
                        <a:t>≈ </a:t>
                      </a:r>
                      <a:r>
                        <a:rPr b="0" lang="en-GB" sz="1600">
                          <a:solidFill>
                            <a:srgbClr val="00BC89"/>
                          </a:solidFill>
                          <a:latin typeface="Times New Roman"/>
                          <a:ea typeface="Times New Roman"/>
                          <a:cs typeface="Times New Roman"/>
                          <a:sym typeface="Times New Roman"/>
                        </a:rPr>
                        <a:t>21</a:t>
                      </a:r>
                      <a:endParaRPr b="0"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643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Add the fractions. </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 diagram is provided as a reminder)</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726223" y="3079498"/>
            <a:ext cx="1793325" cy="1665825"/>
          </a:xfrm>
          <a:prstGeom prst="rect">
            <a:avLst/>
          </a:prstGeom>
          <a:noFill/>
          <a:ln>
            <a:noFill/>
          </a:ln>
        </p:spPr>
      </p:pic>
      <p:pic>
        <p:nvPicPr>
          <p:cNvPr id="97" name="Google Shape;97;p19"/>
          <p:cNvPicPr preferRelativeResize="0"/>
          <p:nvPr/>
        </p:nvPicPr>
        <p:blipFill>
          <a:blip r:embed="rId4">
            <a:alphaModFix/>
          </a:blip>
          <a:stretch>
            <a:fillRect/>
          </a:stretch>
        </p:blipFill>
        <p:spPr>
          <a:xfrm>
            <a:off x="4946775" y="3314900"/>
            <a:ext cx="3479142" cy="5577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32, 25, 18, 11, 4, … </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Times New Roman"/>
                          <a:ea typeface="Times New Roman"/>
                          <a:cs typeface="Times New Roman"/>
                          <a:sym typeface="Times New Roman"/>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Times New Roman"/>
                          <a:ea typeface="Times New Roman"/>
                          <a:cs typeface="Times New Roman"/>
                          <a:sym typeface="Times New Roman"/>
                        </a:rPr>
                        <a:t> - 4) =</a:t>
                      </a:r>
                      <a:endParaRPr b="0"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17.46  + 3.212</a:t>
                      </a:r>
                      <a:endParaRPr b="0"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Add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 diagram is provided as a reminder)</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634975" y="2823600"/>
            <a:ext cx="2279225" cy="1689625"/>
          </a:xfrm>
          <a:prstGeom prst="rect">
            <a:avLst/>
          </a:prstGeom>
          <a:noFill/>
          <a:ln>
            <a:noFill/>
          </a:ln>
        </p:spPr>
      </p:pic>
      <p:pic>
        <p:nvPicPr>
          <p:cNvPr id="105" name="Google Shape;105;p20"/>
          <p:cNvPicPr preferRelativeResize="0"/>
          <p:nvPr/>
        </p:nvPicPr>
        <p:blipFill>
          <a:blip r:embed="rId4">
            <a:alphaModFix/>
          </a:blip>
          <a:stretch>
            <a:fillRect/>
          </a:stretch>
        </p:blipFill>
        <p:spPr>
          <a:xfrm>
            <a:off x="4995613" y="2955788"/>
            <a:ext cx="3286125" cy="12287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32, 25, 18, 11, 4, … </a:t>
                      </a:r>
                      <a:endParaRPr b="0" sz="16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Subtract </a:t>
                      </a:r>
                      <a:r>
                        <a:rPr b="0" lang="en-GB" sz="1600">
                          <a:solidFill>
                            <a:srgbClr val="00BC89"/>
                          </a:solidFill>
                          <a:latin typeface="Times New Roman"/>
                          <a:ea typeface="Times New Roman"/>
                          <a:cs typeface="Times New Roman"/>
                          <a:sym typeface="Times New Roman"/>
                        </a:rPr>
                        <a:t>7</a:t>
                      </a:r>
                      <a:endParaRPr b="0"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Times New Roman"/>
                          <a:ea typeface="Times New Roman"/>
                          <a:cs typeface="Times New Roman"/>
                          <a:sym typeface="Times New Roman"/>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Times New Roman"/>
                          <a:ea typeface="Times New Roman"/>
                          <a:cs typeface="Times New Roman"/>
                          <a:sym typeface="Times New Roman"/>
                        </a:rPr>
                        <a:t> - 4)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Times New Roman"/>
                          <a:ea typeface="Times New Roman"/>
                          <a:cs typeface="Times New Roman"/>
                          <a:sym typeface="Times New Roman"/>
                        </a:rPr>
                        <a:t>2</a:t>
                      </a:r>
                      <a:r>
                        <a:rPr b="0" lang="en-GB" sz="1600">
                          <a:solidFill>
                            <a:srgbClr val="00BC89"/>
                          </a:solidFill>
                          <a:latin typeface="Times New Roman"/>
                          <a:ea typeface="Times New Roman"/>
                          <a:cs typeface="Times New Roman"/>
                          <a:sym typeface="Times New Roman"/>
                        </a:rPr>
                        <a:t> - 4</a:t>
                      </a:r>
                      <a:r>
                        <a:rPr b="0" i="1" lang="en-GB" sz="1600">
                          <a:solidFill>
                            <a:srgbClr val="00BC89"/>
                          </a:solidFill>
                          <a:latin typeface="Times New Roman"/>
                          <a:ea typeface="Times New Roman"/>
                          <a:cs typeface="Times New Roman"/>
                          <a:sym typeface="Times New Roman"/>
                        </a:rPr>
                        <a:t>x</a:t>
                      </a:r>
                      <a:endParaRPr b="0" i="1" sz="16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17.46  + 3.212 ≈ </a:t>
                      </a:r>
                      <a:r>
                        <a:rPr b="0" lang="en-GB" sz="1600">
                          <a:solidFill>
                            <a:srgbClr val="00BC89"/>
                          </a:solidFill>
                          <a:latin typeface="Times New Roman"/>
                          <a:ea typeface="Times New Roman"/>
                          <a:cs typeface="Times New Roman"/>
                          <a:sym typeface="Times New Roman"/>
                        </a:rPr>
                        <a:t>20 + 3</a:t>
                      </a:r>
                      <a:endParaRPr b="0" sz="1600">
                        <a:solidFill>
                          <a:srgbClr val="00BC89"/>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 </a:t>
                      </a:r>
                      <a:r>
                        <a:rPr b="0" lang="en-GB" sz="1600">
                          <a:solidFill>
                            <a:srgbClr val="00BC89"/>
                          </a:solidFill>
                          <a:latin typeface="Times New Roman"/>
                          <a:ea typeface="Times New Roman"/>
                          <a:cs typeface="Times New Roman"/>
                          <a:sym typeface="Times New Roman"/>
                        </a:rPr>
                        <a:t>23</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Add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diagram is provided as a reminder)</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2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552999" y="2809050"/>
            <a:ext cx="2310450" cy="1712775"/>
          </a:xfrm>
          <a:prstGeom prst="rect">
            <a:avLst/>
          </a:prstGeom>
          <a:noFill/>
          <a:ln>
            <a:noFill/>
          </a:ln>
        </p:spPr>
      </p:pic>
      <p:pic>
        <p:nvPicPr>
          <p:cNvPr id="113" name="Google Shape;113;p21"/>
          <p:cNvPicPr preferRelativeResize="0"/>
          <p:nvPr/>
        </p:nvPicPr>
        <p:blipFill>
          <a:blip r:embed="rId4">
            <a:alphaModFix/>
          </a:blip>
          <a:stretch>
            <a:fillRect/>
          </a:stretch>
        </p:blipFill>
        <p:spPr>
          <a:xfrm>
            <a:off x="5851313" y="2846288"/>
            <a:ext cx="1628775" cy="1638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80044" y="82007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-7, -2, 3, 8, 13, … </a:t>
                      </a:r>
                      <a:endParaRPr b="0"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 5(</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Times New Roman"/>
                          <a:ea typeface="Times New Roman"/>
                          <a:cs typeface="Times New Roman"/>
                          <a:sym typeface="Times New Roman"/>
                        </a:rPr>
                        <a:t> + 2</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Times New Roman"/>
                          <a:ea typeface="Times New Roman"/>
                          <a:cs typeface="Times New Roman"/>
                          <a:sym typeface="Times New Roman"/>
                        </a:rPr>
                        <a:t> - 3</a:t>
                      </a:r>
                      <a:r>
                        <a:rPr b="0" i="1" lang="en-GB" sz="1600">
                          <a:solidFill>
                            <a:schemeClr val="dk1"/>
                          </a:solidFill>
                          <a:latin typeface="Times New Roman"/>
                          <a:ea typeface="Times New Roman"/>
                          <a:cs typeface="Times New Roman"/>
                          <a:sym typeface="Times New Roman"/>
                        </a:rPr>
                        <a:t>c</a:t>
                      </a:r>
                      <a:r>
                        <a:rPr b="0" lang="en-GB" sz="1600">
                          <a:solidFill>
                            <a:schemeClr val="dk1"/>
                          </a:solidFill>
                          <a:latin typeface="Times New Roman"/>
                          <a:ea typeface="Times New Roman"/>
                          <a:cs typeface="Times New Roman"/>
                          <a:sym typeface="Times New Roman"/>
                        </a:rPr>
                        <a:t>) =</a:t>
                      </a:r>
                      <a:endParaRPr b="0" sz="16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12.4 </a:t>
                      </a:r>
                      <a:r>
                        <a:rPr b="0" lang="en-GB" sz="1600">
                          <a:solidFill>
                            <a:schemeClr val="dk1"/>
                          </a:solidFill>
                          <a:latin typeface="Arial"/>
                          <a:ea typeface="Arial"/>
                          <a:cs typeface="Arial"/>
                          <a:sym typeface="Arial"/>
                        </a:rPr>
                        <a:t>x</a:t>
                      </a:r>
                      <a:r>
                        <a:rPr b="0" lang="en-GB" sz="1600">
                          <a:solidFill>
                            <a:schemeClr val="dk1"/>
                          </a:solidFill>
                          <a:latin typeface="Times New Roman"/>
                          <a:ea typeface="Times New Roman"/>
                          <a:cs typeface="Times New Roman"/>
                          <a:sym typeface="Times New Roman"/>
                        </a:rPr>
                        <a:t> 8.11</a:t>
                      </a:r>
                      <a:endParaRPr b="0"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Add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602900" y="3072900"/>
            <a:ext cx="2253600" cy="714314"/>
          </a:xfrm>
          <a:prstGeom prst="rect">
            <a:avLst/>
          </a:prstGeom>
          <a:noFill/>
          <a:ln>
            <a:noFill/>
          </a:ln>
        </p:spPr>
      </p:pic>
      <p:pic>
        <p:nvPicPr>
          <p:cNvPr id="121" name="Google Shape;121;p22"/>
          <p:cNvPicPr preferRelativeResize="0"/>
          <p:nvPr/>
        </p:nvPicPr>
        <p:blipFill>
          <a:blip r:embed="rId4">
            <a:alphaModFix/>
          </a:blip>
          <a:stretch>
            <a:fillRect/>
          </a:stretch>
        </p:blipFill>
        <p:spPr>
          <a:xfrm>
            <a:off x="4678475" y="2925400"/>
            <a:ext cx="3601450" cy="10093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{D76F10F6-7E87-46D1-8093-E99FB2BE4FAA}</a:tableStyleId>
              </a:tblPr>
              <a:tblGrid>
                <a:gridCol w="1546950"/>
                <a:gridCol w="1301375"/>
                <a:gridCol w="1615625"/>
                <a:gridCol w="1350275"/>
                <a:gridCol w="3067850"/>
              </a:tblGrid>
              <a:tr h="1163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State the term to term rule: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Times New Roman"/>
                          <a:ea typeface="Times New Roman"/>
                          <a:cs typeface="Times New Roman"/>
                          <a:sym typeface="Times New Roman"/>
                        </a:rPr>
                        <a:t>            -7, -2, 3, 8, 13, … </a:t>
                      </a:r>
                      <a:endParaRPr b="0" sz="16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Add </a:t>
                      </a:r>
                      <a:r>
                        <a:rPr b="0" lang="en-GB" sz="1600">
                          <a:solidFill>
                            <a:srgbClr val="00BC89"/>
                          </a:solidFill>
                          <a:latin typeface="Times New Roman"/>
                          <a:ea typeface="Times New Roman"/>
                          <a:cs typeface="Times New Roman"/>
                          <a:sym typeface="Times New Roman"/>
                        </a:rPr>
                        <a:t>5</a:t>
                      </a:r>
                      <a:endParaRPr b="0"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Times New Roman"/>
                          <a:ea typeface="Times New Roman"/>
                          <a:cs typeface="Times New Roman"/>
                          <a:sym typeface="Times New Roman"/>
                        </a:rPr>
                        <a:t>5(</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Times New Roman"/>
                          <a:ea typeface="Times New Roman"/>
                          <a:cs typeface="Times New Roman"/>
                          <a:sym typeface="Times New Roman"/>
                        </a:rPr>
                        <a:t> + 2</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Times New Roman"/>
                          <a:ea typeface="Times New Roman"/>
                          <a:cs typeface="Times New Roman"/>
                          <a:sym typeface="Times New Roman"/>
                        </a:rPr>
                        <a:t> - 3</a:t>
                      </a:r>
                      <a:r>
                        <a:rPr b="0" i="1" lang="en-GB" sz="1600">
                          <a:solidFill>
                            <a:schemeClr val="dk1"/>
                          </a:solidFill>
                          <a:latin typeface="Times New Roman"/>
                          <a:ea typeface="Times New Roman"/>
                          <a:cs typeface="Times New Roman"/>
                          <a:sym typeface="Times New Roman"/>
                        </a:rPr>
                        <a:t>c</a:t>
                      </a:r>
                      <a:r>
                        <a:rPr b="0" lang="en-GB" sz="1600">
                          <a:solidFill>
                            <a:schemeClr val="dk1"/>
                          </a:solidFill>
                          <a:latin typeface="Times New Roman"/>
                          <a:ea typeface="Times New Roman"/>
                          <a:cs typeface="Times New Roman"/>
                          <a:sym typeface="Times New Roman"/>
                        </a:rPr>
                        <a:t>) = </a:t>
                      </a:r>
                      <a:endParaRPr b="0"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Times New Roman"/>
                          <a:ea typeface="Times New Roman"/>
                          <a:cs typeface="Times New Roman"/>
                          <a:sym typeface="Times New Roman"/>
                        </a:rPr>
                        <a:t>5</a:t>
                      </a:r>
                      <a:r>
                        <a:rPr b="0" i="1" lang="en-GB" sz="1600">
                          <a:solidFill>
                            <a:srgbClr val="00BC89"/>
                          </a:solidFill>
                          <a:latin typeface="Times New Roman"/>
                          <a:ea typeface="Times New Roman"/>
                          <a:cs typeface="Times New Roman"/>
                          <a:sym typeface="Times New Roman"/>
                        </a:rPr>
                        <a:t>a</a:t>
                      </a:r>
                      <a:r>
                        <a:rPr b="0" lang="en-GB" sz="1600">
                          <a:solidFill>
                            <a:srgbClr val="00BC89"/>
                          </a:solidFill>
                          <a:latin typeface="Times New Roman"/>
                          <a:ea typeface="Times New Roman"/>
                          <a:cs typeface="Times New Roman"/>
                          <a:sym typeface="Times New Roman"/>
                        </a:rPr>
                        <a:t> + 10</a:t>
                      </a:r>
                      <a:r>
                        <a:rPr b="0" i="1" lang="en-GB" sz="1600">
                          <a:solidFill>
                            <a:srgbClr val="00BC89"/>
                          </a:solidFill>
                          <a:latin typeface="Times New Roman"/>
                          <a:ea typeface="Times New Roman"/>
                          <a:cs typeface="Times New Roman"/>
                          <a:sym typeface="Times New Roman"/>
                        </a:rPr>
                        <a:t>b</a:t>
                      </a:r>
                      <a:r>
                        <a:rPr b="0" lang="en-GB" sz="1600">
                          <a:solidFill>
                            <a:srgbClr val="00BC89"/>
                          </a:solidFill>
                          <a:latin typeface="Times New Roman"/>
                          <a:ea typeface="Times New Roman"/>
                          <a:cs typeface="Times New Roman"/>
                          <a:sym typeface="Times New Roman"/>
                        </a:rPr>
                        <a:t> - 15</a:t>
                      </a:r>
                      <a:r>
                        <a:rPr b="0" i="1" lang="en-GB" sz="1600">
                          <a:solidFill>
                            <a:srgbClr val="00BC89"/>
                          </a:solidFill>
                          <a:latin typeface="Times New Roman"/>
                          <a:ea typeface="Times New Roman"/>
                          <a:cs typeface="Times New Roman"/>
                          <a:sym typeface="Times New Roman"/>
                        </a:rPr>
                        <a:t>c</a:t>
                      </a:r>
                      <a:endParaRPr b="0" i="1" sz="1600">
                        <a:solidFill>
                          <a:srgbClr val="00BC8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12.4 </a:t>
                      </a:r>
                      <a:r>
                        <a:rPr b="0" lang="en-GB" sz="1600">
                          <a:solidFill>
                            <a:schemeClr val="dk1"/>
                          </a:solidFill>
                          <a:latin typeface="Arial"/>
                          <a:ea typeface="Arial"/>
                          <a:cs typeface="Arial"/>
                          <a:sym typeface="Arial"/>
                        </a:rPr>
                        <a:t>x</a:t>
                      </a:r>
                      <a:r>
                        <a:rPr b="0" lang="en-GB" sz="1600">
                          <a:solidFill>
                            <a:schemeClr val="dk1"/>
                          </a:solidFill>
                          <a:latin typeface="Times New Roman"/>
                          <a:ea typeface="Times New Roman"/>
                          <a:cs typeface="Times New Roman"/>
                          <a:sym typeface="Times New Roman"/>
                        </a:rPr>
                        <a:t> 8.11 </a:t>
                      </a:r>
                      <a:r>
                        <a:rPr b="0" lang="en-GB" sz="1600">
                          <a:solidFill>
                            <a:schemeClr val="dk1"/>
                          </a:solidFill>
                          <a:latin typeface="Times New Roman"/>
                          <a:ea typeface="Times New Roman"/>
                          <a:cs typeface="Times New Roman"/>
                          <a:sym typeface="Times New Roman"/>
                        </a:rPr>
                        <a:t>≈ </a:t>
                      </a:r>
                      <a:r>
                        <a:rPr b="0" lang="en-GB" sz="1600">
                          <a:solidFill>
                            <a:srgbClr val="00BC89"/>
                          </a:solidFill>
                          <a:latin typeface="Times New Roman"/>
                          <a:ea typeface="Times New Roman"/>
                          <a:cs typeface="Times New Roman"/>
                          <a:sym typeface="Times New Roman"/>
                        </a:rPr>
                        <a:t>10 </a:t>
                      </a:r>
                      <a:r>
                        <a:rPr b="0" lang="en-GB" sz="1600">
                          <a:solidFill>
                            <a:srgbClr val="00BC89"/>
                          </a:solidFill>
                          <a:latin typeface="Arial"/>
                          <a:ea typeface="Arial"/>
                          <a:cs typeface="Arial"/>
                          <a:sym typeface="Arial"/>
                        </a:rPr>
                        <a:t>x</a:t>
                      </a:r>
                      <a:r>
                        <a:rPr b="0" lang="en-GB" sz="1600">
                          <a:solidFill>
                            <a:srgbClr val="00BC89"/>
                          </a:solidFill>
                          <a:latin typeface="Times New Roman"/>
                          <a:ea typeface="Times New Roman"/>
                          <a:cs typeface="Times New Roman"/>
                          <a:sym typeface="Times New Roman"/>
                        </a:rPr>
                        <a:t> 8</a:t>
                      </a:r>
                      <a:endParaRPr b="0" sz="1600">
                        <a:solidFill>
                          <a:srgbClr val="00BC89"/>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rPr b="0" lang="en-GB" sz="1600">
                          <a:solidFill>
                            <a:schemeClr val="dk1"/>
                          </a:solidFill>
                          <a:latin typeface="Times New Roman"/>
                          <a:ea typeface="Times New Roman"/>
                          <a:cs typeface="Times New Roman"/>
                          <a:sym typeface="Times New Roman"/>
                        </a:rPr>
                        <a:t>                            ≈ </a:t>
                      </a:r>
                      <a:r>
                        <a:rPr b="0" lang="en-GB" sz="1600">
                          <a:solidFill>
                            <a:srgbClr val="00BC89"/>
                          </a:solidFill>
                          <a:latin typeface="Times New Roman"/>
                          <a:ea typeface="Times New Roman"/>
                          <a:cs typeface="Times New Roman"/>
                          <a:sym typeface="Times New Roman"/>
                        </a:rPr>
                        <a:t>80</a:t>
                      </a:r>
                      <a:endParaRPr b="0" sz="1600">
                        <a:solidFill>
                          <a:srgbClr val="00BC89"/>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31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Add the fractions.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Draw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4, Day</a:t>
            </a:r>
            <a:r>
              <a:rPr b="1" lang="en-GB">
                <a:solidFill>
                  <a:srgbClr val="FFFFFF"/>
                </a:solidFill>
                <a:latin typeface="Nunito Sans"/>
                <a:ea typeface="Nunito Sans"/>
                <a:cs typeface="Nunito Sans"/>
                <a:sym typeface="Nunito Sans"/>
              </a:rPr>
              <a:t> 3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490000" y="3150225"/>
            <a:ext cx="2057150" cy="642850"/>
          </a:xfrm>
          <a:prstGeom prst="rect">
            <a:avLst/>
          </a:prstGeom>
          <a:noFill/>
          <a:ln>
            <a:noFill/>
          </a:ln>
        </p:spPr>
      </p:pic>
      <p:pic>
        <p:nvPicPr>
          <p:cNvPr id="129" name="Google Shape;129;p23"/>
          <p:cNvPicPr preferRelativeResize="0"/>
          <p:nvPr/>
        </p:nvPicPr>
        <p:blipFill>
          <a:blip r:embed="rId4">
            <a:alphaModFix/>
          </a:blip>
          <a:stretch>
            <a:fillRect/>
          </a:stretch>
        </p:blipFill>
        <p:spPr>
          <a:xfrm>
            <a:off x="4748563" y="2936588"/>
            <a:ext cx="3857625" cy="904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