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8C03D55-2A18-4F92-8C15-E3F765AAF82C}">
  <a:tblStyle styleId="{58C03D55-2A18-4F92-8C15-E3F765AAF82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44CB918-BD70-4773-83A1-0D47E815B85A}"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8115B50-BA3E-46FB-BA81-C8333C2D48F7}"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d1d7fe2676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d1d7fe2676_0_6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d1d7fe2676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d1d7fe2676_0_6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d1d7fe2676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d1d7fe2676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d1d7fe2676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d1d7fe2676_0_4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d1d7fe2676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d1d7fe2676_0_5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8</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Autumn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8</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a:t>
            </a:r>
            <a:r>
              <a:rPr lang="en-GB" sz="1000">
                <a:solidFill>
                  <a:srgbClr val="2779F5"/>
                </a:solidFill>
                <a:latin typeface="Nunito Sans"/>
                <a:ea typeface="Nunito Sans"/>
                <a:cs typeface="Nunito Sans"/>
                <a:sym typeface="Nunito Sans"/>
              </a:rPr>
              <a:t>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{58C03D55-2A18-4F92-8C15-E3F765AAF82C}</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8 </a:t>
            </a:r>
            <a:r>
              <a:rPr lang="en-GB" sz="1000">
                <a:solidFill>
                  <a:srgbClr val="2779F5"/>
                </a:solidFill>
                <a:latin typeface="Nunito Sans"/>
                <a:ea typeface="Nunito Sans"/>
                <a:cs typeface="Nunito Sans"/>
                <a:sym typeface="Nunito Sans"/>
              </a:rPr>
              <a:t>| Fluent in Five | </a:t>
            </a:r>
            <a:r>
              <a:rPr lang="en-GB" sz="1000">
                <a:solidFill>
                  <a:srgbClr val="2779F5"/>
                </a:solidFill>
                <a:latin typeface="Nunito Sans"/>
                <a:ea typeface="Nunito Sans"/>
                <a:cs typeface="Nunito Sans"/>
                <a:sym typeface="Nunito Sans"/>
              </a:rPr>
              <a:t>Autumn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{58C03D55-2A18-4F92-8C15-E3F765AAF82C}</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0.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1.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4.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7.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3.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5.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2.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a:t>
            </a:r>
            <a:r>
              <a:rPr b="1" lang="en-GB" sz="3500">
                <a:solidFill>
                  <a:srgbClr val="FFFFFF"/>
                </a:solidFill>
                <a:latin typeface="Nunito Sans"/>
                <a:ea typeface="Nunito Sans"/>
                <a:cs typeface="Nunito Sans"/>
                <a:sym typeface="Nunito Sans"/>
              </a:rPr>
              <a:t>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aphicFrame>
        <p:nvGraphicFramePr>
          <p:cNvPr id="134" name="Google Shape;134;p24"/>
          <p:cNvGraphicFramePr/>
          <p:nvPr/>
        </p:nvGraphicFramePr>
        <p:xfrm>
          <a:off x="108044" y="862525"/>
          <a:ext cx="3000000" cy="3000000"/>
        </p:xfrm>
        <a:graphic>
          <a:graphicData uri="http://schemas.openxmlformats.org/drawingml/2006/table">
            <a:tbl>
              <a:tblPr bandRow="1" firstRow="1">
                <a:noFill/>
                <a:tableStyleId>{D8115B50-BA3E-46FB-BA81-C8333C2D48F7}</a:tableStyleId>
              </a:tblPr>
              <a:tblGrid>
                <a:gridCol w="1546950"/>
                <a:gridCol w="1301375"/>
                <a:gridCol w="1615625"/>
                <a:gridCol w="1350275"/>
                <a:gridCol w="3067850"/>
              </a:tblGrid>
              <a:tr h="1021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17.5 to the nearest integer.</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49 x 6</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5600 ÷ 70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35.03 to the nearest 10.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75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rgbClr val="000000"/>
                          </a:solidFill>
                          <a:latin typeface="Nunito Sans"/>
                          <a:ea typeface="Nunito Sans"/>
                          <a:cs typeface="Nunito Sans"/>
                          <a:sym typeface="Nunito Sans"/>
                        </a:rPr>
                        <a:t>S</a:t>
                      </a:r>
                      <a:r>
                        <a:rPr lang="en-GB" sz="1600">
                          <a:latin typeface="Nunito Sans"/>
                          <a:ea typeface="Nunito Sans"/>
                          <a:cs typeface="Nunito Sans"/>
                          <a:sym typeface="Nunito Sans"/>
                        </a:rPr>
                        <a:t>ketch the next shape in the sequence:</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coordinates of A and B.</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5" name="Google Shape;135;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36" name="Google Shape;136;p24"/>
          <p:cNvPicPr preferRelativeResize="0"/>
          <p:nvPr/>
        </p:nvPicPr>
        <p:blipFill>
          <a:blip r:embed="rId3">
            <a:alphaModFix/>
          </a:blip>
          <a:stretch>
            <a:fillRect/>
          </a:stretch>
        </p:blipFill>
        <p:spPr>
          <a:xfrm>
            <a:off x="471500" y="2874187"/>
            <a:ext cx="3417475" cy="1231025"/>
          </a:xfrm>
          <a:prstGeom prst="rect">
            <a:avLst/>
          </a:prstGeom>
          <a:noFill/>
          <a:ln>
            <a:noFill/>
          </a:ln>
        </p:spPr>
      </p:pic>
      <p:pic>
        <p:nvPicPr>
          <p:cNvPr id="137" name="Google Shape;137;p24"/>
          <p:cNvPicPr preferRelativeResize="0"/>
          <p:nvPr/>
        </p:nvPicPr>
        <p:blipFill>
          <a:blip r:embed="rId4">
            <a:alphaModFix/>
          </a:blip>
          <a:stretch>
            <a:fillRect/>
          </a:stretch>
        </p:blipFill>
        <p:spPr>
          <a:xfrm>
            <a:off x="5374800" y="2366050"/>
            <a:ext cx="2302400" cy="22966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5"/>
          <p:cNvGraphicFramePr/>
          <p:nvPr/>
        </p:nvGraphicFramePr>
        <p:xfrm>
          <a:off x="108044" y="862525"/>
          <a:ext cx="3000000" cy="3000000"/>
        </p:xfrm>
        <a:graphic>
          <a:graphicData uri="http://schemas.openxmlformats.org/drawingml/2006/table">
            <a:tbl>
              <a:tblPr bandRow="1" firstRow="1">
                <a:noFill/>
                <a:tableStyleId>{D8115B50-BA3E-46FB-BA81-C8333C2D48F7}</a:tableStyleId>
              </a:tblPr>
              <a:tblGrid>
                <a:gridCol w="1546950"/>
                <a:gridCol w="1301375"/>
                <a:gridCol w="1615625"/>
                <a:gridCol w="1350275"/>
                <a:gridCol w="3067850"/>
              </a:tblGrid>
              <a:tr h="1021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17.5 to the nearest integer.</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18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49 x 6             </a:t>
                      </a:r>
                      <a:r>
                        <a:rPr b="0" lang="en-GB" sz="1600">
                          <a:solidFill>
                            <a:srgbClr val="00BC89"/>
                          </a:solidFill>
                          <a:latin typeface="Nunito Sans"/>
                          <a:ea typeface="Nunito Sans"/>
                          <a:cs typeface="Nunito Sans"/>
                          <a:sym typeface="Nunito Sans"/>
                        </a:rPr>
                        <a:t>294</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5600 ÷ 70      </a:t>
                      </a:r>
                      <a:r>
                        <a:rPr b="0" lang="en-GB" sz="1600">
                          <a:solidFill>
                            <a:srgbClr val="00BC89"/>
                          </a:solidFill>
                          <a:latin typeface="Nunito Sans"/>
                          <a:ea typeface="Nunito Sans"/>
                          <a:cs typeface="Nunito Sans"/>
                          <a:sym typeface="Nunito Sans"/>
                        </a:rPr>
                        <a:t>80</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35.03 to the nearest 10.</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40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75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S</a:t>
                      </a:r>
                      <a:r>
                        <a:rPr lang="en-GB" sz="1600">
                          <a:solidFill>
                            <a:schemeClr val="dk1"/>
                          </a:solidFill>
                          <a:latin typeface="Nunito Sans"/>
                          <a:ea typeface="Nunito Sans"/>
                          <a:cs typeface="Nunito Sans"/>
                          <a:sym typeface="Nunito Sans"/>
                        </a:rPr>
                        <a:t>ketch the next shape in the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coordinates of A and B.</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A(0, 0)</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B(3, -2)</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3" name="Google Shape;143;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4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144" name="Google Shape;144;p25"/>
          <p:cNvPicPr preferRelativeResize="0"/>
          <p:nvPr/>
        </p:nvPicPr>
        <p:blipFill>
          <a:blip r:embed="rId3">
            <a:alphaModFix/>
          </a:blip>
          <a:stretch>
            <a:fillRect/>
          </a:stretch>
        </p:blipFill>
        <p:spPr>
          <a:xfrm>
            <a:off x="1237100" y="2695838"/>
            <a:ext cx="1600200" cy="1609725"/>
          </a:xfrm>
          <a:prstGeom prst="rect">
            <a:avLst/>
          </a:prstGeom>
          <a:noFill/>
          <a:ln>
            <a:noFill/>
          </a:ln>
        </p:spPr>
      </p:pic>
      <p:pic>
        <p:nvPicPr>
          <p:cNvPr id="145" name="Google Shape;145;p25"/>
          <p:cNvPicPr preferRelativeResize="0"/>
          <p:nvPr/>
        </p:nvPicPr>
        <p:blipFill>
          <a:blip r:embed="rId4">
            <a:alphaModFix/>
          </a:blip>
          <a:stretch>
            <a:fillRect/>
          </a:stretch>
        </p:blipFill>
        <p:spPr>
          <a:xfrm>
            <a:off x="5869000" y="2366050"/>
            <a:ext cx="2302400" cy="22966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graphicFrame>
        <p:nvGraphicFramePr>
          <p:cNvPr id="150" name="Google Shape;150;p26"/>
          <p:cNvGraphicFramePr/>
          <p:nvPr/>
        </p:nvGraphicFramePr>
        <p:xfrm>
          <a:off x="108044" y="862525"/>
          <a:ext cx="3000000" cy="3000000"/>
        </p:xfrm>
        <a:graphic>
          <a:graphicData uri="http://schemas.openxmlformats.org/drawingml/2006/table">
            <a:tbl>
              <a:tblPr bandRow="1" firstRow="1">
                <a:noFill/>
                <a:tableStyleId>{D8115B50-BA3E-46FB-BA81-C8333C2D48F7}</a:tableStyleId>
              </a:tblPr>
              <a:tblGrid>
                <a:gridCol w="1546950"/>
                <a:gridCol w="1301375"/>
                <a:gridCol w="1615625"/>
                <a:gridCol w="1350275"/>
                <a:gridCol w="3067850"/>
              </a:tblGrid>
              <a:tr h="10278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5.45 to the nearest integer.</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 x 3 x 4 x 5</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147 ÷ 7</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269916  to the nearest 1000.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563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Draw the next shape by predicting the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coordinates of A and B.</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1" name="Google Shape;151;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52" name="Google Shape;152;p26"/>
          <p:cNvPicPr preferRelativeResize="0"/>
          <p:nvPr/>
        </p:nvPicPr>
        <p:blipFill>
          <a:blip r:embed="rId3">
            <a:alphaModFix/>
          </a:blip>
          <a:stretch>
            <a:fillRect/>
          </a:stretch>
        </p:blipFill>
        <p:spPr>
          <a:xfrm>
            <a:off x="381875" y="2864425"/>
            <a:ext cx="2871775" cy="1390725"/>
          </a:xfrm>
          <a:prstGeom prst="rect">
            <a:avLst/>
          </a:prstGeom>
          <a:noFill/>
          <a:ln>
            <a:noFill/>
          </a:ln>
        </p:spPr>
      </p:pic>
      <p:pic>
        <p:nvPicPr>
          <p:cNvPr id="153" name="Google Shape;153;p26"/>
          <p:cNvPicPr preferRelativeResize="0"/>
          <p:nvPr/>
        </p:nvPicPr>
        <p:blipFill>
          <a:blip r:embed="rId4">
            <a:alphaModFix/>
          </a:blip>
          <a:stretch>
            <a:fillRect/>
          </a:stretch>
        </p:blipFill>
        <p:spPr>
          <a:xfrm>
            <a:off x="5260400" y="2369612"/>
            <a:ext cx="2380375" cy="23803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aphicFrame>
        <p:nvGraphicFramePr>
          <p:cNvPr id="158" name="Google Shape;158;p27"/>
          <p:cNvGraphicFramePr/>
          <p:nvPr/>
        </p:nvGraphicFramePr>
        <p:xfrm>
          <a:off x="108044" y="862525"/>
          <a:ext cx="3000000" cy="3000000"/>
        </p:xfrm>
        <a:graphic>
          <a:graphicData uri="http://schemas.openxmlformats.org/drawingml/2006/table">
            <a:tbl>
              <a:tblPr bandRow="1" firstRow="1">
                <a:noFill/>
                <a:tableStyleId>{D8115B50-BA3E-46FB-BA81-C8333C2D48F7}</a:tableStyleId>
              </a:tblPr>
              <a:tblGrid>
                <a:gridCol w="1546950"/>
                <a:gridCol w="1301375"/>
                <a:gridCol w="1615625"/>
                <a:gridCol w="1350275"/>
                <a:gridCol w="3067850"/>
              </a:tblGrid>
              <a:tr h="10278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5.45 to the nearest integer.</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 x 3 x 4 x 5      </a:t>
                      </a:r>
                      <a:r>
                        <a:rPr b="0" lang="en-GB" sz="1600">
                          <a:solidFill>
                            <a:srgbClr val="00BC89"/>
                          </a:solidFill>
                          <a:latin typeface="Nunito Sans"/>
                          <a:ea typeface="Nunito Sans"/>
                          <a:cs typeface="Nunito Sans"/>
                          <a:sym typeface="Nunito Sans"/>
                        </a:rPr>
                        <a:t>120</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147 ÷ 7              </a:t>
                      </a:r>
                      <a:r>
                        <a:rPr b="0" lang="en-GB" sz="1600">
                          <a:solidFill>
                            <a:srgbClr val="00BC89"/>
                          </a:solidFill>
                          <a:latin typeface="Nunito Sans"/>
                          <a:ea typeface="Nunito Sans"/>
                          <a:cs typeface="Nunito Sans"/>
                          <a:sym typeface="Nunito Sans"/>
                        </a:rPr>
                        <a:t>21</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a:t>
                      </a:r>
                      <a:r>
                        <a:rPr b="0" lang="en-GB" sz="1600">
                          <a:solidFill>
                            <a:schemeClr val="dk1"/>
                          </a:solidFill>
                          <a:latin typeface="Nunito Sans"/>
                          <a:ea typeface="Nunito Sans"/>
                          <a:cs typeface="Nunito Sans"/>
                          <a:sym typeface="Nunito Sans"/>
                        </a:rPr>
                        <a:t>269 916 </a:t>
                      </a:r>
                      <a:r>
                        <a:rPr b="0" lang="en-GB" sz="1600">
                          <a:solidFill>
                            <a:schemeClr val="dk1"/>
                          </a:solidFill>
                          <a:latin typeface="Nunito Sans"/>
                          <a:ea typeface="Nunito Sans"/>
                          <a:cs typeface="Nunito Sans"/>
                          <a:sym typeface="Nunito Sans"/>
                        </a:rPr>
                        <a:t> to the nearest 1000.</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270000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563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Draw the next shape by predicting the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coordinates of A and B.</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A(0.5, 2.5,)</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B(-3.5, 0)</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9" name="Google Shape;159;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5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160" name="Google Shape;160;p27"/>
          <p:cNvPicPr preferRelativeResize="0"/>
          <p:nvPr/>
        </p:nvPicPr>
        <p:blipFill>
          <a:blip r:embed="rId3">
            <a:alphaModFix/>
          </a:blip>
          <a:stretch>
            <a:fillRect/>
          </a:stretch>
        </p:blipFill>
        <p:spPr>
          <a:xfrm>
            <a:off x="198988" y="2949363"/>
            <a:ext cx="3819525" cy="1171575"/>
          </a:xfrm>
          <a:prstGeom prst="rect">
            <a:avLst/>
          </a:prstGeom>
          <a:noFill/>
          <a:ln>
            <a:noFill/>
          </a:ln>
        </p:spPr>
      </p:pic>
      <p:pic>
        <p:nvPicPr>
          <p:cNvPr id="161" name="Google Shape;161;p27"/>
          <p:cNvPicPr preferRelativeResize="0"/>
          <p:nvPr/>
        </p:nvPicPr>
        <p:blipFill>
          <a:blip r:embed="rId4">
            <a:alphaModFix/>
          </a:blip>
          <a:stretch>
            <a:fillRect/>
          </a:stretch>
        </p:blipFill>
        <p:spPr>
          <a:xfrm>
            <a:off x="6154925" y="2369612"/>
            <a:ext cx="2380375" cy="23803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{744CB918-BD70-4773-83A1-0D47E815B85A}</a:tableStyleId>
              </a:tblPr>
              <a:tblGrid>
                <a:gridCol w="88534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has a mixture of topics from last year and introduces some recently acquired skills in relation to rounding. Throughout the term, these rounding skills will be used further, so dealing with misconceptions is key.  As understanding the reasoning </a:t>
                      </a:r>
                      <a:r>
                        <a:rPr lang="en-GB" sz="1500">
                          <a:latin typeface="Nunito Sans"/>
                          <a:ea typeface="Nunito Sans"/>
                          <a:cs typeface="Nunito Sans"/>
                          <a:sym typeface="Nunito Sans"/>
                        </a:rPr>
                        <a:t>behind</a:t>
                      </a:r>
                      <a:r>
                        <a:rPr lang="en-GB" sz="1500">
                          <a:latin typeface="Nunito Sans"/>
                          <a:ea typeface="Nunito Sans"/>
                          <a:cs typeface="Nunito Sans"/>
                          <a:sym typeface="Nunito Sans"/>
                        </a:rPr>
                        <a:t> effective rounding is important for method fluency, </a:t>
                      </a:r>
                      <a:r>
                        <a:rPr lang="en-GB" sz="1500">
                          <a:latin typeface="Nunito Sans"/>
                          <a:ea typeface="Nunito Sans"/>
                          <a:cs typeface="Nunito Sans"/>
                          <a:sym typeface="Nunito Sans"/>
                        </a:rPr>
                        <a:t>the</a:t>
                      </a:r>
                      <a:r>
                        <a:rPr lang="en-GB" sz="1500">
                          <a:latin typeface="Nunito Sans"/>
                          <a:ea typeface="Nunito Sans"/>
                          <a:cs typeface="Nunito Sans"/>
                          <a:sym typeface="Nunito Sans"/>
                        </a:rPr>
                        <a:t>re may need to be a focus on place value diagrams with some students.</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Rounding to nearest integer</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Multiplication &amp; division (mental methods)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Rounding to powers of ten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Patterns and sequences</a:t>
                      </a:r>
                      <a:endParaRPr sz="1600">
                        <a:solidFill>
                          <a:schemeClr val="dk1"/>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Reading coordinates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{744CB918-BD70-4773-83A1-0D47E815B85A}</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Rounding to nearest integer</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might we need to round a number?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Multiplication &amp; division (mental methods)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Can you explain to someone how you would solve “9 x 11” in your head?</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Rounding to powers of ten</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do you know about powers of ten and our number system?</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a:t>
                      </a:r>
                      <a:r>
                        <a:rPr b="1" lang="en-GB">
                          <a:solidFill>
                            <a:srgbClr val="000000"/>
                          </a:solidFill>
                          <a:latin typeface="Nunito Sans"/>
                          <a:ea typeface="Nunito Sans"/>
                          <a:cs typeface="Nunito Sans"/>
                          <a:sym typeface="Nunito Sans"/>
                        </a:rPr>
                        <a:t> Patterns and sequences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Are patterns the same as sequences (and vice versa)? Explain your thinking?</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Do you know any famous visual patterns/sequences?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Reading coordinates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 you remember the order we write a coordinate pair?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{D8115B50-BA3E-46FB-BA81-C8333C2D48F7}</a:tableStyleId>
              </a:tblPr>
              <a:tblGrid>
                <a:gridCol w="1546950"/>
                <a:gridCol w="1301375"/>
                <a:gridCol w="1615625"/>
                <a:gridCol w="1350275"/>
                <a:gridCol w="3067850"/>
              </a:tblGrid>
              <a:tr h="10286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3.4 to the nearest integer.</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Work out:</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15 x 5</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144 ÷ 6</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Round 147 to the nearest 10.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585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Sketch the next shape in the sequence</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Write the coor</a:t>
                      </a:r>
                      <a:r>
                        <a:rPr lang="en-GB" sz="1600">
                          <a:latin typeface="Nunito Sans"/>
                          <a:ea typeface="Nunito Sans"/>
                          <a:cs typeface="Nunito Sans"/>
                          <a:sym typeface="Nunito Sans"/>
                        </a:rPr>
                        <a:t>dinates of A and 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386975" y="2888000"/>
            <a:ext cx="3505200" cy="1257300"/>
          </a:xfrm>
          <a:prstGeom prst="rect">
            <a:avLst/>
          </a:prstGeom>
          <a:noFill/>
          <a:ln>
            <a:noFill/>
          </a:ln>
        </p:spPr>
      </p:pic>
      <p:pic>
        <p:nvPicPr>
          <p:cNvPr id="89" name="Google Shape;89;p18"/>
          <p:cNvPicPr preferRelativeResize="0"/>
          <p:nvPr/>
        </p:nvPicPr>
        <p:blipFill>
          <a:blip r:embed="rId4">
            <a:alphaModFix/>
          </a:blip>
          <a:stretch>
            <a:fillRect/>
          </a:stretch>
        </p:blipFill>
        <p:spPr>
          <a:xfrm>
            <a:off x="5362509" y="2402388"/>
            <a:ext cx="2875516" cy="22285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{D8115B50-BA3E-46FB-BA81-C8333C2D48F7}</a:tableStyleId>
              </a:tblPr>
              <a:tblGrid>
                <a:gridCol w="1546950"/>
                <a:gridCol w="1301375"/>
                <a:gridCol w="1615625"/>
                <a:gridCol w="1350275"/>
                <a:gridCol w="3067850"/>
              </a:tblGrid>
              <a:tr h="10286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3.4 to the nearest integer.</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Work out:</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15 x 5          </a:t>
                      </a:r>
                      <a:r>
                        <a:rPr b="0" lang="en-GB" sz="1600">
                          <a:solidFill>
                            <a:srgbClr val="00BC89"/>
                          </a:solidFill>
                          <a:latin typeface="Nunito Sans"/>
                          <a:ea typeface="Nunito Sans"/>
                          <a:cs typeface="Nunito Sans"/>
                          <a:sym typeface="Nunito Sans"/>
                        </a:rPr>
                        <a:t>75</a:t>
                      </a:r>
                      <a:endParaRPr b="0" sz="1600">
                        <a:solidFill>
                          <a:srgbClr val="00BC89"/>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144 ÷ 6       </a:t>
                      </a:r>
                      <a:r>
                        <a:rPr b="0" lang="en-GB" sz="1600">
                          <a:solidFill>
                            <a:srgbClr val="00BC89"/>
                          </a:solidFill>
                          <a:latin typeface="Nunito Sans"/>
                          <a:ea typeface="Nunito Sans"/>
                          <a:cs typeface="Nunito Sans"/>
                          <a:sym typeface="Nunito Sans"/>
                        </a:rPr>
                        <a:t>24</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Round 147 to the nearest 10.</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150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585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Sketch the next shape in the sequence</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Write the coor</a:t>
                      </a:r>
                      <a:r>
                        <a:rPr lang="en-GB" sz="1600">
                          <a:latin typeface="Nunito Sans"/>
                          <a:ea typeface="Nunito Sans"/>
                          <a:cs typeface="Nunito Sans"/>
                          <a:sym typeface="Nunito Sans"/>
                        </a:rPr>
                        <a:t>dinates of A and B.</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A(2, 1)</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B(-2, -1)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6" name="Google Shape;96;p19"/>
          <p:cNvPicPr preferRelativeResize="0"/>
          <p:nvPr/>
        </p:nvPicPr>
        <p:blipFill>
          <a:blip r:embed="rId3">
            <a:alphaModFix/>
          </a:blip>
          <a:stretch>
            <a:fillRect/>
          </a:stretch>
        </p:blipFill>
        <p:spPr>
          <a:xfrm>
            <a:off x="1042500" y="2745988"/>
            <a:ext cx="1790700" cy="1628775"/>
          </a:xfrm>
          <a:prstGeom prst="rect">
            <a:avLst/>
          </a:prstGeom>
          <a:noFill/>
          <a:ln>
            <a:noFill/>
          </a:ln>
        </p:spPr>
      </p:pic>
      <p:pic>
        <p:nvPicPr>
          <p:cNvPr id="97" name="Google Shape;97;p19"/>
          <p:cNvPicPr preferRelativeResize="0"/>
          <p:nvPr/>
        </p:nvPicPr>
        <p:blipFill>
          <a:blip r:embed="rId4">
            <a:alphaModFix/>
          </a:blip>
          <a:stretch>
            <a:fillRect/>
          </a:stretch>
        </p:blipFill>
        <p:spPr>
          <a:xfrm>
            <a:off x="5782384" y="2446125"/>
            <a:ext cx="2875516" cy="22285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graphicFrame>
        <p:nvGraphicFramePr>
          <p:cNvPr id="102" name="Google Shape;102;p20"/>
          <p:cNvGraphicFramePr/>
          <p:nvPr/>
        </p:nvGraphicFramePr>
        <p:xfrm>
          <a:off x="108044" y="862525"/>
          <a:ext cx="3000000" cy="3000000"/>
        </p:xfrm>
        <a:graphic>
          <a:graphicData uri="http://schemas.openxmlformats.org/drawingml/2006/table">
            <a:tbl>
              <a:tblPr bandRow="1" firstRow="1">
                <a:noFill/>
                <a:tableStyleId>{D8115B50-BA3E-46FB-BA81-C8333C2D48F7}</a:tableStyleId>
              </a:tblPr>
              <a:tblGrid>
                <a:gridCol w="1546950"/>
                <a:gridCol w="1301375"/>
                <a:gridCol w="1615625"/>
                <a:gridCol w="1350275"/>
                <a:gridCol w="3067850"/>
              </a:tblGrid>
              <a:tr h="9920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9.81 to the nearest integer.</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 x 17</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639 ÷ 9</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5454 to the nearest 100.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567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Shade the fourth square so that the sequence is correct.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coordinates of A and B.</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3" name="Google Shape;103;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4" name="Google Shape;104;p20"/>
          <p:cNvPicPr preferRelativeResize="0"/>
          <p:nvPr/>
        </p:nvPicPr>
        <p:blipFill>
          <a:blip r:embed="rId3">
            <a:alphaModFix/>
          </a:blip>
          <a:stretch>
            <a:fillRect/>
          </a:stretch>
        </p:blipFill>
        <p:spPr>
          <a:xfrm>
            <a:off x="500825" y="3267900"/>
            <a:ext cx="2817226" cy="557725"/>
          </a:xfrm>
          <a:prstGeom prst="rect">
            <a:avLst/>
          </a:prstGeom>
          <a:noFill/>
          <a:ln>
            <a:noFill/>
          </a:ln>
        </p:spPr>
      </p:pic>
      <p:pic>
        <p:nvPicPr>
          <p:cNvPr id="105" name="Google Shape;105;p20"/>
          <p:cNvPicPr preferRelativeResize="0"/>
          <p:nvPr/>
        </p:nvPicPr>
        <p:blipFill>
          <a:blip r:embed="rId4">
            <a:alphaModFix/>
          </a:blip>
          <a:stretch>
            <a:fillRect/>
          </a:stretch>
        </p:blipFill>
        <p:spPr>
          <a:xfrm>
            <a:off x="5019150" y="2391175"/>
            <a:ext cx="2936025" cy="22680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graphicFrame>
        <p:nvGraphicFramePr>
          <p:cNvPr id="110" name="Google Shape;110;p21"/>
          <p:cNvGraphicFramePr/>
          <p:nvPr/>
        </p:nvGraphicFramePr>
        <p:xfrm>
          <a:off x="108044" y="862525"/>
          <a:ext cx="3000000" cy="3000000"/>
        </p:xfrm>
        <a:graphic>
          <a:graphicData uri="http://schemas.openxmlformats.org/drawingml/2006/table">
            <a:tbl>
              <a:tblPr bandRow="1" firstRow="1">
                <a:noFill/>
                <a:tableStyleId>{D8115B50-BA3E-46FB-BA81-C8333C2D48F7}</a:tableStyleId>
              </a:tblPr>
              <a:tblGrid>
                <a:gridCol w="1546950"/>
                <a:gridCol w="1301375"/>
                <a:gridCol w="1615625"/>
                <a:gridCol w="1350275"/>
                <a:gridCol w="3067850"/>
              </a:tblGrid>
              <a:tr h="9920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9.81 to the nearest integer.</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10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 x 17          </a:t>
                      </a:r>
                      <a:r>
                        <a:rPr b="0" lang="en-GB" sz="1600">
                          <a:solidFill>
                            <a:srgbClr val="00BC89"/>
                          </a:solidFill>
                          <a:latin typeface="Nunito Sans"/>
                          <a:ea typeface="Nunito Sans"/>
                          <a:cs typeface="Nunito Sans"/>
                          <a:sym typeface="Nunito Sans"/>
                        </a:rPr>
                        <a:t>51</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639 ÷ 9        </a:t>
                      </a:r>
                      <a:r>
                        <a:rPr b="0" lang="en-GB" sz="1600">
                          <a:solidFill>
                            <a:srgbClr val="00BC89"/>
                          </a:solidFill>
                          <a:latin typeface="Nunito Sans"/>
                          <a:ea typeface="Nunito Sans"/>
                          <a:cs typeface="Nunito Sans"/>
                          <a:sym typeface="Nunito Sans"/>
                        </a:rPr>
                        <a:t>71</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5454 to the nearest 100.</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5500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567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Shade the fourth square so that the sequence is correct.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coordinates of A and B.</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A(-3, 1)</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B(1, -1)</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1" name="Google Shape;111;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2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112" name="Google Shape;112;p21"/>
          <p:cNvPicPr preferRelativeResize="0"/>
          <p:nvPr/>
        </p:nvPicPr>
        <p:blipFill>
          <a:blip r:embed="rId3">
            <a:alphaModFix/>
          </a:blip>
          <a:stretch>
            <a:fillRect/>
          </a:stretch>
        </p:blipFill>
        <p:spPr>
          <a:xfrm>
            <a:off x="420150" y="3245425"/>
            <a:ext cx="2893650" cy="580200"/>
          </a:xfrm>
          <a:prstGeom prst="rect">
            <a:avLst/>
          </a:prstGeom>
          <a:noFill/>
          <a:ln>
            <a:noFill/>
          </a:ln>
        </p:spPr>
      </p:pic>
      <p:pic>
        <p:nvPicPr>
          <p:cNvPr id="113" name="Google Shape;113;p21"/>
          <p:cNvPicPr preferRelativeResize="0"/>
          <p:nvPr/>
        </p:nvPicPr>
        <p:blipFill>
          <a:blip r:embed="rId4">
            <a:alphaModFix/>
          </a:blip>
          <a:stretch>
            <a:fillRect/>
          </a:stretch>
        </p:blipFill>
        <p:spPr>
          <a:xfrm>
            <a:off x="5548525" y="2418025"/>
            <a:ext cx="2936025" cy="22680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graphicFrame>
        <p:nvGraphicFramePr>
          <p:cNvPr id="118" name="Google Shape;118;p22"/>
          <p:cNvGraphicFramePr/>
          <p:nvPr/>
        </p:nvGraphicFramePr>
        <p:xfrm>
          <a:off x="108044" y="862525"/>
          <a:ext cx="3000000" cy="3000000"/>
        </p:xfrm>
        <a:graphic>
          <a:graphicData uri="http://schemas.openxmlformats.org/drawingml/2006/table">
            <a:tbl>
              <a:tblPr bandRow="1" firstRow="1">
                <a:noFill/>
                <a:tableStyleId>{D8115B50-BA3E-46FB-BA81-C8333C2D48F7}</a:tableStyleId>
              </a:tblPr>
              <a:tblGrid>
                <a:gridCol w="1546950"/>
                <a:gridCol w="1301375"/>
                <a:gridCol w="1615625"/>
                <a:gridCol w="1350275"/>
                <a:gridCol w="3067850"/>
              </a:tblGrid>
              <a:tr h="10312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0.099 to the nearest integer.</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29 x 4</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1250 ÷ 25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36299 to the nearest 1000.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657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Draw the next arrow in this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coordinates of A and B.</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9" name="Google Shape;119;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0" name="Google Shape;120;p22"/>
          <p:cNvPicPr preferRelativeResize="0"/>
          <p:nvPr/>
        </p:nvPicPr>
        <p:blipFill>
          <a:blip r:embed="rId3">
            <a:alphaModFix/>
          </a:blip>
          <a:stretch>
            <a:fillRect/>
          </a:stretch>
        </p:blipFill>
        <p:spPr>
          <a:xfrm>
            <a:off x="854225" y="3225188"/>
            <a:ext cx="2000250" cy="514350"/>
          </a:xfrm>
          <a:prstGeom prst="rect">
            <a:avLst/>
          </a:prstGeom>
          <a:noFill/>
          <a:ln>
            <a:noFill/>
          </a:ln>
        </p:spPr>
      </p:pic>
      <p:pic>
        <p:nvPicPr>
          <p:cNvPr id="121" name="Google Shape;121;p22"/>
          <p:cNvPicPr preferRelativeResize="0"/>
          <p:nvPr/>
        </p:nvPicPr>
        <p:blipFill>
          <a:blip r:embed="rId4">
            <a:alphaModFix/>
          </a:blip>
          <a:stretch>
            <a:fillRect/>
          </a:stretch>
        </p:blipFill>
        <p:spPr>
          <a:xfrm>
            <a:off x="5388275" y="2459825"/>
            <a:ext cx="2232325" cy="22323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graphicFrame>
        <p:nvGraphicFramePr>
          <p:cNvPr id="126" name="Google Shape;126;p23"/>
          <p:cNvGraphicFramePr/>
          <p:nvPr/>
        </p:nvGraphicFramePr>
        <p:xfrm>
          <a:off x="108044" y="862525"/>
          <a:ext cx="3000000" cy="3000000"/>
        </p:xfrm>
        <a:graphic>
          <a:graphicData uri="http://schemas.openxmlformats.org/drawingml/2006/table">
            <a:tbl>
              <a:tblPr bandRow="1" firstRow="1">
                <a:noFill/>
                <a:tableStyleId>{D8115B50-BA3E-46FB-BA81-C8333C2D48F7}</a:tableStyleId>
              </a:tblPr>
              <a:tblGrid>
                <a:gridCol w="1546950"/>
                <a:gridCol w="1301375"/>
                <a:gridCol w="1615625"/>
                <a:gridCol w="1350275"/>
                <a:gridCol w="3067850"/>
              </a:tblGrid>
              <a:tr h="10312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Round 0.099 to the nearest integer.</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29 x 4              </a:t>
                      </a:r>
                      <a:r>
                        <a:rPr b="0" lang="en-GB" sz="1600">
                          <a:solidFill>
                            <a:srgbClr val="00BC89"/>
                          </a:solidFill>
                          <a:latin typeface="Nunito Sans"/>
                          <a:ea typeface="Nunito Sans"/>
                          <a:cs typeface="Nunito Sans"/>
                          <a:sym typeface="Nunito Sans"/>
                        </a:rPr>
                        <a:t>116</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1250 ÷ 25       </a:t>
                      </a:r>
                      <a:r>
                        <a:rPr b="0" lang="en-GB" sz="1600">
                          <a:solidFill>
                            <a:srgbClr val="00BC89"/>
                          </a:solidFill>
                          <a:latin typeface="Nunito Sans"/>
                          <a:ea typeface="Nunito Sans"/>
                          <a:cs typeface="Nunito Sans"/>
                          <a:sym typeface="Nunito Sans"/>
                        </a:rPr>
                        <a:t>50</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36299 to the nearest 1000.</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36000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657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Draw the next arrow in this sequence.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coordinates of A and B.</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A(0, 3)</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B(-3, -2)</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7" name="Google Shape;127;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3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128" name="Google Shape;128;p23"/>
          <p:cNvPicPr preferRelativeResize="0"/>
          <p:nvPr/>
        </p:nvPicPr>
        <p:blipFill>
          <a:blip r:embed="rId3">
            <a:alphaModFix/>
          </a:blip>
          <a:stretch>
            <a:fillRect/>
          </a:stretch>
        </p:blipFill>
        <p:spPr>
          <a:xfrm>
            <a:off x="748675" y="3220425"/>
            <a:ext cx="2686050" cy="523875"/>
          </a:xfrm>
          <a:prstGeom prst="rect">
            <a:avLst/>
          </a:prstGeom>
          <a:noFill/>
          <a:ln>
            <a:noFill/>
          </a:ln>
        </p:spPr>
      </p:pic>
      <p:pic>
        <p:nvPicPr>
          <p:cNvPr id="129" name="Google Shape;129;p23"/>
          <p:cNvPicPr preferRelativeResize="0"/>
          <p:nvPr/>
        </p:nvPicPr>
        <p:blipFill>
          <a:blip r:embed="rId4">
            <a:alphaModFix/>
          </a:blip>
          <a:stretch>
            <a:fillRect/>
          </a:stretch>
        </p:blipFill>
        <p:spPr>
          <a:xfrm>
            <a:off x="5851425" y="2414150"/>
            <a:ext cx="2232325" cy="22323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