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Roboto"/>
      <p:regular r:id="rId20"/>
      <p:bold r:id="rId21"/>
      <p:italic r:id="rId22"/>
      <p:boldItalic r:id="rId23"/>
    </p:embeddedFont>
    <p:embeddedFont>
      <p:font typeface="Nunito Sans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4CD59DDB-69E9-41F0-880F-931B476ED36E}">
  <a:tblStyle styleId="{4CD59DDB-69E9-41F0-880F-931B476ED36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2EB3993B-22CF-4455-8DF5-35D18F2C0D6C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0A59EB04-DA46-4EF2-8B2C-D58EB70BFF73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regular.fntdata"/><Relationship Id="rId22" Type="http://schemas.openxmlformats.org/officeDocument/2006/relationships/font" Target="fonts/Roboto-italic.fntdata"/><Relationship Id="rId21" Type="http://schemas.openxmlformats.org/officeDocument/2006/relationships/font" Target="fonts/Roboto-bold.fntdata"/><Relationship Id="rId24" Type="http://schemas.openxmlformats.org/officeDocument/2006/relationships/font" Target="fonts/NunitoSans-regular.fntdata"/><Relationship Id="rId23" Type="http://schemas.openxmlformats.org/officeDocument/2006/relationships/font" Target="fonts/Roboto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NunitoSans-italic.fntdata"/><Relationship Id="rId25" Type="http://schemas.openxmlformats.org/officeDocument/2006/relationships/font" Target="fonts/NunitoSans-bold.fntdata"/><Relationship Id="rId27" Type="http://schemas.openxmlformats.org/officeDocument/2006/relationships/font" Target="fonts/NunitoSans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10b2c0fb945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g10b2c0fb945_0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11014838c83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g11014838c83_0_2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10b2c0fb945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g10b2c0fb945_0_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11014838c83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g11014838c83_0_3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cbf4ee8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cbf4ee8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b2c0fb94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b2c0fb94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d9c7bf38d3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d9c7bf38d3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1014838c8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g11014838c83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10b2c0fb945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g10b2c0fb945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11014838c83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g11014838c83_0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10b2c0fb945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g10b2c0fb945_0_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11014838c83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g11014838c83_0_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5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KS3 Year 8</a:t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t/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AUTUMN TERM 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 KS3 Year 8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Fluent in Five |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Autumn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{4CD59DDB-69E9-41F0-880F-931B476ED36E}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KS3 Year 8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Fluent in Five |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Autumn Term</a:t>
            </a:r>
            <a:endParaRPr sz="1200"/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{4CD59DDB-69E9-41F0-880F-931B476ED36E}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1" name="Google Shape;201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{0A59EB04-DA46-4EF2-8B2C-D58EB70BFF73}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term-to-term rule: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-7, -2, 3, 8, 13, …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as an improper fraction: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 for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endParaRPr b="0" i="1" sz="160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+ 3 = 8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4143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Giving a reason, decide if the line with equation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x + y - 7 = 0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passes through the point with coordinates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(4, 4).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Three friends are going to share £161 in the ratio 1:2:4.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Tami receives the largest amount. How much does Tami receive?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02" name="Google Shape;202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03" name="Google Shape;203;p24"/>
          <p:cNvSpPr txBox="1"/>
          <p:nvPr/>
        </p:nvSpPr>
        <p:spPr>
          <a:xfrm>
            <a:off x="4073150" y="1544900"/>
            <a:ext cx="30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204" name="Google Shape;204;p24"/>
          <p:cNvGrpSpPr/>
          <p:nvPr/>
        </p:nvGrpSpPr>
        <p:grpSpPr>
          <a:xfrm>
            <a:off x="3641178" y="1519800"/>
            <a:ext cx="447855" cy="481300"/>
            <a:chOff x="3641178" y="1519800"/>
            <a:chExt cx="447855" cy="481300"/>
          </a:xfrm>
        </p:grpSpPr>
        <p:grpSp>
          <p:nvGrpSpPr>
            <p:cNvPr id="205" name="Google Shape;205;p24"/>
            <p:cNvGrpSpPr/>
            <p:nvPr/>
          </p:nvGrpSpPr>
          <p:grpSpPr>
            <a:xfrm>
              <a:off x="3853378" y="1519800"/>
              <a:ext cx="235655" cy="481300"/>
              <a:chOff x="4963775" y="5368550"/>
              <a:chExt cx="294900" cy="481300"/>
            </a:xfrm>
          </p:grpSpPr>
          <p:cxnSp>
            <p:nvCxnSpPr>
              <p:cNvPr id="206" name="Google Shape;206;p24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207" name="Google Shape;207;p24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latin typeface="Nunito Sans"/>
                    <a:ea typeface="Nunito Sans"/>
                    <a:cs typeface="Nunito Sans"/>
                    <a:sym typeface="Nunito Sans"/>
                  </a:rPr>
                  <a:t>4</a:t>
                </a:r>
                <a:endParaRPr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208" name="Google Shape;208;p24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latin typeface="Nunito Sans"/>
                    <a:ea typeface="Nunito Sans"/>
                    <a:cs typeface="Nunito Sans"/>
                    <a:sym typeface="Nunito Sans"/>
                  </a:rPr>
                  <a:t>3</a:t>
                </a:r>
                <a:endParaRPr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sp>
          <p:nvSpPr>
            <p:cNvPr id="209" name="Google Shape;209;p24"/>
            <p:cNvSpPr txBox="1"/>
            <p:nvPr/>
          </p:nvSpPr>
          <p:spPr>
            <a:xfrm>
              <a:off x="3641178" y="1652750"/>
              <a:ext cx="2358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10" name="Google Shape;210;p24"/>
          <p:cNvGrpSpPr/>
          <p:nvPr/>
        </p:nvGrpSpPr>
        <p:grpSpPr>
          <a:xfrm>
            <a:off x="6520378" y="1291200"/>
            <a:ext cx="235655" cy="481300"/>
            <a:chOff x="4963775" y="5368550"/>
            <a:chExt cx="294900" cy="481300"/>
          </a:xfrm>
        </p:grpSpPr>
        <p:cxnSp>
          <p:nvCxnSpPr>
            <p:cNvPr id="211" name="Google Shape;211;p2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12" name="Google Shape;212;p2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13" name="Google Shape;213;p2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-GB">
                  <a:latin typeface="Times New Roman"/>
                  <a:ea typeface="Times New Roman"/>
                  <a:cs typeface="Times New Roman"/>
                  <a:sym typeface="Times New Roman"/>
                </a:rPr>
                <a:t>x</a:t>
              </a:r>
              <a:endParaRPr i="1"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8" name="Google Shape;218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{0A59EB04-DA46-4EF2-8B2C-D58EB70BFF73}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term-to-term rule: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-7, -2, 3, 8, 13, …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Add 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as an improper fraction: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 for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endParaRPr b="0" i="1" sz="160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+ 3 = 8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20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4143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Giving a reason, decide if the line with equation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- 7 = 0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passes through the point with coordinates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(4, 4)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No, because (4) + (4) - 7 = 1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Three friends are going to share £161 in the ratio 1:2:4.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Tami receives the largest amount. How much does Tami receive?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£92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19" name="Google Shape;219;p25"/>
          <p:cNvSpPr txBox="1"/>
          <p:nvPr/>
        </p:nvSpPr>
        <p:spPr>
          <a:xfrm>
            <a:off x="80050" y="361775"/>
            <a:ext cx="2482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20" name="Google Shape;220;p25"/>
          <p:cNvSpPr txBox="1"/>
          <p:nvPr/>
        </p:nvSpPr>
        <p:spPr>
          <a:xfrm>
            <a:off x="4073150" y="1544900"/>
            <a:ext cx="30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221" name="Google Shape;221;p25"/>
          <p:cNvGrpSpPr/>
          <p:nvPr/>
        </p:nvGrpSpPr>
        <p:grpSpPr>
          <a:xfrm>
            <a:off x="3641178" y="1519800"/>
            <a:ext cx="447855" cy="481300"/>
            <a:chOff x="3641178" y="1519800"/>
            <a:chExt cx="447855" cy="481300"/>
          </a:xfrm>
        </p:grpSpPr>
        <p:grpSp>
          <p:nvGrpSpPr>
            <p:cNvPr id="222" name="Google Shape;222;p25"/>
            <p:cNvGrpSpPr/>
            <p:nvPr/>
          </p:nvGrpSpPr>
          <p:grpSpPr>
            <a:xfrm>
              <a:off x="3853378" y="1519800"/>
              <a:ext cx="235655" cy="481300"/>
              <a:chOff x="4963775" y="5368550"/>
              <a:chExt cx="294900" cy="481300"/>
            </a:xfrm>
          </p:grpSpPr>
          <p:cxnSp>
            <p:nvCxnSpPr>
              <p:cNvPr id="223" name="Google Shape;223;p25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224" name="Google Shape;224;p25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latin typeface="Nunito Sans"/>
                    <a:ea typeface="Nunito Sans"/>
                    <a:cs typeface="Nunito Sans"/>
                    <a:sym typeface="Nunito Sans"/>
                  </a:rPr>
                  <a:t>4</a:t>
                </a:r>
                <a:endParaRPr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225" name="Google Shape;225;p25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latin typeface="Nunito Sans"/>
                    <a:ea typeface="Nunito Sans"/>
                    <a:cs typeface="Nunito Sans"/>
                    <a:sym typeface="Nunito Sans"/>
                  </a:rPr>
                  <a:t>3</a:t>
                </a:r>
                <a:endParaRPr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sp>
          <p:nvSpPr>
            <p:cNvPr id="226" name="Google Shape;226;p25"/>
            <p:cNvSpPr txBox="1"/>
            <p:nvPr/>
          </p:nvSpPr>
          <p:spPr>
            <a:xfrm>
              <a:off x="3641178" y="1652750"/>
              <a:ext cx="2358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27" name="Google Shape;227;p25"/>
          <p:cNvGrpSpPr/>
          <p:nvPr/>
        </p:nvGrpSpPr>
        <p:grpSpPr>
          <a:xfrm>
            <a:off x="4337878" y="1519800"/>
            <a:ext cx="235655" cy="481300"/>
            <a:chOff x="4963775" y="5368550"/>
            <a:chExt cx="294900" cy="481300"/>
          </a:xfrm>
        </p:grpSpPr>
        <p:cxnSp>
          <p:nvCxnSpPr>
            <p:cNvPr id="228" name="Google Shape;228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29" name="Google Shape;229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30" name="Google Shape;230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11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31" name="Google Shape;231;p25"/>
          <p:cNvGrpSpPr/>
          <p:nvPr/>
        </p:nvGrpSpPr>
        <p:grpSpPr>
          <a:xfrm>
            <a:off x="6520378" y="1291200"/>
            <a:ext cx="235655" cy="481300"/>
            <a:chOff x="4963775" y="5368550"/>
            <a:chExt cx="294900" cy="481300"/>
          </a:xfrm>
        </p:grpSpPr>
        <p:cxnSp>
          <p:nvCxnSpPr>
            <p:cNvPr id="232" name="Google Shape;232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33" name="Google Shape;233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34" name="Google Shape;234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-GB">
                  <a:latin typeface="Times New Roman"/>
                  <a:ea typeface="Times New Roman"/>
                  <a:cs typeface="Times New Roman"/>
                  <a:sym typeface="Times New Roman"/>
                </a:rPr>
                <a:t>x</a:t>
              </a:r>
              <a:endParaRPr i="1"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9" name="Google Shape;239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{0A59EB04-DA46-4EF2-8B2C-D58EB70BFF73}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478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term-to-term rule: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243, 81, 27, 9, 3, …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Write as a mixed number: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 for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endParaRPr b="0" i="1" sz="160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23 -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17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963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Giving a reason, decide if the line with equation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3 - 2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passes through the point with coordinates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(-3, -9).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Three friends are going to share £1360 in the ratio 2:3:5.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Kai receives the smallest amount. How much does Kai receive?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40" name="Google Shape;240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41" name="Google Shape;241;p26"/>
          <p:cNvSpPr txBox="1"/>
          <p:nvPr/>
        </p:nvSpPr>
        <p:spPr>
          <a:xfrm>
            <a:off x="4073150" y="1544900"/>
            <a:ext cx="30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242" name="Google Shape;242;p26"/>
          <p:cNvGrpSpPr/>
          <p:nvPr/>
        </p:nvGrpSpPr>
        <p:grpSpPr>
          <a:xfrm>
            <a:off x="3853378" y="1519800"/>
            <a:ext cx="235655" cy="481300"/>
            <a:chOff x="4963775" y="5368550"/>
            <a:chExt cx="294900" cy="481300"/>
          </a:xfrm>
        </p:grpSpPr>
        <p:cxnSp>
          <p:nvCxnSpPr>
            <p:cNvPr id="243" name="Google Shape;243;p2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44" name="Google Shape;244;p2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45" name="Google Shape;245;p2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22</a:t>
              </a:r>
              <a:endParaRPr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0" name="Google Shape;250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{0A59EB04-DA46-4EF2-8B2C-D58EB70BFF73}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478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term-to-term rule: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243, 81, 27, 9, 3, …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Divide by 3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Write as a mixed number: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 for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endParaRPr b="0" i="1" sz="160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23 -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17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963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Giving a reason, decide if the line with equation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3 - 2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passes through the point with coordinates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(-3, -9).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No, because 3 - 2 x (-3) = 9, not (-9)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Three friends are going to share £1360 in the ratio 2:3:5.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Kai receives the smallest amount. How much does Kai receive?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£272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51" name="Google Shape;251;p27"/>
          <p:cNvSpPr txBox="1"/>
          <p:nvPr/>
        </p:nvSpPr>
        <p:spPr>
          <a:xfrm>
            <a:off x="80050" y="361775"/>
            <a:ext cx="261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52" name="Google Shape;252;p27"/>
          <p:cNvSpPr txBox="1"/>
          <p:nvPr/>
        </p:nvSpPr>
        <p:spPr>
          <a:xfrm>
            <a:off x="4073150" y="1544900"/>
            <a:ext cx="30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253" name="Google Shape;253;p27"/>
          <p:cNvGrpSpPr/>
          <p:nvPr/>
        </p:nvGrpSpPr>
        <p:grpSpPr>
          <a:xfrm>
            <a:off x="3853378" y="1519800"/>
            <a:ext cx="235655" cy="481300"/>
            <a:chOff x="4963775" y="5368550"/>
            <a:chExt cx="294900" cy="481300"/>
          </a:xfrm>
        </p:grpSpPr>
        <p:cxnSp>
          <p:nvCxnSpPr>
            <p:cNvPr id="254" name="Google Shape;254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55" name="Google Shape;255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56" name="Google Shape;256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22</a:t>
              </a:r>
              <a:endParaRPr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57" name="Google Shape;257;p27"/>
          <p:cNvGrpSpPr/>
          <p:nvPr/>
        </p:nvGrpSpPr>
        <p:grpSpPr>
          <a:xfrm>
            <a:off x="4304578" y="1519800"/>
            <a:ext cx="446930" cy="481300"/>
            <a:chOff x="4304578" y="1519800"/>
            <a:chExt cx="446930" cy="481300"/>
          </a:xfrm>
        </p:grpSpPr>
        <p:grpSp>
          <p:nvGrpSpPr>
            <p:cNvPr id="258" name="Google Shape;258;p27"/>
            <p:cNvGrpSpPr/>
            <p:nvPr/>
          </p:nvGrpSpPr>
          <p:grpSpPr>
            <a:xfrm>
              <a:off x="4515853" y="1519800"/>
              <a:ext cx="235655" cy="481300"/>
              <a:chOff x="4963775" y="5368550"/>
              <a:chExt cx="294900" cy="481300"/>
            </a:xfrm>
          </p:grpSpPr>
          <p:cxnSp>
            <p:nvCxnSpPr>
              <p:cNvPr id="259" name="Google Shape;259;p27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BC89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260" name="Google Shape;260;p27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rgbClr val="00BC89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5</a:t>
                </a:r>
                <a:endParaRPr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261" name="Google Shape;261;p27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rgbClr val="00BC89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2</a:t>
                </a:r>
                <a:endParaRPr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sp>
          <p:nvSpPr>
            <p:cNvPr id="262" name="Google Shape;262;p27"/>
            <p:cNvSpPr txBox="1"/>
            <p:nvPr/>
          </p:nvSpPr>
          <p:spPr>
            <a:xfrm>
              <a:off x="4304578" y="1652750"/>
              <a:ext cx="2358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Google Shape;74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{2EB3993B-22CF-4455-8DF5-35D18F2C0D6C}</a:tableStyleId>
              </a:tblPr>
              <a:tblGrid>
                <a:gridCol w="8815025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has familiar topics in question 1, 2 and 5, along with algebraic reasoning for questions 3 and 4. Again, fluency and conceptual understanding should be emphasised over speed of answer, so if students need extra time/support this should be allowed. 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Term to term rules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Mixed numbers and improper fractions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Linear equations (two steps)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Coordinates and lines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Sharing amounts in a given ratio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5" name="Google Shape;75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{2EB3993B-22CF-4455-8DF5-35D18F2C0D6C}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Term to term rules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has your confidence changed with this topic so far this year?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Mixed numbers and improper fractions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When might improper fractions be more useful than mixed numbers?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Linear equations (two steps)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Does the order of the steps matter?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Can equations be solved in more than one way?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Coordinates and lines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a line a collection of points?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difference between a line and a line segment?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Sharing amounts in a given ratio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are ratios useful when quantities are not divided equally?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" name="Google Shape;86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{0A59EB04-DA46-4EF2-8B2C-D58EB70BFF73}</a:tableStyleId>
              </a:tblPr>
              <a:tblGrid>
                <a:gridCol w="1546950"/>
                <a:gridCol w="1301375"/>
                <a:gridCol w="1781950"/>
                <a:gridCol w="1183950"/>
                <a:gridCol w="3067850"/>
              </a:tblGrid>
              <a:tr h="15025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term-to-term rule: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7, 13, 19, 25, 31, …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Write as a mixed number: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 for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endParaRPr b="0" i="1" sz="160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+ 7 = 21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3827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Giving a reason, decide if the line with equation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</a:t>
                      </a:r>
                      <a:r>
                        <a:rPr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 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2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passes through the point with coordinates (2, 5)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Two friends are going to share 24 toffees in the ratio 1:3.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Vic receives the largest amount. How many toffees does Vic receive?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87" name="Google Shape;87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88" name="Google Shape;88;p18"/>
          <p:cNvSpPr txBox="1"/>
          <p:nvPr/>
        </p:nvSpPr>
        <p:spPr>
          <a:xfrm>
            <a:off x="3416200" y="1241100"/>
            <a:ext cx="307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18"/>
          <p:cNvSpPr txBox="1"/>
          <p:nvPr/>
        </p:nvSpPr>
        <p:spPr>
          <a:xfrm>
            <a:off x="4103900" y="1544900"/>
            <a:ext cx="2355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90" name="Google Shape;90;p18"/>
          <p:cNvGrpSpPr/>
          <p:nvPr/>
        </p:nvGrpSpPr>
        <p:grpSpPr>
          <a:xfrm>
            <a:off x="3853378" y="1519800"/>
            <a:ext cx="235655" cy="481300"/>
            <a:chOff x="4963775" y="5368550"/>
            <a:chExt cx="294900" cy="481300"/>
          </a:xfrm>
        </p:grpSpPr>
        <p:cxnSp>
          <p:nvCxnSpPr>
            <p:cNvPr id="91" name="Google Shape;91;p1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92" name="Google Shape;92;p18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93" name="Google Shape;93;p1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8" name="Google Shape;98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{0A59EB04-DA46-4EF2-8B2C-D58EB70BFF73}</a:tableStyleId>
              </a:tblPr>
              <a:tblGrid>
                <a:gridCol w="1546950"/>
                <a:gridCol w="1301375"/>
                <a:gridCol w="1781950"/>
                <a:gridCol w="1183950"/>
                <a:gridCol w="3067850"/>
              </a:tblGrid>
              <a:tr h="15025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term-to-term rule: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7, 13, 19, 25, 31, …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Add 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Write as a mixed number: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 for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+ 7 = 21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7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3827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Giving a reason, decide if the line with equation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</a:t>
                      </a:r>
                      <a:r>
                        <a:rPr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2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passes through the point with coordinates (2, 5)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Yes, because 5 = 2 x 2 + 1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Two friends are going to share 24 toffees in the ratio 1:3.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Vic receives the largest amount. How many toffees does Vic receive?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18 toffees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99" name="Google Shape;99;p19"/>
          <p:cNvSpPr txBox="1"/>
          <p:nvPr/>
        </p:nvSpPr>
        <p:spPr>
          <a:xfrm>
            <a:off x="80050" y="361775"/>
            <a:ext cx="2576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00" name="Google Shape;100;p19"/>
          <p:cNvSpPr txBox="1"/>
          <p:nvPr/>
        </p:nvSpPr>
        <p:spPr>
          <a:xfrm>
            <a:off x="4103900" y="1544900"/>
            <a:ext cx="2355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101" name="Google Shape;101;p19"/>
          <p:cNvGrpSpPr/>
          <p:nvPr/>
        </p:nvGrpSpPr>
        <p:grpSpPr>
          <a:xfrm>
            <a:off x="3853378" y="1519800"/>
            <a:ext cx="235655" cy="481300"/>
            <a:chOff x="4963775" y="5368550"/>
            <a:chExt cx="294900" cy="481300"/>
          </a:xfrm>
        </p:grpSpPr>
        <p:cxnSp>
          <p:nvCxnSpPr>
            <p:cNvPr id="102" name="Google Shape;102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03" name="Google Shape;103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04" name="Google Shape;104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05" name="Google Shape;105;p19"/>
          <p:cNvGrpSpPr/>
          <p:nvPr/>
        </p:nvGrpSpPr>
        <p:grpSpPr>
          <a:xfrm>
            <a:off x="4354278" y="1519800"/>
            <a:ext cx="447855" cy="481300"/>
            <a:chOff x="3641178" y="1519800"/>
            <a:chExt cx="447855" cy="481300"/>
          </a:xfrm>
        </p:grpSpPr>
        <p:grpSp>
          <p:nvGrpSpPr>
            <p:cNvPr id="106" name="Google Shape;106;p19"/>
            <p:cNvGrpSpPr/>
            <p:nvPr/>
          </p:nvGrpSpPr>
          <p:grpSpPr>
            <a:xfrm>
              <a:off x="3853378" y="1519800"/>
              <a:ext cx="235655" cy="481300"/>
              <a:chOff x="4963775" y="5368550"/>
              <a:chExt cx="294900" cy="481300"/>
            </a:xfrm>
          </p:grpSpPr>
          <p:cxnSp>
            <p:nvCxnSpPr>
              <p:cNvPr id="107" name="Google Shape;107;p19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BC89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08" name="Google Shape;108;p19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rgbClr val="00BC89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2</a:t>
                </a:r>
                <a:endParaRPr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109" name="Google Shape;109;p19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rgbClr val="00BC89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1</a:t>
                </a:r>
                <a:endParaRPr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sp>
          <p:nvSpPr>
            <p:cNvPr id="110" name="Google Shape;110;p19"/>
            <p:cNvSpPr txBox="1"/>
            <p:nvPr/>
          </p:nvSpPr>
          <p:spPr>
            <a:xfrm>
              <a:off x="3641178" y="1652750"/>
              <a:ext cx="2358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5" name="Google Shape;115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{0A59EB04-DA46-4EF2-8B2C-D58EB70BFF73}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674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term-to-term rule: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…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as a mixed number: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 for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endParaRPr b="0" i="1" sz="160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- 8 = 19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407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Giving a reason, decide if the line with equation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3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- 1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passes through the point with coordinates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(-1, -5).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Two friends are going to share £45 in the ratio 3:7.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difference, in pounds, between the smaller and larger amounts?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6" name="Google Shape;116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117" name="Google Shape;117;p20"/>
          <p:cNvGrpSpPr/>
          <p:nvPr/>
        </p:nvGrpSpPr>
        <p:grpSpPr>
          <a:xfrm>
            <a:off x="565250" y="1577175"/>
            <a:ext cx="1528500" cy="481300"/>
            <a:chOff x="-3286725" y="2248300"/>
            <a:chExt cx="1528500" cy="481300"/>
          </a:xfrm>
        </p:grpSpPr>
        <p:grpSp>
          <p:nvGrpSpPr>
            <p:cNvPr id="118" name="Google Shape;118;p20"/>
            <p:cNvGrpSpPr/>
            <p:nvPr/>
          </p:nvGrpSpPr>
          <p:grpSpPr>
            <a:xfrm>
              <a:off x="-2830047" y="2248300"/>
              <a:ext cx="235655" cy="481300"/>
              <a:chOff x="4963775" y="5368550"/>
              <a:chExt cx="294900" cy="481300"/>
            </a:xfrm>
          </p:grpSpPr>
          <p:cxnSp>
            <p:nvCxnSpPr>
              <p:cNvPr id="119" name="Google Shape;119;p20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20" name="Google Shape;120;p20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chemeClr val="dk1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2</a:t>
                </a:r>
                <a:endParaRPr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121" name="Google Shape;121;p20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chemeClr val="dk1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1</a:t>
                </a:r>
                <a:endParaRPr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grpSp>
          <p:nvGrpSpPr>
            <p:cNvPr id="122" name="Google Shape;122;p20"/>
            <p:cNvGrpSpPr/>
            <p:nvPr/>
          </p:nvGrpSpPr>
          <p:grpSpPr>
            <a:xfrm>
              <a:off x="-2487897" y="2248300"/>
              <a:ext cx="235655" cy="481300"/>
              <a:chOff x="4963775" y="5368550"/>
              <a:chExt cx="294900" cy="481300"/>
            </a:xfrm>
          </p:grpSpPr>
          <p:cxnSp>
            <p:nvCxnSpPr>
              <p:cNvPr id="123" name="Google Shape;123;p20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24" name="Google Shape;124;p20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chemeClr val="dk1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4</a:t>
                </a:r>
                <a:endParaRPr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125" name="Google Shape;125;p20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chemeClr val="dk1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1</a:t>
                </a:r>
                <a:endParaRPr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grpSp>
          <p:nvGrpSpPr>
            <p:cNvPr id="126" name="Google Shape;126;p20"/>
            <p:cNvGrpSpPr/>
            <p:nvPr/>
          </p:nvGrpSpPr>
          <p:grpSpPr>
            <a:xfrm>
              <a:off x="-2162997" y="2248300"/>
              <a:ext cx="235655" cy="481300"/>
              <a:chOff x="4963775" y="5368550"/>
              <a:chExt cx="294900" cy="481300"/>
            </a:xfrm>
          </p:grpSpPr>
          <p:cxnSp>
            <p:nvCxnSpPr>
              <p:cNvPr id="127" name="Google Shape;127;p20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28" name="Google Shape;128;p20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chemeClr val="dk1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8</a:t>
                </a:r>
                <a:endParaRPr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129" name="Google Shape;129;p20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chemeClr val="dk1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1</a:t>
                </a:r>
                <a:endParaRPr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sp>
          <p:nvSpPr>
            <p:cNvPr id="130" name="Google Shape;130;p20"/>
            <p:cNvSpPr txBox="1"/>
            <p:nvPr/>
          </p:nvSpPr>
          <p:spPr>
            <a:xfrm>
              <a:off x="-3286725" y="2248300"/>
              <a:ext cx="15285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2, 1,      ,     </a:t>
              </a:r>
              <a:r>
                <a:rPr lang="en-GB" sz="900">
                  <a:latin typeface="Nunito Sans"/>
                  <a:ea typeface="Nunito Sans"/>
                  <a:cs typeface="Nunito Sans"/>
                  <a:sym typeface="Nunito Sans"/>
                </a:rPr>
                <a:t> </a:t>
              </a: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 ,      , </a:t>
              </a:r>
              <a:endParaRPr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131" name="Google Shape;131;p20"/>
          <p:cNvSpPr txBox="1"/>
          <p:nvPr/>
        </p:nvSpPr>
        <p:spPr>
          <a:xfrm>
            <a:off x="4103900" y="1544900"/>
            <a:ext cx="2355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132" name="Google Shape;132;p20"/>
          <p:cNvGrpSpPr/>
          <p:nvPr/>
        </p:nvGrpSpPr>
        <p:grpSpPr>
          <a:xfrm>
            <a:off x="3853378" y="1519800"/>
            <a:ext cx="235655" cy="481300"/>
            <a:chOff x="4963775" y="5368550"/>
            <a:chExt cx="294900" cy="481300"/>
          </a:xfrm>
        </p:grpSpPr>
        <p:cxnSp>
          <p:nvCxnSpPr>
            <p:cNvPr id="133" name="Google Shape;133;p2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34" name="Google Shape;134;p2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35" name="Google Shape;135;p2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11</a:t>
              </a:r>
              <a:endParaRPr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0" name="Google Shape;140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{0A59EB04-DA46-4EF2-8B2C-D58EB70BFF73}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674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term-to-term rule: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…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highlight>
                            <a:srgbClr val="FFFFFF"/>
                          </a:highlight>
                          <a:latin typeface="Roboto"/>
                          <a:ea typeface="Roboto"/>
                          <a:cs typeface="Roboto"/>
                          <a:sym typeface="Roboto"/>
                        </a:rPr>
                        <a:t>÷2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as a mixed number: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 for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endParaRPr b="0" i="1" sz="160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- 8 = 19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9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407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Giving a reason, decide if the line with equation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3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- 1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passes through the point with coordinates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(-1, -5).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No, because 3 x (-1) - 1 = -4, not (-5)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Two friends are going to share £45 in the ratio 3:7.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difference, in pounds, between the smaller and larger amounts?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£31.50 - £13.50 = £18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41" name="Google Shape;141;p21"/>
          <p:cNvSpPr txBox="1"/>
          <p:nvPr/>
        </p:nvSpPr>
        <p:spPr>
          <a:xfrm>
            <a:off x="80050" y="361775"/>
            <a:ext cx="2632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2" name="Google Shape;142;p21"/>
          <p:cNvSpPr txBox="1"/>
          <p:nvPr/>
        </p:nvSpPr>
        <p:spPr>
          <a:xfrm>
            <a:off x="4103900" y="1544900"/>
            <a:ext cx="2355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143" name="Google Shape;143;p21"/>
          <p:cNvGrpSpPr/>
          <p:nvPr/>
        </p:nvGrpSpPr>
        <p:grpSpPr>
          <a:xfrm>
            <a:off x="565250" y="1577175"/>
            <a:ext cx="1528500" cy="481300"/>
            <a:chOff x="-3286725" y="2248300"/>
            <a:chExt cx="1528500" cy="481300"/>
          </a:xfrm>
        </p:grpSpPr>
        <p:grpSp>
          <p:nvGrpSpPr>
            <p:cNvPr id="144" name="Google Shape;144;p21"/>
            <p:cNvGrpSpPr/>
            <p:nvPr/>
          </p:nvGrpSpPr>
          <p:grpSpPr>
            <a:xfrm>
              <a:off x="-2830047" y="2248300"/>
              <a:ext cx="235655" cy="481300"/>
              <a:chOff x="4963775" y="5368550"/>
              <a:chExt cx="294900" cy="481300"/>
            </a:xfrm>
          </p:grpSpPr>
          <p:cxnSp>
            <p:nvCxnSpPr>
              <p:cNvPr id="145" name="Google Shape;145;p21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46" name="Google Shape;146;p21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chemeClr val="dk1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2</a:t>
                </a:r>
                <a:endParaRPr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147" name="Google Shape;147;p21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chemeClr val="dk1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1</a:t>
                </a:r>
                <a:endParaRPr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grpSp>
          <p:nvGrpSpPr>
            <p:cNvPr id="148" name="Google Shape;148;p21"/>
            <p:cNvGrpSpPr/>
            <p:nvPr/>
          </p:nvGrpSpPr>
          <p:grpSpPr>
            <a:xfrm>
              <a:off x="-2487897" y="2248300"/>
              <a:ext cx="235655" cy="481300"/>
              <a:chOff x="4963775" y="5368550"/>
              <a:chExt cx="294900" cy="481300"/>
            </a:xfrm>
          </p:grpSpPr>
          <p:cxnSp>
            <p:nvCxnSpPr>
              <p:cNvPr id="149" name="Google Shape;149;p21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50" name="Google Shape;150;p21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chemeClr val="dk1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4</a:t>
                </a:r>
                <a:endParaRPr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151" name="Google Shape;151;p21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chemeClr val="dk1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1</a:t>
                </a:r>
                <a:endParaRPr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grpSp>
          <p:nvGrpSpPr>
            <p:cNvPr id="152" name="Google Shape;152;p21"/>
            <p:cNvGrpSpPr/>
            <p:nvPr/>
          </p:nvGrpSpPr>
          <p:grpSpPr>
            <a:xfrm>
              <a:off x="-2162997" y="2248300"/>
              <a:ext cx="235655" cy="481300"/>
              <a:chOff x="4963775" y="5368550"/>
              <a:chExt cx="294900" cy="481300"/>
            </a:xfrm>
          </p:grpSpPr>
          <p:cxnSp>
            <p:nvCxnSpPr>
              <p:cNvPr id="153" name="Google Shape;153;p21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54" name="Google Shape;154;p21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chemeClr val="dk1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8</a:t>
                </a:r>
                <a:endParaRPr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155" name="Google Shape;155;p21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chemeClr val="dk1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1</a:t>
                </a:r>
                <a:endParaRPr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sp>
          <p:nvSpPr>
            <p:cNvPr id="156" name="Google Shape;156;p21"/>
            <p:cNvSpPr txBox="1"/>
            <p:nvPr/>
          </p:nvSpPr>
          <p:spPr>
            <a:xfrm>
              <a:off x="-3286725" y="2248300"/>
              <a:ext cx="15285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2, 1,      ,     </a:t>
              </a:r>
              <a:r>
                <a:rPr lang="en-GB" sz="900">
                  <a:latin typeface="Nunito Sans"/>
                  <a:ea typeface="Nunito Sans"/>
                  <a:cs typeface="Nunito Sans"/>
                  <a:sym typeface="Nunito Sans"/>
                </a:rPr>
                <a:t> </a:t>
              </a: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 ,      , </a:t>
              </a:r>
              <a:endParaRPr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57" name="Google Shape;157;p21"/>
          <p:cNvGrpSpPr/>
          <p:nvPr/>
        </p:nvGrpSpPr>
        <p:grpSpPr>
          <a:xfrm>
            <a:off x="3853378" y="1519800"/>
            <a:ext cx="235655" cy="481300"/>
            <a:chOff x="4963775" y="5368550"/>
            <a:chExt cx="294900" cy="481300"/>
          </a:xfrm>
        </p:grpSpPr>
        <p:cxnSp>
          <p:nvCxnSpPr>
            <p:cNvPr id="158" name="Google Shape;158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59" name="Google Shape;159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60" name="Google Shape;160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11</a:t>
              </a:r>
              <a:endParaRPr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61" name="Google Shape;161;p21"/>
          <p:cNvGrpSpPr/>
          <p:nvPr/>
        </p:nvGrpSpPr>
        <p:grpSpPr>
          <a:xfrm>
            <a:off x="4354278" y="1519800"/>
            <a:ext cx="447855" cy="481300"/>
            <a:chOff x="3641178" y="1519800"/>
            <a:chExt cx="447855" cy="481300"/>
          </a:xfrm>
        </p:grpSpPr>
        <p:grpSp>
          <p:nvGrpSpPr>
            <p:cNvPr id="162" name="Google Shape;162;p21"/>
            <p:cNvGrpSpPr/>
            <p:nvPr/>
          </p:nvGrpSpPr>
          <p:grpSpPr>
            <a:xfrm>
              <a:off x="3853378" y="1519800"/>
              <a:ext cx="235655" cy="481300"/>
              <a:chOff x="4963775" y="5368550"/>
              <a:chExt cx="294900" cy="481300"/>
            </a:xfrm>
          </p:grpSpPr>
          <p:cxnSp>
            <p:nvCxnSpPr>
              <p:cNvPr id="163" name="Google Shape;163;p21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BC89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64" name="Google Shape;164;p21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rgbClr val="00BC89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3</a:t>
                </a:r>
                <a:endParaRPr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165" name="Google Shape;165;p21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rgbClr val="00BC89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2</a:t>
                </a:r>
                <a:endParaRPr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sp>
          <p:nvSpPr>
            <p:cNvPr id="166" name="Google Shape;166;p21"/>
            <p:cNvSpPr txBox="1"/>
            <p:nvPr/>
          </p:nvSpPr>
          <p:spPr>
            <a:xfrm>
              <a:off x="3641178" y="1652750"/>
              <a:ext cx="2358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1" name="Google Shape;171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{0A59EB04-DA46-4EF2-8B2C-D58EB70BFF73}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478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term-to-term rule: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1, -6, -13, -20, -27, …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as an improper fraction: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 for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endParaRPr b="0" i="1" sz="160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5 + 7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19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963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Giving a reason, decide if the line with equation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5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passes through the point with coordinates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(-1, 6).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Two friends are going to share £72 in the ratio 3:5.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difference, in pounds, between the smaller and larger amounts?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72" name="Google Shape;172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73" name="Google Shape;173;p22"/>
          <p:cNvSpPr txBox="1"/>
          <p:nvPr/>
        </p:nvSpPr>
        <p:spPr>
          <a:xfrm>
            <a:off x="4073150" y="1544900"/>
            <a:ext cx="30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174" name="Google Shape;174;p22"/>
          <p:cNvGrpSpPr/>
          <p:nvPr/>
        </p:nvGrpSpPr>
        <p:grpSpPr>
          <a:xfrm>
            <a:off x="3641178" y="1519800"/>
            <a:ext cx="447855" cy="481300"/>
            <a:chOff x="3641178" y="1519800"/>
            <a:chExt cx="447855" cy="481300"/>
          </a:xfrm>
        </p:grpSpPr>
        <p:grpSp>
          <p:nvGrpSpPr>
            <p:cNvPr id="175" name="Google Shape;175;p22"/>
            <p:cNvGrpSpPr/>
            <p:nvPr/>
          </p:nvGrpSpPr>
          <p:grpSpPr>
            <a:xfrm>
              <a:off x="3853378" y="1519800"/>
              <a:ext cx="235655" cy="481300"/>
              <a:chOff x="4963775" y="5368550"/>
              <a:chExt cx="294900" cy="481300"/>
            </a:xfrm>
          </p:grpSpPr>
          <p:cxnSp>
            <p:nvCxnSpPr>
              <p:cNvPr id="176" name="Google Shape;176;p22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77" name="Google Shape;177;p22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latin typeface="Nunito Sans"/>
                    <a:ea typeface="Nunito Sans"/>
                    <a:cs typeface="Nunito Sans"/>
                    <a:sym typeface="Nunito Sans"/>
                  </a:rPr>
                  <a:t>3</a:t>
                </a:r>
                <a:endParaRPr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178" name="Google Shape;178;p22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latin typeface="Nunito Sans"/>
                    <a:ea typeface="Nunito Sans"/>
                    <a:cs typeface="Nunito Sans"/>
                    <a:sym typeface="Nunito Sans"/>
                  </a:rPr>
                  <a:t>2</a:t>
                </a:r>
                <a:endParaRPr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sp>
          <p:nvSpPr>
            <p:cNvPr id="179" name="Google Shape;179;p22"/>
            <p:cNvSpPr txBox="1"/>
            <p:nvPr/>
          </p:nvSpPr>
          <p:spPr>
            <a:xfrm>
              <a:off x="3641178" y="1652750"/>
              <a:ext cx="2358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" name="Google Shape;184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{0A59EB04-DA46-4EF2-8B2C-D58EB70BFF73}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478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term-to-term rule: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1, -6, -13, -20, -27, …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Subtract 7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as an improper fraction: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</a:t>
                      </a:r>
                      <a:endParaRPr b="0" baseline="-25000" sz="19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 for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endParaRPr b="0" i="1" sz="160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5 + 7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19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2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963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Giving a reason, decide if the line with equation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5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passes through the point with coordinates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(-1, 6).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Yes, because (-1) + (6) = 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Two friends are going to share £72 in the ratio 3:5.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difference, in pounds, between the smaller and larger amounts?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45 - 27 = 18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85" name="Google Shape;185;p23"/>
          <p:cNvSpPr txBox="1"/>
          <p:nvPr/>
        </p:nvSpPr>
        <p:spPr>
          <a:xfrm>
            <a:off x="80050" y="361775"/>
            <a:ext cx="2669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10,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86" name="Google Shape;186;p23"/>
          <p:cNvSpPr txBox="1"/>
          <p:nvPr/>
        </p:nvSpPr>
        <p:spPr>
          <a:xfrm>
            <a:off x="4073150" y="1544900"/>
            <a:ext cx="30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187" name="Google Shape;187;p23"/>
          <p:cNvGrpSpPr/>
          <p:nvPr/>
        </p:nvGrpSpPr>
        <p:grpSpPr>
          <a:xfrm>
            <a:off x="3641178" y="1519800"/>
            <a:ext cx="447855" cy="481300"/>
            <a:chOff x="3641178" y="1519800"/>
            <a:chExt cx="447855" cy="481300"/>
          </a:xfrm>
        </p:grpSpPr>
        <p:grpSp>
          <p:nvGrpSpPr>
            <p:cNvPr id="188" name="Google Shape;188;p23"/>
            <p:cNvGrpSpPr/>
            <p:nvPr/>
          </p:nvGrpSpPr>
          <p:grpSpPr>
            <a:xfrm>
              <a:off x="3853378" y="1519800"/>
              <a:ext cx="235655" cy="481300"/>
              <a:chOff x="4963775" y="5368550"/>
              <a:chExt cx="294900" cy="481300"/>
            </a:xfrm>
          </p:grpSpPr>
          <p:cxnSp>
            <p:nvCxnSpPr>
              <p:cNvPr id="189" name="Google Shape;189;p23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90" name="Google Shape;190;p23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latin typeface="Nunito Sans"/>
                    <a:ea typeface="Nunito Sans"/>
                    <a:cs typeface="Nunito Sans"/>
                    <a:sym typeface="Nunito Sans"/>
                  </a:rPr>
                  <a:t>3</a:t>
                </a:r>
                <a:endParaRPr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191" name="Google Shape;191;p23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latin typeface="Nunito Sans"/>
                    <a:ea typeface="Nunito Sans"/>
                    <a:cs typeface="Nunito Sans"/>
                    <a:sym typeface="Nunito Sans"/>
                  </a:rPr>
                  <a:t>2</a:t>
                </a:r>
                <a:endParaRPr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sp>
          <p:nvSpPr>
            <p:cNvPr id="192" name="Google Shape;192;p23"/>
            <p:cNvSpPr txBox="1"/>
            <p:nvPr/>
          </p:nvSpPr>
          <p:spPr>
            <a:xfrm>
              <a:off x="3641178" y="1652750"/>
              <a:ext cx="2358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93" name="Google Shape;193;p23"/>
          <p:cNvGrpSpPr/>
          <p:nvPr/>
        </p:nvGrpSpPr>
        <p:grpSpPr>
          <a:xfrm>
            <a:off x="4337878" y="1519800"/>
            <a:ext cx="235655" cy="481300"/>
            <a:chOff x="4963775" y="5368550"/>
            <a:chExt cx="294900" cy="481300"/>
          </a:xfrm>
        </p:grpSpPr>
        <p:cxnSp>
          <p:nvCxnSpPr>
            <p:cNvPr id="194" name="Google Shape;194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95" name="Google Shape;195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96" name="Google Shape;196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14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