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6B2DF8F-15CA-431C-8993-BD340B052FC0}">
  <a:tblStyle styleId="{96B2DF8F-15CA-431C-8993-BD340B052FC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19C2CB3B-C24F-4F88-A2F1-1A0FF012DD76}"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654203D7-80B5-430E-B6DA-FB99B7C283F8}"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10b2c0fb945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g10b2c0fb945_0_7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11166f7d424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g11166f7d424_0_2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10b2c0fb945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g10b2c0fb945_0_8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11166f7d424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g11166f7d424_0_2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b2c0fb94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b2c0fb94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d9c7bf38d3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d9c7bf38d3_0_9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11166f7d424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g11166f7d424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10b2c0fb94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g10b2c0fb945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11166f7d424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g11166f7d424_0_1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10b2c0fb945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g10b2c0fb945_0_7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11166f7d424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g11166f7d424_0_1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rgbClr val="FFFFFF"/>
                </a:solidFill>
                <a:latin typeface="Nunito Sans"/>
                <a:ea typeface="Nunito Sans"/>
                <a:cs typeface="Nunito Sans"/>
                <a:sym typeface="Nunito Sans"/>
              </a:rPr>
              <a:t>KS3 Year 8</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AUTUMN TERM </a:t>
            </a:r>
            <a:endParaRPr>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a:t>
            </a:r>
            <a:r>
              <a:rPr lang="en-GB" sz="1000">
                <a:solidFill>
                  <a:srgbClr val="2779F5"/>
                </a:solidFill>
                <a:latin typeface="Nunito Sans"/>
                <a:ea typeface="Nunito Sans"/>
                <a:cs typeface="Nunito Sans"/>
                <a:sym typeface="Nunito Sans"/>
              </a:rPr>
              <a:t> KS3 Year 8</a:t>
            </a:r>
            <a:r>
              <a:rPr lang="en-GB" sz="1000">
                <a:solidFill>
                  <a:srgbClr val="2779F5"/>
                </a:solidFill>
                <a:latin typeface="Nunito Sans"/>
                <a:ea typeface="Nunito Sans"/>
                <a:cs typeface="Nunito Sans"/>
                <a:sym typeface="Nunito Sans"/>
              </a:rPr>
              <a:t> | Fluent in Five | </a:t>
            </a:r>
            <a:r>
              <a:rPr lang="en-GB" sz="1000">
                <a:solidFill>
                  <a:srgbClr val="2779F5"/>
                </a:solidFill>
                <a:latin typeface="Nunito Sans"/>
                <a:ea typeface="Nunito Sans"/>
                <a:cs typeface="Nunito Sans"/>
                <a:sym typeface="Nunito Sans"/>
              </a:rPr>
              <a:t>Autumn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{96B2DF8F-15CA-431C-8993-BD340B052FC0}</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a:t>
            </a:r>
            <a:r>
              <a:rPr lang="en-GB" sz="1000">
                <a:solidFill>
                  <a:srgbClr val="2779F5"/>
                </a:solidFill>
                <a:latin typeface="Nunito Sans"/>
                <a:ea typeface="Nunito Sans"/>
                <a:cs typeface="Nunito Sans"/>
                <a:sym typeface="Nunito Sans"/>
              </a:rPr>
              <a:t>KS3 Year 8</a:t>
            </a:r>
            <a:r>
              <a:rPr lang="en-GB" sz="1000">
                <a:solidFill>
                  <a:srgbClr val="2779F5"/>
                </a:solidFill>
                <a:latin typeface="Nunito Sans"/>
                <a:ea typeface="Nunito Sans"/>
                <a:cs typeface="Nunito Sans"/>
                <a:sym typeface="Nunito Sans"/>
              </a:rPr>
              <a:t> | Fluent in Five | </a:t>
            </a:r>
            <a:r>
              <a:rPr lang="en-GB" sz="1000">
                <a:solidFill>
                  <a:srgbClr val="2779F5"/>
                </a:solidFill>
                <a:latin typeface="Nunito Sans"/>
                <a:ea typeface="Nunito Sans"/>
                <a:cs typeface="Nunito Sans"/>
                <a:sym typeface="Nunito Sans"/>
              </a:rPr>
              <a:t>Autumn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{96B2DF8F-15CA-431C-8993-BD340B052FC0}</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12</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graphicFrame>
        <p:nvGraphicFramePr>
          <p:cNvPr id="128" name="Google Shape;128;p24"/>
          <p:cNvGraphicFramePr/>
          <p:nvPr/>
        </p:nvGraphicFramePr>
        <p:xfrm>
          <a:off x="108044" y="862525"/>
          <a:ext cx="3000000" cy="3000000"/>
        </p:xfrm>
        <a:graphic>
          <a:graphicData uri="http://schemas.openxmlformats.org/drawingml/2006/table">
            <a:tbl>
              <a:tblPr bandRow="1" firstRow="1">
                <a:noFill/>
                <a:tableStyleId>{654203D7-80B5-430E-B6DA-FB99B7C283F8}</a:tableStyleId>
              </a:tblPr>
              <a:tblGrid>
                <a:gridCol w="1546950"/>
                <a:gridCol w="1301375"/>
                <a:gridCol w="1615625"/>
                <a:gridCol w="1350275"/>
                <a:gridCol w="3067850"/>
              </a:tblGrid>
              <a:tr h="12628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Fill in the missing numbers in this sequence: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8, 15, </a:t>
                      </a: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a:t>
                      </a: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36,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Estimate: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1154 ÷ 22.15</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i="1" sz="16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6(4</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+ 1) = 18</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212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What is the order of rotational symmetry of this paralle</a:t>
                      </a:r>
                      <a:r>
                        <a:rPr lang="en-GB" sz="1600">
                          <a:latin typeface="Nunito Sans"/>
                          <a:ea typeface="Nunito Sans"/>
                          <a:cs typeface="Nunito Sans"/>
                          <a:sym typeface="Nunito Sans"/>
                        </a:rPr>
                        <a:t>logram?</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Here are three points in the x-y plane: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A(10, -7)               B(10, 13)             C(10, 7)</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The line with equation</a:t>
                      </a:r>
                      <a:r>
                        <a:rPr lang="en-GB" sz="1600">
                          <a:solidFill>
                            <a:schemeClr val="dk1"/>
                          </a:solidFill>
                          <a:latin typeface="Nunito Sans"/>
                          <a:ea typeface="Nunito Sans"/>
                          <a:cs typeface="Nunito Sans"/>
                          <a:sym typeface="Nunito Sans"/>
                        </a:rPr>
                        <a:t> </a:t>
                      </a:r>
                      <a:r>
                        <a:rPr i="1" lang="en-GB" sz="1600">
                          <a:solidFill>
                            <a:schemeClr val="dk1"/>
                          </a:solidFill>
                          <a:latin typeface="Times New Roman"/>
                          <a:ea typeface="Times New Roman"/>
                          <a:cs typeface="Times New Roman"/>
                          <a:sym typeface="Times New Roman"/>
                        </a:rPr>
                        <a:t>x</a:t>
                      </a:r>
                      <a:r>
                        <a:rPr lang="en-GB" sz="1600">
                          <a:solidFill>
                            <a:schemeClr val="dk1"/>
                          </a:solidFill>
                          <a:latin typeface="Nunito Sans"/>
                          <a:ea typeface="Nunito Sans"/>
                          <a:cs typeface="Nunito Sans"/>
                          <a:sym typeface="Nunito Sans"/>
                        </a:rPr>
                        <a:t> -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+ 3 = 0</a:t>
                      </a:r>
                      <a:r>
                        <a:rPr lang="en-GB" sz="1600">
                          <a:solidFill>
                            <a:schemeClr val="dk1"/>
                          </a:solidFill>
                          <a:latin typeface="Nunito Sans"/>
                          <a:ea typeface="Nunito Sans"/>
                          <a:cs typeface="Nunito Sans"/>
                          <a:sym typeface="Nunito Sans"/>
                        </a:rPr>
                        <a:t> passes through which one of these points?</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9" name="Google Shape;129;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4</a:t>
            </a:r>
            <a:endParaRPr b="1">
              <a:solidFill>
                <a:srgbClr val="FFFFFF"/>
              </a:solidFill>
              <a:latin typeface="Nunito Sans"/>
              <a:ea typeface="Nunito Sans"/>
              <a:cs typeface="Nunito Sans"/>
              <a:sym typeface="Nunito Sans"/>
            </a:endParaRPr>
          </a:p>
        </p:txBody>
      </p:sp>
      <p:pic>
        <p:nvPicPr>
          <p:cNvPr id="130" name="Google Shape;130;p24"/>
          <p:cNvPicPr preferRelativeResize="0"/>
          <p:nvPr/>
        </p:nvPicPr>
        <p:blipFill>
          <a:blip r:embed="rId3">
            <a:alphaModFix/>
          </a:blip>
          <a:stretch>
            <a:fillRect/>
          </a:stretch>
        </p:blipFill>
        <p:spPr>
          <a:xfrm>
            <a:off x="681300" y="3031725"/>
            <a:ext cx="2910600" cy="13461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graphicFrame>
        <p:nvGraphicFramePr>
          <p:cNvPr id="135" name="Google Shape;135;p25"/>
          <p:cNvGraphicFramePr/>
          <p:nvPr/>
        </p:nvGraphicFramePr>
        <p:xfrm>
          <a:off x="108044" y="862525"/>
          <a:ext cx="3000000" cy="3000000"/>
        </p:xfrm>
        <a:graphic>
          <a:graphicData uri="http://schemas.openxmlformats.org/drawingml/2006/table">
            <a:tbl>
              <a:tblPr bandRow="1" firstRow="1">
                <a:noFill/>
                <a:tableStyleId>{654203D7-80B5-430E-B6DA-FB99B7C283F8}</a:tableStyleId>
              </a:tblPr>
              <a:tblGrid>
                <a:gridCol w="1546950"/>
                <a:gridCol w="1301375"/>
                <a:gridCol w="1615625"/>
                <a:gridCol w="1350275"/>
                <a:gridCol w="3067850"/>
              </a:tblGrid>
              <a:tr h="12628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Fill in the missing numbers in this sequence: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8, 15, </a:t>
                      </a:r>
                      <a:r>
                        <a:rPr b="0" lang="en-GB" sz="1600" u="sng">
                          <a:solidFill>
                            <a:srgbClr val="00BC89"/>
                          </a:solidFill>
                          <a:latin typeface="Nunito Sans"/>
                          <a:ea typeface="Nunito Sans"/>
                          <a:cs typeface="Nunito Sans"/>
                          <a:sym typeface="Nunito Sans"/>
                        </a:rPr>
                        <a:t>22</a:t>
                      </a:r>
                      <a:r>
                        <a:rPr b="0" lang="en-GB" sz="1600">
                          <a:solidFill>
                            <a:schemeClr val="dk1"/>
                          </a:solidFill>
                          <a:latin typeface="Nunito Sans"/>
                          <a:ea typeface="Nunito Sans"/>
                          <a:cs typeface="Nunito Sans"/>
                          <a:sym typeface="Nunito Sans"/>
                        </a:rPr>
                        <a:t>, </a:t>
                      </a:r>
                      <a:r>
                        <a:rPr b="0" lang="en-GB" sz="1600" u="sng">
                          <a:solidFill>
                            <a:srgbClr val="00BC89"/>
                          </a:solidFill>
                          <a:latin typeface="Nunito Sans"/>
                          <a:ea typeface="Nunito Sans"/>
                          <a:cs typeface="Nunito Sans"/>
                          <a:sym typeface="Nunito Sans"/>
                        </a:rPr>
                        <a:t>29</a:t>
                      </a:r>
                      <a:r>
                        <a:rPr b="0" lang="en-GB" sz="1600">
                          <a:solidFill>
                            <a:schemeClr val="dk1"/>
                          </a:solidFill>
                          <a:latin typeface="Nunito Sans"/>
                          <a:ea typeface="Nunito Sans"/>
                          <a:cs typeface="Nunito Sans"/>
                          <a:sym typeface="Nunito Sans"/>
                        </a:rPr>
                        <a:t>, 36,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Estimate: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1154 ÷ 22.15 ≈ </a:t>
                      </a:r>
                      <a:r>
                        <a:rPr b="0" lang="en-GB" sz="1600">
                          <a:solidFill>
                            <a:srgbClr val="00BC89"/>
                          </a:solidFill>
                          <a:latin typeface="Nunito Sans"/>
                          <a:ea typeface="Nunito Sans"/>
                          <a:cs typeface="Nunito Sans"/>
                          <a:sym typeface="Nunito Sans"/>
                        </a:rPr>
                        <a:t>1000 ÷ 20</a:t>
                      </a:r>
                      <a:endParaRPr b="0"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50</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6(4</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+ 1) = 18</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or 0.5.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212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What is the order of rotational symmetry of this paralle</a:t>
                      </a:r>
                      <a:r>
                        <a:rPr lang="en-GB" sz="1600">
                          <a:latin typeface="Nunito Sans"/>
                          <a:ea typeface="Nunito Sans"/>
                          <a:cs typeface="Nunito Sans"/>
                          <a:sym typeface="Nunito Sans"/>
                        </a:rPr>
                        <a:t>logram?     </a:t>
                      </a:r>
                      <a:r>
                        <a:rPr lang="en-GB" sz="1600">
                          <a:solidFill>
                            <a:srgbClr val="00BC89"/>
                          </a:solidFill>
                          <a:latin typeface="Nunito Sans"/>
                          <a:ea typeface="Nunito Sans"/>
                          <a:cs typeface="Nunito Sans"/>
                          <a:sym typeface="Nunito Sans"/>
                        </a:rPr>
                        <a:t>2</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Here are three points in the x-y plane: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A(10, -7)               </a:t>
                      </a:r>
                      <a:r>
                        <a:rPr lang="en-GB" sz="1600">
                          <a:solidFill>
                            <a:srgbClr val="00BC89"/>
                          </a:solidFill>
                          <a:latin typeface="Nunito Sans"/>
                          <a:ea typeface="Nunito Sans"/>
                          <a:cs typeface="Nunito Sans"/>
                          <a:sym typeface="Nunito Sans"/>
                        </a:rPr>
                        <a:t>B(10, 13)</a:t>
                      </a:r>
                      <a:r>
                        <a:rPr lang="en-GB" sz="1600">
                          <a:solidFill>
                            <a:schemeClr val="dk1"/>
                          </a:solidFill>
                          <a:latin typeface="Nunito Sans"/>
                          <a:ea typeface="Nunito Sans"/>
                          <a:cs typeface="Nunito Sans"/>
                          <a:sym typeface="Nunito Sans"/>
                        </a:rPr>
                        <a:t>             C(10, 7)</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The line with equation </a:t>
                      </a:r>
                      <a:r>
                        <a:rPr i="1" lang="en-GB" sz="1600">
                          <a:solidFill>
                            <a:schemeClr val="dk1"/>
                          </a:solidFill>
                          <a:latin typeface="Times New Roman"/>
                          <a:ea typeface="Times New Roman"/>
                          <a:cs typeface="Times New Roman"/>
                          <a:sym typeface="Times New Roman"/>
                        </a:rPr>
                        <a:t>x</a:t>
                      </a:r>
                      <a:r>
                        <a:rPr lang="en-GB" sz="1600">
                          <a:solidFill>
                            <a:schemeClr val="dk1"/>
                          </a:solidFill>
                          <a:latin typeface="Nunito Sans"/>
                          <a:ea typeface="Nunito Sans"/>
                          <a:cs typeface="Nunito Sans"/>
                          <a:sym typeface="Nunito Sans"/>
                        </a:rPr>
                        <a:t> -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+ 3 = 0</a:t>
                      </a:r>
                      <a:r>
                        <a:rPr lang="en-GB" sz="1600">
                          <a:solidFill>
                            <a:schemeClr val="dk1"/>
                          </a:solidFill>
                          <a:latin typeface="Nunito Sans"/>
                          <a:ea typeface="Nunito Sans"/>
                          <a:cs typeface="Nunito Sans"/>
                          <a:sym typeface="Nunito Sans"/>
                        </a:rPr>
                        <a:t> passes through which one of these points?</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36" name="Google Shape;136;p25"/>
          <p:cNvSpPr txBox="1"/>
          <p:nvPr/>
        </p:nvSpPr>
        <p:spPr>
          <a:xfrm>
            <a:off x="80050" y="361775"/>
            <a:ext cx="261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4 Answers</a:t>
            </a:r>
            <a:endParaRPr b="1">
              <a:solidFill>
                <a:srgbClr val="FFFFFF"/>
              </a:solidFill>
              <a:latin typeface="Nunito Sans"/>
              <a:ea typeface="Nunito Sans"/>
              <a:cs typeface="Nunito Sans"/>
              <a:sym typeface="Nunito Sans"/>
            </a:endParaRPr>
          </a:p>
        </p:txBody>
      </p:sp>
      <p:pic>
        <p:nvPicPr>
          <p:cNvPr id="137" name="Google Shape;137;p25"/>
          <p:cNvPicPr preferRelativeResize="0"/>
          <p:nvPr/>
        </p:nvPicPr>
        <p:blipFill>
          <a:blip r:embed="rId3">
            <a:alphaModFix/>
          </a:blip>
          <a:stretch>
            <a:fillRect/>
          </a:stretch>
        </p:blipFill>
        <p:spPr>
          <a:xfrm>
            <a:off x="681300" y="3031725"/>
            <a:ext cx="2910600" cy="1346150"/>
          </a:xfrm>
          <a:prstGeom prst="rect">
            <a:avLst/>
          </a:prstGeom>
          <a:noFill/>
          <a:ln>
            <a:noFill/>
          </a:ln>
        </p:spPr>
      </p:pic>
      <p:grpSp>
        <p:nvGrpSpPr>
          <p:cNvPr id="138" name="Google Shape;138;p25"/>
          <p:cNvGrpSpPr/>
          <p:nvPr/>
        </p:nvGrpSpPr>
        <p:grpSpPr>
          <a:xfrm>
            <a:off x="7535928" y="1622925"/>
            <a:ext cx="235655" cy="481300"/>
            <a:chOff x="4963775" y="5368550"/>
            <a:chExt cx="294900" cy="481300"/>
          </a:xfrm>
        </p:grpSpPr>
        <p:cxnSp>
          <p:nvCxnSpPr>
            <p:cNvPr id="139" name="Google Shape;139;p25"/>
            <p:cNvCxnSpPr/>
            <p:nvPr/>
          </p:nvCxnSpPr>
          <p:spPr>
            <a:xfrm>
              <a:off x="4963775" y="5609200"/>
              <a:ext cx="294900" cy="0"/>
            </a:xfrm>
            <a:prstGeom prst="straightConnector1">
              <a:avLst/>
            </a:prstGeom>
            <a:noFill/>
            <a:ln cap="flat" cmpd="sng" w="19050">
              <a:solidFill>
                <a:srgbClr val="00BC89"/>
              </a:solidFill>
              <a:prstDash val="solid"/>
              <a:round/>
              <a:headEnd len="med" w="med" type="none"/>
              <a:tailEnd len="med" w="med" type="none"/>
            </a:ln>
          </p:spPr>
        </p:cxnSp>
        <p:sp>
          <p:nvSpPr>
            <p:cNvPr id="140" name="Google Shape;140;p25"/>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2</a:t>
              </a:r>
              <a:endParaRPr>
                <a:solidFill>
                  <a:srgbClr val="00BC89"/>
                </a:solidFill>
                <a:latin typeface="Nunito Sans"/>
                <a:ea typeface="Nunito Sans"/>
                <a:cs typeface="Nunito Sans"/>
                <a:sym typeface="Nunito Sans"/>
              </a:endParaRPr>
            </a:p>
          </p:txBody>
        </p:sp>
        <p:sp>
          <p:nvSpPr>
            <p:cNvPr id="141" name="Google Shape;141;p25"/>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1</a:t>
              </a:r>
              <a:endParaRPr>
                <a:solidFill>
                  <a:srgbClr val="00BC89"/>
                </a:solidFill>
                <a:latin typeface="Nunito Sans"/>
                <a:ea typeface="Nunito Sans"/>
                <a:cs typeface="Nunito Sans"/>
                <a:sym typeface="Nunito Sans"/>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graphicFrame>
        <p:nvGraphicFramePr>
          <p:cNvPr id="146" name="Google Shape;146;p26"/>
          <p:cNvGraphicFramePr/>
          <p:nvPr/>
        </p:nvGraphicFramePr>
        <p:xfrm>
          <a:off x="108044" y="862525"/>
          <a:ext cx="3000000" cy="3000000"/>
        </p:xfrm>
        <a:graphic>
          <a:graphicData uri="http://schemas.openxmlformats.org/drawingml/2006/table">
            <a:tbl>
              <a:tblPr bandRow="1" firstRow="1">
                <a:noFill/>
                <a:tableStyleId>{654203D7-80B5-430E-B6DA-FB99B7C283F8}</a:tableStyleId>
              </a:tblPr>
              <a:tblGrid>
                <a:gridCol w="1546950"/>
                <a:gridCol w="1301375"/>
                <a:gridCol w="1615625"/>
                <a:gridCol w="1350275"/>
                <a:gridCol w="3067850"/>
              </a:tblGrid>
              <a:tr h="11792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Fill in the missing numbers in this sequence: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5, </a:t>
                      </a: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12, </a:t>
                      </a: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19,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Estimate: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216 x 4.88</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2(3</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+ 5) = 19</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673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What is the order of rotational </a:t>
                      </a:r>
                      <a:r>
                        <a:rPr lang="en-GB" sz="1600">
                          <a:latin typeface="Nunito Sans"/>
                          <a:ea typeface="Nunito Sans"/>
                          <a:cs typeface="Nunito Sans"/>
                          <a:sym typeface="Nunito Sans"/>
                        </a:rPr>
                        <a:t>symmetry</a:t>
                      </a:r>
                      <a:r>
                        <a:rPr lang="en-GB" sz="1600">
                          <a:solidFill>
                            <a:srgbClr val="000000"/>
                          </a:solidFill>
                          <a:latin typeface="Nunito Sans"/>
                          <a:ea typeface="Nunito Sans"/>
                          <a:cs typeface="Nunito Sans"/>
                          <a:sym typeface="Nunito Sans"/>
                        </a:rPr>
                        <a:t> of this regular pentagon?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Here are three points in the x-y plane: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A(-2, -8)               B(2, -10)             C(-2, 10)</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The line with equation </a:t>
                      </a:r>
                      <a:r>
                        <a:rPr i="1" lang="en-GB" sz="1600">
                          <a:solidFill>
                            <a:schemeClr val="dk1"/>
                          </a:solidFill>
                          <a:latin typeface="Times New Roman"/>
                          <a:ea typeface="Times New Roman"/>
                          <a:cs typeface="Times New Roman"/>
                          <a:sym typeface="Times New Roman"/>
                        </a:rPr>
                        <a:t>x</a:t>
                      </a:r>
                      <a:r>
                        <a:rPr lang="en-GB" sz="1600">
                          <a:solidFill>
                            <a:schemeClr val="dk1"/>
                          </a:solidFill>
                          <a:latin typeface="Nunito Sans"/>
                          <a:ea typeface="Nunito Sans"/>
                          <a:cs typeface="Nunito Sans"/>
                          <a:sym typeface="Nunito Sans"/>
                        </a:rPr>
                        <a:t> +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 8 passes through which one of these points?</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47" name="Google Shape;147;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5</a:t>
            </a:r>
            <a:endParaRPr b="1">
              <a:solidFill>
                <a:srgbClr val="FFFFFF"/>
              </a:solidFill>
              <a:latin typeface="Nunito Sans"/>
              <a:ea typeface="Nunito Sans"/>
              <a:cs typeface="Nunito Sans"/>
              <a:sym typeface="Nunito Sans"/>
            </a:endParaRPr>
          </a:p>
        </p:txBody>
      </p:sp>
      <p:pic>
        <p:nvPicPr>
          <p:cNvPr id="148" name="Google Shape;148;p26"/>
          <p:cNvPicPr preferRelativeResize="0"/>
          <p:nvPr/>
        </p:nvPicPr>
        <p:blipFill>
          <a:blip r:embed="rId3">
            <a:alphaModFix/>
          </a:blip>
          <a:stretch>
            <a:fillRect/>
          </a:stretch>
        </p:blipFill>
        <p:spPr>
          <a:xfrm>
            <a:off x="1016050" y="2888725"/>
            <a:ext cx="1788950" cy="18047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graphicFrame>
        <p:nvGraphicFramePr>
          <p:cNvPr id="153" name="Google Shape;153;p27"/>
          <p:cNvGraphicFramePr/>
          <p:nvPr/>
        </p:nvGraphicFramePr>
        <p:xfrm>
          <a:off x="108044" y="862525"/>
          <a:ext cx="3000000" cy="3000000"/>
        </p:xfrm>
        <a:graphic>
          <a:graphicData uri="http://schemas.openxmlformats.org/drawingml/2006/table">
            <a:tbl>
              <a:tblPr bandRow="1" firstRow="1">
                <a:noFill/>
                <a:tableStyleId>{654203D7-80B5-430E-B6DA-FB99B7C283F8}</a:tableStyleId>
              </a:tblPr>
              <a:tblGrid>
                <a:gridCol w="1546950"/>
                <a:gridCol w="1301375"/>
                <a:gridCol w="1615625"/>
                <a:gridCol w="1350275"/>
                <a:gridCol w="3067850"/>
              </a:tblGrid>
              <a:tr h="11792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Fill in the missing numbers in this sequence: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5, </a:t>
                      </a:r>
                      <a:r>
                        <a:rPr b="0" lang="en-GB" sz="1600" u="sng">
                          <a:solidFill>
                            <a:srgbClr val="00BC89"/>
                          </a:solidFill>
                          <a:latin typeface="Nunito Sans"/>
                          <a:ea typeface="Nunito Sans"/>
                          <a:cs typeface="Nunito Sans"/>
                          <a:sym typeface="Nunito Sans"/>
                        </a:rPr>
                        <a:t>8.5</a:t>
                      </a:r>
                      <a:r>
                        <a:rPr b="0" lang="en-GB" sz="1600">
                          <a:solidFill>
                            <a:schemeClr val="dk1"/>
                          </a:solidFill>
                          <a:latin typeface="Nunito Sans"/>
                          <a:ea typeface="Nunito Sans"/>
                          <a:cs typeface="Nunito Sans"/>
                          <a:sym typeface="Nunito Sans"/>
                        </a:rPr>
                        <a:t>, 12, </a:t>
                      </a:r>
                      <a:r>
                        <a:rPr b="0" lang="en-GB" sz="1600" u="sng">
                          <a:solidFill>
                            <a:srgbClr val="00BC89"/>
                          </a:solidFill>
                          <a:latin typeface="Nunito Sans"/>
                          <a:ea typeface="Nunito Sans"/>
                          <a:cs typeface="Nunito Sans"/>
                          <a:sym typeface="Nunito Sans"/>
                        </a:rPr>
                        <a:t>15.5</a:t>
                      </a:r>
                      <a:r>
                        <a:rPr b="0" lang="en-GB" sz="1600">
                          <a:solidFill>
                            <a:schemeClr val="dk1"/>
                          </a:solidFill>
                          <a:latin typeface="Nunito Sans"/>
                          <a:ea typeface="Nunito Sans"/>
                          <a:cs typeface="Nunito Sans"/>
                          <a:sym typeface="Nunito Sans"/>
                        </a:rPr>
                        <a:t>, 19,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Estimate: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216 x 4.88 </a:t>
                      </a: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200 x 5</a:t>
                      </a:r>
                      <a:endParaRPr b="0"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1000</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2(3</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+ 5) = 19</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1.5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673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What is the order of rotational </a:t>
                      </a:r>
                      <a:r>
                        <a:rPr lang="en-GB" sz="1600">
                          <a:latin typeface="Nunito Sans"/>
                          <a:ea typeface="Nunito Sans"/>
                          <a:cs typeface="Nunito Sans"/>
                          <a:sym typeface="Nunito Sans"/>
                        </a:rPr>
                        <a:t>symmetry</a:t>
                      </a:r>
                      <a:r>
                        <a:rPr lang="en-GB" sz="1600">
                          <a:solidFill>
                            <a:srgbClr val="000000"/>
                          </a:solidFill>
                          <a:latin typeface="Nunito Sans"/>
                          <a:ea typeface="Nunito Sans"/>
                          <a:cs typeface="Nunito Sans"/>
                          <a:sym typeface="Nunito Sans"/>
                        </a:rPr>
                        <a:t> of this regular pentagon?    </a:t>
                      </a:r>
                      <a:r>
                        <a:rPr lang="en-GB" sz="1600">
                          <a:solidFill>
                            <a:srgbClr val="00BC89"/>
                          </a:solidFill>
                          <a:latin typeface="Nunito Sans"/>
                          <a:ea typeface="Nunito Sans"/>
                          <a:cs typeface="Nunito Sans"/>
                          <a:sym typeface="Nunito Sans"/>
                        </a:rPr>
                        <a:t>5</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Here are three points in the x-y plane: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A(-2, -8)               B(2, -10)             </a:t>
                      </a:r>
                      <a:r>
                        <a:rPr lang="en-GB" sz="1600">
                          <a:solidFill>
                            <a:srgbClr val="00BC89"/>
                          </a:solidFill>
                          <a:latin typeface="Nunito Sans"/>
                          <a:ea typeface="Nunito Sans"/>
                          <a:cs typeface="Nunito Sans"/>
                          <a:sym typeface="Nunito Sans"/>
                        </a:rPr>
                        <a:t>C(-2, 10)</a:t>
                      </a:r>
                      <a:endParaRPr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The line with equation </a:t>
                      </a:r>
                      <a:r>
                        <a:rPr i="1" lang="en-GB" sz="1600">
                          <a:solidFill>
                            <a:schemeClr val="dk1"/>
                          </a:solidFill>
                          <a:latin typeface="Times New Roman"/>
                          <a:ea typeface="Times New Roman"/>
                          <a:cs typeface="Times New Roman"/>
                          <a:sym typeface="Times New Roman"/>
                        </a:rPr>
                        <a:t>x</a:t>
                      </a:r>
                      <a:r>
                        <a:rPr lang="en-GB" sz="1600">
                          <a:solidFill>
                            <a:schemeClr val="dk1"/>
                          </a:solidFill>
                          <a:latin typeface="Nunito Sans"/>
                          <a:ea typeface="Nunito Sans"/>
                          <a:cs typeface="Nunito Sans"/>
                          <a:sym typeface="Nunito Sans"/>
                        </a:rPr>
                        <a:t> +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 8 passes through which one of these points?</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4" name="Google Shape;154;p27"/>
          <p:cNvSpPr txBox="1"/>
          <p:nvPr/>
        </p:nvSpPr>
        <p:spPr>
          <a:xfrm>
            <a:off x="80050" y="361775"/>
            <a:ext cx="2538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 5 Answers</a:t>
            </a:r>
            <a:endParaRPr b="1">
              <a:solidFill>
                <a:srgbClr val="FFFFFF"/>
              </a:solidFill>
              <a:latin typeface="Nunito Sans"/>
              <a:ea typeface="Nunito Sans"/>
              <a:cs typeface="Nunito Sans"/>
              <a:sym typeface="Nunito Sans"/>
            </a:endParaRPr>
          </a:p>
        </p:txBody>
      </p:sp>
      <p:pic>
        <p:nvPicPr>
          <p:cNvPr id="155" name="Google Shape;155;p27"/>
          <p:cNvPicPr preferRelativeResize="0"/>
          <p:nvPr/>
        </p:nvPicPr>
        <p:blipFill>
          <a:blip r:embed="rId3">
            <a:alphaModFix/>
          </a:blip>
          <a:stretch>
            <a:fillRect/>
          </a:stretch>
        </p:blipFill>
        <p:spPr>
          <a:xfrm>
            <a:off x="1016050" y="2888725"/>
            <a:ext cx="1788950" cy="18047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174000" y="829675"/>
          <a:ext cx="3000000" cy="3000000"/>
        </p:xfrm>
        <a:graphic>
          <a:graphicData uri="http://schemas.openxmlformats.org/drawingml/2006/table">
            <a:tbl>
              <a:tblPr>
                <a:noFill/>
                <a:tableStyleId>{19C2CB3B-C24F-4F88-A2F1-1A0FF012DD76}</a:tableStyleId>
              </a:tblPr>
              <a:tblGrid>
                <a:gridCol w="8827825"/>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lang="en-GB" sz="1500">
                          <a:solidFill>
                            <a:schemeClr val="dk1"/>
                          </a:solidFill>
                          <a:latin typeface="Nunito Sans"/>
                          <a:ea typeface="Nunito Sans"/>
                          <a:cs typeface="Nunito Sans"/>
                          <a:sym typeface="Nunito Sans"/>
                        </a:rPr>
                        <a:t>For the final week of the term, all topics covered should be familiar to the student. Consequently you may choose to encourage timings should this be appropriate for the students. There is also room for extension by asking students to justify their steps in question 3. You may want some students to comment on their estimate for question 2, as this is also a useful skill to develop for some contextual questions.</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latin typeface="Nunito Sans"/>
                          <a:ea typeface="Nunito Sans"/>
                          <a:cs typeface="Nunito Sans"/>
                          <a:sym typeface="Nunito Sans"/>
                        </a:rPr>
                        <a:t>Completing sequences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solidFill>
                            <a:schemeClr val="dk1"/>
                          </a:solidFill>
                          <a:latin typeface="Nunito Sans"/>
                          <a:ea typeface="Nunito Sans"/>
                          <a:cs typeface="Nunito Sans"/>
                          <a:sym typeface="Nunito Sans"/>
                        </a:rPr>
                        <a:t>Estimating calculations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0000">
                        <a:alpha val="0"/>
                      </a:srgbClr>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solidFill>
                            <a:schemeClr val="dk1"/>
                          </a:solidFill>
                          <a:latin typeface="Nunito Sans"/>
                          <a:ea typeface="Nunito Sans"/>
                          <a:cs typeface="Nunito Sans"/>
                          <a:sym typeface="Nunito Sans"/>
                        </a:rPr>
                        <a:t>Linear equations with brackets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a:solidFill>
                            <a:schemeClr val="dk1"/>
                          </a:solidFill>
                          <a:latin typeface="Nunito Sans"/>
                          <a:ea typeface="Nunito Sans"/>
                          <a:cs typeface="Nunito Sans"/>
                          <a:sym typeface="Nunito Sans"/>
                        </a:rPr>
                        <a:t>Rotational symmetry</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500">
                          <a:latin typeface="Nunito Sans"/>
                          <a:ea typeface="Nunito Sans"/>
                          <a:cs typeface="Nunito Sans"/>
                          <a:sym typeface="Nunito Sans"/>
                        </a:rPr>
                        <a:t>Points and lines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5" name="Google Shape;75;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74000" y="829675"/>
          <a:ext cx="3000000" cy="3000000"/>
        </p:xfrm>
        <a:graphic>
          <a:graphicData uri="http://schemas.openxmlformats.org/drawingml/2006/table">
            <a:tbl>
              <a:tblPr>
                <a:noFill/>
                <a:tableStyleId>{19C2CB3B-C24F-4F88-A2F1-1A0FF012DD76}</a:tableStyleId>
              </a:tblPr>
              <a:tblGrid>
                <a:gridCol w="8853400"/>
              </a:tblGrid>
              <a:tr h="408575">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a:solidFill>
                            <a:schemeClr val="dk1"/>
                          </a:solidFill>
                          <a:latin typeface="Nunito Sans"/>
                          <a:ea typeface="Nunito Sans"/>
                          <a:cs typeface="Nunito Sans"/>
                          <a:sym typeface="Nunito Sans"/>
                        </a:rPr>
                        <a:t>Completing sequences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is your favourite method for finding missing terms in sequences?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a:solidFill>
                            <a:schemeClr val="dk1"/>
                          </a:solidFill>
                          <a:latin typeface="Nunito Sans"/>
                          <a:ea typeface="Nunito Sans"/>
                          <a:cs typeface="Nunito Sans"/>
                          <a:sym typeface="Nunito Sans"/>
                        </a:rPr>
                        <a:t>Estimating calculations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does the estimate change depending on the degree of accuracy we round to?</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Is it better to overestimate or underestimate? Why?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a:solidFill>
                            <a:schemeClr val="dk1"/>
                          </a:solidFill>
                          <a:latin typeface="Nunito Sans"/>
                          <a:ea typeface="Nunito Sans"/>
                          <a:cs typeface="Nunito Sans"/>
                          <a:sym typeface="Nunito Sans"/>
                        </a:rPr>
                        <a:t>Linear equations with brackets</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does the distributive law help when solving equations with brackets?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a:solidFill>
                            <a:srgbClr val="000000"/>
                          </a:solidFill>
                          <a:latin typeface="Nunito Sans"/>
                          <a:ea typeface="Nunito Sans"/>
                          <a:cs typeface="Nunito Sans"/>
                          <a:sym typeface="Nunito Sans"/>
                        </a:rPr>
                        <a:t>Rotational symmetry</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Can you think of a shape with no rotational symmetry?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a:solidFill>
                            <a:schemeClr val="dk1"/>
                          </a:solidFill>
                          <a:latin typeface="Nunito Sans"/>
                          <a:ea typeface="Nunito Sans"/>
                          <a:cs typeface="Nunito Sans"/>
                          <a:sym typeface="Nunito Sans"/>
                        </a:rPr>
                        <a:t>Points and lines</a:t>
                      </a:r>
                      <a:endParaRPr b="1">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Why might it be important to verify whether a line passes through a point?</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Is it always possible to draw a line through two points? Three points? Four points?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graphicFrame>
        <p:nvGraphicFramePr>
          <p:cNvPr id="86" name="Google Shape;86;p18"/>
          <p:cNvGraphicFramePr/>
          <p:nvPr/>
        </p:nvGraphicFramePr>
        <p:xfrm>
          <a:off x="108044" y="862525"/>
          <a:ext cx="3000000" cy="3000000"/>
        </p:xfrm>
        <a:graphic>
          <a:graphicData uri="http://schemas.openxmlformats.org/drawingml/2006/table">
            <a:tbl>
              <a:tblPr bandRow="1" firstRow="1">
                <a:noFill/>
                <a:tableStyleId>{654203D7-80B5-430E-B6DA-FB99B7C283F8}</a:tableStyleId>
              </a:tblPr>
              <a:tblGrid>
                <a:gridCol w="1546950"/>
                <a:gridCol w="1531675"/>
                <a:gridCol w="1385325"/>
                <a:gridCol w="1350275"/>
                <a:gridCol w="3067850"/>
              </a:tblGrid>
              <a:tr h="10075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Fill in the missing numbers in this sequence: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2, 6, 10, 14, </a:t>
                      </a: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a:t>
                      </a: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Estimate:</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7.2 x 11.18</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Solve for </a:t>
                      </a:r>
                      <a:r>
                        <a:rPr b="0" i="1" lang="en-GB" sz="1600">
                          <a:solidFill>
                            <a:srgbClr val="000000"/>
                          </a:solidFill>
                          <a:latin typeface="Times New Roman"/>
                          <a:ea typeface="Times New Roman"/>
                          <a:cs typeface="Times New Roman"/>
                          <a:sym typeface="Times New Roman"/>
                        </a:rPr>
                        <a:t>x</a:t>
                      </a:r>
                      <a:endParaRPr b="0" i="1" sz="1600">
                        <a:solidFill>
                          <a:srgbClr val="000000"/>
                        </a:solidFill>
                        <a:latin typeface="Times New Roman"/>
                        <a:ea typeface="Times New Roman"/>
                        <a:cs typeface="Times New Roman"/>
                        <a:sym typeface="Times New Roman"/>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3(</a:t>
                      </a:r>
                      <a:r>
                        <a:rPr b="0" i="1" lang="en-GB" sz="1600">
                          <a:solidFill>
                            <a:schemeClr val="dk1"/>
                          </a:solidFill>
                          <a:latin typeface="Times New Roman"/>
                          <a:ea typeface="Times New Roman"/>
                          <a:cs typeface="Times New Roman"/>
                          <a:sym typeface="Times New Roman"/>
                        </a:rPr>
                        <a:t>x</a:t>
                      </a:r>
                      <a:r>
                        <a:rPr b="0" lang="en-GB" sz="1600">
                          <a:solidFill>
                            <a:srgbClr val="000000"/>
                          </a:solidFill>
                          <a:latin typeface="Nunito Sans"/>
                          <a:ea typeface="Nunito Sans"/>
                          <a:cs typeface="Nunito Sans"/>
                          <a:sym typeface="Nunito Sans"/>
                        </a:rPr>
                        <a:t> + 2) = 21</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998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What is the order of rotational symmetry of this regular hexagon?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Here are three points in the x-y plane:</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A(-2, -5)               B(3, 7)             C(10, 11)</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The line with equation </a:t>
                      </a:r>
                      <a:r>
                        <a:rPr i="1" lang="en-GB" sz="1600">
                          <a:latin typeface="Times New Roman"/>
                          <a:ea typeface="Times New Roman"/>
                          <a:cs typeface="Times New Roman"/>
                          <a:sym typeface="Times New Roman"/>
                        </a:rPr>
                        <a:t>y</a:t>
                      </a:r>
                      <a:r>
                        <a:rPr lang="en-GB" sz="1600">
                          <a:latin typeface="Nunito Sans"/>
                          <a:ea typeface="Nunito Sans"/>
                          <a:cs typeface="Nunito Sans"/>
                          <a:sym typeface="Nunito Sans"/>
                        </a:rPr>
                        <a:t> = 2</a:t>
                      </a:r>
                      <a:r>
                        <a:rPr i="1" lang="en-GB" sz="1600">
                          <a:solidFill>
                            <a:schemeClr val="dk1"/>
                          </a:solidFill>
                          <a:latin typeface="Times New Roman"/>
                          <a:ea typeface="Times New Roman"/>
                          <a:cs typeface="Times New Roman"/>
                          <a:sym typeface="Times New Roman"/>
                        </a:rPr>
                        <a:t>x</a:t>
                      </a:r>
                      <a:r>
                        <a:rPr lang="en-GB" sz="1600">
                          <a:latin typeface="Nunito Sans"/>
                          <a:ea typeface="Nunito Sans"/>
                          <a:cs typeface="Nunito Sans"/>
                          <a:sym typeface="Nunito Sans"/>
                        </a:rPr>
                        <a:t> +1 passes through which one of these points?</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87" name="Google Shape;87;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1</a:t>
            </a:r>
            <a:endParaRPr b="1">
              <a:solidFill>
                <a:srgbClr val="FFFFFF"/>
              </a:solidFill>
              <a:latin typeface="Nunito Sans"/>
              <a:ea typeface="Nunito Sans"/>
              <a:cs typeface="Nunito Sans"/>
              <a:sym typeface="Nunito Sans"/>
            </a:endParaRPr>
          </a:p>
        </p:txBody>
      </p:sp>
      <p:pic>
        <p:nvPicPr>
          <p:cNvPr id="88" name="Google Shape;88;p18"/>
          <p:cNvPicPr preferRelativeResize="0"/>
          <p:nvPr/>
        </p:nvPicPr>
        <p:blipFill>
          <a:blip r:embed="rId3">
            <a:alphaModFix/>
          </a:blip>
          <a:stretch>
            <a:fillRect/>
          </a:stretch>
        </p:blipFill>
        <p:spPr>
          <a:xfrm>
            <a:off x="952450" y="2840374"/>
            <a:ext cx="2040700" cy="16125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graphicFrame>
        <p:nvGraphicFramePr>
          <p:cNvPr id="93" name="Google Shape;93;p19"/>
          <p:cNvGraphicFramePr/>
          <p:nvPr/>
        </p:nvGraphicFramePr>
        <p:xfrm>
          <a:off x="108044" y="862525"/>
          <a:ext cx="3000000" cy="3000000"/>
        </p:xfrm>
        <a:graphic>
          <a:graphicData uri="http://schemas.openxmlformats.org/drawingml/2006/table">
            <a:tbl>
              <a:tblPr bandRow="1" firstRow="1">
                <a:noFill/>
                <a:tableStyleId>{654203D7-80B5-430E-B6DA-FB99B7C283F8}</a:tableStyleId>
              </a:tblPr>
              <a:tblGrid>
                <a:gridCol w="1546950"/>
                <a:gridCol w="1531675"/>
                <a:gridCol w="1385325"/>
                <a:gridCol w="1350275"/>
                <a:gridCol w="3067850"/>
              </a:tblGrid>
              <a:tr h="10075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Fill in the missing numbers in this sequence: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2, 6, 10, 14, </a:t>
                      </a:r>
                      <a:r>
                        <a:rPr b="0" lang="en-GB" sz="1600" u="sng">
                          <a:solidFill>
                            <a:srgbClr val="00BC89"/>
                          </a:solidFill>
                          <a:latin typeface="Nunito Sans"/>
                          <a:ea typeface="Nunito Sans"/>
                          <a:cs typeface="Nunito Sans"/>
                          <a:sym typeface="Nunito Sans"/>
                        </a:rPr>
                        <a:t>18</a:t>
                      </a:r>
                      <a:r>
                        <a:rPr b="0" lang="en-GB" sz="1600">
                          <a:solidFill>
                            <a:schemeClr val="dk1"/>
                          </a:solidFill>
                          <a:latin typeface="Nunito Sans"/>
                          <a:ea typeface="Nunito Sans"/>
                          <a:cs typeface="Nunito Sans"/>
                          <a:sym typeface="Nunito Sans"/>
                        </a:rPr>
                        <a:t>, </a:t>
                      </a:r>
                      <a:r>
                        <a:rPr b="0" lang="en-GB" sz="1600" u="sng">
                          <a:solidFill>
                            <a:srgbClr val="00BC89"/>
                          </a:solidFill>
                          <a:latin typeface="Nunito Sans"/>
                          <a:ea typeface="Nunito Sans"/>
                          <a:cs typeface="Nunito Sans"/>
                          <a:sym typeface="Nunito Sans"/>
                        </a:rPr>
                        <a:t>22</a:t>
                      </a: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Estimate:</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7.2 x 11.18 ≈ </a:t>
                      </a:r>
                      <a:r>
                        <a:rPr b="0" lang="en-GB" sz="1600">
                          <a:solidFill>
                            <a:srgbClr val="00BC89"/>
                          </a:solidFill>
                          <a:latin typeface="Nunito Sans"/>
                          <a:ea typeface="Nunito Sans"/>
                          <a:cs typeface="Nunito Sans"/>
                          <a:sym typeface="Nunito Sans"/>
                        </a:rPr>
                        <a:t>7 x 10</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70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Solve for </a:t>
                      </a:r>
                      <a:r>
                        <a:rPr b="0" i="1" lang="en-GB" sz="1600">
                          <a:solidFill>
                            <a:schemeClr val="dk1"/>
                          </a:solidFill>
                          <a:latin typeface="Times New Roman"/>
                          <a:ea typeface="Times New Roman"/>
                          <a:cs typeface="Times New Roman"/>
                          <a:sym typeface="Times New Roman"/>
                        </a:rPr>
                        <a:t>x</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3(</a:t>
                      </a:r>
                      <a:r>
                        <a:rPr b="0" i="1" lang="en-GB" sz="1600">
                          <a:solidFill>
                            <a:schemeClr val="dk1"/>
                          </a:solidFill>
                          <a:latin typeface="Times New Roman"/>
                          <a:ea typeface="Times New Roman"/>
                          <a:cs typeface="Times New Roman"/>
                          <a:sym typeface="Times New Roman"/>
                        </a:rPr>
                        <a:t>x</a:t>
                      </a:r>
                      <a:r>
                        <a:rPr b="0" lang="en-GB" sz="1600">
                          <a:solidFill>
                            <a:srgbClr val="000000"/>
                          </a:solidFill>
                          <a:latin typeface="Nunito Sans"/>
                          <a:ea typeface="Nunito Sans"/>
                          <a:cs typeface="Nunito Sans"/>
                          <a:sym typeface="Nunito Sans"/>
                        </a:rPr>
                        <a:t> + 2) = 21</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998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What is the order of rotational symmetry of this regular hexagon? </a:t>
                      </a:r>
                      <a:r>
                        <a:rPr lang="en-GB" sz="1600">
                          <a:solidFill>
                            <a:srgbClr val="00BC89"/>
                          </a:solidFill>
                          <a:latin typeface="Nunito Sans"/>
                          <a:ea typeface="Nunito Sans"/>
                          <a:cs typeface="Nunito Sans"/>
                          <a:sym typeface="Nunito Sans"/>
                        </a:rPr>
                        <a:t>6</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Here are three points in the x-y plane:</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A(-2, -5)               </a:t>
                      </a:r>
                      <a:r>
                        <a:rPr lang="en-GB" sz="1600">
                          <a:solidFill>
                            <a:srgbClr val="00BC89"/>
                          </a:solidFill>
                          <a:latin typeface="Nunito Sans"/>
                          <a:ea typeface="Nunito Sans"/>
                          <a:cs typeface="Nunito Sans"/>
                          <a:sym typeface="Nunito Sans"/>
                        </a:rPr>
                        <a:t>B(3, 7)</a:t>
                      </a:r>
                      <a:r>
                        <a:rPr lang="en-GB" sz="1600">
                          <a:latin typeface="Nunito Sans"/>
                          <a:ea typeface="Nunito Sans"/>
                          <a:cs typeface="Nunito Sans"/>
                          <a:sym typeface="Nunito Sans"/>
                        </a:rPr>
                        <a:t>             C(10, 11)</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The line with equation </a:t>
                      </a:r>
                      <a:r>
                        <a:rPr i="1" lang="en-GB" sz="1600">
                          <a:latin typeface="Times New Roman"/>
                          <a:ea typeface="Times New Roman"/>
                          <a:cs typeface="Times New Roman"/>
                          <a:sym typeface="Times New Roman"/>
                        </a:rPr>
                        <a:t>y</a:t>
                      </a:r>
                      <a:r>
                        <a:rPr lang="en-GB" sz="1600">
                          <a:latin typeface="Nunito Sans"/>
                          <a:ea typeface="Nunito Sans"/>
                          <a:cs typeface="Nunito Sans"/>
                          <a:sym typeface="Nunito Sans"/>
                        </a:rPr>
                        <a:t> = 2</a:t>
                      </a:r>
                      <a:r>
                        <a:rPr i="1" lang="en-GB" sz="1600">
                          <a:solidFill>
                            <a:schemeClr val="dk1"/>
                          </a:solidFill>
                          <a:latin typeface="Times New Roman"/>
                          <a:ea typeface="Times New Roman"/>
                          <a:cs typeface="Times New Roman"/>
                          <a:sym typeface="Times New Roman"/>
                        </a:rPr>
                        <a:t>x</a:t>
                      </a:r>
                      <a:r>
                        <a:rPr lang="en-GB" sz="1600">
                          <a:latin typeface="Nunito Sans"/>
                          <a:ea typeface="Nunito Sans"/>
                          <a:cs typeface="Nunito Sans"/>
                          <a:sym typeface="Nunito Sans"/>
                        </a:rPr>
                        <a:t> +1 passes through which one of these points?</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94" name="Google Shape;94;p19"/>
          <p:cNvSpPr txBox="1"/>
          <p:nvPr/>
        </p:nvSpPr>
        <p:spPr>
          <a:xfrm>
            <a:off x="80050" y="361775"/>
            <a:ext cx="252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1 Answers</a:t>
            </a:r>
            <a:endParaRPr b="1">
              <a:solidFill>
                <a:srgbClr val="FFFFFF"/>
              </a:solidFill>
              <a:latin typeface="Nunito Sans"/>
              <a:ea typeface="Nunito Sans"/>
              <a:cs typeface="Nunito Sans"/>
              <a:sym typeface="Nunito Sans"/>
            </a:endParaRPr>
          </a:p>
        </p:txBody>
      </p:sp>
      <p:pic>
        <p:nvPicPr>
          <p:cNvPr id="95" name="Google Shape;95;p19"/>
          <p:cNvPicPr preferRelativeResize="0"/>
          <p:nvPr/>
        </p:nvPicPr>
        <p:blipFill>
          <a:blip r:embed="rId3">
            <a:alphaModFix/>
          </a:blip>
          <a:stretch>
            <a:fillRect/>
          </a:stretch>
        </p:blipFill>
        <p:spPr>
          <a:xfrm>
            <a:off x="952450" y="2840374"/>
            <a:ext cx="2040700" cy="16125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graphicFrame>
        <p:nvGraphicFramePr>
          <p:cNvPr id="100" name="Google Shape;100;p20"/>
          <p:cNvGraphicFramePr/>
          <p:nvPr/>
        </p:nvGraphicFramePr>
        <p:xfrm>
          <a:off x="108044" y="862525"/>
          <a:ext cx="3000000" cy="3000000"/>
        </p:xfrm>
        <a:graphic>
          <a:graphicData uri="http://schemas.openxmlformats.org/drawingml/2006/table">
            <a:tbl>
              <a:tblPr bandRow="1" firstRow="1">
                <a:noFill/>
                <a:tableStyleId>{654203D7-80B5-430E-B6DA-FB99B7C283F8}</a:tableStyleId>
              </a:tblPr>
              <a:tblGrid>
                <a:gridCol w="1546950"/>
                <a:gridCol w="1301375"/>
                <a:gridCol w="1615625"/>
                <a:gridCol w="1350275"/>
                <a:gridCol w="3067850"/>
              </a:tblGrid>
              <a:tr h="11518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Fill in the missing numbers in this sequence: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23, </a:t>
                      </a: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7, -1, </a:t>
                      </a: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Estimate: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48.744 ÷ 9.73</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4(</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+ 5) = 16</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052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What is the order of rotational symmetry </a:t>
                      </a:r>
                      <a:r>
                        <a:rPr lang="en-GB" sz="1600">
                          <a:latin typeface="Nunito Sans"/>
                          <a:ea typeface="Nunito Sans"/>
                          <a:cs typeface="Nunito Sans"/>
                          <a:sym typeface="Nunito Sans"/>
                        </a:rPr>
                        <a:t>of</a:t>
                      </a:r>
                      <a:r>
                        <a:rPr lang="en-GB" sz="1600">
                          <a:solidFill>
                            <a:srgbClr val="000000"/>
                          </a:solidFill>
                          <a:latin typeface="Nunito Sans"/>
                          <a:ea typeface="Nunito Sans"/>
                          <a:cs typeface="Nunito Sans"/>
                          <a:sym typeface="Nunito Sans"/>
                        </a:rPr>
                        <a:t> the shape below?</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Here are three points in the x-y plane: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A(5, -3)              B(-4, 7)             C(4, -7)</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The line with equation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 5 - 3</a:t>
                      </a:r>
                      <a:r>
                        <a:rPr i="1" lang="en-GB" sz="1600">
                          <a:solidFill>
                            <a:schemeClr val="dk1"/>
                          </a:solidFill>
                          <a:latin typeface="Times New Roman"/>
                          <a:ea typeface="Times New Roman"/>
                          <a:cs typeface="Times New Roman"/>
                          <a:sym typeface="Times New Roman"/>
                        </a:rPr>
                        <a:t>x</a:t>
                      </a:r>
                      <a:r>
                        <a:rPr lang="en-GB" sz="1600">
                          <a:solidFill>
                            <a:schemeClr val="dk1"/>
                          </a:solidFill>
                          <a:latin typeface="Nunito Sans"/>
                          <a:ea typeface="Nunito Sans"/>
                          <a:cs typeface="Nunito Sans"/>
                          <a:sym typeface="Nunito Sans"/>
                        </a:rPr>
                        <a:t> passes through which one of these points?</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01" name="Google Shape;101;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2</a:t>
            </a:r>
            <a:endParaRPr b="1">
              <a:solidFill>
                <a:srgbClr val="FFFFFF"/>
              </a:solidFill>
              <a:latin typeface="Nunito Sans"/>
              <a:ea typeface="Nunito Sans"/>
              <a:cs typeface="Nunito Sans"/>
              <a:sym typeface="Nunito Sans"/>
            </a:endParaRPr>
          </a:p>
        </p:txBody>
      </p:sp>
      <p:pic>
        <p:nvPicPr>
          <p:cNvPr id="102" name="Google Shape;102;p20"/>
          <p:cNvPicPr preferRelativeResize="0"/>
          <p:nvPr/>
        </p:nvPicPr>
        <p:blipFill>
          <a:blip r:embed="rId3">
            <a:alphaModFix/>
          </a:blip>
          <a:stretch>
            <a:fillRect/>
          </a:stretch>
        </p:blipFill>
        <p:spPr>
          <a:xfrm>
            <a:off x="892250" y="2845625"/>
            <a:ext cx="1675650" cy="16344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graphicFrame>
        <p:nvGraphicFramePr>
          <p:cNvPr id="107" name="Google Shape;107;p21"/>
          <p:cNvGraphicFramePr/>
          <p:nvPr/>
        </p:nvGraphicFramePr>
        <p:xfrm>
          <a:off x="108044" y="862525"/>
          <a:ext cx="3000000" cy="3000000"/>
        </p:xfrm>
        <a:graphic>
          <a:graphicData uri="http://schemas.openxmlformats.org/drawingml/2006/table">
            <a:tbl>
              <a:tblPr bandRow="1" firstRow="1">
                <a:noFill/>
                <a:tableStyleId>{654203D7-80B5-430E-B6DA-FB99B7C283F8}</a:tableStyleId>
              </a:tblPr>
              <a:tblGrid>
                <a:gridCol w="1546950"/>
                <a:gridCol w="1301375"/>
                <a:gridCol w="1615625"/>
                <a:gridCol w="1350275"/>
                <a:gridCol w="3067850"/>
              </a:tblGrid>
              <a:tr h="11518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Fill in the missing numbers in this sequence: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23, </a:t>
                      </a:r>
                      <a:r>
                        <a:rPr b="0" lang="en-GB" sz="1600" u="sng">
                          <a:solidFill>
                            <a:srgbClr val="00BC89"/>
                          </a:solidFill>
                          <a:latin typeface="Nunito Sans"/>
                          <a:ea typeface="Nunito Sans"/>
                          <a:cs typeface="Nunito Sans"/>
                          <a:sym typeface="Nunito Sans"/>
                        </a:rPr>
                        <a:t>15</a:t>
                      </a:r>
                      <a:r>
                        <a:rPr b="0" lang="en-GB" sz="1600">
                          <a:solidFill>
                            <a:schemeClr val="dk1"/>
                          </a:solidFill>
                          <a:latin typeface="Nunito Sans"/>
                          <a:ea typeface="Nunito Sans"/>
                          <a:cs typeface="Nunito Sans"/>
                          <a:sym typeface="Nunito Sans"/>
                        </a:rPr>
                        <a:t>, 7, -1, </a:t>
                      </a:r>
                      <a:r>
                        <a:rPr b="0" lang="en-GB" sz="1600" u="sng">
                          <a:solidFill>
                            <a:srgbClr val="00BC89"/>
                          </a:solidFill>
                          <a:latin typeface="Nunito Sans"/>
                          <a:ea typeface="Nunito Sans"/>
                          <a:cs typeface="Nunito Sans"/>
                          <a:sym typeface="Nunito Sans"/>
                        </a:rPr>
                        <a:t>-9</a:t>
                      </a: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Estimate: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48.744 ÷ 9.73 ≈ </a:t>
                      </a:r>
                      <a:r>
                        <a:rPr b="0" lang="en-GB" sz="1600">
                          <a:solidFill>
                            <a:srgbClr val="00BC89"/>
                          </a:solidFill>
                          <a:latin typeface="Nunito Sans"/>
                          <a:ea typeface="Nunito Sans"/>
                          <a:cs typeface="Nunito Sans"/>
                          <a:sym typeface="Nunito Sans"/>
                        </a:rPr>
                        <a:t>50 ÷ 10</a:t>
                      </a:r>
                      <a:endParaRPr b="0"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5</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4(</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+ 5) = 16</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-1</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052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What is the order of rotational symmetry </a:t>
                      </a:r>
                      <a:r>
                        <a:rPr lang="en-GB" sz="1600">
                          <a:latin typeface="Nunito Sans"/>
                          <a:ea typeface="Nunito Sans"/>
                          <a:cs typeface="Nunito Sans"/>
                          <a:sym typeface="Nunito Sans"/>
                        </a:rPr>
                        <a:t>of</a:t>
                      </a:r>
                      <a:r>
                        <a:rPr lang="en-GB" sz="1600">
                          <a:solidFill>
                            <a:srgbClr val="000000"/>
                          </a:solidFill>
                          <a:latin typeface="Nunito Sans"/>
                          <a:ea typeface="Nunito Sans"/>
                          <a:cs typeface="Nunito Sans"/>
                          <a:sym typeface="Nunito Sans"/>
                        </a:rPr>
                        <a:t> the shape below?        </a:t>
                      </a:r>
                      <a:r>
                        <a:rPr lang="en-GB" sz="1600">
                          <a:solidFill>
                            <a:srgbClr val="00BC89"/>
                          </a:solidFill>
                          <a:latin typeface="Nunito Sans"/>
                          <a:ea typeface="Nunito Sans"/>
                          <a:cs typeface="Nunito Sans"/>
                          <a:sym typeface="Nunito Sans"/>
                        </a:rPr>
                        <a:t>4</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Here are three points in the x-y plane: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A(5, -3)              B(-4, 7)             </a:t>
                      </a:r>
                      <a:r>
                        <a:rPr lang="en-GB" sz="1600">
                          <a:solidFill>
                            <a:srgbClr val="00BC89"/>
                          </a:solidFill>
                          <a:latin typeface="Nunito Sans"/>
                          <a:ea typeface="Nunito Sans"/>
                          <a:cs typeface="Nunito Sans"/>
                          <a:sym typeface="Nunito Sans"/>
                        </a:rPr>
                        <a:t>C(4, -7)</a:t>
                      </a:r>
                      <a:endParaRPr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The line with equation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 5 - 3</a:t>
                      </a:r>
                      <a:r>
                        <a:rPr i="1" lang="en-GB" sz="1600">
                          <a:solidFill>
                            <a:schemeClr val="dk1"/>
                          </a:solidFill>
                          <a:latin typeface="Times New Roman"/>
                          <a:ea typeface="Times New Roman"/>
                          <a:cs typeface="Times New Roman"/>
                          <a:sym typeface="Times New Roman"/>
                        </a:rPr>
                        <a:t>x</a:t>
                      </a:r>
                      <a:r>
                        <a:rPr lang="en-GB" sz="1600">
                          <a:solidFill>
                            <a:schemeClr val="dk1"/>
                          </a:solidFill>
                          <a:latin typeface="Nunito Sans"/>
                          <a:ea typeface="Nunito Sans"/>
                          <a:cs typeface="Nunito Sans"/>
                          <a:sym typeface="Nunito Sans"/>
                        </a:rPr>
                        <a:t> passes through which one of these points?</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08" name="Google Shape;108;p21"/>
          <p:cNvSpPr txBox="1"/>
          <p:nvPr/>
        </p:nvSpPr>
        <p:spPr>
          <a:xfrm>
            <a:off x="80050" y="361775"/>
            <a:ext cx="2487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2 Answers</a:t>
            </a:r>
            <a:endParaRPr b="1">
              <a:solidFill>
                <a:srgbClr val="FFFFFF"/>
              </a:solidFill>
              <a:latin typeface="Nunito Sans"/>
              <a:ea typeface="Nunito Sans"/>
              <a:cs typeface="Nunito Sans"/>
              <a:sym typeface="Nunito Sans"/>
            </a:endParaRPr>
          </a:p>
        </p:txBody>
      </p:sp>
      <p:pic>
        <p:nvPicPr>
          <p:cNvPr id="109" name="Google Shape;109;p21"/>
          <p:cNvPicPr preferRelativeResize="0"/>
          <p:nvPr/>
        </p:nvPicPr>
        <p:blipFill>
          <a:blip r:embed="rId3">
            <a:alphaModFix/>
          </a:blip>
          <a:stretch>
            <a:fillRect/>
          </a:stretch>
        </p:blipFill>
        <p:spPr>
          <a:xfrm>
            <a:off x="892250" y="2845625"/>
            <a:ext cx="1675650" cy="16344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graphicFrame>
        <p:nvGraphicFramePr>
          <p:cNvPr id="114" name="Google Shape;114;p22"/>
          <p:cNvGraphicFramePr/>
          <p:nvPr/>
        </p:nvGraphicFramePr>
        <p:xfrm>
          <a:off x="108044" y="862525"/>
          <a:ext cx="3000000" cy="3000000"/>
        </p:xfrm>
        <a:graphic>
          <a:graphicData uri="http://schemas.openxmlformats.org/drawingml/2006/table">
            <a:tbl>
              <a:tblPr bandRow="1" firstRow="1">
                <a:noFill/>
                <a:tableStyleId>{654203D7-80B5-430E-B6DA-FB99B7C283F8}</a:tableStyleId>
              </a:tblPr>
              <a:tblGrid>
                <a:gridCol w="1546950"/>
                <a:gridCol w="1301375"/>
                <a:gridCol w="1615625"/>
                <a:gridCol w="1350275"/>
                <a:gridCol w="3067850"/>
              </a:tblGrid>
              <a:tr h="11125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Fill in the missing numbers in this sequence: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a:t>
                      </a: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a:t>
                      </a: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7, 13, 19,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Estimate: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11.8 x 12.16</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5(2</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+ 3) = 35</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164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order of rotational symmetry of the shape below?</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Here are three points in the x-y plane: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A(-2, -7)               B(3, 7)             C(3, 10)</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The line with equation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 3</a:t>
                      </a:r>
                      <a:r>
                        <a:rPr i="1" lang="en-GB" sz="1600">
                          <a:solidFill>
                            <a:schemeClr val="dk1"/>
                          </a:solidFill>
                          <a:latin typeface="Times New Roman"/>
                          <a:ea typeface="Times New Roman"/>
                          <a:cs typeface="Times New Roman"/>
                          <a:sym typeface="Times New Roman"/>
                        </a:rPr>
                        <a:t>x</a:t>
                      </a:r>
                      <a:r>
                        <a:rPr lang="en-GB" sz="1600">
                          <a:solidFill>
                            <a:schemeClr val="dk1"/>
                          </a:solidFill>
                          <a:latin typeface="Nunito Sans"/>
                          <a:ea typeface="Nunito Sans"/>
                          <a:cs typeface="Nunito Sans"/>
                          <a:sym typeface="Nunito Sans"/>
                        </a:rPr>
                        <a:t> -1 passes through which one of these points?</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5" name="Google Shape;115;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3</a:t>
            </a:r>
            <a:endParaRPr b="1">
              <a:solidFill>
                <a:srgbClr val="FFFFFF"/>
              </a:solidFill>
              <a:latin typeface="Nunito Sans"/>
              <a:ea typeface="Nunito Sans"/>
              <a:cs typeface="Nunito Sans"/>
              <a:sym typeface="Nunito Sans"/>
            </a:endParaRPr>
          </a:p>
        </p:txBody>
      </p:sp>
      <p:pic>
        <p:nvPicPr>
          <p:cNvPr id="116" name="Google Shape;116;p22"/>
          <p:cNvPicPr preferRelativeResize="0"/>
          <p:nvPr/>
        </p:nvPicPr>
        <p:blipFill>
          <a:blip r:embed="rId3">
            <a:alphaModFix/>
          </a:blip>
          <a:stretch>
            <a:fillRect/>
          </a:stretch>
        </p:blipFill>
        <p:spPr>
          <a:xfrm>
            <a:off x="810223" y="3102725"/>
            <a:ext cx="2476625" cy="11848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graphicFrame>
        <p:nvGraphicFramePr>
          <p:cNvPr id="121" name="Google Shape;121;p23"/>
          <p:cNvGraphicFramePr/>
          <p:nvPr/>
        </p:nvGraphicFramePr>
        <p:xfrm>
          <a:off x="108044" y="862525"/>
          <a:ext cx="3000000" cy="3000000"/>
        </p:xfrm>
        <a:graphic>
          <a:graphicData uri="http://schemas.openxmlformats.org/drawingml/2006/table">
            <a:tbl>
              <a:tblPr bandRow="1" firstRow="1">
                <a:noFill/>
                <a:tableStyleId>{654203D7-80B5-430E-B6DA-FB99B7C283F8}</a:tableStyleId>
              </a:tblPr>
              <a:tblGrid>
                <a:gridCol w="1546950"/>
                <a:gridCol w="1301375"/>
                <a:gridCol w="1615625"/>
                <a:gridCol w="1350275"/>
                <a:gridCol w="3067850"/>
              </a:tblGrid>
              <a:tr h="11125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Fill in the missing numbers in this sequence: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a:t>
                      </a:r>
                      <a:r>
                        <a:rPr b="0" lang="en-GB" sz="1600" u="sng">
                          <a:solidFill>
                            <a:srgbClr val="00BC89"/>
                          </a:solidFill>
                          <a:latin typeface="Nunito Sans"/>
                          <a:ea typeface="Nunito Sans"/>
                          <a:cs typeface="Nunito Sans"/>
                          <a:sym typeface="Nunito Sans"/>
                        </a:rPr>
                        <a:t>-5</a:t>
                      </a:r>
                      <a:r>
                        <a:rPr b="0" lang="en-GB" sz="1600">
                          <a:solidFill>
                            <a:schemeClr val="dk1"/>
                          </a:solidFill>
                          <a:latin typeface="Nunito Sans"/>
                          <a:ea typeface="Nunito Sans"/>
                          <a:cs typeface="Nunito Sans"/>
                          <a:sym typeface="Nunito Sans"/>
                        </a:rPr>
                        <a:t>, </a:t>
                      </a:r>
                      <a:r>
                        <a:rPr b="0" lang="en-GB" sz="1600" u="sng">
                          <a:solidFill>
                            <a:srgbClr val="00BC89"/>
                          </a:solidFill>
                          <a:latin typeface="Nunito Sans"/>
                          <a:ea typeface="Nunito Sans"/>
                          <a:cs typeface="Nunito Sans"/>
                          <a:sym typeface="Nunito Sans"/>
                        </a:rPr>
                        <a:t>1</a:t>
                      </a:r>
                      <a:r>
                        <a:rPr b="0" lang="en-GB" sz="1600">
                          <a:solidFill>
                            <a:schemeClr val="dk1"/>
                          </a:solidFill>
                          <a:latin typeface="Nunito Sans"/>
                          <a:ea typeface="Nunito Sans"/>
                          <a:cs typeface="Nunito Sans"/>
                          <a:sym typeface="Nunito Sans"/>
                        </a:rPr>
                        <a:t>, 7, 13, 19,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Estimate: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11.8 x 12.16 ≈ </a:t>
                      </a:r>
                      <a:r>
                        <a:rPr b="0" lang="en-GB" sz="1600">
                          <a:solidFill>
                            <a:srgbClr val="00BC89"/>
                          </a:solidFill>
                          <a:latin typeface="Nunito Sans"/>
                          <a:ea typeface="Nunito Sans"/>
                          <a:cs typeface="Nunito Sans"/>
                          <a:sym typeface="Nunito Sans"/>
                        </a:rPr>
                        <a:t>10 x 10</a:t>
                      </a:r>
                      <a:endParaRPr b="0"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100</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5(2</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+ 3) = 35</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2</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164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order of rotational symmetry of the shape below?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                             R</a:t>
                      </a:r>
                      <a:r>
                        <a:rPr lang="en-GB" sz="1600">
                          <a:solidFill>
                            <a:srgbClr val="00BC89"/>
                          </a:solidFill>
                          <a:latin typeface="Nunito Sans"/>
                          <a:ea typeface="Nunito Sans"/>
                          <a:cs typeface="Nunito Sans"/>
                          <a:sym typeface="Nunito Sans"/>
                        </a:rPr>
                        <a:t>otational symmetry </a:t>
                      </a:r>
                      <a:r>
                        <a:rPr lang="en-GB" sz="1600">
                          <a:solidFill>
                            <a:srgbClr val="00BC89"/>
                          </a:solidFill>
                          <a:latin typeface="Nunito Sans"/>
                          <a:ea typeface="Nunito Sans"/>
                          <a:cs typeface="Nunito Sans"/>
                          <a:sym typeface="Nunito Sans"/>
                        </a:rPr>
                        <a:t>order 1</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Here are three points in the x-y plane: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A(-2, -7)</a:t>
                      </a:r>
                      <a:r>
                        <a:rPr lang="en-GB" sz="1600">
                          <a:solidFill>
                            <a:schemeClr val="dk1"/>
                          </a:solidFill>
                          <a:latin typeface="Nunito Sans"/>
                          <a:ea typeface="Nunito Sans"/>
                          <a:cs typeface="Nunito Sans"/>
                          <a:sym typeface="Nunito Sans"/>
                        </a:rPr>
                        <a:t>               B(3, 7)             C(3, 10)</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The line with equation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 3</a:t>
                      </a:r>
                      <a:r>
                        <a:rPr i="1" lang="en-GB" sz="1600">
                          <a:solidFill>
                            <a:schemeClr val="dk1"/>
                          </a:solidFill>
                          <a:latin typeface="Times New Roman"/>
                          <a:ea typeface="Times New Roman"/>
                          <a:cs typeface="Times New Roman"/>
                          <a:sym typeface="Times New Roman"/>
                        </a:rPr>
                        <a:t>x</a:t>
                      </a:r>
                      <a:r>
                        <a:rPr lang="en-GB" sz="1600">
                          <a:solidFill>
                            <a:schemeClr val="dk1"/>
                          </a:solidFill>
                          <a:latin typeface="Nunito Sans"/>
                          <a:ea typeface="Nunito Sans"/>
                          <a:cs typeface="Nunito Sans"/>
                          <a:sym typeface="Nunito Sans"/>
                        </a:rPr>
                        <a:t> -1 passes through which one of these points?</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2" name="Google Shape;122;p23"/>
          <p:cNvSpPr txBox="1"/>
          <p:nvPr/>
        </p:nvSpPr>
        <p:spPr>
          <a:xfrm>
            <a:off x="80050" y="361775"/>
            <a:ext cx="2706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3 Answers</a:t>
            </a:r>
            <a:endParaRPr b="1">
              <a:solidFill>
                <a:srgbClr val="FFFFFF"/>
              </a:solidFill>
              <a:latin typeface="Nunito Sans"/>
              <a:ea typeface="Nunito Sans"/>
              <a:cs typeface="Nunito Sans"/>
              <a:sym typeface="Nunito Sans"/>
            </a:endParaRPr>
          </a:p>
        </p:txBody>
      </p:sp>
      <p:pic>
        <p:nvPicPr>
          <p:cNvPr id="123" name="Google Shape;123;p23"/>
          <p:cNvPicPr preferRelativeResize="0"/>
          <p:nvPr/>
        </p:nvPicPr>
        <p:blipFill>
          <a:blip r:embed="rId3">
            <a:alphaModFix/>
          </a:blip>
          <a:stretch>
            <a:fillRect/>
          </a:stretch>
        </p:blipFill>
        <p:spPr>
          <a:xfrm>
            <a:off x="836598" y="3201150"/>
            <a:ext cx="2476625" cy="11848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