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61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</p:sldIdLst>
  <p:sldSz cy="5143500" cx="9144000"/>
  <p:notesSz cx="6858000" cy="9144000"/>
  <p:embeddedFontLst>
    <p:embeddedFont>
      <p:font typeface="Nunito Sans"/>
      <p:regular r:id="rId20"/>
      <p:bold r:id="rId21"/>
      <p:italic r:id="rId22"/>
      <p:boldItalic r:id="rId2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58A7C695-FE00-4C50-BAA6-54C385640104}">
  <a:tblStyle styleId="{58A7C695-FE00-4C50-BAA6-54C385640104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  <a:tblStyle styleId="{A8EFDAB6-5E6A-4C08-9E65-20B4D8225F3F}" styleName="Table_1">
    <a:wholeTbl>
      <a:tcTxStyle>
        <a:font>
          <a:latin typeface="Arial"/>
          <a:ea typeface="Arial"/>
          <a:cs typeface="Arial"/>
        </a:font>
        <a:srgbClr val="000000"/>
      </a:tcTx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  <a:tblStyle styleId="{00223572-13A5-41A7-8731-EFE62410A3D1}" styleName="Table_2"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E8EBF5"/>
          </a:solidFill>
        </a:fill>
      </a:tcStyle>
    </a:wholeTbl>
    <a:band1H>
      <a:tcTxStyle/>
      <a:tcStyle>
        <a:fill>
          <a:solidFill>
            <a:srgbClr val="CDD4EA"/>
          </a:solidFill>
        </a:fill>
      </a:tcStyle>
    </a:band1H>
    <a:band2H>
      <a:tcTxStyle/>
    </a:band2H>
    <a:band1V>
      <a:tcTxStyle/>
      <a:tcStyle>
        <a:fill>
          <a:solidFill>
            <a:srgbClr val="CDD4EA"/>
          </a:solidFill>
        </a:fill>
      </a:tcStyle>
    </a:band1V>
    <a:band2V>
      <a:tcTxStyle/>
    </a:band2V>
    <a:lastCol>
      <a:tcTxStyle b="on" i="off">
        <a:font>
          <a:latin typeface="Calibri"/>
          <a:ea typeface="Calibri"/>
          <a:cs typeface="Calibri"/>
        </a:font>
        <a:srgbClr val="FFFFFF"/>
      </a:tcTxStyle>
      <a:tcStyle>
        <a:fill>
          <a:solidFill>
            <a:srgbClr val="4472C4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fill>
          <a:solidFill>
            <a:srgbClr val="4472C4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top>
            <a:ln cap="flat" cmpd="sng" w="381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rgbClr val="4472C4"/>
          </a:solidFill>
        </a:fill>
      </a:tcStyle>
    </a:lastRow>
    <a:seCell>
      <a:tcTxStyle/>
    </a:seCell>
    <a:swCell>
      <a:tcTxStyle/>
    </a:swCell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bottom>
            <a:ln cap="flat" cmpd="sng" w="381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bottom>
        </a:tcBdr>
        <a:fill>
          <a:solidFill>
            <a:srgbClr val="4472C4"/>
          </a:solidFill>
        </a:fill>
      </a:tcStyle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NunitoSans-regular.fntdata"/><Relationship Id="rId11" Type="http://schemas.openxmlformats.org/officeDocument/2006/relationships/slide" Target="slides/slide5.xml"/><Relationship Id="rId22" Type="http://schemas.openxmlformats.org/officeDocument/2006/relationships/font" Target="fonts/NunitoSans-italic.fntdata"/><Relationship Id="rId10" Type="http://schemas.openxmlformats.org/officeDocument/2006/relationships/slide" Target="slides/slide4.xml"/><Relationship Id="rId21" Type="http://schemas.openxmlformats.org/officeDocument/2006/relationships/font" Target="fonts/NunitoSans-bold.fntdata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23" Type="http://schemas.openxmlformats.org/officeDocument/2006/relationships/font" Target="fonts/NunitoSans-bold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5" Type="http://schemas.openxmlformats.org/officeDocument/2006/relationships/slideMaster" Target="slideMasters/slideMaster1.xml"/><Relationship Id="rId19" Type="http://schemas.openxmlformats.org/officeDocument/2006/relationships/slide" Target="slides/slide13.xml"/><Relationship Id="rId6" Type="http://schemas.openxmlformats.org/officeDocument/2006/relationships/notesMaster" Target="notesMasters/notesMaster1.xml"/><Relationship Id="rId18" Type="http://schemas.openxmlformats.org/officeDocument/2006/relationships/slide" Target="slides/slide12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gd9c7bf38d3_0_1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" name="Google Shape;67;gd9c7bf38d3_0_11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g10b2c0fb945_0_7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2" name="Google Shape;162;g10b2c0fb945_0_7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g10fe1d60a82_0_5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9" name="Google Shape;179;g10fe1d60a82_0_5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g10b2c0fb945_0_8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4" name="Google Shape;204;g10b2c0fb945_0_8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3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g10fe1d60a82_0_6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5" name="Google Shape;215;g10fe1d60a82_0_6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dcbf4ee84e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Google Shape;72;gdcbf4ee84e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10b2c0fb945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Google Shape;78;g10b2c0fb945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d9c7bf38d3_0_9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4" name="Google Shape;84;gd9c7bf38d3_0_9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g10fe1d60a82_0_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5" name="Google Shape;95;g10fe1d60a82_0_17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g10b2c0fb945_0_6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0" name="Google Shape;110;g10b2c0fb945_0_6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g10fe1d60a82_0_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1" name="Google Shape;121;g10fe1d60a82_0_27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g10b2c0fb945_0_7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6" name="Google Shape;136;g10b2c0fb945_0_7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g10fe1d60a82_0_3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7" name="Google Shape;147;g10fe1d60a82_0_37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1" name="Google Shape;11;p2"/>
          <p:cNvSpPr/>
          <p:nvPr/>
        </p:nvSpPr>
        <p:spPr>
          <a:xfrm>
            <a:off x="0" y="150"/>
            <a:ext cx="9144000" cy="5143500"/>
          </a:xfrm>
          <a:prstGeom prst="rect">
            <a:avLst/>
          </a:prstGeom>
          <a:solidFill>
            <a:srgbClr val="09217B"/>
          </a:solidFill>
          <a:ln cap="flat" cmpd="sng" w="9525">
            <a:solidFill>
              <a:srgbClr val="09217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" name="Google Shape;12;p2"/>
          <p:cNvSpPr txBox="1"/>
          <p:nvPr/>
        </p:nvSpPr>
        <p:spPr>
          <a:xfrm>
            <a:off x="-150" y="2390000"/>
            <a:ext cx="9144000" cy="7908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</a:pPr>
            <a:r>
              <a:rPr b="1" lang="en-GB" sz="50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Fluent in Five</a:t>
            </a:r>
            <a:endParaRPr b="1" sz="50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13" name="Google Shape;13;p2"/>
          <p:cNvSpPr txBox="1"/>
          <p:nvPr/>
        </p:nvSpPr>
        <p:spPr>
          <a:xfrm>
            <a:off x="0" y="3380300"/>
            <a:ext cx="9144000" cy="594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 fontScale="55000" lnSpcReduction="20000"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62068"/>
              <a:buNone/>
            </a:pPr>
            <a:r>
              <a:rPr lang="en-GB" sz="29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KS3 Year 8</a:t>
            </a:r>
            <a:endParaRPr sz="29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62068"/>
              <a:buNone/>
            </a:pPr>
            <a:r>
              <a:t/>
            </a:r>
            <a:endParaRPr sz="29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62068"/>
              <a:buNone/>
            </a:pPr>
            <a:r>
              <a:rPr lang="en-GB" sz="2900">
                <a:solidFill>
                  <a:schemeClr val="lt1"/>
                </a:solidFill>
                <a:latin typeface="Nunito Sans"/>
                <a:ea typeface="Nunito Sans"/>
                <a:cs typeface="Nunito Sans"/>
                <a:sym typeface="Nunito Sans"/>
              </a:rPr>
              <a:t>AUTUMN TERM </a:t>
            </a:r>
            <a:endParaRPr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14" name="Google Shape;14;p2"/>
          <p:cNvSpPr/>
          <p:nvPr/>
        </p:nvSpPr>
        <p:spPr>
          <a:xfrm>
            <a:off x="3762450" y="571400"/>
            <a:ext cx="1619100" cy="161910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5" name="Google Shape;15;p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4066175" y="934944"/>
            <a:ext cx="1011651" cy="892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1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52" name="Google Shape;52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2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55" name="Google Shape;55;p12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6" name="Google Shape;56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61" name="Google Shape;61;p14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175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1pPr>
            <a:lvl2pPr indent="-317500" lvl="1" marL="9144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400"/>
              <a:buChar char="■"/>
              <a:defRPr/>
            </a:lvl9pPr>
          </a:lstStyle>
          <a:p/>
        </p:txBody>
      </p:sp>
      <p:sp>
        <p:nvSpPr>
          <p:cNvPr id="62" name="Google Shape;62;p14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9pPr>
          </a:lstStyle>
          <a:p/>
        </p:txBody>
      </p:sp>
      <p:sp>
        <p:nvSpPr>
          <p:cNvPr id="63" name="Google Shape;63;p14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9pPr>
          </a:lstStyle>
          <a:p/>
        </p:txBody>
      </p:sp>
      <p:sp>
        <p:nvSpPr>
          <p:cNvPr id="64" name="Google Shape;64;p14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8" name="Google Shape;18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4"/>
          <p:cNvSpPr txBox="1"/>
          <p:nvPr/>
        </p:nvSpPr>
        <p:spPr>
          <a:xfrm>
            <a:off x="0" y="0"/>
            <a:ext cx="36213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KS3 Year 8 </a:t>
            </a:r>
            <a:r>
              <a:rPr lang="en-GB" sz="10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| Fluent in Five | </a:t>
            </a:r>
            <a:r>
              <a:rPr lang="en-GB" sz="10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Autumn Term</a:t>
            </a:r>
            <a:endParaRPr sz="1200"/>
          </a:p>
        </p:txBody>
      </p:sp>
      <p:graphicFrame>
        <p:nvGraphicFramePr>
          <p:cNvPr id="21" name="Google Shape;21;p4"/>
          <p:cNvGraphicFramePr/>
          <p:nvPr/>
        </p:nvGraphicFramePr>
        <p:xfrm>
          <a:off x="0" y="3693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{58A7C695-FE00-4C50-BAA6-54C385640104}</a:tableStyleId>
              </a:tblPr>
              <a:tblGrid>
                <a:gridCol w="2956375"/>
              </a:tblGrid>
              <a:tr h="3693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>
                        <a:solidFill>
                          <a:schemeClr val="lt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9217B"/>
                    </a:solidFill>
                  </a:tcPr>
                </a:tc>
              </a:tr>
            </a:tbl>
          </a:graphicData>
        </a:graphic>
      </p:graphicFrame>
      <p:pic>
        <p:nvPicPr>
          <p:cNvPr id="22" name="Google Shape;22;p4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623046" y="205972"/>
            <a:ext cx="1305129" cy="396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 1">
  <p:cSld name="TITLE_AND_BODY_1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5"/>
          <p:cNvSpPr txBox="1"/>
          <p:nvPr/>
        </p:nvSpPr>
        <p:spPr>
          <a:xfrm>
            <a:off x="0" y="0"/>
            <a:ext cx="36213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KS3 Year 8 </a:t>
            </a:r>
            <a:r>
              <a:rPr lang="en-GB" sz="10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| Fluent in Five | </a:t>
            </a:r>
            <a:r>
              <a:rPr lang="en-GB" sz="10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Autumn Term</a:t>
            </a:r>
            <a:endParaRPr sz="1200"/>
          </a:p>
        </p:txBody>
      </p:sp>
      <p:graphicFrame>
        <p:nvGraphicFramePr>
          <p:cNvPr id="25" name="Google Shape;25;p5"/>
          <p:cNvGraphicFramePr/>
          <p:nvPr/>
        </p:nvGraphicFramePr>
        <p:xfrm>
          <a:off x="0" y="3693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{58A7C695-FE00-4C50-BAA6-54C385640104}</a:tableStyleId>
              </a:tblPr>
              <a:tblGrid>
                <a:gridCol w="2956375"/>
              </a:tblGrid>
              <a:tr h="3693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>
                        <a:solidFill>
                          <a:schemeClr val="lt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9217B"/>
                    </a:solidFill>
                  </a:tcPr>
                </a:tc>
              </a:tr>
            </a:tbl>
          </a:graphicData>
        </a:graphic>
      </p:graphicFrame>
      <p:sp>
        <p:nvSpPr>
          <p:cNvPr id="26" name="Google Shape;26;p5"/>
          <p:cNvSpPr/>
          <p:nvPr/>
        </p:nvSpPr>
        <p:spPr>
          <a:xfrm>
            <a:off x="0" y="4863725"/>
            <a:ext cx="9144000" cy="279900"/>
          </a:xfrm>
          <a:prstGeom prst="rect">
            <a:avLst/>
          </a:prstGeom>
          <a:solidFill>
            <a:srgbClr val="09217B"/>
          </a:solidFill>
          <a:ln cap="flat" cmpd="sng" w="9525">
            <a:solidFill>
              <a:srgbClr val="09217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" name="Google Shape;27;p5"/>
          <p:cNvSpPr txBox="1"/>
          <p:nvPr/>
        </p:nvSpPr>
        <p:spPr>
          <a:xfrm>
            <a:off x="2023325" y="4842125"/>
            <a:ext cx="7380000" cy="32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9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  thirdspacelearning.com </a:t>
            </a:r>
            <a:r>
              <a:rPr lang="en-GB" sz="9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| Helping schools close the maths attainment gap through targeted one to one teaching and flexible resources</a:t>
            </a:r>
            <a:endParaRPr sz="9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28" name="Google Shape;28;p5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623046" y="205972"/>
            <a:ext cx="1305129" cy="396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1" name="Google Shape;31;p6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2" name="Google Shape;32;p6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3" name="Google Shape;33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6" name="Google Shape;36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8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9" name="Google Shape;39;p8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0" name="Google Shape;40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9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43" name="Google Shape;43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0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" name="Google Shape;46;p10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47" name="Google Shape;47;p10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48" name="Google Shape;48;p10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9" name="Google Shape;49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8.png"/><Relationship Id="rId4" Type="http://schemas.openxmlformats.org/officeDocument/2006/relationships/image" Target="../media/image10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7.png"/><Relationship Id="rId4" Type="http://schemas.openxmlformats.org/officeDocument/2006/relationships/image" Target="../media/image10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6.png"/><Relationship Id="rId4" Type="http://schemas.openxmlformats.org/officeDocument/2006/relationships/image" Target="../media/image17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5.png"/><Relationship Id="rId4" Type="http://schemas.openxmlformats.org/officeDocument/2006/relationships/image" Target="../media/image17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5.png"/><Relationship Id="rId4" Type="http://schemas.openxmlformats.org/officeDocument/2006/relationships/image" Target="../media/image9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5.png"/><Relationship Id="rId4" Type="http://schemas.openxmlformats.org/officeDocument/2006/relationships/image" Target="../media/image2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3.png"/><Relationship Id="rId4" Type="http://schemas.openxmlformats.org/officeDocument/2006/relationships/image" Target="../media/image13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1.png"/><Relationship Id="rId4" Type="http://schemas.openxmlformats.org/officeDocument/2006/relationships/image" Target="../media/image6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2.pn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5"/>
          <p:cNvSpPr txBox="1"/>
          <p:nvPr/>
        </p:nvSpPr>
        <p:spPr>
          <a:xfrm>
            <a:off x="2027625" y="4158150"/>
            <a:ext cx="6815100" cy="72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35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1</a:t>
            </a:r>
            <a:endParaRPr b="1" sz="35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4" name="Google Shape;164;p24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{00223572-13A5-41A7-8731-EFE62410A3D1}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004775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8701 in words.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Use &lt;, &gt; or =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Work out: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836 - 529 =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96452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Draw the lines of symmetry on the shape.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What fraction of the triangle i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 coloured purple?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65" name="Google Shape;165;p24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1,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4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166" name="Google Shape;166;p24"/>
          <p:cNvSpPr txBox="1"/>
          <p:nvPr/>
        </p:nvSpPr>
        <p:spPr>
          <a:xfrm>
            <a:off x="3787400" y="1241075"/>
            <a:ext cx="395400" cy="4002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67" name="Google Shape;167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69188" y="2769450"/>
            <a:ext cx="1609725" cy="1562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8" name="Google Shape;168;p2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573200" y="2583663"/>
            <a:ext cx="2105025" cy="193367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69" name="Google Shape;169;p24"/>
          <p:cNvGrpSpPr/>
          <p:nvPr/>
        </p:nvGrpSpPr>
        <p:grpSpPr>
          <a:xfrm>
            <a:off x="3406428" y="1215975"/>
            <a:ext cx="235655" cy="481300"/>
            <a:chOff x="4963775" y="5368550"/>
            <a:chExt cx="294900" cy="481300"/>
          </a:xfrm>
        </p:grpSpPr>
        <p:cxnSp>
          <p:nvCxnSpPr>
            <p:cNvPr id="170" name="Google Shape;170;p24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71" name="Google Shape;171;p24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solidFill>
                    <a:srgbClr val="000000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4</a:t>
              </a:r>
              <a:endParaRPr b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72" name="Google Shape;172;p24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latin typeface="Nunito Sans"/>
                  <a:ea typeface="Nunito Sans"/>
                  <a:cs typeface="Nunito Sans"/>
                  <a:sym typeface="Nunito Sans"/>
                </a:rPr>
                <a:t>1</a:t>
              </a:r>
              <a:endParaRPr b="1"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173" name="Google Shape;173;p24"/>
          <p:cNvGrpSpPr/>
          <p:nvPr/>
        </p:nvGrpSpPr>
        <p:grpSpPr>
          <a:xfrm>
            <a:off x="4328128" y="1215975"/>
            <a:ext cx="235655" cy="481300"/>
            <a:chOff x="4963775" y="5368550"/>
            <a:chExt cx="294900" cy="481300"/>
          </a:xfrm>
        </p:grpSpPr>
        <p:cxnSp>
          <p:nvCxnSpPr>
            <p:cNvPr id="174" name="Google Shape;174;p24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75" name="Google Shape;175;p24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latin typeface="Nunito Sans"/>
                  <a:ea typeface="Nunito Sans"/>
                  <a:cs typeface="Nunito Sans"/>
                  <a:sym typeface="Nunito Sans"/>
                </a:rPr>
                <a:t>8</a:t>
              </a:r>
              <a:endParaRPr b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76" name="Google Shape;176;p24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latin typeface="Nunito Sans"/>
                  <a:ea typeface="Nunito Sans"/>
                  <a:cs typeface="Nunito Sans"/>
                  <a:sym typeface="Nunito Sans"/>
                </a:rPr>
                <a:t>3</a:t>
              </a:r>
              <a:endParaRPr b="1"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1" name="Google Shape;181;p25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{00223572-13A5-41A7-8731-EFE62410A3D1}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004775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8701 in words.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Eight thousand, seven hundred and one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Use &lt;, &gt; or =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Work out: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836 - 529 =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307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96452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Draw the lines of symmetry on the shape.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What fraction of the triangle i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 coloured purple? 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or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82" name="Google Shape;182;p25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1,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4</a:t>
            </a:r>
            <a:r>
              <a:rPr b="1" lang="en-GB">
                <a:solidFill>
                  <a:schemeClr val="lt1"/>
                </a:solidFill>
                <a:latin typeface="Nunito Sans"/>
                <a:ea typeface="Nunito Sans"/>
                <a:cs typeface="Nunito Sans"/>
                <a:sym typeface="Nunito Sans"/>
              </a:rPr>
              <a:t> Answers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183" name="Google Shape;183;p25"/>
          <p:cNvSpPr txBox="1"/>
          <p:nvPr/>
        </p:nvSpPr>
        <p:spPr>
          <a:xfrm>
            <a:off x="3787400" y="1241075"/>
            <a:ext cx="395400" cy="4311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rPr>
              <a:t>&lt;</a:t>
            </a:r>
            <a:endParaRPr sz="1600">
              <a:solidFill>
                <a:srgbClr val="00BC89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84" name="Google Shape;184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85800" y="2458738"/>
            <a:ext cx="2152650" cy="21431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85" name="Google Shape;185;p2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573200" y="2583663"/>
            <a:ext cx="2105025" cy="193367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86" name="Google Shape;186;p25"/>
          <p:cNvGrpSpPr/>
          <p:nvPr/>
        </p:nvGrpSpPr>
        <p:grpSpPr>
          <a:xfrm>
            <a:off x="3406428" y="1215975"/>
            <a:ext cx="235655" cy="481300"/>
            <a:chOff x="4963775" y="5368550"/>
            <a:chExt cx="294900" cy="481300"/>
          </a:xfrm>
        </p:grpSpPr>
        <p:cxnSp>
          <p:nvCxnSpPr>
            <p:cNvPr id="187" name="Google Shape;187;p25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88" name="Google Shape;188;p25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solidFill>
                    <a:srgbClr val="000000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4</a:t>
              </a:r>
              <a:endParaRPr b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89" name="Google Shape;189;p25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latin typeface="Nunito Sans"/>
                  <a:ea typeface="Nunito Sans"/>
                  <a:cs typeface="Nunito Sans"/>
                  <a:sym typeface="Nunito Sans"/>
                </a:rPr>
                <a:t>1</a:t>
              </a:r>
              <a:endParaRPr b="1"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190" name="Google Shape;190;p25"/>
          <p:cNvGrpSpPr/>
          <p:nvPr/>
        </p:nvGrpSpPr>
        <p:grpSpPr>
          <a:xfrm>
            <a:off x="4790303" y="2606525"/>
            <a:ext cx="235655" cy="481300"/>
            <a:chOff x="4963775" y="5368550"/>
            <a:chExt cx="294900" cy="481300"/>
          </a:xfrm>
        </p:grpSpPr>
        <p:cxnSp>
          <p:nvCxnSpPr>
            <p:cNvPr id="191" name="Google Shape;191;p25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BC89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92" name="Google Shape;192;p25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9</a:t>
              </a:r>
              <a:endParaRPr b="1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93" name="Google Shape;193;p25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6</a:t>
              </a:r>
              <a:endParaRPr b="1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194" name="Google Shape;194;p25"/>
          <p:cNvGrpSpPr/>
          <p:nvPr/>
        </p:nvGrpSpPr>
        <p:grpSpPr>
          <a:xfrm>
            <a:off x="5337553" y="2606525"/>
            <a:ext cx="235655" cy="481300"/>
            <a:chOff x="4963775" y="5368550"/>
            <a:chExt cx="294900" cy="481300"/>
          </a:xfrm>
        </p:grpSpPr>
        <p:cxnSp>
          <p:nvCxnSpPr>
            <p:cNvPr id="195" name="Google Shape;195;p25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BC89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96" name="Google Shape;196;p25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3</a:t>
              </a:r>
              <a:endParaRPr b="1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97" name="Google Shape;197;p25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2</a:t>
              </a:r>
              <a:endParaRPr b="1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198" name="Google Shape;198;p25"/>
          <p:cNvGrpSpPr/>
          <p:nvPr/>
        </p:nvGrpSpPr>
        <p:grpSpPr>
          <a:xfrm>
            <a:off x="4328128" y="1215975"/>
            <a:ext cx="235655" cy="481300"/>
            <a:chOff x="4963775" y="5368550"/>
            <a:chExt cx="294900" cy="481300"/>
          </a:xfrm>
        </p:grpSpPr>
        <p:cxnSp>
          <p:nvCxnSpPr>
            <p:cNvPr id="199" name="Google Shape;199;p25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200" name="Google Shape;200;p25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latin typeface="Nunito Sans"/>
                  <a:ea typeface="Nunito Sans"/>
                  <a:cs typeface="Nunito Sans"/>
                  <a:sym typeface="Nunito Sans"/>
                </a:rPr>
                <a:t>8</a:t>
              </a:r>
              <a:endParaRPr b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201" name="Google Shape;201;p25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latin typeface="Nunito Sans"/>
                  <a:ea typeface="Nunito Sans"/>
                  <a:cs typeface="Nunito Sans"/>
                  <a:sym typeface="Nunito Sans"/>
                </a:rPr>
                <a:t>3</a:t>
              </a:r>
              <a:endParaRPr b="1"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5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6" name="Google Shape;206;p26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{00223572-13A5-41A7-8731-EFE62410A3D1}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004775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68012 in words.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Use &lt;, &gt; or =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Work out: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241 + 107 + 65 =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96452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Draw the lines of symmetry on the shape.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What fraction of the octagon is coloured yellow?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207" name="Google Shape;207;p26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1,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5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208" name="Google Shape;208;p26"/>
          <p:cNvSpPr txBox="1"/>
          <p:nvPr/>
        </p:nvSpPr>
        <p:spPr>
          <a:xfrm>
            <a:off x="3185900" y="1241075"/>
            <a:ext cx="678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4.044</a:t>
            </a:r>
            <a:endParaRPr/>
          </a:p>
        </p:txBody>
      </p:sp>
      <p:sp>
        <p:nvSpPr>
          <p:cNvPr id="209" name="Google Shape;209;p26"/>
          <p:cNvSpPr txBox="1"/>
          <p:nvPr/>
        </p:nvSpPr>
        <p:spPr>
          <a:xfrm>
            <a:off x="3787400" y="1241075"/>
            <a:ext cx="395400" cy="4002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0" name="Google Shape;210;p26"/>
          <p:cNvSpPr txBox="1"/>
          <p:nvPr/>
        </p:nvSpPr>
        <p:spPr>
          <a:xfrm>
            <a:off x="4117525" y="1241075"/>
            <a:ext cx="783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4.0044</a:t>
            </a:r>
            <a:endParaRPr/>
          </a:p>
        </p:txBody>
      </p:sp>
      <p:pic>
        <p:nvPicPr>
          <p:cNvPr id="211" name="Google Shape;211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90625" y="2686900"/>
            <a:ext cx="1631075" cy="1631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12" name="Google Shape;212;p2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239288" y="2273713"/>
            <a:ext cx="2447925" cy="24574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6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7" name="Google Shape;217;p27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{00223572-13A5-41A7-8731-EFE62410A3D1}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004775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68012 in words.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Sixty eight thousand and twelve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Use &lt;, &gt; or =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Work out: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241 + 107 + 65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=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413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96452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Draw the lines of symmetry on the shape.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What fraction of the octagon is coloured yellow?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218" name="Google Shape;218;p27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1,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5</a:t>
            </a:r>
            <a:r>
              <a:rPr b="1" lang="en-GB">
                <a:solidFill>
                  <a:schemeClr val="lt1"/>
                </a:solidFill>
                <a:latin typeface="Nunito Sans"/>
                <a:ea typeface="Nunito Sans"/>
                <a:cs typeface="Nunito Sans"/>
                <a:sym typeface="Nunito Sans"/>
              </a:rPr>
              <a:t> Answers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219" name="Google Shape;219;p27"/>
          <p:cNvSpPr txBox="1"/>
          <p:nvPr/>
        </p:nvSpPr>
        <p:spPr>
          <a:xfrm>
            <a:off x="3185900" y="1241075"/>
            <a:ext cx="678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4.044</a:t>
            </a:r>
            <a:endParaRPr/>
          </a:p>
        </p:txBody>
      </p:sp>
      <p:sp>
        <p:nvSpPr>
          <p:cNvPr id="220" name="Google Shape;220;p27"/>
          <p:cNvSpPr txBox="1"/>
          <p:nvPr/>
        </p:nvSpPr>
        <p:spPr>
          <a:xfrm>
            <a:off x="3787400" y="1241075"/>
            <a:ext cx="395400" cy="4311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rPr>
              <a:t>&gt;</a:t>
            </a:r>
            <a:endParaRPr sz="1600">
              <a:solidFill>
                <a:srgbClr val="00BC89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221" name="Google Shape;221;p27"/>
          <p:cNvSpPr txBox="1"/>
          <p:nvPr/>
        </p:nvSpPr>
        <p:spPr>
          <a:xfrm>
            <a:off x="4117525" y="1241075"/>
            <a:ext cx="783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4.0044</a:t>
            </a:r>
            <a:endParaRPr/>
          </a:p>
        </p:txBody>
      </p:sp>
      <p:pic>
        <p:nvPicPr>
          <p:cNvPr id="222" name="Google Shape;222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37150" y="2467825"/>
            <a:ext cx="2152650" cy="2152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3" name="Google Shape;223;p2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239288" y="2273713"/>
            <a:ext cx="2447925" cy="245745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24" name="Google Shape;224;p27"/>
          <p:cNvGrpSpPr/>
          <p:nvPr/>
        </p:nvGrpSpPr>
        <p:grpSpPr>
          <a:xfrm>
            <a:off x="4706328" y="2467825"/>
            <a:ext cx="235655" cy="481300"/>
            <a:chOff x="4963775" y="5368550"/>
            <a:chExt cx="294900" cy="481300"/>
          </a:xfrm>
        </p:grpSpPr>
        <p:cxnSp>
          <p:nvCxnSpPr>
            <p:cNvPr id="225" name="Google Shape;225;p27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BC89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226" name="Google Shape;226;p27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8</a:t>
              </a:r>
              <a:endParaRPr b="1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227" name="Google Shape;227;p27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3</a:t>
              </a:r>
              <a:endParaRPr b="1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4" name="Google Shape;74;p16"/>
          <p:cNvGraphicFramePr/>
          <p:nvPr/>
        </p:nvGraphicFramePr>
        <p:xfrm>
          <a:off x="213650" y="8296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{A8EFDAB6-5E6A-4C08-9E65-20B4D8225F3F}</a:tableStyleId>
              </a:tblPr>
              <a:tblGrid>
                <a:gridCol w="8749800"/>
              </a:tblGrid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This week in a nutshell:</a:t>
                      </a:r>
                      <a:endParaRPr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We begin this term by looking at some topics seen in Year 7. The skills here are fundamental as we build on them going forward in Year 8 and beyond. 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Students’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confidence in these topics is key to developing fluency in topics later in the year. 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As it is the first week, the focus here is success 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consequently any time pressure should be minimised or eliminated. </a:t>
                      </a:r>
                      <a:endParaRPr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1: </a:t>
                      </a:r>
                      <a:r>
                        <a:rPr b="1"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Numbers as words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270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</a:t>
                      </a: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2: </a:t>
                      </a:r>
                      <a:r>
                        <a:rPr b="1"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Comparing numbers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0000">
                        <a:alpha val="0"/>
                      </a:srgbClr>
                    </a:solidFill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</a:t>
                      </a: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3: </a:t>
                      </a:r>
                      <a:r>
                        <a:rPr b="1"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Addition and subtraction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</a:t>
                      </a: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4: </a:t>
                      </a:r>
                      <a:r>
                        <a:rPr b="1"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Lines of symmetry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972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5: </a:t>
                      </a:r>
                      <a:r>
                        <a:rPr b="1"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Visualising </a:t>
                      </a:r>
                      <a:r>
                        <a:rPr b="1"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fractions</a:t>
                      </a:r>
                      <a:r>
                        <a:rPr b="1"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75" name="Google Shape;75;p16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1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7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1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81" name="Google Shape;81;p17"/>
          <p:cNvGraphicFramePr/>
          <p:nvPr/>
        </p:nvGraphicFramePr>
        <p:xfrm>
          <a:off x="174000" y="8296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{A8EFDAB6-5E6A-4C08-9E65-20B4D8225F3F}</a:tableStyleId>
              </a:tblPr>
              <a:tblGrid>
                <a:gridCol w="8853400"/>
              </a:tblGrid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Ideas for discussion this week include:</a:t>
                      </a:r>
                      <a:endParaRPr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1: </a:t>
                      </a:r>
                      <a:r>
                        <a:rPr b="1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Numbers as words</a:t>
                      </a:r>
                      <a:endParaRPr b="1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Are there any spellings for numbers that you find difficult to remember?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270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2: </a:t>
                      </a:r>
                      <a:r>
                        <a:rPr b="1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Comparing numbers</a:t>
                      </a:r>
                      <a:endParaRPr b="1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do you first look at when comparing numbers?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3: </a:t>
                      </a:r>
                      <a:r>
                        <a:rPr b="1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Addition and subtraction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Are other mathematical operations </a:t>
                      </a: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built</a:t>
                      </a: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from addition and subtraction?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4: </a:t>
                      </a:r>
                      <a:r>
                        <a:rPr b="1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Lines of symmetry</a:t>
                      </a:r>
                      <a:endParaRPr b="1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How would you describe finding the placement for a line of symmetry?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972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5: </a:t>
                      </a:r>
                      <a:r>
                        <a:rPr b="1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Visualising fractions</a:t>
                      </a:r>
                      <a:endParaRPr b="1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Why might diagrams be important to us when doing maths or solving problems?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6" name="Google Shape;86;p18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{00223572-13A5-41A7-8731-EFE62410A3D1}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980475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207 in words.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Use &lt;, &gt; or =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Work out: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119 + 82 =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72457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Draw the lines of symmetry on the shape.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What fraction is coloured blue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in its simplest form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?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87" name="Google Shape;87;p18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1,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1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88" name="Google Shape;88;p18"/>
          <p:cNvSpPr txBox="1"/>
          <p:nvPr/>
        </p:nvSpPr>
        <p:spPr>
          <a:xfrm>
            <a:off x="3185900" y="1241075"/>
            <a:ext cx="6015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1060</a:t>
            </a:r>
            <a:endParaRPr/>
          </a:p>
        </p:txBody>
      </p:sp>
      <p:sp>
        <p:nvSpPr>
          <p:cNvPr id="89" name="Google Shape;89;p18"/>
          <p:cNvSpPr txBox="1"/>
          <p:nvPr/>
        </p:nvSpPr>
        <p:spPr>
          <a:xfrm>
            <a:off x="3787400" y="1241075"/>
            <a:ext cx="395400" cy="4002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0" name="Google Shape;90;p18"/>
          <p:cNvSpPr txBox="1"/>
          <p:nvPr/>
        </p:nvSpPr>
        <p:spPr>
          <a:xfrm>
            <a:off x="4117525" y="1241075"/>
            <a:ext cx="6015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1006</a:t>
            </a:r>
            <a:endParaRPr/>
          </a:p>
        </p:txBody>
      </p:sp>
      <p:pic>
        <p:nvPicPr>
          <p:cNvPr id="91" name="Google Shape;91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97075" y="3195975"/>
            <a:ext cx="2923775" cy="659050"/>
          </a:xfrm>
          <a:prstGeom prst="rect">
            <a:avLst/>
          </a:prstGeom>
          <a:noFill/>
          <a:ln>
            <a:noFill/>
          </a:ln>
        </p:spPr>
      </p:pic>
      <p:pic>
        <p:nvPicPr>
          <p:cNvPr id="92" name="Google Shape;92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13425" y="3077058"/>
            <a:ext cx="2520450" cy="896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7" name="Google Shape;97;p19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{00223572-13A5-41A7-8731-EFE62410A3D1}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980475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207 in words.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Two hundred and seven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Use &lt;, &gt; or =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Work out: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119 + 82 = </a:t>
                      </a:r>
                      <a:r>
                        <a:rPr b="0" lang="en-GB" sz="15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201</a:t>
                      </a:r>
                      <a:endParaRPr b="0" sz="15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72457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Draw the lines of symmetry on the shape.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What fraction is coloured blue in its simplest form? 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98" name="Google Shape;98;p19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1,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1 Answers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99" name="Google Shape;99;p19"/>
          <p:cNvSpPr txBox="1"/>
          <p:nvPr/>
        </p:nvSpPr>
        <p:spPr>
          <a:xfrm>
            <a:off x="3185900" y="1241075"/>
            <a:ext cx="6015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1060</a:t>
            </a:r>
            <a:endParaRPr/>
          </a:p>
        </p:txBody>
      </p:sp>
      <p:sp>
        <p:nvSpPr>
          <p:cNvPr id="100" name="Google Shape;100;p19"/>
          <p:cNvSpPr txBox="1"/>
          <p:nvPr/>
        </p:nvSpPr>
        <p:spPr>
          <a:xfrm>
            <a:off x="3787400" y="1241075"/>
            <a:ext cx="395400" cy="4002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rgbClr val="00BC89"/>
                </a:solidFill>
              </a:rPr>
              <a:t>&gt;</a:t>
            </a:r>
            <a:endParaRPr sz="1600">
              <a:solidFill>
                <a:srgbClr val="00BC89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101" name="Google Shape;101;p19"/>
          <p:cNvSpPr txBox="1"/>
          <p:nvPr/>
        </p:nvSpPr>
        <p:spPr>
          <a:xfrm>
            <a:off x="4117525" y="1241075"/>
            <a:ext cx="6015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1006</a:t>
            </a:r>
            <a:endParaRPr/>
          </a:p>
        </p:txBody>
      </p:sp>
      <p:pic>
        <p:nvPicPr>
          <p:cNvPr id="102" name="Google Shape;102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97075" y="3195975"/>
            <a:ext cx="2923775" cy="6590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3" name="Google Shape;103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34225" y="2832738"/>
            <a:ext cx="2771075" cy="138552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04" name="Google Shape;104;p19"/>
          <p:cNvGrpSpPr/>
          <p:nvPr/>
        </p:nvGrpSpPr>
        <p:grpSpPr>
          <a:xfrm>
            <a:off x="6137153" y="2244675"/>
            <a:ext cx="235655" cy="481300"/>
            <a:chOff x="4963775" y="5368550"/>
            <a:chExt cx="294900" cy="481300"/>
          </a:xfrm>
        </p:grpSpPr>
        <p:cxnSp>
          <p:nvCxnSpPr>
            <p:cNvPr id="105" name="Google Shape;105;p19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BC89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06" name="Google Shape;106;p19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2</a:t>
              </a:r>
              <a:endParaRPr b="1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07" name="Google Shape;107;p19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1</a:t>
              </a:r>
              <a:endParaRPr b="1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2" name="Google Shape;112;p20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{00223572-13A5-41A7-8731-EFE62410A3D1}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010950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6190 in words.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Use &lt;, &gt; or =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Work out: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387 - 108 =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80927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Draw the lines of symmetry on the shape.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What fraction of the cross is orange?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13" name="Google Shape;113;p20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1,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2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114" name="Google Shape;114;p20"/>
          <p:cNvSpPr txBox="1"/>
          <p:nvPr/>
        </p:nvSpPr>
        <p:spPr>
          <a:xfrm>
            <a:off x="3185900" y="1241075"/>
            <a:ext cx="6015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-2.03</a:t>
            </a:r>
            <a:endParaRPr/>
          </a:p>
        </p:txBody>
      </p:sp>
      <p:sp>
        <p:nvSpPr>
          <p:cNvPr id="115" name="Google Shape;115;p20"/>
          <p:cNvSpPr txBox="1"/>
          <p:nvPr/>
        </p:nvSpPr>
        <p:spPr>
          <a:xfrm>
            <a:off x="3787400" y="1241075"/>
            <a:ext cx="395400" cy="4002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6" name="Google Shape;116;p20"/>
          <p:cNvSpPr txBox="1"/>
          <p:nvPr/>
        </p:nvSpPr>
        <p:spPr>
          <a:xfrm>
            <a:off x="4117525" y="1241075"/>
            <a:ext cx="6015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-3.2</a:t>
            </a:r>
            <a:endParaRPr/>
          </a:p>
        </p:txBody>
      </p:sp>
      <p:pic>
        <p:nvPicPr>
          <p:cNvPr id="117" name="Google Shape;117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45900" y="3005975"/>
            <a:ext cx="2340000" cy="11191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8" name="Google Shape;118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844450" y="2467625"/>
            <a:ext cx="2059100" cy="2046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3" name="Google Shape;123;p21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{00223572-13A5-41A7-8731-EFE62410A3D1}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010950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6190 in words.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Six thousand, one hundred and ninety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Use &lt;, &gt; or =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Work out: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387 - 108 =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279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80927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Draw the lines of symmetry on the shape.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What fraction of the cross is orange? 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24" name="Google Shape;124;p21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1,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2 </a:t>
            </a:r>
            <a:r>
              <a:rPr b="1" lang="en-GB">
                <a:solidFill>
                  <a:schemeClr val="lt1"/>
                </a:solidFill>
                <a:latin typeface="Nunito Sans"/>
                <a:ea typeface="Nunito Sans"/>
                <a:cs typeface="Nunito Sans"/>
                <a:sym typeface="Nunito Sans"/>
              </a:rPr>
              <a:t>Answers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125" name="Google Shape;125;p21"/>
          <p:cNvSpPr txBox="1"/>
          <p:nvPr/>
        </p:nvSpPr>
        <p:spPr>
          <a:xfrm>
            <a:off x="3185900" y="1241075"/>
            <a:ext cx="6015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-2.03</a:t>
            </a:r>
            <a:endParaRPr/>
          </a:p>
        </p:txBody>
      </p:sp>
      <p:sp>
        <p:nvSpPr>
          <p:cNvPr id="126" name="Google Shape;126;p21"/>
          <p:cNvSpPr txBox="1"/>
          <p:nvPr/>
        </p:nvSpPr>
        <p:spPr>
          <a:xfrm>
            <a:off x="3787400" y="1241075"/>
            <a:ext cx="395400" cy="4311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rPr>
              <a:t>&gt;</a:t>
            </a:r>
            <a:endParaRPr sz="1600">
              <a:solidFill>
                <a:srgbClr val="00BC89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127" name="Google Shape;127;p21"/>
          <p:cNvSpPr txBox="1"/>
          <p:nvPr/>
        </p:nvSpPr>
        <p:spPr>
          <a:xfrm>
            <a:off x="4117525" y="1241075"/>
            <a:ext cx="6015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-3.2</a:t>
            </a:r>
            <a:endParaRPr/>
          </a:p>
        </p:txBody>
      </p:sp>
      <p:pic>
        <p:nvPicPr>
          <p:cNvPr id="128" name="Google Shape;128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36625" y="2752400"/>
            <a:ext cx="2276125" cy="1583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9" name="Google Shape;129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799425" y="2422875"/>
            <a:ext cx="2104125" cy="209115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30" name="Google Shape;130;p21"/>
          <p:cNvGrpSpPr/>
          <p:nvPr/>
        </p:nvGrpSpPr>
        <p:grpSpPr>
          <a:xfrm>
            <a:off x="8386278" y="2090450"/>
            <a:ext cx="235655" cy="481300"/>
            <a:chOff x="4963775" y="5368550"/>
            <a:chExt cx="294900" cy="481300"/>
          </a:xfrm>
        </p:grpSpPr>
        <p:cxnSp>
          <p:nvCxnSpPr>
            <p:cNvPr id="131" name="Google Shape;131;p21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BC89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32" name="Google Shape;132;p21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5</a:t>
              </a:r>
              <a:endParaRPr b="1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33" name="Google Shape;133;p21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4</a:t>
              </a:r>
              <a:endParaRPr b="1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8" name="Google Shape;138;p22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{00223572-13A5-41A7-8731-EFE62410A3D1}</a:tableStyleId>
              </a:tblPr>
              <a:tblGrid>
                <a:gridCol w="1546950"/>
                <a:gridCol w="1301375"/>
                <a:gridCol w="1417025"/>
                <a:gridCol w="1548875"/>
                <a:gridCol w="3067850"/>
              </a:tblGrid>
              <a:tr h="1004775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30303 in words.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Use &lt;, &gt; or =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Work out: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275 + 145 =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96452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Draw the lines of symmetry on the shape.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What fraction of the shape is 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coloured green?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39" name="Google Shape;139;p22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1,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3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140" name="Google Shape;140;p22"/>
          <p:cNvSpPr txBox="1"/>
          <p:nvPr/>
        </p:nvSpPr>
        <p:spPr>
          <a:xfrm>
            <a:off x="3096325" y="1241075"/>
            <a:ext cx="8958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10 </a:t>
            </a:r>
            <a:r>
              <a:rPr lang="en-GB"/>
              <a:t>x</a:t>
            </a:r>
            <a:r>
              <a:rPr lang="en-GB"/>
              <a:t> 2.7</a:t>
            </a:r>
            <a:endParaRPr/>
          </a:p>
        </p:txBody>
      </p:sp>
      <p:sp>
        <p:nvSpPr>
          <p:cNvPr id="141" name="Google Shape;141;p22"/>
          <p:cNvSpPr txBox="1"/>
          <p:nvPr/>
        </p:nvSpPr>
        <p:spPr>
          <a:xfrm>
            <a:off x="3914563" y="1241075"/>
            <a:ext cx="395400" cy="4002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2" name="Google Shape;142;p22"/>
          <p:cNvSpPr txBox="1"/>
          <p:nvPr/>
        </p:nvSpPr>
        <p:spPr>
          <a:xfrm>
            <a:off x="4373400" y="1241075"/>
            <a:ext cx="11028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2700 ÷ 100</a:t>
            </a:r>
            <a:endParaRPr/>
          </a:p>
        </p:txBody>
      </p:sp>
      <p:pic>
        <p:nvPicPr>
          <p:cNvPr id="143" name="Google Shape;143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40850" y="2679750"/>
            <a:ext cx="2142400" cy="1612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4" name="Google Shape;144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476200" y="2537778"/>
            <a:ext cx="2456550" cy="1787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9" name="Google Shape;149;p23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{00223572-13A5-41A7-8731-EFE62410A3D1}</a:tableStyleId>
              </a:tblPr>
              <a:tblGrid>
                <a:gridCol w="1546950"/>
                <a:gridCol w="1301375"/>
                <a:gridCol w="1417025"/>
                <a:gridCol w="1548875"/>
                <a:gridCol w="3067850"/>
              </a:tblGrid>
              <a:tr h="1004775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30303 in words.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Thirty thousand, three hundred and three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Use &lt;, &gt; or =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Work out: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275 + 145 =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420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96452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Draw the lines of symmetry on the shape.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What fraction of the shape is 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coloured green?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50" name="Google Shape;150;p23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1,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3</a:t>
            </a:r>
            <a:r>
              <a:rPr b="1" lang="en-GB">
                <a:solidFill>
                  <a:schemeClr val="lt1"/>
                </a:solidFill>
                <a:latin typeface="Nunito Sans"/>
                <a:ea typeface="Nunito Sans"/>
                <a:cs typeface="Nunito Sans"/>
                <a:sym typeface="Nunito Sans"/>
              </a:rPr>
              <a:t> Answers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151" name="Google Shape;151;p23"/>
          <p:cNvSpPr txBox="1"/>
          <p:nvPr/>
        </p:nvSpPr>
        <p:spPr>
          <a:xfrm>
            <a:off x="3096325" y="1241075"/>
            <a:ext cx="8958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10 x 2.7</a:t>
            </a:r>
            <a:endParaRPr/>
          </a:p>
        </p:txBody>
      </p:sp>
      <p:sp>
        <p:nvSpPr>
          <p:cNvPr id="152" name="Google Shape;152;p23"/>
          <p:cNvSpPr txBox="1"/>
          <p:nvPr/>
        </p:nvSpPr>
        <p:spPr>
          <a:xfrm>
            <a:off x="3914563" y="1241075"/>
            <a:ext cx="395400" cy="4311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rPr>
              <a:t>=</a:t>
            </a:r>
            <a:endParaRPr sz="1600">
              <a:solidFill>
                <a:srgbClr val="00BC89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153" name="Google Shape;153;p23"/>
          <p:cNvSpPr txBox="1"/>
          <p:nvPr/>
        </p:nvSpPr>
        <p:spPr>
          <a:xfrm>
            <a:off x="4373400" y="1241075"/>
            <a:ext cx="11028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2700 ÷ 100</a:t>
            </a:r>
            <a:endParaRPr/>
          </a:p>
        </p:txBody>
      </p:sp>
      <p:pic>
        <p:nvPicPr>
          <p:cNvPr id="154" name="Google Shape;154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12225" y="2586875"/>
            <a:ext cx="2417400" cy="1875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5" name="Google Shape;155;p2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476200" y="2537778"/>
            <a:ext cx="2456550" cy="17877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56" name="Google Shape;156;p23"/>
          <p:cNvGrpSpPr/>
          <p:nvPr/>
        </p:nvGrpSpPr>
        <p:grpSpPr>
          <a:xfrm>
            <a:off x="4454178" y="2188575"/>
            <a:ext cx="235655" cy="481300"/>
            <a:chOff x="4963775" y="5368550"/>
            <a:chExt cx="294900" cy="481300"/>
          </a:xfrm>
        </p:grpSpPr>
        <p:cxnSp>
          <p:nvCxnSpPr>
            <p:cNvPr id="157" name="Google Shape;157;p23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BC89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58" name="Google Shape;158;p23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2</a:t>
              </a:r>
              <a:endParaRPr b="1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59" name="Google Shape;159;p23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1</a:t>
              </a:r>
              <a:endParaRPr b="1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