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E2F870D-3526-493D-9DF0-15D73DA5B91C}">
  <a:tblStyle styleId="{BE2F870D-3526-493D-9DF0-15D73DA5B91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666901B-27FC-43C4-A840-95828CADF103}"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FEEEFF8-7C72-42F3-864B-6C53B10443F3}"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111ae8c5d32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g111ae8c5d32_0_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111ae8c5d32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g111ae8c5d32_0_2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111ae8c5d3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g111ae8c5d32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111ae8c5d32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g111ae8c5d32_0_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111ae8c5d32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g111ae8c5d32_0_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8</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AUTUMN TERM </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KS3 Year 8</a:t>
            </a:r>
            <a:r>
              <a:rPr lang="en-GB" sz="1000">
                <a:solidFill>
                  <a:srgbClr val="2779F5"/>
                </a:solidFill>
                <a:latin typeface="Nunito Sans"/>
                <a:ea typeface="Nunito Sans"/>
                <a:cs typeface="Nunito Sans"/>
                <a:sym typeface="Nunito Sans"/>
              </a:rPr>
              <a:t> | Fluent in Five | </a:t>
            </a:r>
            <a:r>
              <a:rPr lang="en-GB" sz="1000">
                <a:solidFill>
                  <a:srgbClr val="2779F5"/>
                </a:solidFill>
                <a:latin typeface="Nunito Sans"/>
                <a:ea typeface="Nunito Sans"/>
                <a:cs typeface="Nunito Sans"/>
                <a:sym typeface="Nunito Sans"/>
              </a:rPr>
              <a:t>Autumn Term</a:t>
            </a:r>
            <a:endParaRPr sz="1000">
              <a:solidFill>
                <a:srgbClr val="2779F5"/>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000">
              <a:solidFill>
                <a:srgbClr val="2779F5"/>
              </a:solidFill>
              <a:latin typeface="Nunito Sans"/>
              <a:ea typeface="Nunito Sans"/>
              <a:cs typeface="Nunito Sans"/>
              <a:sym typeface="Nunito Sans"/>
            </a:endParaRPr>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{BE2F870D-3526-493D-9DF0-15D73DA5B91C}</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KS3 Year 8</a:t>
            </a:r>
            <a:r>
              <a:rPr lang="en-GB" sz="1000">
                <a:solidFill>
                  <a:srgbClr val="2779F5"/>
                </a:solidFill>
                <a:latin typeface="Nunito Sans"/>
                <a:ea typeface="Nunito Sans"/>
                <a:cs typeface="Nunito Sans"/>
                <a:sym typeface="Nunito Sans"/>
              </a:rPr>
              <a:t> | Fluent in Five | </a:t>
            </a:r>
            <a:r>
              <a:rPr lang="en-GB" sz="1000">
                <a:solidFill>
                  <a:srgbClr val="2779F5"/>
                </a:solidFill>
                <a:latin typeface="Nunito Sans"/>
                <a:ea typeface="Nunito Sans"/>
                <a:cs typeface="Nunito Sans"/>
                <a:sym typeface="Nunito Sans"/>
              </a:rPr>
              <a:t>Autumn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{BE2F870D-3526-493D-9DF0-15D73DA5B91C}</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9</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graphicFrame>
        <p:nvGraphicFramePr>
          <p:cNvPr id="128" name="Google Shape;128;p24"/>
          <p:cNvGraphicFramePr/>
          <p:nvPr/>
        </p:nvGraphicFramePr>
        <p:xfrm>
          <a:off x="108044" y="862525"/>
          <a:ext cx="3000000" cy="3000000"/>
        </p:xfrm>
        <a:graphic>
          <a:graphicData uri="http://schemas.openxmlformats.org/drawingml/2006/table">
            <a:tbl>
              <a:tblPr bandRow="1" firstRow="1">
                <a:noFill/>
                <a:tableStyleId>{2FEEEFF8-7C72-42F3-864B-6C53B10443F3}</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Use a written method to work out: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525 ÷ 25</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Simplify the ratio:</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15 : 25</a:t>
                      </a:r>
                      <a:r>
                        <a:rPr b="0" lang="en-GB" sz="1600">
                          <a:solidFill>
                            <a:srgbClr val="000000"/>
                          </a:solidFill>
                          <a:latin typeface="Nunito Sans"/>
                          <a:ea typeface="Nunito Sans"/>
                          <a:cs typeface="Nunito Sans"/>
                          <a:sym typeface="Nunito Sans"/>
                        </a:rPr>
                        <a:t> : 10</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+ 2.5 = 12</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using the rule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9</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By considering the order of operations, calculate the following:</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2 x (3 - 5)</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(17 - 9) ÷ 2</a:t>
                      </a:r>
                      <a:r>
                        <a:rPr baseline="30000" lang="en-GB" sz="1600">
                          <a:solidFill>
                            <a:schemeClr val="dk1"/>
                          </a:solidFill>
                          <a:latin typeface="Nunito Sans"/>
                          <a:ea typeface="Nunito Sans"/>
                          <a:cs typeface="Nunito Sans"/>
                          <a:sym typeface="Nunito Sans"/>
                        </a:rPr>
                        <a:t>3</a:t>
                      </a:r>
                      <a:r>
                        <a:rPr lang="en-GB" sz="1600">
                          <a:solidFill>
                            <a:schemeClr val="dk1"/>
                          </a:solidFill>
                          <a:latin typeface="Nunito Sans"/>
                          <a:ea typeface="Nunito Sans"/>
                          <a:cs typeface="Nunito Sans"/>
                          <a:sym typeface="Nunito Sans"/>
                        </a:rPr>
                        <a:t> - 1 =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9" name="Google Shape;129;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30" name="Google Shape;130;p24"/>
          <p:cNvPicPr preferRelativeResize="0"/>
          <p:nvPr/>
        </p:nvPicPr>
        <p:blipFill>
          <a:blip r:embed="rId3">
            <a:alphaModFix/>
          </a:blip>
          <a:stretch>
            <a:fillRect/>
          </a:stretch>
        </p:blipFill>
        <p:spPr>
          <a:xfrm>
            <a:off x="883650" y="2870913"/>
            <a:ext cx="2609850" cy="10382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graphicFrame>
        <p:nvGraphicFramePr>
          <p:cNvPr id="135" name="Google Shape;135;p25"/>
          <p:cNvGraphicFramePr/>
          <p:nvPr/>
        </p:nvGraphicFramePr>
        <p:xfrm>
          <a:off x="108044" y="862525"/>
          <a:ext cx="3000000" cy="3000000"/>
        </p:xfrm>
        <a:graphic>
          <a:graphicData uri="http://schemas.openxmlformats.org/drawingml/2006/table">
            <a:tbl>
              <a:tblPr bandRow="1" firstRow="1">
                <a:noFill/>
                <a:tableStyleId>{2FEEEFF8-7C72-42F3-864B-6C53B10443F3}</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Use a written method to work out: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525 ÷ 25 = </a:t>
                      </a:r>
                      <a:r>
                        <a:rPr b="0" lang="en-GB" sz="1600">
                          <a:solidFill>
                            <a:srgbClr val="00BC89"/>
                          </a:solidFill>
                          <a:latin typeface="Nunito Sans"/>
                          <a:ea typeface="Nunito Sans"/>
                          <a:cs typeface="Nunito Sans"/>
                          <a:sym typeface="Nunito Sans"/>
                        </a:rPr>
                        <a:t>21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Simplify the ratio:</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15 : 25</a:t>
                      </a:r>
                      <a:r>
                        <a:rPr b="0" lang="en-GB" sz="1600">
                          <a:solidFill>
                            <a:srgbClr val="000000"/>
                          </a:solidFill>
                          <a:latin typeface="Nunito Sans"/>
                          <a:ea typeface="Nunito Sans"/>
                          <a:cs typeface="Nunito Sans"/>
                          <a:sym typeface="Nunito Sans"/>
                        </a:rPr>
                        <a:t> : 10</a:t>
                      </a:r>
                      <a:endParaRPr b="0" sz="1600">
                        <a:solidFill>
                          <a:srgbClr val="000000"/>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3 : 5 : 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+ 2.5 = 12</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9.5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using the rule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9</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By considering the order of operations, calculate the following:</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2 x (3 - 5)</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2 x (-2)</a:t>
                      </a:r>
                      <a:r>
                        <a:rPr baseline="30000" lang="en-GB" sz="1600">
                          <a:solidFill>
                            <a:srgbClr val="00BC89"/>
                          </a:solidFill>
                          <a:latin typeface="Nunito Sans"/>
                          <a:ea typeface="Nunito Sans"/>
                          <a:cs typeface="Nunito Sans"/>
                          <a:sym typeface="Nunito Sans"/>
                        </a:rPr>
                        <a:t>2</a:t>
                      </a:r>
                      <a:endParaRPr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rPr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2 x 4</a:t>
                      </a:r>
                      <a:endParaRPr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rPr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8</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SzPts val="1100"/>
                        <a:buNone/>
                      </a:pPr>
                      <a:r>
                        <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(17 - 9) ÷ 2</a:t>
                      </a:r>
                      <a:r>
                        <a:rPr baseline="30000" lang="en-GB" sz="1600">
                          <a:solidFill>
                            <a:schemeClr val="dk1"/>
                          </a:solidFill>
                          <a:latin typeface="Nunito Sans"/>
                          <a:ea typeface="Nunito Sans"/>
                          <a:cs typeface="Nunito Sans"/>
                          <a:sym typeface="Nunito Sans"/>
                        </a:rPr>
                        <a:t>3</a:t>
                      </a:r>
                      <a:r>
                        <a:rPr lang="en-GB" sz="1600">
                          <a:solidFill>
                            <a:schemeClr val="dk1"/>
                          </a:solidFill>
                          <a:latin typeface="Nunito Sans"/>
                          <a:ea typeface="Nunito Sans"/>
                          <a:cs typeface="Nunito Sans"/>
                          <a:sym typeface="Nunito Sans"/>
                        </a:rPr>
                        <a:t> - 1 = </a:t>
                      </a:r>
                      <a:r>
                        <a:rPr lang="en-GB" sz="1600">
                          <a:solidFill>
                            <a:srgbClr val="00BC89"/>
                          </a:solidFill>
                          <a:latin typeface="Nunito Sans"/>
                          <a:ea typeface="Nunito Sans"/>
                          <a:cs typeface="Nunito Sans"/>
                          <a:sym typeface="Nunito Sans"/>
                        </a:rPr>
                        <a:t>8 ÷ 8 - 1</a:t>
                      </a:r>
                      <a:endParaRPr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rPr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1 - 1</a:t>
                      </a:r>
                      <a:endParaRPr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rPr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6" name="Google Shape;136;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pic>
        <p:nvPicPr>
          <p:cNvPr id="137" name="Google Shape;137;p25"/>
          <p:cNvPicPr preferRelativeResize="0"/>
          <p:nvPr/>
        </p:nvPicPr>
        <p:blipFill>
          <a:blip r:embed="rId3">
            <a:alphaModFix/>
          </a:blip>
          <a:stretch>
            <a:fillRect/>
          </a:stretch>
        </p:blipFill>
        <p:spPr>
          <a:xfrm>
            <a:off x="829800" y="2990038"/>
            <a:ext cx="2609850" cy="10382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graphicFrame>
        <p:nvGraphicFramePr>
          <p:cNvPr id="142" name="Google Shape;142;p26"/>
          <p:cNvGraphicFramePr/>
          <p:nvPr/>
        </p:nvGraphicFramePr>
        <p:xfrm>
          <a:off x="108044" y="862525"/>
          <a:ext cx="3000000" cy="3000000"/>
        </p:xfrm>
        <a:graphic>
          <a:graphicData uri="http://schemas.openxmlformats.org/drawingml/2006/table">
            <a:tbl>
              <a:tblPr bandRow="1" firstRow="1">
                <a:noFill/>
                <a:tableStyleId>{2FEEEFF8-7C72-42F3-864B-6C53B10443F3}</a:tableStyleId>
              </a:tblPr>
              <a:tblGrid>
                <a:gridCol w="1546950"/>
                <a:gridCol w="1301375"/>
                <a:gridCol w="1615625"/>
                <a:gridCol w="1350275"/>
                <a:gridCol w="3067850"/>
              </a:tblGrid>
              <a:tr h="1004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Use a written method to work out: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73 x 490</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Simplify the ratio:</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8 : 28 : 12</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i="1"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 5</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04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using the rule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7 - 2</a:t>
                      </a:r>
                      <a:r>
                        <a:rPr i="1" lang="en-GB" sz="1600">
                          <a:solidFill>
                            <a:schemeClr val="dk1"/>
                          </a:solidFill>
                          <a:latin typeface="Times New Roman"/>
                          <a:ea typeface="Times New Roman"/>
                          <a:cs typeface="Times New Roman"/>
                          <a:sym typeface="Times New Roman"/>
                        </a:rPr>
                        <a:t>x</a:t>
                      </a:r>
                      <a:endParaRPr i="1" sz="1600">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By considering the order of operations, calculate the following:</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1 + 4</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x   </a:t>
                      </a:r>
                      <a:r>
                        <a:rPr lang="en-GB" sz="1600">
                          <a:solidFill>
                            <a:schemeClr val="dk1"/>
                          </a:solidFill>
                          <a:latin typeface="Nunito Sans"/>
                          <a:ea typeface="Nunito Sans"/>
                          <a:cs typeface="Nunito Sans"/>
                          <a:sym typeface="Nunito Sans"/>
                        </a:rPr>
                        <a:t>25 </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(3</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- 2) x (18 ÷ 6) =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3" name="Google Shape;143;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44" name="Google Shape;144;p26"/>
          <p:cNvPicPr preferRelativeResize="0"/>
          <p:nvPr/>
        </p:nvPicPr>
        <p:blipFill>
          <a:blip r:embed="rId3">
            <a:alphaModFix/>
          </a:blip>
          <a:stretch>
            <a:fillRect/>
          </a:stretch>
        </p:blipFill>
        <p:spPr>
          <a:xfrm>
            <a:off x="809625" y="2944438"/>
            <a:ext cx="2609850" cy="1038225"/>
          </a:xfrm>
          <a:prstGeom prst="rect">
            <a:avLst/>
          </a:prstGeom>
          <a:noFill/>
          <a:ln>
            <a:noFill/>
          </a:ln>
        </p:spPr>
      </p:pic>
      <p:sp>
        <p:nvSpPr>
          <p:cNvPr id="145" name="Google Shape;145;p26"/>
          <p:cNvSpPr/>
          <p:nvPr/>
        </p:nvSpPr>
        <p:spPr>
          <a:xfrm>
            <a:off x="5866675" y="2720750"/>
            <a:ext cx="395050" cy="209675"/>
          </a:xfrm>
          <a:custGeom>
            <a:rect b="b" l="l" r="r" t="t"/>
            <a:pathLst>
              <a:path extrusionOk="0" h="8387" w="15802">
                <a:moveTo>
                  <a:pt x="0" y="4635"/>
                </a:moveTo>
                <a:lnTo>
                  <a:pt x="730" y="4624"/>
                </a:lnTo>
                <a:lnTo>
                  <a:pt x="2010" y="8387"/>
                </a:lnTo>
                <a:lnTo>
                  <a:pt x="4178" y="0"/>
                </a:lnTo>
                <a:lnTo>
                  <a:pt x="15802" y="0"/>
                </a:lnTo>
              </a:path>
            </a:pathLst>
          </a:custGeom>
          <a:noFill/>
          <a:ln cap="flat" cmpd="sng" w="9525">
            <a:solidFill>
              <a:schemeClr val="dk1"/>
            </a:solidFill>
            <a:prstDash val="solid"/>
            <a:round/>
            <a:headEnd len="med" w="med" type="none"/>
            <a:tailEnd len="med" w="med" type="none"/>
          </a:ln>
        </p:spPr>
      </p:sp>
      <p:grpSp>
        <p:nvGrpSpPr>
          <p:cNvPr id="146" name="Google Shape;146;p26"/>
          <p:cNvGrpSpPr/>
          <p:nvPr/>
        </p:nvGrpSpPr>
        <p:grpSpPr>
          <a:xfrm>
            <a:off x="6458887" y="1261513"/>
            <a:ext cx="284080" cy="551950"/>
            <a:chOff x="4933470" y="5328800"/>
            <a:chExt cx="355500" cy="551950"/>
          </a:xfrm>
        </p:grpSpPr>
        <p:cxnSp>
          <p:nvCxnSpPr>
            <p:cNvPr id="147" name="Google Shape;147;p26"/>
            <p:cNvCxnSpPr/>
            <p:nvPr/>
          </p:nvCxnSpPr>
          <p:spPr>
            <a:xfrm>
              <a:off x="4939337" y="5610050"/>
              <a:ext cx="343800" cy="0"/>
            </a:xfrm>
            <a:prstGeom prst="straightConnector1">
              <a:avLst/>
            </a:prstGeom>
            <a:noFill/>
            <a:ln cap="flat" cmpd="sng" w="9525">
              <a:solidFill>
                <a:schemeClr val="dk1"/>
              </a:solidFill>
              <a:prstDash val="solid"/>
              <a:round/>
              <a:headEnd len="med" w="med" type="none"/>
              <a:tailEnd len="med" w="med" type="none"/>
            </a:ln>
          </p:spPr>
        </p:cxnSp>
        <p:sp>
          <p:nvSpPr>
            <p:cNvPr id="148" name="Google Shape;148;p26"/>
            <p:cNvSpPr txBox="1"/>
            <p:nvPr/>
          </p:nvSpPr>
          <p:spPr>
            <a:xfrm>
              <a:off x="4963775" y="5634450"/>
              <a:ext cx="294900" cy="2463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sz="1600">
                  <a:solidFill>
                    <a:schemeClr val="dk1"/>
                  </a:solidFill>
                  <a:latin typeface="Times New Roman"/>
                  <a:ea typeface="Times New Roman"/>
                  <a:cs typeface="Times New Roman"/>
                  <a:sym typeface="Times New Roman"/>
                </a:rPr>
                <a:t>x</a:t>
              </a:r>
              <a:endParaRPr i="1" sz="1600">
                <a:solidFill>
                  <a:schemeClr val="dk1"/>
                </a:solidFill>
                <a:latin typeface="Times New Roman"/>
                <a:ea typeface="Times New Roman"/>
                <a:cs typeface="Times New Roman"/>
                <a:sym typeface="Times New Roman"/>
              </a:endParaRPr>
            </a:p>
          </p:txBody>
        </p:sp>
        <p:sp>
          <p:nvSpPr>
            <p:cNvPr id="149" name="Google Shape;149;p26"/>
            <p:cNvSpPr txBox="1"/>
            <p:nvPr/>
          </p:nvSpPr>
          <p:spPr>
            <a:xfrm>
              <a:off x="4933470" y="5328800"/>
              <a:ext cx="355500" cy="2463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1600">
                  <a:solidFill>
                    <a:schemeClr val="dk1"/>
                  </a:solidFill>
                  <a:latin typeface="Nunito Sans"/>
                  <a:ea typeface="Nunito Sans"/>
                  <a:cs typeface="Nunito Sans"/>
                  <a:sym typeface="Nunito Sans"/>
                </a:rPr>
                <a:t>25</a:t>
              </a:r>
              <a:endParaRPr sz="1600">
                <a:solidFill>
                  <a:schemeClr val="dk1"/>
                </a:solidFill>
                <a:latin typeface="Nunito Sans"/>
                <a:ea typeface="Nunito Sans"/>
                <a:cs typeface="Nunito Sans"/>
                <a:sym typeface="Nunito Sans"/>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graphicFrame>
        <p:nvGraphicFramePr>
          <p:cNvPr id="154" name="Google Shape;154;p27"/>
          <p:cNvGraphicFramePr/>
          <p:nvPr/>
        </p:nvGraphicFramePr>
        <p:xfrm>
          <a:off x="108044" y="862525"/>
          <a:ext cx="3000000" cy="3000000"/>
        </p:xfrm>
        <a:graphic>
          <a:graphicData uri="http://schemas.openxmlformats.org/drawingml/2006/table">
            <a:tbl>
              <a:tblPr bandRow="1" firstRow="1">
                <a:noFill/>
                <a:tableStyleId>{2FEEEFF8-7C72-42F3-864B-6C53B10443F3}</a:tableStyleId>
              </a:tblPr>
              <a:tblGrid>
                <a:gridCol w="1546950"/>
                <a:gridCol w="1301375"/>
                <a:gridCol w="1615625"/>
                <a:gridCol w="1350275"/>
                <a:gridCol w="3067850"/>
              </a:tblGrid>
              <a:tr h="1004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Use a written method to work out: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73 x 490 = </a:t>
                      </a:r>
                      <a:r>
                        <a:rPr b="0" lang="en-GB" sz="1600">
                          <a:solidFill>
                            <a:srgbClr val="00BC89"/>
                          </a:solidFill>
                          <a:latin typeface="Nunito Sans"/>
                          <a:ea typeface="Nunito Sans"/>
                          <a:cs typeface="Nunito Sans"/>
                          <a:sym typeface="Nunito Sans"/>
                        </a:rPr>
                        <a:t>35770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Simplify the ratio:</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8 : 28 : 12</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2 : 7 : 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i="1"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 5</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04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using the rule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7 - 2</a:t>
                      </a:r>
                      <a:r>
                        <a:rPr i="1" lang="en-GB" sz="1600">
                          <a:solidFill>
                            <a:schemeClr val="dk1"/>
                          </a:solidFill>
                          <a:latin typeface="Times New Roman"/>
                          <a:ea typeface="Times New Roman"/>
                          <a:cs typeface="Times New Roman"/>
                          <a:sym typeface="Times New Roman"/>
                        </a:rPr>
                        <a:t>x</a:t>
                      </a:r>
                      <a:endParaRPr i="1" sz="1600">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By considering the order of operations, calculate the following:</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1 + 4</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x   25 = </a:t>
                      </a:r>
                      <a:r>
                        <a:rPr lang="en-GB" sz="1600">
                          <a:solidFill>
                            <a:srgbClr val="00BC89"/>
                          </a:solidFill>
                          <a:latin typeface="Nunito Sans"/>
                          <a:ea typeface="Nunito Sans"/>
                          <a:cs typeface="Nunito Sans"/>
                          <a:sym typeface="Nunito Sans"/>
                        </a:rPr>
                        <a:t>1 + 16 x 5</a:t>
                      </a:r>
                      <a:endParaRPr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rPr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1 + 80</a:t>
                      </a:r>
                      <a:endParaRPr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rPr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81</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SzPts val="1100"/>
                        <a:buNone/>
                      </a:pPr>
                      <a:r>
                        <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(3</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- 2) x (18 ÷ 6) = </a:t>
                      </a:r>
                      <a:r>
                        <a:rPr lang="en-GB" sz="1600">
                          <a:solidFill>
                            <a:srgbClr val="00BC89"/>
                          </a:solidFill>
                          <a:latin typeface="Nunito Sans"/>
                          <a:ea typeface="Nunito Sans"/>
                          <a:cs typeface="Nunito Sans"/>
                          <a:sym typeface="Nunito Sans"/>
                        </a:rPr>
                        <a:t>(9 - 2) x 3</a:t>
                      </a:r>
                      <a:endParaRPr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rPr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7 x 3</a:t>
                      </a:r>
                      <a:endParaRPr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rPr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21</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5" name="Google Shape;155;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5 Answers</a:t>
            </a:r>
            <a:endParaRPr b="1">
              <a:solidFill>
                <a:srgbClr val="FFFFFF"/>
              </a:solidFill>
              <a:latin typeface="Nunito Sans"/>
              <a:ea typeface="Nunito Sans"/>
              <a:cs typeface="Nunito Sans"/>
              <a:sym typeface="Nunito Sans"/>
            </a:endParaRPr>
          </a:p>
        </p:txBody>
      </p:sp>
      <p:pic>
        <p:nvPicPr>
          <p:cNvPr id="156" name="Google Shape;156;p27"/>
          <p:cNvPicPr preferRelativeResize="0"/>
          <p:nvPr/>
        </p:nvPicPr>
        <p:blipFill>
          <a:blip r:embed="rId3">
            <a:alphaModFix/>
          </a:blip>
          <a:stretch>
            <a:fillRect/>
          </a:stretch>
        </p:blipFill>
        <p:spPr>
          <a:xfrm>
            <a:off x="807650" y="2972638"/>
            <a:ext cx="2609850" cy="1038225"/>
          </a:xfrm>
          <a:prstGeom prst="rect">
            <a:avLst/>
          </a:prstGeom>
          <a:noFill/>
          <a:ln>
            <a:noFill/>
          </a:ln>
        </p:spPr>
      </p:pic>
      <p:grpSp>
        <p:nvGrpSpPr>
          <p:cNvPr id="157" name="Google Shape;157;p27"/>
          <p:cNvGrpSpPr/>
          <p:nvPr/>
        </p:nvGrpSpPr>
        <p:grpSpPr>
          <a:xfrm>
            <a:off x="6458887" y="1261513"/>
            <a:ext cx="284080" cy="551950"/>
            <a:chOff x="4933470" y="5328800"/>
            <a:chExt cx="355500" cy="551950"/>
          </a:xfrm>
        </p:grpSpPr>
        <p:cxnSp>
          <p:nvCxnSpPr>
            <p:cNvPr id="158" name="Google Shape;158;p27"/>
            <p:cNvCxnSpPr/>
            <p:nvPr/>
          </p:nvCxnSpPr>
          <p:spPr>
            <a:xfrm>
              <a:off x="4939337" y="5610050"/>
              <a:ext cx="343800" cy="0"/>
            </a:xfrm>
            <a:prstGeom prst="straightConnector1">
              <a:avLst/>
            </a:prstGeom>
            <a:noFill/>
            <a:ln cap="flat" cmpd="sng" w="9525">
              <a:solidFill>
                <a:schemeClr val="dk1"/>
              </a:solidFill>
              <a:prstDash val="solid"/>
              <a:round/>
              <a:headEnd len="med" w="med" type="none"/>
              <a:tailEnd len="med" w="med" type="none"/>
            </a:ln>
          </p:spPr>
        </p:cxnSp>
        <p:sp>
          <p:nvSpPr>
            <p:cNvPr id="159" name="Google Shape;159;p27"/>
            <p:cNvSpPr txBox="1"/>
            <p:nvPr/>
          </p:nvSpPr>
          <p:spPr>
            <a:xfrm>
              <a:off x="4963775" y="5634450"/>
              <a:ext cx="294900" cy="2463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sz="1600">
                  <a:solidFill>
                    <a:schemeClr val="dk1"/>
                  </a:solidFill>
                  <a:latin typeface="Times New Roman"/>
                  <a:ea typeface="Times New Roman"/>
                  <a:cs typeface="Times New Roman"/>
                  <a:sym typeface="Times New Roman"/>
                </a:rPr>
                <a:t>x</a:t>
              </a:r>
              <a:endParaRPr i="1" sz="1600">
                <a:solidFill>
                  <a:schemeClr val="dk1"/>
                </a:solidFill>
                <a:latin typeface="Times New Roman"/>
                <a:ea typeface="Times New Roman"/>
                <a:cs typeface="Times New Roman"/>
                <a:sym typeface="Times New Roman"/>
              </a:endParaRPr>
            </a:p>
          </p:txBody>
        </p:sp>
        <p:sp>
          <p:nvSpPr>
            <p:cNvPr id="160" name="Google Shape;160;p27"/>
            <p:cNvSpPr txBox="1"/>
            <p:nvPr/>
          </p:nvSpPr>
          <p:spPr>
            <a:xfrm>
              <a:off x="4933470" y="5328800"/>
              <a:ext cx="355500" cy="2463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1600">
                  <a:solidFill>
                    <a:schemeClr val="dk1"/>
                  </a:solidFill>
                  <a:latin typeface="Nunito Sans"/>
                  <a:ea typeface="Nunito Sans"/>
                  <a:cs typeface="Nunito Sans"/>
                  <a:sym typeface="Nunito Sans"/>
                </a:rPr>
                <a:t>25</a:t>
              </a:r>
              <a:endParaRPr sz="1600">
                <a:solidFill>
                  <a:schemeClr val="dk1"/>
                </a:solidFill>
                <a:latin typeface="Nunito Sans"/>
                <a:ea typeface="Nunito Sans"/>
                <a:cs typeface="Nunito Sans"/>
                <a:sym typeface="Nunito Sans"/>
              </a:endParaRPr>
            </a:p>
          </p:txBody>
        </p:sp>
      </p:grpSp>
      <p:sp>
        <p:nvSpPr>
          <p:cNvPr id="161" name="Google Shape;161;p27"/>
          <p:cNvSpPr/>
          <p:nvPr/>
        </p:nvSpPr>
        <p:spPr>
          <a:xfrm>
            <a:off x="5866675" y="2720750"/>
            <a:ext cx="395050" cy="209675"/>
          </a:xfrm>
          <a:custGeom>
            <a:rect b="b" l="l" r="r" t="t"/>
            <a:pathLst>
              <a:path extrusionOk="0" h="8387" w="15802">
                <a:moveTo>
                  <a:pt x="0" y="4635"/>
                </a:moveTo>
                <a:lnTo>
                  <a:pt x="730" y="4624"/>
                </a:lnTo>
                <a:lnTo>
                  <a:pt x="2010" y="8387"/>
                </a:lnTo>
                <a:lnTo>
                  <a:pt x="4178" y="0"/>
                </a:lnTo>
                <a:lnTo>
                  <a:pt x="15802" y="0"/>
                </a:lnTo>
              </a:path>
            </a:pathLst>
          </a:custGeom>
          <a:noFill/>
          <a:ln cap="flat" cmpd="sng" w="9525">
            <a:solidFill>
              <a:schemeClr val="dk1"/>
            </a:solidFill>
            <a:prstDash val="solid"/>
            <a:round/>
            <a:headEnd len="med" w="med" type="none"/>
            <a:tailEnd len="med" w="med" type="none"/>
          </a:ln>
        </p:spPr>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a:t>
            </a:r>
            <a:endParaRPr b="1">
              <a:solidFill>
                <a:srgbClr val="FFFFFF"/>
              </a:solidFill>
              <a:latin typeface="Nunito Sans"/>
              <a:ea typeface="Nunito Sans"/>
              <a:cs typeface="Nunito Sans"/>
              <a:sym typeface="Nunito Sans"/>
            </a:endParaRPr>
          </a:p>
        </p:txBody>
      </p:sp>
      <p:graphicFrame>
        <p:nvGraphicFramePr>
          <p:cNvPr id="75" name="Google Shape;75;p16"/>
          <p:cNvGraphicFramePr/>
          <p:nvPr/>
        </p:nvGraphicFramePr>
        <p:xfrm>
          <a:off x="174000" y="829675"/>
          <a:ext cx="3000000" cy="3000000"/>
        </p:xfrm>
        <a:graphic>
          <a:graphicData uri="http://schemas.openxmlformats.org/drawingml/2006/table">
            <a:tbl>
              <a:tblPr>
                <a:noFill/>
                <a:tableStyleId>{0666901B-27FC-43C4-A840-95828CADF103}</a:tableStyleId>
              </a:tblPr>
              <a:tblGrid>
                <a:gridCol w="88790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Again, this week has familiar topics but with an increased focus on algebraic thinking. Fluency and conceptual understanding should be emphasised over speed of answer, so if students need extra time this should be allowed where possible. </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1: </a:t>
                      </a:r>
                      <a:r>
                        <a:rPr b="1" lang="en-GB" sz="1500">
                          <a:latin typeface="Nunito Sans"/>
                          <a:ea typeface="Nunito Sans"/>
                          <a:cs typeface="Nunito Sans"/>
                          <a:sym typeface="Nunito Sans"/>
                        </a:rPr>
                        <a:t>Written multiplication/division</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2: </a:t>
                      </a:r>
                      <a:r>
                        <a:rPr b="1" lang="en-GB" sz="1500">
                          <a:solidFill>
                            <a:schemeClr val="dk1"/>
                          </a:solidFill>
                          <a:latin typeface="Nunito Sans"/>
                          <a:ea typeface="Nunito Sans"/>
                          <a:cs typeface="Nunito Sans"/>
                          <a:sym typeface="Nunito Sans"/>
                        </a:rPr>
                        <a:t>Simplifying ratio</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Linear equations (one step)</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4: </a:t>
                      </a:r>
                      <a:r>
                        <a:rPr b="1" lang="en-GB" sz="1500">
                          <a:solidFill>
                            <a:schemeClr val="dk1"/>
                          </a:solidFill>
                          <a:latin typeface="Nunito Sans"/>
                          <a:ea typeface="Nunito Sans"/>
                          <a:cs typeface="Nunito Sans"/>
                          <a:sym typeface="Nunito Sans"/>
                        </a:rPr>
                        <a:t>Tables of values (linear rules)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Order of operations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{0666901B-27FC-43C4-A840-95828CADF103}</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solidFill>
                            <a:schemeClr val="dk1"/>
                          </a:solidFill>
                          <a:latin typeface="Nunito Sans"/>
                          <a:ea typeface="Nunito Sans"/>
                          <a:cs typeface="Nunito Sans"/>
                          <a:sym typeface="Nunito Sans"/>
                        </a:rPr>
                        <a:t>Written multiplication/division</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Can you explain how you would solve “13 x 12” using a written method?</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chemeClr val="dk1"/>
                          </a:solidFill>
                          <a:latin typeface="Nunito Sans"/>
                          <a:ea typeface="Nunito Sans"/>
                          <a:cs typeface="Nunito Sans"/>
                          <a:sym typeface="Nunito Sans"/>
                        </a:rPr>
                        <a:t>Simplifying ratio</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do we apply highest common factors when simplifying ratio?</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chemeClr val="dk1"/>
                          </a:solidFill>
                          <a:latin typeface="Nunito Sans"/>
                          <a:ea typeface="Nunito Sans"/>
                          <a:cs typeface="Nunito Sans"/>
                          <a:sym typeface="Nunito Sans"/>
                        </a:rPr>
                        <a:t>Linear equations (one step)</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Is there a way to tell how many steps an equation can be solved in?</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chemeClr val="dk1"/>
                          </a:solidFill>
                          <a:latin typeface="Nunito Sans"/>
                          <a:ea typeface="Nunito Sans"/>
                          <a:cs typeface="Nunito Sans"/>
                          <a:sym typeface="Nunito Sans"/>
                        </a:rPr>
                        <a:t>Tables of values (linear rules)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do tables of values help us plot graphs accurately?</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solidFill>
                            <a:schemeClr val="dk1"/>
                          </a:solidFill>
                          <a:latin typeface="Nunito Sans"/>
                          <a:ea typeface="Nunito Sans"/>
                          <a:cs typeface="Nunito Sans"/>
                          <a:sym typeface="Nunito Sans"/>
                        </a:rPr>
                        <a:t>Order of operations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is it important to have an order of operations?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{2FEEEFF8-7C72-42F3-864B-6C53B10443F3}</a:tableStyleId>
              </a:tblPr>
              <a:tblGrid>
                <a:gridCol w="1546950"/>
                <a:gridCol w="1301375"/>
                <a:gridCol w="1615625"/>
                <a:gridCol w="1350275"/>
                <a:gridCol w="3067850"/>
              </a:tblGrid>
              <a:tr h="10075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Use a written </a:t>
                      </a:r>
                      <a:r>
                        <a:rPr b="0" lang="en-GB" sz="1600">
                          <a:solidFill>
                            <a:schemeClr val="dk1"/>
                          </a:solidFill>
                          <a:latin typeface="Nunito Sans"/>
                          <a:ea typeface="Nunito Sans"/>
                          <a:cs typeface="Nunito Sans"/>
                          <a:sym typeface="Nunito Sans"/>
                        </a:rPr>
                        <a:t>method</a:t>
                      </a:r>
                      <a:r>
                        <a:rPr b="0" lang="en-GB" sz="1600">
                          <a:solidFill>
                            <a:schemeClr val="dk1"/>
                          </a:solidFill>
                          <a:latin typeface="Nunito Sans"/>
                          <a:ea typeface="Nunito Sans"/>
                          <a:cs typeface="Nunito Sans"/>
                          <a:sym typeface="Nunito Sans"/>
                        </a:rPr>
                        <a:t> to work out: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34 x </a:t>
                      </a:r>
                      <a:r>
                        <a:rPr b="0" lang="en-GB" sz="1600">
                          <a:solidFill>
                            <a:schemeClr val="dk1"/>
                          </a:solidFill>
                          <a:latin typeface="Nunito Sans"/>
                          <a:ea typeface="Nunito Sans"/>
                          <a:cs typeface="Nunito Sans"/>
                          <a:sym typeface="Nunito Sans"/>
                        </a:rPr>
                        <a:t>26</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Simplify the ratio:</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12 : 8</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Solve for </a:t>
                      </a:r>
                      <a:r>
                        <a:rPr b="0" i="1" lang="en-GB" sz="1600">
                          <a:solidFill>
                            <a:srgbClr val="000000"/>
                          </a:solidFill>
                          <a:latin typeface="Times New Roman"/>
                          <a:ea typeface="Times New Roman"/>
                          <a:cs typeface="Times New Roman"/>
                          <a:sym typeface="Times New Roman"/>
                        </a:rPr>
                        <a:t>x</a:t>
                      </a:r>
                      <a:endParaRPr b="0" i="1" sz="1600">
                        <a:solidFill>
                          <a:srgbClr val="000000"/>
                        </a:solidFill>
                        <a:latin typeface="Times New Roman"/>
                        <a:ea typeface="Times New Roman"/>
                        <a:cs typeface="Times New Roman"/>
                        <a:sym typeface="Times New Roman"/>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r>
                        <a:rPr b="0" i="1" lang="en-GB" sz="1600">
                          <a:solidFill>
                            <a:srgbClr val="000000"/>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+ 7 = 21</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98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Complete the table of values using the rule</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r>
                        <a:rPr i="1" lang="en-GB" sz="1600">
                          <a:latin typeface="Times New Roman"/>
                          <a:ea typeface="Times New Roman"/>
                          <a:cs typeface="Times New Roman"/>
                          <a:sym typeface="Times New Roman"/>
                        </a:rPr>
                        <a:t>y</a:t>
                      </a:r>
                      <a:r>
                        <a:rPr lang="en-GB" sz="1600">
                          <a:latin typeface="Nunito Sans"/>
                          <a:ea typeface="Nunito Sans"/>
                          <a:cs typeface="Nunito Sans"/>
                          <a:sym typeface="Nunito Sans"/>
                        </a:rPr>
                        <a:t> = 3</a:t>
                      </a:r>
                      <a:r>
                        <a:rPr i="1" lang="en-GB" sz="1600">
                          <a:latin typeface="Times New Roman"/>
                          <a:ea typeface="Times New Roman"/>
                          <a:cs typeface="Times New Roman"/>
                          <a:sym typeface="Times New Roman"/>
                        </a:rPr>
                        <a:t>x</a:t>
                      </a:r>
                      <a:r>
                        <a:rPr lang="en-GB" sz="1600">
                          <a:latin typeface="Nunito Sans"/>
                          <a:ea typeface="Nunito Sans"/>
                          <a:cs typeface="Nunito Sans"/>
                          <a:sym typeface="Nunito Sans"/>
                        </a:rPr>
                        <a:t> - 5</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By considering the order of operations, calculate the following:</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330200" lvl="0" marL="457200" marR="0" rtl="0" algn="l">
                        <a:spcBef>
                          <a:spcPts val="0"/>
                        </a:spcBef>
                        <a:spcAft>
                          <a:spcPts val="0"/>
                        </a:spcAft>
                        <a:buSzPts val="1600"/>
                        <a:buFont typeface="Nunito Sans"/>
                        <a:buAutoNum type="alphaLcParenR"/>
                      </a:pPr>
                      <a:r>
                        <a:rPr lang="en-GB" sz="1600">
                          <a:latin typeface="Nunito Sans"/>
                          <a:ea typeface="Nunito Sans"/>
                          <a:cs typeface="Nunito Sans"/>
                          <a:sym typeface="Nunito Sans"/>
                        </a:rPr>
                        <a:t>3 + 4 x 2 =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330200" lvl="0" marL="457200" marR="0" rtl="0" algn="l">
                        <a:spcBef>
                          <a:spcPts val="0"/>
                        </a:spcBef>
                        <a:spcAft>
                          <a:spcPts val="0"/>
                        </a:spcAft>
                        <a:buSzPts val="1600"/>
                        <a:buFont typeface="Nunito Sans"/>
                        <a:buAutoNum type="alphaLcParenR"/>
                      </a:pPr>
                      <a:r>
                        <a:rPr lang="en-GB" sz="1600">
                          <a:latin typeface="Nunito Sans"/>
                          <a:ea typeface="Nunito Sans"/>
                          <a:cs typeface="Nunito Sans"/>
                          <a:sym typeface="Nunito Sans"/>
                        </a:rPr>
                        <a:t>(2 + 3) x (7 - 2) =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807325" y="2962700"/>
            <a:ext cx="2609850" cy="10287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graphicFrame>
        <p:nvGraphicFramePr>
          <p:cNvPr id="93" name="Google Shape;93;p19"/>
          <p:cNvGraphicFramePr/>
          <p:nvPr/>
        </p:nvGraphicFramePr>
        <p:xfrm>
          <a:off x="108044" y="862525"/>
          <a:ext cx="3000000" cy="3000000"/>
        </p:xfrm>
        <a:graphic>
          <a:graphicData uri="http://schemas.openxmlformats.org/drawingml/2006/table">
            <a:tbl>
              <a:tblPr bandRow="1" firstRow="1">
                <a:noFill/>
                <a:tableStyleId>{2FEEEFF8-7C72-42F3-864B-6C53B10443F3}</a:tableStyleId>
              </a:tblPr>
              <a:tblGrid>
                <a:gridCol w="1546950"/>
                <a:gridCol w="1301375"/>
                <a:gridCol w="1615625"/>
                <a:gridCol w="1350275"/>
                <a:gridCol w="3067850"/>
              </a:tblGrid>
              <a:tr h="10075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Use a written method to work out: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34 x 26 = </a:t>
                      </a:r>
                      <a:r>
                        <a:rPr b="0" lang="en-GB" sz="1600">
                          <a:solidFill>
                            <a:srgbClr val="00BC89"/>
                          </a:solidFill>
                          <a:latin typeface="Nunito Sans"/>
                          <a:ea typeface="Nunito Sans"/>
                          <a:cs typeface="Nunito Sans"/>
                          <a:sym typeface="Nunito Sans"/>
                        </a:rPr>
                        <a:t>884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Simplify the ratio:</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12 : 8</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3 : 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Solve for </a:t>
                      </a:r>
                      <a:r>
                        <a:rPr b="0" i="1" lang="en-GB" sz="1600">
                          <a:solidFill>
                            <a:schemeClr val="dk1"/>
                          </a:solidFill>
                          <a:latin typeface="Times New Roman"/>
                          <a:ea typeface="Times New Roman"/>
                          <a:cs typeface="Times New Roman"/>
                          <a:sym typeface="Times New Roman"/>
                        </a:rPr>
                        <a:t>x</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+ 7 = 21</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14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98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Complete the table of values using the rule</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r>
                        <a:rPr i="1" lang="en-GB" sz="1600">
                          <a:latin typeface="Times New Roman"/>
                          <a:ea typeface="Times New Roman"/>
                          <a:cs typeface="Times New Roman"/>
                          <a:sym typeface="Times New Roman"/>
                        </a:rPr>
                        <a:t>y</a:t>
                      </a:r>
                      <a:r>
                        <a:rPr lang="en-GB" sz="1600">
                          <a:latin typeface="Nunito Sans"/>
                          <a:ea typeface="Nunito Sans"/>
                          <a:cs typeface="Nunito Sans"/>
                          <a:sym typeface="Nunito Sans"/>
                        </a:rPr>
                        <a:t> = 3</a:t>
                      </a:r>
                      <a:r>
                        <a:rPr i="1" lang="en-GB" sz="1600">
                          <a:solidFill>
                            <a:schemeClr val="dk1"/>
                          </a:solidFill>
                          <a:latin typeface="Times New Roman"/>
                          <a:ea typeface="Times New Roman"/>
                          <a:cs typeface="Times New Roman"/>
                          <a:sym typeface="Times New Roman"/>
                        </a:rPr>
                        <a:t>x</a:t>
                      </a:r>
                      <a:r>
                        <a:rPr lang="en-GB" sz="1600">
                          <a:latin typeface="Nunito Sans"/>
                          <a:ea typeface="Nunito Sans"/>
                          <a:cs typeface="Nunito Sans"/>
                          <a:sym typeface="Nunito Sans"/>
                        </a:rPr>
                        <a:t> - 5</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By considering the order of operations, calculate the following:</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330200" lvl="0" marL="457200" marR="0" rtl="0" algn="l">
                        <a:spcBef>
                          <a:spcPts val="0"/>
                        </a:spcBef>
                        <a:spcAft>
                          <a:spcPts val="0"/>
                        </a:spcAft>
                        <a:buSzPts val="1600"/>
                        <a:buFont typeface="Nunito Sans"/>
                        <a:buAutoNum type="alphaLcParenR"/>
                      </a:pPr>
                      <a:r>
                        <a:rPr lang="en-GB" sz="1600">
                          <a:latin typeface="Nunito Sans"/>
                          <a:ea typeface="Nunito Sans"/>
                          <a:cs typeface="Nunito Sans"/>
                          <a:sym typeface="Nunito Sans"/>
                        </a:rPr>
                        <a:t>3 + 4 x 2 = </a:t>
                      </a:r>
                      <a:r>
                        <a:rPr lang="en-GB" sz="1600">
                          <a:solidFill>
                            <a:srgbClr val="00BC89"/>
                          </a:solidFill>
                          <a:latin typeface="Nunito Sans"/>
                          <a:ea typeface="Nunito Sans"/>
                          <a:cs typeface="Nunito Sans"/>
                          <a:sym typeface="Nunito Sans"/>
                        </a:rPr>
                        <a:t>3 + 8</a:t>
                      </a:r>
                      <a:endParaRPr sz="1600">
                        <a:solidFill>
                          <a:srgbClr val="00BC89"/>
                        </a:solidFill>
                        <a:latin typeface="Nunito Sans"/>
                        <a:ea typeface="Nunito Sans"/>
                        <a:cs typeface="Nunito Sans"/>
                        <a:sym typeface="Nunito Sans"/>
                      </a:endParaRPr>
                    </a:p>
                    <a:p>
                      <a:pPr indent="0" lvl="0" marL="457200" marR="0" rtl="0" algn="l">
                        <a:spcBef>
                          <a:spcPts val="0"/>
                        </a:spcBef>
                        <a:spcAft>
                          <a:spcPts val="0"/>
                        </a:spcAft>
                        <a:buNone/>
                      </a:pPr>
                      <a:r>
                        <a:rPr lang="en-GB" sz="1600">
                          <a:solidFill>
                            <a:srgbClr val="00BC89"/>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11</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330200" lvl="0" marL="457200" marR="0" rtl="0" algn="l">
                        <a:spcBef>
                          <a:spcPts val="0"/>
                        </a:spcBef>
                        <a:spcAft>
                          <a:spcPts val="0"/>
                        </a:spcAft>
                        <a:buSzPts val="1600"/>
                        <a:buFont typeface="Nunito Sans"/>
                        <a:buAutoNum type="alphaLcParenR"/>
                      </a:pPr>
                      <a:r>
                        <a:rPr lang="en-GB" sz="1600">
                          <a:latin typeface="Nunito Sans"/>
                          <a:ea typeface="Nunito Sans"/>
                          <a:cs typeface="Nunito Sans"/>
                          <a:sym typeface="Nunito Sans"/>
                        </a:rPr>
                        <a:t>(2 + 3) x (7 - 2) = </a:t>
                      </a:r>
                      <a:r>
                        <a:rPr lang="en-GB" sz="1600">
                          <a:solidFill>
                            <a:srgbClr val="00BC89"/>
                          </a:solidFill>
                          <a:latin typeface="Nunito Sans"/>
                          <a:ea typeface="Nunito Sans"/>
                          <a:cs typeface="Nunito Sans"/>
                          <a:sym typeface="Nunito Sans"/>
                        </a:rPr>
                        <a:t>5 x 5</a:t>
                      </a:r>
                      <a:endParaRPr sz="1600">
                        <a:solidFill>
                          <a:srgbClr val="00BC89"/>
                        </a:solidFill>
                        <a:latin typeface="Nunito Sans"/>
                        <a:ea typeface="Nunito Sans"/>
                        <a:cs typeface="Nunito Sans"/>
                        <a:sym typeface="Nunito Sans"/>
                      </a:endParaRPr>
                    </a:p>
                    <a:p>
                      <a:pPr indent="0" lvl="0" marL="457200" marR="0" rtl="0" algn="l">
                        <a:spcBef>
                          <a:spcPts val="0"/>
                        </a:spcBef>
                        <a:spcAft>
                          <a:spcPts val="0"/>
                        </a:spcAft>
                        <a:buNone/>
                      </a:pPr>
                      <a:r>
                        <a:rPr lang="en-GB" sz="1600">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25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4" name="Google Shape;94;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pic>
        <p:nvPicPr>
          <p:cNvPr id="95" name="Google Shape;95;p19"/>
          <p:cNvPicPr preferRelativeResize="0"/>
          <p:nvPr/>
        </p:nvPicPr>
        <p:blipFill>
          <a:blip r:embed="rId3">
            <a:alphaModFix/>
          </a:blip>
          <a:stretch>
            <a:fillRect/>
          </a:stretch>
        </p:blipFill>
        <p:spPr>
          <a:xfrm>
            <a:off x="839575" y="2910300"/>
            <a:ext cx="2609850" cy="10287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graphicFrame>
        <p:nvGraphicFramePr>
          <p:cNvPr id="100" name="Google Shape;100;p20"/>
          <p:cNvGraphicFramePr/>
          <p:nvPr/>
        </p:nvGraphicFramePr>
        <p:xfrm>
          <a:off x="108044" y="862525"/>
          <a:ext cx="3000000" cy="3000000"/>
        </p:xfrm>
        <a:graphic>
          <a:graphicData uri="http://schemas.openxmlformats.org/drawingml/2006/table">
            <a:tbl>
              <a:tblPr bandRow="1" firstRow="1">
                <a:noFill/>
                <a:tableStyleId>{2FEEEFF8-7C72-42F3-864B-6C53B10443F3}</a:tableStyleId>
              </a:tblPr>
              <a:tblGrid>
                <a:gridCol w="1546950"/>
                <a:gridCol w="1301375"/>
                <a:gridCol w="1615625"/>
                <a:gridCol w="1350275"/>
                <a:gridCol w="3067850"/>
              </a:tblGrid>
              <a:tr h="10278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Use a written method to work out: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1227 ÷ 3</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Simplify the ratio:</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24 : 16</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- 8 = 15</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563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using the rule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2</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By considering the order of operations, calculate the following:</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6 x 7 + 3 x 5 =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60 - 2 x 4</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1" name="Google Shape;101;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02" name="Google Shape;102;p20"/>
          <p:cNvPicPr preferRelativeResize="0"/>
          <p:nvPr/>
        </p:nvPicPr>
        <p:blipFill>
          <a:blip r:embed="rId3">
            <a:alphaModFix/>
          </a:blip>
          <a:stretch>
            <a:fillRect/>
          </a:stretch>
        </p:blipFill>
        <p:spPr>
          <a:xfrm>
            <a:off x="861100" y="2929513"/>
            <a:ext cx="2609850" cy="10382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graphicFrame>
        <p:nvGraphicFramePr>
          <p:cNvPr id="107" name="Google Shape;107;p21"/>
          <p:cNvGraphicFramePr/>
          <p:nvPr/>
        </p:nvGraphicFramePr>
        <p:xfrm>
          <a:off x="108044" y="862525"/>
          <a:ext cx="3000000" cy="3000000"/>
        </p:xfrm>
        <a:graphic>
          <a:graphicData uri="http://schemas.openxmlformats.org/drawingml/2006/table">
            <a:tbl>
              <a:tblPr bandRow="1" firstRow="1">
                <a:noFill/>
                <a:tableStyleId>{2FEEEFF8-7C72-42F3-864B-6C53B10443F3}</a:tableStyleId>
              </a:tblPr>
              <a:tblGrid>
                <a:gridCol w="1546950"/>
                <a:gridCol w="1301375"/>
                <a:gridCol w="1615625"/>
                <a:gridCol w="1350275"/>
                <a:gridCol w="3067850"/>
              </a:tblGrid>
              <a:tr h="10278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Use a written method to work out: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1227 ÷ 3 = </a:t>
                      </a:r>
                      <a:r>
                        <a:rPr b="0" lang="en-GB" sz="1600">
                          <a:solidFill>
                            <a:srgbClr val="00BC89"/>
                          </a:solidFill>
                          <a:latin typeface="Nunito Sans"/>
                          <a:ea typeface="Nunito Sans"/>
                          <a:cs typeface="Nunito Sans"/>
                          <a:sym typeface="Nunito Sans"/>
                        </a:rPr>
                        <a:t>409</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Simplify the ratio:</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24 : 16</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3 : 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i="1"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- 8 = 15</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23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563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using the rule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2</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By considering the order of operations, calculate the following:</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6 x 7 + 3 x 5 = </a:t>
                      </a:r>
                      <a:r>
                        <a:rPr lang="en-GB" sz="1600">
                          <a:solidFill>
                            <a:srgbClr val="00BC89"/>
                          </a:solidFill>
                          <a:latin typeface="Nunito Sans"/>
                          <a:ea typeface="Nunito Sans"/>
                          <a:cs typeface="Nunito Sans"/>
                          <a:sym typeface="Nunito Sans"/>
                        </a:rPr>
                        <a:t>42 + 15</a:t>
                      </a:r>
                      <a:endParaRPr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rPr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57</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SzPts val="1100"/>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SzPts val="1100"/>
                        <a:buNone/>
                      </a:pPr>
                      <a:r>
                        <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60 - 2 x 4</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60 - 2 x 16</a:t>
                      </a:r>
                      <a:endParaRPr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rPr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60 - 32</a:t>
                      </a:r>
                      <a:endParaRPr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rPr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28</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8" name="Google Shape;108;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pic>
        <p:nvPicPr>
          <p:cNvPr id="109" name="Google Shape;109;p21"/>
          <p:cNvPicPr preferRelativeResize="0"/>
          <p:nvPr/>
        </p:nvPicPr>
        <p:blipFill>
          <a:blip r:embed="rId3">
            <a:alphaModFix/>
          </a:blip>
          <a:stretch>
            <a:fillRect/>
          </a:stretch>
        </p:blipFill>
        <p:spPr>
          <a:xfrm>
            <a:off x="885875" y="2946963"/>
            <a:ext cx="2609850" cy="10382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graphicFrame>
        <p:nvGraphicFramePr>
          <p:cNvPr id="114" name="Google Shape;114;p22"/>
          <p:cNvGraphicFramePr/>
          <p:nvPr/>
        </p:nvGraphicFramePr>
        <p:xfrm>
          <a:off x="108044" y="862525"/>
          <a:ext cx="3000000" cy="3000000"/>
        </p:xfrm>
        <a:graphic>
          <a:graphicData uri="http://schemas.openxmlformats.org/drawingml/2006/table">
            <a:tbl>
              <a:tblPr bandRow="1" firstRow="1">
                <a:noFill/>
                <a:tableStyleId>{2FEEEFF8-7C72-42F3-864B-6C53B10443F3}</a:tableStyleId>
              </a:tblPr>
              <a:tblGrid>
                <a:gridCol w="1546950"/>
                <a:gridCol w="1301375"/>
                <a:gridCol w="1615625"/>
                <a:gridCol w="1350275"/>
                <a:gridCol w="3067850"/>
              </a:tblGrid>
              <a:tr h="1014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Use a written method to work out: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94 x 63</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Simplify the ratio:</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15 : 21</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27</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8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using the rule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5(</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- 1)</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By considering the order of operations, calculate the following:</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5 + 8 x 3 + 7 =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(4 + 3)</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 (2 + 5) =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5" name="Google Shape;115;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16" name="Google Shape;116;p22"/>
          <p:cNvPicPr preferRelativeResize="0"/>
          <p:nvPr/>
        </p:nvPicPr>
        <p:blipFill>
          <a:blip r:embed="rId3">
            <a:alphaModFix/>
          </a:blip>
          <a:stretch>
            <a:fillRect/>
          </a:stretch>
        </p:blipFill>
        <p:spPr>
          <a:xfrm>
            <a:off x="861625" y="2931663"/>
            <a:ext cx="2609850" cy="10382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graphicFrame>
        <p:nvGraphicFramePr>
          <p:cNvPr id="121" name="Google Shape;121;p23"/>
          <p:cNvGraphicFramePr/>
          <p:nvPr/>
        </p:nvGraphicFramePr>
        <p:xfrm>
          <a:off x="108044" y="862525"/>
          <a:ext cx="3000000" cy="3000000"/>
        </p:xfrm>
        <a:graphic>
          <a:graphicData uri="http://schemas.openxmlformats.org/drawingml/2006/table">
            <a:tbl>
              <a:tblPr bandRow="1" firstRow="1">
                <a:noFill/>
                <a:tableStyleId>{2FEEEFF8-7C72-42F3-864B-6C53B10443F3}</a:tableStyleId>
              </a:tblPr>
              <a:tblGrid>
                <a:gridCol w="1546950"/>
                <a:gridCol w="1301375"/>
                <a:gridCol w="1615625"/>
                <a:gridCol w="1350275"/>
                <a:gridCol w="3067850"/>
              </a:tblGrid>
              <a:tr h="1014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Use a written method to work out: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94 x 63 = </a:t>
                      </a:r>
                      <a:r>
                        <a:rPr b="0" lang="en-GB" sz="1600">
                          <a:solidFill>
                            <a:srgbClr val="00BC89"/>
                          </a:solidFill>
                          <a:latin typeface="Nunito Sans"/>
                          <a:ea typeface="Nunito Sans"/>
                          <a:cs typeface="Nunito Sans"/>
                          <a:sym typeface="Nunito Sans"/>
                        </a:rPr>
                        <a:t>5922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Simplify the ratio:</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15 : 21</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5 : 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Solve for </a:t>
                      </a:r>
                      <a:r>
                        <a:rPr b="0" i="1" lang="en-GB" sz="1600">
                          <a:solidFill>
                            <a:schemeClr val="dk1"/>
                          </a:solidFill>
                          <a:latin typeface="Times New Roman"/>
                          <a:ea typeface="Times New Roman"/>
                          <a:cs typeface="Times New Roman"/>
                          <a:sym typeface="Times New Roman"/>
                        </a:rPr>
                        <a:t>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27</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9</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8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using the rule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5(</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- 1)</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By considering the order of operations, calculate the following:</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5 + 8 x 3 + 7 = </a:t>
                      </a:r>
                      <a:r>
                        <a:rPr lang="en-GB" sz="1600">
                          <a:solidFill>
                            <a:srgbClr val="00BC89"/>
                          </a:solidFill>
                          <a:latin typeface="Nunito Sans"/>
                          <a:ea typeface="Nunito Sans"/>
                          <a:cs typeface="Nunito Sans"/>
                          <a:sym typeface="Nunito Sans"/>
                        </a:rPr>
                        <a:t>5 + 24 + 7</a:t>
                      </a:r>
                      <a:endParaRPr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rPr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36</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SzPts val="1100"/>
                        <a:buNone/>
                      </a:pPr>
                      <a:r>
                        <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(4 + 3)</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 (2 + 5) = </a:t>
                      </a:r>
                      <a:r>
                        <a:rPr lang="en-GB" sz="1600">
                          <a:solidFill>
                            <a:srgbClr val="00BC89"/>
                          </a:solidFill>
                          <a:latin typeface="Nunito Sans"/>
                          <a:ea typeface="Nunito Sans"/>
                          <a:cs typeface="Nunito Sans"/>
                          <a:sym typeface="Nunito Sans"/>
                        </a:rPr>
                        <a:t>7</a:t>
                      </a:r>
                      <a:r>
                        <a:rPr baseline="30000" lang="en-GB" sz="1600">
                          <a:solidFill>
                            <a:srgbClr val="00BC89"/>
                          </a:solidFill>
                          <a:latin typeface="Nunito Sans"/>
                          <a:ea typeface="Nunito Sans"/>
                          <a:cs typeface="Nunito Sans"/>
                          <a:sym typeface="Nunito Sans"/>
                        </a:rPr>
                        <a:t>2</a:t>
                      </a:r>
                      <a:r>
                        <a:rPr lang="en-GB" sz="1600">
                          <a:solidFill>
                            <a:srgbClr val="00BC89"/>
                          </a:solidFill>
                          <a:latin typeface="Nunito Sans"/>
                          <a:ea typeface="Nunito Sans"/>
                          <a:cs typeface="Nunito Sans"/>
                          <a:sym typeface="Nunito Sans"/>
                        </a:rPr>
                        <a:t> ÷ 7</a:t>
                      </a:r>
                      <a:endParaRPr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rPr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49 ÷ 7</a:t>
                      </a:r>
                      <a:endParaRPr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rPr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7</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2" name="Google Shape;122;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pic>
        <p:nvPicPr>
          <p:cNvPr id="123" name="Google Shape;123;p23"/>
          <p:cNvPicPr preferRelativeResize="0"/>
          <p:nvPr/>
        </p:nvPicPr>
        <p:blipFill>
          <a:blip r:embed="rId3">
            <a:alphaModFix/>
          </a:blip>
          <a:stretch>
            <a:fillRect/>
          </a:stretch>
        </p:blipFill>
        <p:spPr>
          <a:xfrm>
            <a:off x="837375" y="2934250"/>
            <a:ext cx="2609850" cy="10287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