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189AD5C-4C35-4495-AE34-5EDE81EA503C}">
  <a:tblStyle styleId="{2189AD5C-4C35-4495-AE34-5EDE81EA503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EA4585D-F973-4C4F-8931-5B9734EF2577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BFCBDD4C-5326-46B8-A7F2-C8CFBA038199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111444b89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1111444b89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111444b895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1111444b895_0_9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11444b89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111444b895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111444b895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g1111444b895_0_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111444b895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1111444b895_0_5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8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{2189AD5C-4C35-4495-AE34-5EDE81EA503C}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{2189AD5C-4C35-4495-AE34-5EDE81EA503C}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5" name="Google Shape;175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{BFCBDD4C-5326-46B8-A7F2-C8CFBA038199}</a:tableStyleId>
              </a:tblPr>
              <a:tblGrid>
                <a:gridCol w="1546950"/>
                <a:gridCol w="1429325"/>
                <a:gridCol w="1487675"/>
                <a:gridCol w="1350275"/>
                <a:gridCol w="3067850"/>
              </a:tblGrid>
              <a:tr h="17724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position to term rule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2 - 3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decimal as a fraction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0.095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7, 3,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-5,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-13,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681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shading to indicate the ratio 3:1 for shaded to unshaded.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rounding to one significant figure, estimate the area of this parallelogram.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6" name="Google Shape;176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7" name="Google Shape;17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150" y="3293925"/>
            <a:ext cx="2605525" cy="129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8700" y="3307300"/>
            <a:ext cx="2420100" cy="142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3" name="Google Shape;183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{BFCBDD4C-5326-46B8-A7F2-C8CFBA038199}</a:tableStyleId>
              </a:tblPr>
              <a:tblGrid>
                <a:gridCol w="1546950"/>
                <a:gridCol w="1429325"/>
                <a:gridCol w="1487675"/>
                <a:gridCol w="1350275"/>
                <a:gridCol w="3067850"/>
              </a:tblGrid>
              <a:tr h="17724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position to term rule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2 - 3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-1, -4, -7, -10, -13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decimal as a fraction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0.095 =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7, 3,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-1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-5,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-9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-13,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681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shading to indicate the ratio 3:1 for shaded to unshaded.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Any 6 shaded, e.g.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rounding to one significant figure, estimate the area of this parallelogram.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(50 x 100)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5000 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4" name="Google Shape;184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5" name="Google Shape;18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800" y="3358450"/>
            <a:ext cx="2566625" cy="127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24300" y="3358450"/>
            <a:ext cx="2420100" cy="14262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7" name="Google Shape;187;p25"/>
          <p:cNvGrpSpPr/>
          <p:nvPr/>
        </p:nvGrpSpPr>
        <p:grpSpPr>
          <a:xfrm>
            <a:off x="4454175" y="1519450"/>
            <a:ext cx="440384" cy="479500"/>
            <a:chOff x="4963771" y="5370350"/>
            <a:chExt cx="551100" cy="479500"/>
          </a:xfrm>
        </p:grpSpPr>
        <p:cxnSp>
          <p:nvCxnSpPr>
            <p:cNvPr id="188" name="Google Shape;188;p25"/>
            <p:cNvCxnSpPr/>
            <p:nvPr/>
          </p:nvCxnSpPr>
          <p:spPr>
            <a:xfrm>
              <a:off x="4963775" y="5609200"/>
              <a:ext cx="393300" cy="180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9" name="Google Shape;189;p25"/>
            <p:cNvSpPr txBox="1"/>
            <p:nvPr/>
          </p:nvSpPr>
          <p:spPr>
            <a:xfrm>
              <a:off x="4963771" y="5634450"/>
              <a:ext cx="5511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200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0" name="Google Shape;190;p25"/>
            <p:cNvSpPr txBox="1"/>
            <p:nvPr/>
          </p:nvSpPr>
          <p:spPr>
            <a:xfrm>
              <a:off x="5012987" y="53703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19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5" name="Google Shape;195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{BFCBDD4C-5326-46B8-A7F2-C8CFBA038199}</a:tableStyleId>
              </a:tblPr>
              <a:tblGrid>
                <a:gridCol w="1546950"/>
                <a:gridCol w="1442125"/>
                <a:gridCol w="1474875"/>
                <a:gridCol w="1350275"/>
                <a:gridCol w="3067850"/>
              </a:tblGrid>
              <a:tr h="15485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position to term rule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- 6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decimal as a fraction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0.625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-1, 7,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31,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220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shading to indicate the ratio 5:3 for shaded to unshaded.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rounding to one significant figure, estimate the area of this trapezium.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96" name="Google Shape;196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97" name="Google Shape;19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650" y="3059725"/>
            <a:ext cx="2377125" cy="167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81750" y="3062375"/>
            <a:ext cx="2278125" cy="150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3" name="Google Shape;203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{BFCBDD4C-5326-46B8-A7F2-C8CFBA038199}</a:tableStyleId>
              </a:tblPr>
              <a:tblGrid>
                <a:gridCol w="1546950"/>
                <a:gridCol w="1442125"/>
                <a:gridCol w="1474875"/>
                <a:gridCol w="1350275"/>
                <a:gridCol w="3067850"/>
              </a:tblGrid>
              <a:tr h="15485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position to term rule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- 6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-1, 4, 9, 14, 19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decimal as a fraction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0.625 =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-1, 7,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31,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220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shading to indicate the ratio 5:3 for shaded to unshaded.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Any 10 shaded boxes, e.g.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rounding to one significant figure, estimate the area of this trapezium.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(60 + 100) x 70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5600 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04" name="Google Shape;204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05" name="Google Shape;20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8075" y="3090122"/>
            <a:ext cx="2286750" cy="160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81750" y="3062375"/>
            <a:ext cx="2278125" cy="15053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7" name="Google Shape;207;p27"/>
          <p:cNvGrpSpPr/>
          <p:nvPr/>
        </p:nvGrpSpPr>
        <p:grpSpPr>
          <a:xfrm>
            <a:off x="4497728" y="1531400"/>
            <a:ext cx="235655" cy="481300"/>
            <a:chOff x="4963775" y="5368550"/>
            <a:chExt cx="294900" cy="481300"/>
          </a:xfrm>
        </p:grpSpPr>
        <p:cxnSp>
          <p:nvCxnSpPr>
            <p:cNvPr id="208" name="Google Shape;208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9" name="Google Shape;209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0" name="Google Shape;210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1" name="Google Shape;211;p27"/>
          <p:cNvGrpSpPr/>
          <p:nvPr/>
        </p:nvGrpSpPr>
        <p:grpSpPr>
          <a:xfrm>
            <a:off x="4676328" y="2947150"/>
            <a:ext cx="235655" cy="481300"/>
            <a:chOff x="4963775" y="5368550"/>
            <a:chExt cx="294900" cy="481300"/>
          </a:xfrm>
        </p:grpSpPr>
        <p:cxnSp>
          <p:nvCxnSpPr>
            <p:cNvPr id="212" name="Google Shape;212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3" name="Google Shape;213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4" name="Google Shape;214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{AEA4585D-F973-4C4F-8931-5B9734EF2577}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Here we see position to term rules, which require some algebraic understanding, so feel free to discuss/recap the ideas here before starting. Question 5 students will have to combine a newly acquired skill with concepts learnt last year, so some students may need a little extra time/support on days 1 and 2.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Position to term rules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decimals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Missing numbers in sequences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Understanding ratio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Estimating area and perimeter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{AEA4585D-F973-4C4F-8931-5B9734EF2577}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Position to term rules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is a position-to-term rule used compared to a term-to-term rule?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we want a position-to-term rule instead of a term-to-term rule?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decimals as fractions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we want to be able to write a decimal as a fraction?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Missing numbers in sequences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features of a sequence can be used to find missing terms?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Understanding ratio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do we need to take into consideration about writing a ratio in its simplest terms?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Estimating area and perimeter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what aspects of life might this method be useful?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do we have to take into consideration when using an estimate for length or area?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{BFCBDD4C-5326-46B8-A7F2-C8CFBA038199}</a:tableStyleId>
              </a:tblPr>
              <a:tblGrid>
                <a:gridCol w="1546950"/>
                <a:gridCol w="1390950"/>
                <a:gridCol w="1526050"/>
                <a:gridCol w="1350275"/>
                <a:gridCol w="3067850"/>
              </a:tblGrid>
              <a:tr h="16789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position to term rule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the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 as a fraction in its simplest form: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0.25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Fill in the missing numbers: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2, 5, 8, 11, </a:t>
                      </a:r>
                      <a:r>
                        <a:rPr b="0" lang="en-GB" sz="1600" u="sng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15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black to white.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By first rounding to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one significant figure, estimate the area of this rectangle.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200" y="3039948"/>
            <a:ext cx="2443900" cy="148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6375" y="3397100"/>
            <a:ext cx="3692650" cy="114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{BFCBDD4C-5326-46B8-A7F2-C8CFBA038199}</a:tableStyleId>
              </a:tblPr>
              <a:tblGrid>
                <a:gridCol w="1546950"/>
                <a:gridCol w="1390950"/>
                <a:gridCol w="1526050"/>
                <a:gridCol w="1350275"/>
                <a:gridCol w="3067850"/>
              </a:tblGrid>
              <a:tr h="16789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position to term rule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1, 3, 5, 7, 9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the decimal as a fraction in its simplest form: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0.25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Fill in the missing numbers: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2, 5, 8, 11,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15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black to white.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3 : 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By first rounding to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one significant figure, estimate the area of this rectangle.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(7 x 10)         70 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750" y="3241773"/>
            <a:ext cx="2443900" cy="148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3559350"/>
            <a:ext cx="3692650" cy="1141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8" name="Google Shape;98;p19"/>
          <p:cNvGrpSpPr/>
          <p:nvPr/>
        </p:nvGrpSpPr>
        <p:grpSpPr>
          <a:xfrm>
            <a:off x="4298578" y="1524550"/>
            <a:ext cx="235655" cy="481300"/>
            <a:chOff x="4963775" y="5368550"/>
            <a:chExt cx="294900" cy="481300"/>
          </a:xfrm>
        </p:grpSpPr>
        <p:cxnSp>
          <p:nvCxnSpPr>
            <p:cNvPr id="99" name="Google Shape;99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0" name="Google Shape;100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1" name="Google Shape;101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" name="Google Shape;106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{BFCBDD4C-5326-46B8-A7F2-C8CFBA038199}</a:tableStyleId>
              </a:tblPr>
              <a:tblGrid>
                <a:gridCol w="1546950"/>
                <a:gridCol w="1390950"/>
                <a:gridCol w="1526050"/>
                <a:gridCol w="1350275"/>
                <a:gridCol w="3067850"/>
              </a:tblGrid>
              <a:tr h="17553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position to term rule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decimal as a fraction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0.8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3, 10,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24,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38,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57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Write the ratio of red to blue in its simplest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rounding to one significant figure, estimate the perimeter of this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7" name="Google Shape;107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4225" y="3201075"/>
            <a:ext cx="266700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8100" y="3445550"/>
            <a:ext cx="2804400" cy="1101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0" name="Google Shape;110;p20"/>
          <p:cNvGrpSpPr/>
          <p:nvPr/>
        </p:nvGrpSpPr>
        <p:grpSpPr>
          <a:xfrm>
            <a:off x="639403" y="1957575"/>
            <a:ext cx="235655" cy="481300"/>
            <a:chOff x="4963775" y="5368550"/>
            <a:chExt cx="294900" cy="481300"/>
          </a:xfrm>
        </p:grpSpPr>
        <p:cxnSp>
          <p:nvCxnSpPr>
            <p:cNvPr id="111" name="Google Shape;111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2" name="Google Shape;112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3" name="Google Shape;113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14" name="Google Shape;114;p20"/>
          <p:cNvSpPr txBox="1"/>
          <p:nvPr/>
        </p:nvSpPr>
        <p:spPr>
          <a:xfrm>
            <a:off x="821500" y="1957575"/>
            <a:ext cx="23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endParaRPr i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" name="Google Shape;119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{BFCBDD4C-5326-46B8-A7F2-C8CFBA038199}</a:tableStyleId>
              </a:tblPr>
              <a:tblGrid>
                <a:gridCol w="1546950"/>
                <a:gridCol w="1390950"/>
                <a:gridCol w="1526050"/>
                <a:gridCol w="1350275"/>
                <a:gridCol w="3067850"/>
              </a:tblGrid>
              <a:tr h="17553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position to term rule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decimal as a fraction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0.8 =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3, 10,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24,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31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38,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57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Write the ratio of red to blue in its simplest form.                                               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 : 3= 2 : 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rounding to one significant figure, estimate the perimeter of this triangle.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(6+9+9)       24 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0" name="Google Shape;120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1" name="Google Shape;121;p21"/>
          <p:cNvSpPr txBox="1"/>
          <p:nvPr/>
        </p:nvSpPr>
        <p:spPr>
          <a:xfrm>
            <a:off x="821500" y="1957575"/>
            <a:ext cx="23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endParaRPr i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2" name="Google Shape;12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8100" y="3445550"/>
            <a:ext cx="2804400" cy="110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4225" y="3201075"/>
            <a:ext cx="2667000" cy="14287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4" name="Google Shape;124;p21"/>
          <p:cNvGrpSpPr/>
          <p:nvPr/>
        </p:nvGrpSpPr>
        <p:grpSpPr>
          <a:xfrm>
            <a:off x="4176278" y="1524550"/>
            <a:ext cx="235655" cy="481300"/>
            <a:chOff x="4963775" y="5368550"/>
            <a:chExt cx="294900" cy="481300"/>
          </a:xfrm>
        </p:grpSpPr>
        <p:cxnSp>
          <p:nvCxnSpPr>
            <p:cNvPr id="125" name="Google Shape;125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6" name="Google Shape;126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7" name="Google Shape;127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28" name="Google Shape;128;p21"/>
          <p:cNvGrpSpPr/>
          <p:nvPr/>
        </p:nvGrpSpPr>
        <p:grpSpPr>
          <a:xfrm>
            <a:off x="1205303" y="1896750"/>
            <a:ext cx="1584855" cy="521850"/>
            <a:chOff x="9301278" y="1917025"/>
            <a:chExt cx="1584855" cy="521850"/>
          </a:xfrm>
        </p:grpSpPr>
        <p:sp>
          <p:nvSpPr>
            <p:cNvPr id="129" name="Google Shape;129;p21"/>
            <p:cNvSpPr txBox="1"/>
            <p:nvPr/>
          </p:nvSpPr>
          <p:spPr>
            <a:xfrm>
              <a:off x="9474775" y="1957575"/>
              <a:ext cx="13164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, </a:t>
              </a: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, </a:t>
              </a: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     , </a:t>
              </a: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, </a:t>
              </a: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grpSp>
          <p:nvGrpSpPr>
            <p:cNvPr id="130" name="Google Shape;130;p21"/>
            <p:cNvGrpSpPr/>
            <p:nvPr/>
          </p:nvGrpSpPr>
          <p:grpSpPr>
            <a:xfrm>
              <a:off x="9975878" y="1917025"/>
              <a:ext cx="235655" cy="481300"/>
              <a:chOff x="4963775" y="5368550"/>
              <a:chExt cx="294900" cy="481300"/>
            </a:xfrm>
          </p:grpSpPr>
          <p:cxnSp>
            <p:nvCxnSpPr>
              <p:cNvPr id="131" name="Google Shape;131;p21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BC8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32" name="Google Shape;132;p21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33" name="Google Shape;133;p21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grpSp>
          <p:nvGrpSpPr>
            <p:cNvPr id="134" name="Google Shape;134;p21"/>
            <p:cNvGrpSpPr/>
            <p:nvPr/>
          </p:nvGrpSpPr>
          <p:grpSpPr>
            <a:xfrm>
              <a:off x="10650478" y="1917025"/>
              <a:ext cx="235655" cy="481300"/>
              <a:chOff x="4963775" y="5368550"/>
              <a:chExt cx="294900" cy="481300"/>
            </a:xfrm>
          </p:grpSpPr>
          <p:cxnSp>
            <p:nvCxnSpPr>
              <p:cNvPr id="135" name="Google Shape;135;p21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BC8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36" name="Google Shape;136;p21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37" name="Google Shape;137;p21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grpSp>
          <p:nvGrpSpPr>
            <p:cNvPr id="138" name="Google Shape;138;p21"/>
            <p:cNvGrpSpPr/>
            <p:nvPr/>
          </p:nvGrpSpPr>
          <p:grpSpPr>
            <a:xfrm>
              <a:off x="9301278" y="1957575"/>
              <a:ext cx="235655" cy="481300"/>
              <a:chOff x="4963775" y="5368550"/>
              <a:chExt cx="294900" cy="481300"/>
            </a:xfrm>
          </p:grpSpPr>
          <p:cxnSp>
            <p:nvCxnSpPr>
              <p:cNvPr id="139" name="Google Shape;139;p21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BC8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40" name="Google Shape;140;p21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41" name="Google Shape;141;p21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</p:grpSp>
      <p:grpSp>
        <p:nvGrpSpPr>
          <p:cNvPr id="142" name="Google Shape;142;p21"/>
          <p:cNvGrpSpPr/>
          <p:nvPr/>
        </p:nvGrpSpPr>
        <p:grpSpPr>
          <a:xfrm>
            <a:off x="639403" y="1957575"/>
            <a:ext cx="235655" cy="481300"/>
            <a:chOff x="4963775" y="5368550"/>
            <a:chExt cx="294900" cy="481300"/>
          </a:xfrm>
        </p:grpSpPr>
        <p:cxnSp>
          <p:nvCxnSpPr>
            <p:cNvPr id="143" name="Google Shape;143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4" name="Google Shape;144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5" name="Google Shape;145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46" name="Google Shape;146;p21"/>
          <p:cNvSpPr txBox="1"/>
          <p:nvPr/>
        </p:nvSpPr>
        <p:spPr>
          <a:xfrm>
            <a:off x="976475" y="1957575"/>
            <a:ext cx="21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" name="Google Shape;151;p22"/>
          <p:cNvGraphicFramePr/>
          <p:nvPr/>
        </p:nvGraphicFramePr>
        <p:xfrm>
          <a:off x="130956" y="84333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{BFCBDD4C-5326-46B8-A7F2-C8CFBA038199}</a:tableStyleId>
              </a:tblPr>
              <a:tblGrid>
                <a:gridCol w="1546950"/>
                <a:gridCol w="1403750"/>
                <a:gridCol w="1513250"/>
                <a:gridCol w="1350275"/>
                <a:gridCol w="3067850"/>
              </a:tblGrid>
              <a:tr h="1733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position to term rule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decimal as a fraction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0.64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12, 7, 2, -3,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856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Write the ra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tio of triangles to quadrilaterals.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rounding to one significant figure, estimate the area of this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2" name="Google Shape;152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3" name="Google Shape;15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513" y="3217475"/>
            <a:ext cx="3267075" cy="123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6874" y="3326750"/>
            <a:ext cx="3230650" cy="134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9" name="Google Shape;159;p23"/>
          <p:cNvGraphicFramePr/>
          <p:nvPr/>
        </p:nvGraphicFramePr>
        <p:xfrm>
          <a:off x="130956" y="84333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{BFCBDD4C-5326-46B8-A7F2-C8CFBA038199}</a:tableStyleId>
              </a:tblPr>
              <a:tblGrid>
                <a:gridCol w="1546950"/>
                <a:gridCol w="1403750"/>
                <a:gridCol w="1513250"/>
                <a:gridCol w="1350275"/>
                <a:gridCol w="3067850"/>
              </a:tblGrid>
              <a:tr h="1733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position to term rule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5, 9, 13, 17, 21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decimal as a fraction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0.64 =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12, 7, 2, -3,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-8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-13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856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Write the ra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tio of triangles to quadrilaterals.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: 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rounding to one significant figure, estimate the area of this triangle.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      x 400 x 800)          160000 mm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0" name="Google Shape;160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1" name="Google Shape;16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413" y="3215075"/>
            <a:ext cx="3267075" cy="123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2699" y="3413900"/>
            <a:ext cx="3230650" cy="1348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3" name="Google Shape;163;p23"/>
          <p:cNvGrpSpPr/>
          <p:nvPr/>
        </p:nvGrpSpPr>
        <p:grpSpPr>
          <a:xfrm>
            <a:off x="4298578" y="1524550"/>
            <a:ext cx="235655" cy="481300"/>
            <a:chOff x="4963775" y="5368550"/>
            <a:chExt cx="294900" cy="481300"/>
          </a:xfrm>
        </p:grpSpPr>
        <p:cxnSp>
          <p:nvCxnSpPr>
            <p:cNvPr id="164" name="Google Shape;164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5" name="Google Shape;165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6" name="Google Shape;166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16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7" name="Google Shape;167;p23"/>
          <p:cNvGrpSpPr/>
          <p:nvPr/>
        </p:nvGrpSpPr>
        <p:grpSpPr>
          <a:xfrm>
            <a:off x="4776878" y="3122500"/>
            <a:ext cx="235655" cy="481300"/>
            <a:chOff x="4963775" y="5368550"/>
            <a:chExt cx="294900" cy="481300"/>
          </a:xfrm>
        </p:grpSpPr>
        <p:cxnSp>
          <p:nvCxnSpPr>
            <p:cNvPr id="168" name="Google Shape;168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9" name="Google Shape;169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0" name="Google Shape;170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