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EC8C506-621F-4368-B4F5-692D1065EAAD}">
  <a:tblStyle styleId="{9EC8C506-621F-4368-B4F5-692D1065EAA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200988F-AAF1-4B70-AAB4-AE1FD59EB4D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2440365-C6FE-4660-B2AD-6253DFA2CF8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dfcf2d90de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dfcf2d90de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ddd69c555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ddd69c5551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f2b8925299_0_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gf2b8925299_0_10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ddd69c555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gddd69c5551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f2b8925299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gf2b8925299_0_1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fcf2d90d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fcf2d90d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fcf2d90de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fcf2d90de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fcf2d90de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dfcf2d90de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f2b8925299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f2b8925299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ddd69c555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ddd69c555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f2b8925299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gf2b8925299_0_6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ddd69c555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gddd69c5551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f2b8925299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gf2b8925299_0_8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Spring Term</a:t>
            </a:r>
            <a:endParaRPr sz="1200"/>
          </a:p>
        </p:txBody>
      </p:sp>
      <p:graphicFrame>
        <p:nvGraphicFramePr>
          <p:cNvPr id="66" name="Google Shape;66;p16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{9EC8C506-621F-4368-B4F5-692D1065EAAD}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67" name="Google Shape;67;p16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69" name="Google Shape;69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72" name="Google Shape;72;p17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{9EC8C506-621F-4368-B4F5-692D1065EAAD}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73" name="Google Shape;73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4" name="Google Shape;84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2" name="Google Shape;92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3" name="Google Shape;93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0" name="Google Shape;100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8" name="Google Shape;108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9" name="Google Shape;109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6" name="Google Shape;216;p3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9640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0.05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kg =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standard form: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0.027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9.99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32, 14, 20, 66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examples 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what type of number?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5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ow has car usage changed as a method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transport for getting to school?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across the 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7" name="Google Shape;217;p3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8" name="Google Shape;218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425" y="2848324"/>
            <a:ext cx="363855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4100" y="2463925"/>
            <a:ext cx="2193900" cy="217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4" name="Google Shape;224;p3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9640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0.05 kg =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standard form: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0.027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2.7×10</a:t>
                      </a:r>
                      <a:r>
                        <a:rPr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9.99 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9.99×10</a:t>
                      </a:r>
                      <a:r>
                        <a:rPr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32, 14, 20, 66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examples 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what type of number?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Even numbers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5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ow has car usage changed as a method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transport for getting to school?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</a:t>
                      </a:r>
                      <a:b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proportion using a car has increased.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across the 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25" name="Google Shape;225;p3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26" name="Google Shape;22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425" y="2848324"/>
            <a:ext cx="3638550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3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84100" y="2463925"/>
            <a:ext cx="2193900" cy="217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2" name="Google Shape;232;p3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10292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 = 660 mL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standard form: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0.000103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393,300,000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√2, ∛7, 3√5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examples of what type of number?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which test did students have the mo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consistent results?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across the 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33" name="Google Shape;233;p3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34" name="Google Shape;23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950" y="2513919"/>
            <a:ext cx="28575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84100" y="2455982"/>
            <a:ext cx="2193900" cy="21759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0" name="Google Shape;240;p3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10292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0.66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L = 660 mL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standard form: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0.000103   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1.03×10</a:t>
                      </a:r>
                      <a:r>
                        <a:rPr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393,300,000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3.933×10</a:t>
                      </a:r>
                      <a:r>
                        <a:rPr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√2, ∛7, 3√5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examples of what type of number?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Surd (irrational numbers)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which test did students have the mo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consistent results?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Test 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across the 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41" name="Google Shape;241;p3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42" name="Google Shape;24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6950" y="2513919"/>
            <a:ext cx="2857500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84100" y="2455982"/>
            <a:ext cx="2193900" cy="21759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 txBox="1"/>
          <p:nvPr/>
        </p:nvSpPr>
        <p:spPr>
          <a:xfrm>
            <a:off x="157350" y="3873325"/>
            <a:ext cx="8829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Students may need reminders of metric units and their uses, and may also need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prompting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on what is meant by types of number; these could be covered prior to completing the questions.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Your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cohort may need extra time for questions on comparing graphs or reflections depending on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their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visual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abstraction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skills.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0" name="Google Shape;120;p28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{4200988F-AAF1-4B70-AAB4-AE1FD59EB4D8}</a:tableStyleId>
              </a:tblPr>
              <a:tblGrid>
                <a:gridCol w="86873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well as some fact based skills (units, number types), there are calculation and reasoning skills to work on this week. 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Standard form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Types of number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data using graphs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1" name="Google Shape;121;p2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9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{4200988F-AAF1-4B70-AAB4-AE1FD59EB4D8}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1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 you think are the advantages of the metric system?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Standard form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standard form also be known as “scientific notation”?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give examples of where standard form is used?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Types of number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there actually different types of number, or is it our representation that changes?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Comparing data using graphs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easier to compare data in numeric, tabular or visual format? Why?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Reflections occur frequently in nature. How are these similar/different to the reflections we perform in maths?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7" name="Google Shape;127;p29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Google Shape;132;p3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12160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1kg =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ordinary number: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5×10</a:t>
                      </a:r>
                      <a:r>
                        <a:rPr baseline="3000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8×10</a:t>
                      </a:r>
                      <a:r>
                        <a:rPr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82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country won an increasing number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medals at successive olympics?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across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3" name="Google Shape;133;p3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4" name="Google Shape;134;p30"/>
          <p:cNvGrpSpPr/>
          <p:nvPr/>
        </p:nvGrpSpPr>
        <p:grpSpPr>
          <a:xfrm>
            <a:off x="6248228" y="862525"/>
            <a:ext cx="291747" cy="481300"/>
            <a:chOff x="6248228" y="862525"/>
            <a:chExt cx="291747" cy="481300"/>
          </a:xfrm>
        </p:grpSpPr>
        <p:grpSp>
          <p:nvGrpSpPr>
            <p:cNvPr id="135" name="Google Shape;135;p30"/>
            <p:cNvGrpSpPr/>
            <p:nvPr/>
          </p:nvGrpSpPr>
          <p:grpSpPr>
            <a:xfrm>
              <a:off x="6248228" y="862525"/>
              <a:ext cx="235655" cy="481300"/>
              <a:chOff x="4963775" y="5368550"/>
              <a:chExt cx="294900" cy="481300"/>
            </a:xfrm>
          </p:grpSpPr>
          <p:cxnSp>
            <p:nvCxnSpPr>
              <p:cNvPr id="136" name="Google Shape;136;p30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7" name="Google Shape;137;p30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38" name="Google Shape;138;p30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39" name="Google Shape;139;p30"/>
            <p:cNvSpPr txBox="1"/>
            <p:nvPr/>
          </p:nvSpPr>
          <p:spPr>
            <a:xfrm>
              <a:off x="6407675" y="887625"/>
              <a:ext cx="1323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</a:t>
              </a:r>
              <a:endParaRPr/>
            </a:p>
          </p:txBody>
        </p:sp>
      </p:grpSp>
      <p:grpSp>
        <p:nvGrpSpPr>
          <p:cNvPr id="140" name="Google Shape;140;p30"/>
          <p:cNvGrpSpPr/>
          <p:nvPr/>
        </p:nvGrpSpPr>
        <p:grpSpPr>
          <a:xfrm>
            <a:off x="6617322" y="862525"/>
            <a:ext cx="291747" cy="481300"/>
            <a:chOff x="6248228" y="862525"/>
            <a:chExt cx="291747" cy="481300"/>
          </a:xfrm>
        </p:grpSpPr>
        <p:grpSp>
          <p:nvGrpSpPr>
            <p:cNvPr id="141" name="Google Shape;141;p30"/>
            <p:cNvGrpSpPr/>
            <p:nvPr/>
          </p:nvGrpSpPr>
          <p:grpSpPr>
            <a:xfrm>
              <a:off x="6248228" y="862525"/>
              <a:ext cx="235655" cy="481300"/>
              <a:chOff x="4963775" y="5368550"/>
              <a:chExt cx="294900" cy="481300"/>
            </a:xfrm>
          </p:grpSpPr>
          <p:cxnSp>
            <p:nvCxnSpPr>
              <p:cNvPr id="142" name="Google Shape;142;p30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43" name="Google Shape;143;p30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44" name="Google Shape;144;p30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45" name="Google Shape;145;p30"/>
            <p:cNvSpPr txBox="1"/>
            <p:nvPr/>
          </p:nvSpPr>
          <p:spPr>
            <a:xfrm>
              <a:off x="6407675" y="887625"/>
              <a:ext cx="1323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</a:t>
              </a:r>
              <a:endParaRPr/>
            </a:p>
          </p:txBody>
        </p:sp>
      </p:grpSp>
      <p:grpSp>
        <p:nvGrpSpPr>
          <p:cNvPr id="146" name="Google Shape;146;p30"/>
          <p:cNvGrpSpPr/>
          <p:nvPr/>
        </p:nvGrpSpPr>
        <p:grpSpPr>
          <a:xfrm>
            <a:off x="6935899" y="862525"/>
            <a:ext cx="235655" cy="481300"/>
            <a:chOff x="4969522" y="5368550"/>
            <a:chExt cx="294900" cy="481300"/>
          </a:xfrm>
        </p:grpSpPr>
        <p:cxnSp>
          <p:nvCxnSpPr>
            <p:cNvPr id="147" name="Google Shape;147;p30"/>
            <p:cNvCxnSpPr/>
            <p:nvPr/>
          </p:nvCxnSpPr>
          <p:spPr>
            <a:xfrm>
              <a:off x="4969522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8" name="Google Shape;148;p30"/>
            <p:cNvSpPr txBox="1"/>
            <p:nvPr/>
          </p:nvSpPr>
          <p:spPr>
            <a:xfrm>
              <a:off x="4969522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9" name="Google Shape;149;p30"/>
            <p:cNvSpPr txBox="1"/>
            <p:nvPr/>
          </p:nvSpPr>
          <p:spPr>
            <a:xfrm>
              <a:off x="4969522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50" name="Google Shape;150;p30"/>
          <p:cNvSpPr txBox="1"/>
          <p:nvPr/>
        </p:nvSpPr>
        <p:spPr>
          <a:xfrm>
            <a:off x="6144000" y="1242525"/>
            <a:ext cx="2846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what type of number?</a:t>
            </a:r>
            <a:endParaRPr b="1" sz="16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1" name="Google Shape;151;p30"/>
          <p:cNvSpPr txBox="1"/>
          <p:nvPr/>
        </p:nvSpPr>
        <p:spPr>
          <a:xfrm>
            <a:off x="7170625" y="887625"/>
            <a:ext cx="174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are examples of</a:t>
            </a:r>
            <a:endParaRPr/>
          </a:p>
        </p:txBody>
      </p:sp>
      <p:pic>
        <p:nvPicPr>
          <p:cNvPr id="152" name="Google Shape;15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1911" y="2894099"/>
            <a:ext cx="2447577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43963" y="2838962"/>
            <a:ext cx="3038475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3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12160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1kg =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1000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ordinary number: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5×10</a:t>
                      </a:r>
                      <a:r>
                        <a:rPr baseline="3000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5000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8×10</a:t>
                      </a:r>
                      <a:r>
                        <a:rPr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82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country won an increasing number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medals at successive olympics?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Brazil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across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3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0" name="Google Shape;160;p31"/>
          <p:cNvGrpSpPr/>
          <p:nvPr/>
        </p:nvGrpSpPr>
        <p:grpSpPr>
          <a:xfrm>
            <a:off x="6248228" y="862525"/>
            <a:ext cx="291747" cy="481300"/>
            <a:chOff x="6248228" y="862525"/>
            <a:chExt cx="291747" cy="481300"/>
          </a:xfrm>
        </p:grpSpPr>
        <p:grpSp>
          <p:nvGrpSpPr>
            <p:cNvPr id="161" name="Google Shape;161;p31"/>
            <p:cNvGrpSpPr/>
            <p:nvPr/>
          </p:nvGrpSpPr>
          <p:grpSpPr>
            <a:xfrm>
              <a:off x="6248228" y="862525"/>
              <a:ext cx="235655" cy="481300"/>
              <a:chOff x="4963775" y="5368550"/>
              <a:chExt cx="294900" cy="481300"/>
            </a:xfrm>
          </p:grpSpPr>
          <p:cxnSp>
            <p:nvCxnSpPr>
              <p:cNvPr id="162" name="Google Shape;162;p3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3" name="Google Shape;163;p3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 b="1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4" name="Google Shape;164;p3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 b="1"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65" name="Google Shape;165;p31"/>
            <p:cNvSpPr txBox="1"/>
            <p:nvPr/>
          </p:nvSpPr>
          <p:spPr>
            <a:xfrm>
              <a:off x="6407675" y="887625"/>
              <a:ext cx="1323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</a:t>
              </a:r>
              <a:endParaRPr/>
            </a:p>
          </p:txBody>
        </p:sp>
      </p:grpSp>
      <p:grpSp>
        <p:nvGrpSpPr>
          <p:cNvPr id="166" name="Google Shape;166;p31"/>
          <p:cNvGrpSpPr/>
          <p:nvPr/>
        </p:nvGrpSpPr>
        <p:grpSpPr>
          <a:xfrm>
            <a:off x="6617322" y="862525"/>
            <a:ext cx="291747" cy="481300"/>
            <a:chOff x="6248228" y="862525"/>
            <a:chExt cx="291747" cy="481300"/>
          </a:xfrm>
        </p:grpSpPr>
        <p:grpSp>
          <p:nvGrpSpPr>
            <p:cNvPr id="167" name="Google Shape;167;p31"/>
            <p:cNvGrpSpPr/>
            <p:nvPr/>
          </p:nvGrpSpPr>
          <p:grpSpPr>
            <a:xfrm>
              <a:off x="6248228" y="862525"/>
              <a:ext cx="235655" cy="481300"/>
              <a:chOff x="4963775" y="5368550"/>
              <a:chExt cx="294900" cy="481300"/>
            </a:xfrm>
          </p:grpSpPr>
          <p:cxnSp>
            <p:nvCxnSpPr>
              <p:cNvPr id="168" name="Google Shape;168;p3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19050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9" name="Google Shape;169;p3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 b="1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70" name="Google Shape;170;p3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 b="1"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71" name="Google Shape;171;p31"/>
            <p:cNvSpPr txBox="1"/>
            <p:nvPr/>
          </p:nvSpPr>
          <p:spPr>
            <a:xfrm>
              <a:off x="6407675" y="887625"/>
              <a:ext cx="132300" cy="4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600">
                  <a:solidFill>
                    <a:schemeClr val="dk1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,</a:t>
              </a:r>
              <a:endParaRPr/>
            </a:p>
          </p:txBody>
        </p:sp>
      </p:grpSp>
      <p:grpSp>
        <p:nvGrpSpPr>
          <p:cNvPr id="172" name="Google Shape;172;p31"/>
          <p:cNvGrpSpPr/>
          <p:nvPr/>
        </p:nvGrpSpPr>
        <p:grpSpPr>
          <a:xfrm>
            <a:off x="6935899" y="862525"/>
            <a:ext cx="235655" cy="481300"/>
            <a:chOff x="4969522" y="5368550"/>
            <a:chExt cx="294900" cy="481300"/>
          </a:xfrm>
        </p:grpSpPr>
        <p:cxnSp>
          <p:nvCxnSpPr>
            <p:cNvPr id="173" name="Google Shape;173;p31"/>
            <p:cNvCxnSpPr/>
            <p:nvPr/>
          </p:nvCxnSpPr>
          <p:spPr>
            <a:xfrm>
              <a:off x="4969522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4" name="Google Shape;174;p31"/>
            <p:cNvSpPr txBox="1"/>
            <p:nvPr/>
          </p:nvSpPr>
          <p:spPr>
            <a:xfrm>
              <a:off x="4969522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5" name="Google Shape;175;p31"/>
            <p:cNvSpPr txBox="1"/>
            <p:nvPr/>
          </p:nvSpPr>
          <p:spPr>
            <a:xfrm>
              <a:off x="4969522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176" name="Google Shape;176;p31"/>
          <p:cNvSpPr txBox="1"/>
          <p:nvPr/>
        </p:nvSpPr>
        <p:spPr>
          <a:xfrm>
            <a:off x="6144000" y="1242525"/>
            <a:ext cx="28461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what type of number?</a:t>
            </a:r>
            <a:br>
              <a:rPr b="1"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</a:br>
            <a:r>
              <a:rPr b="1" lang="en" sz="1600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rPr>
              <a:t>Fraction (rational numbers)</a:t>
            </a:r>
            <a:endParaRPr b="1" sz="1600">
              <a:solidFill>
                <a:srgbClr val="00BC89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77" name="Google Shape;177;p31"/>
          <p:cNvSpPr txBox="1"/>
          <p:nvPr/>
        </p:nvSpPr>
        <p:spPr>
          <a:xfrm>
            <a:off x="7170625" y="887625"/>
            <a:ext cx="1743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are examples of</a:t>
            </a:r>
            <a:endParaRPr/>
          </a:p>
        </p:txBody>
      </p:sp>
      <p:pic>
        <p:nvPicPr>
          <p:cNvPr id="178" name="Google Shape;17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1911" y="2894099"/>
            <a:ext cx="2447577" cy="1866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43963" y="2838962"/>
            <a:ext cx="3038475" cy="186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3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12730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1.75 m =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ordinary number: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4.2×10</a:t>
                      </a:r>
                      <a:r>
                        <a:rPr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1.3×10</a:t>
                      </a:r>
                      <a:r>
                        <a:rPr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-3, -7.23, -0.001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examples of what type of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number?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5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power source had the same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ortion of usage in 1980 and 1990?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across the 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5" name="Google Shape;185;p3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4225" y="3072207"/>
            <a:ext cx="2819200" cy="156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16187" y="2686685"/>
            <a:ext cx="2167825" cy="197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2" name="Google Shape;192;p3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12730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1.75 m =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175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cm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as an ordinary number: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4.2×10</a:t>
                      </a:r>
                      <a:r>
                        <a:rPr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42000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1.3×10</a:t>
                      </a:r>
                      <a:r>
                        <a:rPr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0.0013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-3, -7.23, -0.001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examples of what type of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umber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Negative numbers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45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power source had the same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prop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ortion of usage in 1980 and 1990?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Hydroelectric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object across the given line.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3" name="Google Shape;193;p3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4" name="Google Shape;194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4225" y="3072207"/>
            <a:ext cx="2819200" cy="1562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16187" y="2686685"/>
            <a:ext cx="2167825" cy="1975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0" name="Google Shape;200;p3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7777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25.4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km =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standard form: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600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0.07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2, 3, 7, 13, 29,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examples of what type of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number?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086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animal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had the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most sightings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March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triangle in the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-axis, then the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-axis.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1" name="Google Shape;201;p3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2" name="Google Shape;20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800" y="2371049"/>
            <a:ext cx="3485800" cy="23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1137" y="2522275"/>
            <a:ext cx="2293000" cy="209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8" name="Google Shape;208;p3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{E2440365-C6FE-4660-B2AD-6253DFA2CF85}</a:tableStyleId>
              </a:tblPr>
              <a:tblGrid>
                <a:gridCol w="1546950"/>
                <a:gridCol w="878875"/>
                <a:gridCol w="2038125"/>
                <a:gridCol w="1350275"/>
                <a:gridCol w="3067850"/>
              </a:tblGrid>
              <a:tr h="7777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25.4 km =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25400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standard form: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600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6×10</a:t>
                      </a:r>
                      <a:r>
                        <a:rPr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0.07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7×10</a:t>
                      </a:r>
                      <a:r>
                        <a:rPr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2, 3, 7, 13, 29,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examples of what type of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umber?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Prime numbers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086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animal had the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most sightings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March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Whales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Reflect the triangle in the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y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-axis, then the</a:t>
                      </a:r>
                      <a:b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-axis.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9" name="Google Shape;209;p3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0" name="Google Shape;21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2800" y="2371049"/>
            <a:ext cx="3485800" cy="234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1137" y="2522275"/>
            <a:ext cx="2293000" cy="209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