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y="5143500" cx="9144000"/>
  <p:notesSz cx="6858000" cy="9144000"/>
  <p:embeddedFontLst>
    <p:embeddedFont>
      <p:font typeface="Nunito Sans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543">
          <p15:clr>
            <a:srgbClr val="9AA0A6"/>
          </p15:clr>
        </p15:guide>
        <p15:guide id="2" pos="2866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7DB8C76-7376-4DC7-B944-DC48AC2C6BE6}">
  <a:tblStyle styleId="{07DB8C76-7376-4DC7-B944-DC48AC2C6BE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D6368823-DD14-4866-B9CD-FD6CB15A4808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65CC89A1-FEE4-4749-A185-3314D53AF5A0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543" orient="horz"/>
        <p:guide pos="2866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11" Type="http://schemas.openxmlformats.org/officeDocument/2006/relationships/slide" Target="slides/slide4.xml"/><Relationship Id="rId22" Type="http://schemas.openxmlformats.org/officeDocument/2006/relationships/font" Target="fonts/NunitoSans-bold.fntdata"/><Relationship Id="rId10" Type="http://schemas.openxmlformats.org/officeDocument/2006/relationships/slide" Target="slides/slide3.xml"/><Relationship Id="rId21" Type="http://schemas.openxmlformats.org/officeDocument/2006/relationships/font" Target="fonts/NunitoSans-regular.fntdata"/><Relationship Id="rId13" Type="http://schemas.openxmlformats.org/officeDocument/2006/relationships/slide" Target="slides/slide6.xml"/><Relationship Id="rId24" Type="http://schemas.openxmlformats.org/officeDocument/2006/relationships/font" Target="fonts/NunitoSans-boldItalic.fntdata"/><Relationship Id="rId12" Type="http://schemas.openxmlformats.org/officeDocument/2006/relationships/slide" Target="slides/slide5.xml"/><Relationship Id="rId23" Type="http://schemas.openxmlformats.org/officeDocument/2006/relationships/font" Target="fonts/NunitoSans-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2.xml"/><Relationship Id="rId6" Type="http://schemas.openxmlformats.org/officeDocument/2006/relationships/slideMaster" Target="slideMasters/slideMaster2.xml"/><Relationship Id="rId18" Type="http://schemas.openxmlformats.org/officeDocument/2006/relationships/slide" Target="slides/slide1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dfcf2d90de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dfcf2d90de_0_1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e0ea6cd59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e0ea6cd591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f2d509298c_2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gf2d509298c_2_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e0ea6cd59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ge0ea6cd591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f2d509298c_2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f2d509298c_2_6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dfcf2d90de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dfcf2d90de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dfcf2d90de_0_1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dfcf2d90de_0_1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dfcf2d90de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gdfcf2d90de_0_15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f2d509298c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f2d509298c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e0ea6cd59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e0ea6cd591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f2d509298c_2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f2d509298c_2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e0ea6cd59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ge0ea6cd591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f2d509298c_2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5" name="Google Shape;175;gf2d509298c_2_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6" name="Google Shape;56;p14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4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8" name="Google Shape;58;p14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GCSE – FOUNDATION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SPRING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59" name="Google Shape;59;p14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0" name="Google Shape;60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3" name="Google Shape;63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6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Spring Term</a:t>
            </a:r>
            <a:endParaRPr sz="1200"/>
          </a:p>
        </p:txBody>
      </p:sp>
      <p:graphicFrame>
        <p:nvGraphicFramePr>
          <p:cNvPr id="66" name="Google Shape;66;p16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{07DB8C76-7376-4DC7-B944-DC48AC2C6BE6}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67" name="Google Shape;67;p16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6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69" name="Google Shape;69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GCSE Maths Revision | Fluent in Five | 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Spring </a:t>
            </a:r>
            <a:r>
              <a:rPr lang="en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Term</a:t>
            </a:r>
            <a:endParaRPr sz="1200"/>
          </a:p>
        </p:txBody>
      </p:sp>
      <p:graphicFrame>
        <p:nvGraphicFramePr>
          <p:cNvPr id="72" name="Google Shape;72;p17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{07DB8C76-7376-4DC7-B944-DC48AC2C6BE6}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73" name="Google Shape;73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6" name="Google Shape;76;p1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7" name="Google Shape;77;p1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8" name="Google Shape;7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81" name="Google Shape;81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84" name="Google Shape;84;p2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5" name="Google Shape;85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8" name="Google Shape;88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92" name="Google Shape;92;p2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93" name="Google Shape;93;p2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4" name="Google Shape;94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7" name="Google Shape;97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0" name="Google Shape;100;p2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1" name="Google Shape;101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06" name="Google Shape;106;p2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107" name="Google Shape;107;p26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108" name="Google Shape;108;p26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109" name="Google Shape;109;p2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5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Relationship Id="rId4" Type="http://schemas.openxmlformats.org/officeDocument/2006/relationships/image" Target="../media/image8.png"/><Relationship Id="rId5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7.png"/><Relationship Id="rId5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7.png"/><Relationship Id="rId5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7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6" name="Google Shape;186;p3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{65CC89A1-FEE4-4749-A185-3314D53AF5A0}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539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Write the ratio of red to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blue to green.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upper and lower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bounds if a number is 6.5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rounded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the nearest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tenth.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lang="en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lang="en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-1, -6, -11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780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are the coordinates of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part of the circle is the arrow pointing towards?</a:t>
                      </a:r>
                      <a:endParaRPr b="1" sz="1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7" name="Google Shape;187;p3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8" name="Google Shape;188;p36"/>
          <p:cNvPicPr preferRelativeResize="0"/>
          <p:nvPr/>
        </p:nvPicPr>
        <p:blipFill rotWithShape="1">
          <a:blip r:embed="rId3">
            <a:alphaModFix/>
          </a:blip>
          <a:srcRect b="0" l="0" r="0" t="39254"/>
          <a:stretch/>
        </p:blipFill>
        <p:spPr>
          <a:xfrm>
            <a:off x="492950" y="1522313"/>
            <a:ext cx="2219325" cy="32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09143" y="2825154"/>
            <a:ext cx="2253600" cy="1926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3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80603" y="2938475"/>
            <a:ext cx="2018738" cy="160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5" name="Google Shape;195;p3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{65CC89A1-FEE4-4749-A185-3314D53AF5A0}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5397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Write the ratio of red to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blue to green.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2:3:4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upper and lower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bounds if a number is 6.5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rounded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the nearest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tenth.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UB=6.55, LB=6.45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-1, -6, -11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780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are the coordinates of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b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(-3,-1), </a:t>
                      </a:r>
                      <a:r>
                        <a:rPr b="1"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(1.5,2)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part of the circle is the arrow pointing towards?</a:t>
                      </a:r>
                      <a:b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Tangent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96" name="Google Shape;196;p3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97" name="Google Shape;197;p37"/>
          <p:cNvPicPr preferRelativeResize="0"/>
          <p:nvPr/>
        </p:nvPicPr>
        <p:blipFill rotWithShape="1">
          <a:blip r:embed="rId3">
            <a:alphaModFix/>
          </a:blip>
          <a:srcRect b="0" l="0" r="0" t="39254"/>
          <a:stretch/>
        </p:blipFill>
        <p:spPr>
          <a:xfrm>
            <a:off x="492950" y="1522313"/>
            <a:ext cx="2219325" cy="32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8" name="Google Shape;198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09143" y="2825154"/>
            <a:ext cx="2253600" cy="19261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Google Shape;199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09242" y="2980275"/>
            <a:ext cx="2135850" cy="1693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" name="Google Shape;204;p3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{65CC89A1-FEE4-4749-A185-3314D53AF5A0}</a:tableStyleId>
              </a:tblPr>
              <a:tblGrid>
                <a:gridCol w="1546950"/>
                <a:gridCol w="1301375"/>
                <a:gridCol w="1615625"/>
                <a:gridCol w="1462525"/>
                <a:gridCol w="2955600"/>
              </a:tblGrid>
              <a:tr h="7749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ratio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the number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of squares to circles is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5:2. Show this in a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diagram.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upper and lower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bounds if a number is 860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rounded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2 significant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figures.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numbers: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5, 9,  </a:t>
                      </a:r>
                      <a:r>
                        <a:rPr lang="en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lang="en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21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32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are the coordinates of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parts of the circle 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05" name="Google Shape;205;p3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06" name="Google Shape;20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725" y="3064700"/>
            <a:ext cx="2076443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06525" y="2870125"/>
            <a:ext cx="3053825" cy="1672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2" name="Google Shape;212;p3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{65CC89A1-FEE4-4749-A185-3314D53AF5A0}</a:tableStyleId>
              </a:tblPr>
              <a:tblGrid>
                <a:gridCol w="1546950"/>
                <a:gridCol w="1301375"/>
                <a:gridCol w="1615625"/>
                <a:gridCol w="1462525"/>
                <a:gridCol w="2955600"/>
              </a:tblGrid>
              <a:tr h="7749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ratio of the number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of squares to circles is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5:2. Show this in a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diagram.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upper and lower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bounds if a number is 860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rounded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2 significant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figures.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UB=865, LB=855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numbers: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5, 9,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21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432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are the coordinates of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b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(3.5,2.5), </a:t>
                      </a:r>
                      <a:r>
                        <a:rPr b="1"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(-2.5,-3)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parts of the circle 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Segment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Chord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13" name="Google Shape;213;p3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14" name="Google Shape;214;p39"/>
          <p:cNvGrpSpPr/>
          <p:nvPr/>
        </p:nvGrpSpPr>
        <p:grpSpPr>
          <a:xfrm>
            <a:off x="561850" y="1975225"/>
            <a:ext cx="2145475" cy="217200"/>
            <a:chOff x="405675" y="1883400"/>
            <a:chExt cx="2145475" cy="217200"/>
          </a:xfrm>
        </p:grpSpPr>
        <p:sp>
          <p:nvSpPr>
            <p:cNvPr id="215" name="Google Shape;215;p39"/>
            <p:cNvSpPr/>
            <p:nvPr/>
          </p:nvSpPr>
          <p:spPr>
            <a:xfrm>
              <a:off x="405675" y="1883400"/>
              <a:ext cx="217500" cy="217200"/>
            </a:xfrm>
            <a:prstGeom prst="rect">
              <a:avLst/>
            </a:prstGeom>
            <a:solidFill>
              <a:srgbClr val="00BC8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39"/>
            <p:cNvSpPr/>
            <p:nvPr/>
          </p:nvSpPr>
          <p:spPr>
            <a:xfrm>
              <a:off x="727004" y="1883400"/>
              <a:ext cx="217500" cy="217200"/>
            </a:xfrm>
            <a:prstGeom prst="rect">
              <a:avLst/>
            </a:prstGeom>
            <a:solidFill>
              <a:srgbClr val="00BC8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39"/>
            <p:cNvSpPr/>
            <p:nvPr/>
          </p:nvSpPr>
          <p:spPr>
            <a:xfrm>
              <a:off x="1048333" y="1883400"/>
              <a:ext cx="217500" cy="217200"/>
            </a:xfrm>
            <a:prstGeom prst="rect">
              <a:avLst/>
            </a:prstGeom>
            <a:solidFill>
              <a:srgbClr val="00BC8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" name="Google Shape;218;p39"/>
            <p:cNvSpPr/>
            <p:nvPr/>
          </p:nvSpPr>
          <p:spPr>
            <a:xfrm>
              <a:off x="1369663" y="1883400"/>
              <a:ext cx="217500" cy="217200"/>
            </a:xfrm>
            <a:prstGeom prst="rect">
              <a:avLst/>
            </a:prstGeom>
            <a:solidFill>
              <a:srgbClr val="00BC8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9" name="Google Shape;219;p39"/>
            <p:cNvSpPr/>
            <p:nvPr/>
          </p:nvSpPr>
          <p:spPr>
            <a:xfrm>
              <a:off x="1690992" y="1883400"/>
              <a:ext cx="217500" cy="217200"/>
            </a:xfrm>
            <a:prstGeom prst="rect">
              <a:avLst/>
            </a:prstGeom>
            <a:solidFill>
              <a:srgbClr val="00BC8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39"/>
            <p:cNvSpPr/>
            <p:nvPr/>
          </p:nvSpPr>
          <p:spPr>
            <a:xfrm>
              <a:off x="2012321" y="1883400"/>
              <a:ext cx="217500" cy="217200"/>
            </a:xfrm>
            <a:prstGeom prst="ellipse">
              <a:avLst/>
            </a:prstGeom>
            <a:solidFill>
              <a:srgbClr val="00BC8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39"/>
            <p:cNvSpPr/>
            <p:nvPr/>
          </p:nvSpPr>
          <p:spPr>
            <a:xfrm>
              <a:off x="2333650" y="1883400"/>
              <a:ext cx="217500" cy="217200"/>
            </a:xfrm>
            <a:prstGeom prst="ellipse">
              <a:avLst/>
            </a:prstGeom>
            <a:solidFill>
              <a:srgbClr val="00BC8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222" name="Google Shape;22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725" y="3064700"/>
            <a:ext cx="2076443" cy="16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45050" y="3220025"/>
            <a:ext cx="2757775" cy="151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8"/>
          <p:cNvSpPr txBox="1"/>
          <p:nvPr/>
        </p:nvSpPr>
        <p:spPr>
          <a:xfrm>
            <a:off x="143538" y="3873325"/>
            <a:ext cx="8829300" cy="8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There is an 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emphasis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 on use of correct notation and terminology this week. Students should be 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keeping</a:t>
            </a:r>
            <a:r>
              <a:rPr lang="en" sz="1500">
                <a:solidFill>
                  <a:schemeClr val="dk1"/>
                </a:solidFill>
                <a:latin typeface="Nunito Sans"/>
                <a:ea typeface="Nunito Sans"/>
                <a:cs typeface="Nunito Sans"/>
                <a:sym typeface="Nunito Sans"/>
              </a:rPr>
              <a:t> notes in order to fully develop their mathematical literacy. The skills used this week will be developed in coming weeks so deal with any misconceptions early on.</a:t>
            </a:r>
            <a:endParaRPr sz="1500">
              <a:solidFill>
                <a:schemeClr val="dk1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0" name="Google Shape;120;p28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{D6368823-DD14-4866-B9CD-FD6CB15A4808}</a:tableStyleId>
              </a:tblPr>
              <a:tblGrid>
                <a:gridCol w="876837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Skills covered in the previous half terms will be necessary to fully access topics from this point onwards. </a:t>
                      </a: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Knowledge</a:t>
                      </a: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skills will be extended, covering a broader range of topics.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Ratio notation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Limits of accuracy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Patterns/ sequences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Coordinates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terminology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1" name="Google Shape;121;p2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9"/>
          <p:cNvGraphicFramePr/>
          <p:nvPr/>
        </p:nvGraphicFramePr>
        <p:xfrm>
          <a:off x="174000" y="905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{D6368823-DD14-4866-B9CD-FD6CB15A4808}</a:tableStyleId>
              </a:tblPr>
              <a:tblGrid>
                <a:gridCol w="8458075"/>
              </a:tblGrid>
              <a:tr h="355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week’s ideas for class discussion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529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Ratio notation</a:t>
                      </a:r>
                      <a:endParaRPr b="1">
                        <a:solidFill>
                          <a:srgbClr val="FF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does the order a ratio is written matter so much?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90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Limits of accuracy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it be important to know the bounds of a number that has been rounded?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CFCFC"/>
                    </a:solidFill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Patterns/ sequences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famous number sequences can you name/describe?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famous patterns can you name?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there visual patterns that can be expressed using numbers?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235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Coordinates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remember the order for plotting coordinates?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089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">
                          <a:solidFill>
                            <a:schemeClr val="dk1"/>
                          </a:solidFill>
                          <a:highlight>
                            <a:schemeClr val="lt1"/>
                          </a:highlight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Circle terminology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FF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">
                          <a:solidFill>
                            <a:srgbClr val="0000FF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any of these terms used outside of maths? Why do you think this is the case?</a:t>
                      </a:r>
                      <a:endParaRPr b="1">
                        <a:solidFill>
                          <a:srgbClr val="0000FF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27" name="Google Shape;127;p29"/>
          <p:cNvSpPr txBox="1"/>
          <p:nvPr/>
        </p:nvSpPr>
        <p:spPr>
          <a:xfrm>
            <a:off x="80050" y="361775"/>
            <a:ext cx="2614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Discussion Ideas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" name="Google Shape;132;p3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{65CC89A1-FEE4-4749-A185-3314D53AF5A0}</a:tableStyleId>
              </a:tblPr>
              <a:tblGrid>
                <a:gridCol w="1546950"/>
                <a:gridCol w="1301375"/>
                <a:gridCol w="1583950"/>
                <a:gridCol w="1381950"/>
                <a:gridCol w="3067850"/>
              </a:tblGrid>
              <a:tr h="12862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red to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lue.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upper and lower 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bounds if a number is 430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rounded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the nearest 10.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3, 6, 9, </a:t>
                      </a:r>
                      <a:r>
                        <a:rPr lang="en" sz="1600" u="sng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lang="en" sz="1600" u="sng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lang="en" sz="1600" u="sng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18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786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are the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coordinates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</a:t>
                      </a:r>
                      <a:r>
                        <a:rPr b="1"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parts of the circle 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3" name="Google Shape;133;p3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4" name="Google Shape;13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8100" y="1499118"/>
            <a:ext cx="1657000" cy="261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5000" y="2911974"/>
            <a:ext cx="1919025" cy="1680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19350" y="2759621"/>
            <a:ext cx="2751596" cy="1609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1" name="Google Shape;141;p3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{65CC89A1-FEE4-4749-A185-3314D53AF5A0}</a:tableStyleId>
              </a:tblPr>
              <a:tblGrid>
                <a:gridCol w="1546950"/>
                <a:gridCol w="1301375"/>
                <a:gridCol w="1583950"/>
                <a:gridCol w="1381950"/>
                <a:gridCol w="3067850"/>
              </a:tblGrid>
              <a:tr h="12862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Write the ratio of red to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lue.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3:2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upper and lower 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bounds if a number is 430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rounded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the nearest 10.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UB = 435, LB = 425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b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3, 6, 9,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</a:t>
                      </a: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18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786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are the </a:t>
                      </a: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coordinates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</a:t>
                      </a:r>
                      <a:r>
                        <a:rPr b="1" i="1" lang="en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(2,4), </a:t>
                      </a:r>
                      <a:r>
                        <a:rPr b="1"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(5,1)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parts of the circle 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Circumference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Diameter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dk1">
                          <a:alpha val="0"/>
                        </a:scheme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2" name="Google Shape;142;p3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3" name="Google Shape;143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8100" y="1499118"/>
            <a:ext cx="1657000" cy="2616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55000" y="2911974"/>
            <a:ext cx="1919025" cy="1680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23425" y="2982809"/>
            <a:ext cx="2751596" cy="1609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3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{65CC89A1-FEE4-4749-A185-3314D53AF5A0}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573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blue to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green.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upper and lower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bounds if a number is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6000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rounded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the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nearest 100.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2, 4, 8, </a:t>
                      </a:r>
                      <a:r>
                        <a:rPr lang="en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lang="en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64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67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are the coordinates of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parts of the circle 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1" name="Google Shape;151;p3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2" name="Google Shape;15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9950" y="1579138"/>
            <a:ext cx="2336000" cy="28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4500" y="2972212"/>
            <a:ext cx="2835199" cy="168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3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69275" y="2630549"/>
            <a:ext cx="3136500" cy="185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9" name="Google Shape;159;p3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{65CC89A1-FEE4-4749-A185-3314D53AF5A0}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573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blue to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reen.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2:4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upper and lower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bounds if a number is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6000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rounded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the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nearest 100.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UB=6050, LB=5950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2, 4, 8,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16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64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67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are the coordinates of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b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(-3,2), </a:t>
                      </a:r>
                      <a:r>
                        <a:rPr b="1"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(0,3)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the parts of the circle </a:t>
                      </a:r>
                      <a:endParaRPr b="1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Radius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Arc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0" name="Google Shape;160;p3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1" name="Google Shape;161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9950" y="1579138"/>
            <a:ext cx="2336000" cy="28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84500" y="2972212"/>
            <a:ext cx="2835199" cy="168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01400" y="3053650"/>
            <a:ext cx="2708450" cy="159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8" name="Google Shape;168;p3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{65CC89A1-FEE4-4749-A185-3314D53AF5A0}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3030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red to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green.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upper and lower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bounds if a number is 57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rounded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the nearest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integer.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lang="en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lang="en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11, 15, 19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251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are the coordinates of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b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part of the circle is blue?</a:t>
                      </a:r>
                      <a:endParaRPr b="1"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9" name="Google Shape;169;p3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0" name="Google Shape;170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800" y="1575025"/>
            <a:ext cx="205740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8921" y="2954138"/>
            <a:ext cx="2448057" cy="171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427672" y="2615249"/>
            <a:ext cx="2253600" cy="2055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7" name="Google Shape;177;p3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{65CC89A1-FEE4-4749-A185-3314D53AF5A0}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3030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of red to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reen.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3:4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upper and lower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bounds if a number is 57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rounded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the nearest</a:t>
                      </a:r>
                      <a:b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integer.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UB=57.5, LB=56.5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</a:t>
                      </a:r>
                      <a:r>
                        <a:rPr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r>
                        <a:rPr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, 11, 15, 19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251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are the coordinates of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1" i="1" lang="en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b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1"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(0,-4), </a:t>
                      </a:r>
                      <a:r>
                        <a:rPr b="1" i="1" lang="en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(2,-1)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b="1" lang="en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part of the circle is blue? </a:t>
                      </a:r>
                      <a:r>
                        <a:rPr b="1" lang="en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Sector</a:t>
                      </a:r>
                      <a:endParaRPr b="1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>
                          <a:alpha val="0"/>
                        </a:srgbClr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8" name="Google Shape;178;p3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9" name="Google Shape;179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3800" y="1575025"/>
            <a:ext cx="205740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3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98921" y="2954138"/>
            <a:ext cx="2448057" cy="171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563972" y="2572049"/>
            <a:ext cx="2253600" cy="2055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