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482E720-77B5-461E-B8AE-92CFE51664B6}">
  <a:tblStyle styleId="{6482E720-77B5-461E-B8AE-92CFE51664B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F7DCA49B-9D9E-4655-9189-3DFC2E8ED1F2}"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e6b0838fe0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 name="Google Shape;136;ge6b0838fe0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e7dfa98dde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4" name="Google Shape;144;ge7dfa98dde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e6b0838fe0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e6b0838fe0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e7dfa98dde_0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e7dfa98dde_0_5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e6b0838fe0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e6b0838fe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d9c7bf38d3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d9c7bf38d3_0_8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e7dfa98dde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e7dfa98dde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e6b0838fe0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e6b0838fe0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e7dfa98dde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e7dfa98dde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e6b0838fe0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e6b0838fe0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e7dfa98dde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ge7dfa98dde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4" name="Google Shape;54;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7" name="Google Shape;57;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9" name="Shape 59"/>
        <p:cNvGrpSpPr/>
        <p:nvPr/>
      </p:nvGrpSpPr>
      <p:grpSpPr>
        <a:xfrm>
          <a:off x="0" y="0"/>
          <a:ext cx="0" cy="0"/>
          <a:chOff x="0" y="0"/>
          <a:chExt cx="0" cy="0"/>
        </a:xfrm>
      </p:grpSpPr>
      <p:sp>
        <p:nvSpPr>
          <p:cNvPr id="60" name="Google Shape;60;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1" name="Shape 61"/>
        <p:cNvGrpSpPr/>
        <p:nvPr/>
      </p:nvGrpSpPr>
      <p:grpSpPr>
        <a:xfrm>
          <a:off x="0" y="0"/>
          <a:ext cx="0" cy="0"/>
          <a:chOff x="0" y="0"/>
          <a:chExt cx="0" cy="0"/>
        </a:xfrm>
      </p:grpSpPr>
      <p:sp>
        <p:nvSpPr>
          <p:cNvPr id="62" name="Google Shape;62;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4" name="Google Shape;64;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5" name="Google Shape;65;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6" name="Google Shape;66;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21" name="Google Shape;21;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2" name="Google Shape;22;p4"/>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3" name="Google Shape;23;p4"/>
          <p:cNvGraphicFramePr/>
          <p:nvPr/>
        </p:nvGraphicFramePr>
        <p:xfrm>
          <a:off x="0" y="369300"/>
          <a:ext cx="3000000" cy="3000000"/>
        </p:xfrm>
        <a:graphic>
          <a:graphicData uri="http://schemas.openxmlformats.org/drawingml/2006/table">
            <a:tbl>
              <a:tblPr>
                <a:noFill/>
                <a:tableStyleId>{6482E720-77B5-461E-B8AE-92CFE51664B6}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4" name="Shape 24"/>
        <p:cNvGrpSpPr/>
        <p:nvPr/>
      </p:nvGrpSpPr>
      <p:grpSpPr>
        <a:xfrm>
          <a:off x="0" y="0"/>
          <a:ext cx="0" cy="0"/>
          <a:chOff x="0" y="0"/>
          <a:chExt cx="0" cy="0"/>
        </a:xfrm>
      </p:grpSpPr>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r>
              <a:t/>
            </a:r>
            <a:endParaRPr/>
          </a:p>
        </p:txBody>
      </p:sp>
      <p:sp>
        <p:nvSpPr>
          <p:cNvPr id="26" name="Google Shape;26;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7" name="Google Shape;27;p5"/>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8" name="Google Shape;28;p5"/>
          <p:cNvGraphicFramePr/>
          <p:nvPr/>
        </p:nvGraphicFramePr>
        <p:xfrm>
          <a:off x="0" y="369300"/>
          <a:ext cx="3000000" cy="3000000"/>
        </p:xfrm>
        <a:graphic>
          <a:graphicData uri="http://schemas.openxmlformats.org/drawingml/2006/table">
            <a:tbl>
              <a:tblPr>
                <a:noFill/>
                <a:tableStyleId>{6482E720-77B5-461E-B8AE-92CFE51664B6}</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9" name="Google Shape;29;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3" name="Google Shape;33;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sp>
        <p:nvSpPr>
          <p:cNvPr id="40" name="Google Shape;40;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1" name="Google Shape;41;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3" name="Shape 43"/>
        <p:cNvGrpSpPr/>
        <p:nvPr/>
      </p:nvGrpSpPr>
      <p:grpSpPr>
        <a:xfrm>
          <a:off x="0" y="0"/>
          <a:ext cx="0" cy="0"/>
          <a:chOff x="0" y="0"/>
          <a:chExt cx="0" cy="0"/>
        </a:xfrm>
      </p:grpSpPr>
      <p:sp>
        <p:nvSpPr>
          <p:cNvPr id="44" name="Google Shape;44;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6.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6.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3.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graphicFrame>
        <p:nvGraphicFramePr>
          <p:cNvPr id="138" name="Google Shape;138;p24"/>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has the lower median?</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32, 12, 17, 28, 26</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24, 18, 25, 23, 27, 28, 21</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a plan of this drum. The square faces have edge length 3cm. The top of the drum is a regular polygon.</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Gert’s salary is £26000 per annum. How much is Gert paid per week?</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cube’s volume is 8cm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its surface area?</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Lucy is adding up two prices. Interpret her calculator display as pounds and pence.</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39" name="Google Shape;139;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4</a:t>
            </a:r>
            <a:endParaRPr b="1">
              <a:solidFill>
                <a:srgbClr val="FFFFFF"/>
              </a:solidFill>
              <a:latin typeface="Nunito Sans"/>
              <a:ea typeface="Nunito Sans"/>
              <a:cs typeface="Nunito Sans"/>
              <a:sym typeface="Nunito Sans"/>
            </a:endParaRPr>
          </a:p>
        </p:txBody>
      </p:sp>
      <p:pic>
        <p:nvPicPr>
          <p:cNvPr id="140" name="Google Shape;140;p24"/>
          <p:cNvPicPr preferRelativeResize="0"/>
          <p:nvPr/>
        </p:nvPicPr>
        <p:blipFill>
          <a:blip r:embed="rId3">
            <a:alphaModFix/>
          </a:blip>
          <a:stretch>
            <a:fillRect/>
          </a:stretch>
        </p:blipFill>
        <p:spPr>
          <a:xfrm>
            <a:off x="4189150" y="3847900"/>
            <a:ext cx="1504199" cy="838125"/>
          </a:xfrm>
          <a:prstGeom prst="rect">
            <a:avLst/>
          </a:prstGeom>
          <a:noFill/>
          <a:ln>
            <a:noFill/>
          </a:ln>
        </p:spPr>
      </p:pic>
      <p:pic>
        <p:nvPicPr>
          <p:cNvPr id="141" name="Google Shape;141;p24"/>
          <p:cNvPicPr preferRelativeResize="0"/>
          <p:nvPr/>
        </p:nvPicPr>
        <p:blipFill>
          <a:blip r:embed="rId4">
            <a:alphaModFix/>
          </a:blip>
          <a:stretch>
            <a:fillRect/>
          </a:stretch>
        </p:blipFill>
        <p:spPr>
          <a:xfrm>
            <a:off x="5532450" y="1959675"/>
            <a:ext cx="3181749" cy="23678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graphicFrame>
        <p:nvGraphicFramePr>
          <p:cNvPr id="146" name="Google Shape;146;p25"/>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has the lower median?</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32, 12, 17, 28, </a:t>
                      </a:r>
                      <a:r>
                        <a:rPr lang="en-GB" sz="1600" u="sng">
                          <a:solidFill>
                            <a:schemeClr val="dk1"/>
                          </a:solidFill>
                          <a:latin typeface="Nunito Sans"/>
                          <a:ea typeface="Nunito Sans"/>
                          <a:cs typeface="Nunito Sans"/>
                          <a:sym typeface="Nunito Sans"/>
                        </a:rPr>
                        <a:t>26</a:t>
                      </a:r>
                      <a:endParaRPr sz="1600" u="sng">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Set B: </a:t>
                      </a:r>
                      <a:r>
                        <a:rPr b="1" lang="en-GB" sz="1600" u="sng">
                          <a:solidFill>
                            <a:srgbClr val="00BC89"/>
                          </a:solidFill>
                          <a:latin typeface="Nunito Sans"/>
                          <a:ea typeface="Nunito Sans"/>
                          <a:cs typeface="Nunito Sans"/>
                          <a:sym typeface="Nunito Sans"/>
                        </a:rPr>
                        <a:t>24</a:t>
                      </a:r>
                      <a:r>
                        <a:rPr b="1" lang="en-GB" sz="1600">
                          <a:solidFill>
                            <a:srgbClr val="00BC89"/>
                          </a:solidFill>
                          <a:latin typeface="Nunito Sans"/>
                          <a:ea typeface="Nunito Sans"/>
                          <a:cs typeface="Nunito Sans"/>
                          <a:sym typeface="Nunito Sans"/>
                        </a:rPr>
                        <a:t>, 18, 25, 23, 27, 28, 21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a plan of this drum. The square faces have edge length 3cm. The top of the drum is a regular po</a:t>
                      </a:r>
                      <a:r>
                        <a:rPr lang="en-GB" sz="1600">
                          <a:solidFill>
                            <a:schemeClr val="dk1"/>
                          </a:solidFill>
                          <a:latin typeface="Nunito Sans"/>
                          <a:ea typeface="Nunito Sans"/>
                          <a:cs typeface="Nunito Sans"/>
                          <a:sym typeface="Nunito Sans"/>
                        </a:rPr>
                        <a:t>l</a:t>
                      </a:r>
                      <a:r>
                        <a:rPr lang="en-GB" sz="1600">
                          <a:solidFill>
                            <a:schemeClr val="dk1"/>
                          </a:solidFill>
                          <a:latin typeface="Nunito Sans"/>
                          <a:ea typeface="Nunito Sans"/>
                          <a:cs typeface="Nunito Sans"/>
                          <a:sym typeface="Nunito Sans"/>
                        </a:rPr>
                        <a:t>ygon</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Gert’s salary is £26000 per annum. How much is Gert paid per week?</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£500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cube’s volume is 8cm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its surface area?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24cm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Lucy is adding up two prices. Interpret her calculator display as pounds and pence.</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£42.90</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47" name="Google Shape;147;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4</a:t>
            </a:r>
            <a:endParaRPr b="1">
              <a:solidFill>
                <a:srgbClr val="FFFFFF"/>
              </a:solidFill>
              <a:latin typeface="Nunito Sans"/>
              <a:ea typeface="Nunito Sans"/>
              <a:cs typeface="Nunito Sans"/>
              <a:sym typeface="Nunito Sans"/>
            </a:endParaRPr>
          </a:p>
        </p:txBody>
      </p:sp>
      <p:pic>
        <p:nvPicPr>
          <p:cNvPr id="148" name="Google Shape;148;p25"/>
          <p:cNvPicPr preferRelativeResize="0"/>
          <p:nvPr/>
        </p:nvPicPr>
        <p:blipFill>
          <a:blip r:embed="rId3">
            <a:alphaModFix/>
          </a:blip>
          <a:stretch>
            <a:fillRect/>
          </a:stretch>
        </p:blipFill>
        <p:spPr>
          <a:xfrm>
            <a:off x="4189150" y="3761350"/>
            <a:ext cx="1504199" cy="838125"/>
          </a:xfrm>
          <a:prstGeom prst="rect">
            <a:avLst/>
          </a:prstGeom>
          <a:noFill/>
          <a:ln>
            <a:noFill/>
          </a:ln>
        </p:spPr>
      </p:pic>
      <p:pic>
        <p:nvPicPr>
          <p:cNvPr id="149" name="Google Shape;149;p25"/>
          <p:cNvPicPr preferRelativeResize="0"/>
          <p:nvPr/>
        </p:nvPicPr>
        <p:blipFill>
          <a:blip r:embed="rId4">
            <a:alphaModFix/>
          </a:blip>
          <a:stretch>
            <a:fillRect/>
          </a:stretch>
        </p:blipFill>
        <p:spPr>
          <a:xfrm>
            <a:off x="5947225" y="1576950"/>
            <a:ext cx="2728424" cy="2728424"/>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6"/>
          <p:cNvGraphicFramePr/>
          <p:nvPr/>
        </p:nvGraphicFramePr>
        <p:xfrm>
          <a:off x="130950" y="817607"/>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121847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average is best to </a:t>
                      </a:r>
                      <a:r>
                        <a:rPr lang="en-GB" sz="1600">
                          <a:solidFill>
                            <a:schemeClr val="dk1"/>
                          </a:solidFill>
                          <a:latin typeface="Nunito Sans"/>
                          <a:ea typeface="Nunito Sans"/>
                          <a:cs typeface="Nunito Sans"/>
                          <a:sym typeface="Nunito Sans"/>
                        </a:rPr>
                        <a:t>compare</a:t>
                      </a:r>
                      <a:r>
                        <a:rPr lang="en-GB" sz="1600">
                          <a:solidFill>
                            <a:schemeClr val="dk1"/>
                          </a:solidFill>
                          <a:latin typeface="Nunito Sans"/>
                          <a:ea typeface="Nunito Sans"/>
                          <a:cs typeface="Nunito Sans"/>
                          <a:sym typeface="Nunito Sans"/>
                        </a:rPr>
                        <a:t> these data sets?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8, 8, 8, 10</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 2, 4, 4, 4, 8, 31</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the plan of this </a:t>
                      </a:r>
                      <a:r>
                        <a:rPr lang="en-GB" sz="1600">
                          <a:solidFill>
                            <a:schemeClr val="dk1"/>
                          </a:solidFill>
                          <a:latin typeface="Nunito Sans"/>
                          <a:ea typeface="Nunito Sans"/>
                          <a:cs typeface="Nunito Sans"/>
                          <a:sym typeface="Nunito Sans"/>
                        </a:rPr>
                        <a:t>truncated</a:t>
                      </a:r>
                      <a:r>
                        <a:rPr lang="en-GB" sz="1600">
                          <a:solidFill>
                            <a:schemeClr val="dk1"/>
                          </a:solidFill>
                          <a:latin typeface="Nunito Sans"/>
                          <a:ea typeface="Nunito Sans"/>
                          <a:cs typeface="Nunito Sans"/>
                          <a:sym typeface="Nunito Sans"/>
                        </a:rPr>
                        <a:t> square based pyramid.</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9490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Shirts cost £12.50 each. How many shirts can be bought with £100?</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r h="805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cube’s surface area is 54cm</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What is the cube’s volume?</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r h="9490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Express this calculator display in standard form.</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bl>
          </a:graphicData>
        </a:graphic>
      </p:graphicFrame>
      <p:sp>
        <p:nvSpPr>
          <p:cNvPr id="155" name="Google Shape;155;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5</a:t>
            </a:r>
            <a:endParaRPr b="1">
              <a:solidFill>
                <a:srgbClr val="FFFFFF"/>
              </a:solidFill>
              <a:latin typeface="Nunito Sans"/>
              <a:ea typeface="Nunito Sans"/>
              <a:cs typeface="Nunito Sans"/>
              <a:sym typeface="Nunito Sans"/>
            </a:endParaRPr>
          </a:p>
        </p:txBody>
      </p:sp>
      <p:pic>
        <p:nvPicPr>
          <p:cNvPr id="156" name="Google Shape;156;p26"/>
          <p:cNvPicPr preferRelativeResize="0"/>
          <p:nvPr/>
        </p:nvPicPr>
        <p:blipFill>
          <a:blip r:embed="rId3">
            <a:alphaModFix/>
          </a:blip>
          <a:stretch>
            <a:fillRect/>
          </a:stretch>
        </p:blipFill>
        <p:spPr>
          <a:xfrm>
            <a:off x="3700400" y="3996575"/>
            <a:ext cx="1428374" cy="795875"/>
          </a:xfrm>
          <a:prstGeom prst="rect">
            <a:avLst/>
          </a:prstGeom>
          <a:noFill/>
          <a:ln>
            <a:noFill/>
          </a:ln>
        </p:spPr>
      </p:pic>
      <p:pic>
        <p:nvPicPr>
          <p:cNvPr id="157" name="Google Shape;157;p26"/>
          <p:cNvPicPr preferRelativeResize="0"/>
          <p:nvPr/>
        </p:nvPicPr>
        <p:blipFill>
          <a:blip r:embed="rId4">
            <a:alphaModFix/>
          </a:blip>
          <a:stretch>
            <a:fillRect/>
          </a:stretch>
        </p:blipFill>
        <p:spPr>
          <a:xfrm>
            <a:off x="5273280" y="1883875"/>
            <a:ext cx="2995950" cy="27035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27"/>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average is best to compare these data sets?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8, 8, 8, 10</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 2, 4, 4, 4, 8, 31    </a:t>
                      </a:r>
                      <a:r>
                        <a:rPr b="1" lang="en-GB" sz="1600">
                          <a:solidFill>
                            <a:srgbClr val="00BC89"/>
                          </a:solidFill>
                          <a:latin typeface="Nunito Sans"/>
                          <a:ea typeface="Nunito Sans"/>
                          <a:cs typeface="Nunito Sans"/>
                          <a:sym typeface="Nunito Sans"/>
                        </a:rPr>
                        <a:t>M</a:t>
                      </a:r>
                      <a:r>
                        <a:rPr b="1" lang="en-GB" sz="1600">
                          <a:solidFill>
                            <a:srgbClr val="00BC89"/>
                          </a:solidFill>
                          <a:latin typeface="Nunito Sans"/>
                          <a:ea typeface="Nunito Sans"/>
                          <a:cs typeface="Nunito Sans"/>
                          <a:sym typeface="Nunito Sans"/>
                        </a:rPr>
                        <a:t>ode</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the plan of this truncated square based pyramid.</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Shirts cost £12.50 each. How many shirts can be bought with £100?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8</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cube’s surface area is 54cm</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What is the cube’s volume?    </a:t>
                      </a:r>
                      <a:r>
                        <a:rPr b="1" lang="en-GB" sz="1600">
                          <a:solidFill>
                            <a:srgbClr val="00BC89"/>
                          </a:solidFill>
                          <a:latin typeface="Nunito Sans"/>
                          <a:ea typeface="Nunito Sans"/>
                          <a:cs typeface="Nunito Sans"/>
                          <a:sym typeface="Nunito Sans"/>
                        </a:rPr>
                        <a:t>27cm</a:t>
                      </a:r>
                      <a:r>
                        <a:rPr b="1" baseline="30000" lang="en-GB" sz="1600">
                          <a:solidFill>
                            <a:srgbClr val="00BC89"/>
                          </a:solidFill>
                          <a:latin typeface="Nunito Sans"/>
                          <a:ea typeface="Nunito Sans"/>
                          <a:cs typeface="Nunito Sans"/>
                          <a:sym typeface="Nunito Sans"/>
                        </a:rPr>
                        <a:t>3</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Express this calculator display in standard form.</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2.673 x 10</a:t>
                      </a:r>
                      <a:r>
                        <a:rPr b="1" baseline="30000" lang="en-GB" sz="1600">
                          <a:solidFill>
                            <a:srgbClr val="00BC89"/>
                          </a:solidFill>
                          <a:latin typeface="Nunito Sans"/>
                          <a:ea typeface="Nunito Sans"/>
                          <a:cs typeface="Nunito Sans"/>
                          <a:sym typeface="Nunito Sans"/>
                        </a:rPr>
                        <a:t>5</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lt1"/>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c vMerge="1"/>
              </a:tr>
            </a:tbl>
          </a:graphicData>
        </a:graphic>
      </p:graphicFrame>
      <p:sp>
        <p:nvSpPr>
          <p:cNvPr id="163" name="Google Shape;163;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5</a:t>
            </a:r>
            <a:endParaRPr b="1">
              <a:solidFill>
                <a:srgbClr val="FFFFFF"/>
              </a:solidFill>
              <a:latin typeface="Nunito Sans"/>
              <a:ea typeface="Nunito Sans"/>
              <a:cs typeface="Nunito Sans"/>
              <a:sym typeface="Nunito Sans"/>
            </a:endParaRPr>
          </a:p>
        </p:txBody>
      </p:sp>
      <p:pic>
        <p:nvPicPr>
          <p:cNvPr id="164" name="Google Shape;164;p27"/>
          <p:cNvPicPr preferRelativeResize="0"/>
          <p:nvPr/>
        </p:nvPicPr>
        <p:blipFill>
          <a:blip r:embed="rId3">
            <a:alphaModFix/>
          </a:blip>
          <a:stretch>
            <a:fillRect/>
          </a:stretch>
        </p:blipFill>
        <p:spPr>
          <a:xfrm>
            <a:off x="3528925" y="3867400"/>
            <a:ext cx="1428374" cy="795875"/>
          </a:xfrm>
          <a:prstGeom prst="rect">
            <a:avLst/>
          </a:prstGeom>
          <a:noFill/>
          <a:ln>
            <a:noFill/>
          </a:ln>
        </p:spPr>
      </p:pic>
      <p:pic>
        <p:nvPicPr>
          <p:cNvPr id="165" name="Google Shape;165;p27"/>
          <p:cNvPicPr preferRelativeResize="0"/>
          <p:nvPr/>
        </p:nvPicPr>
        <p:blipFill>
          <a:blip r:embed="rId4">
            <a:alphaModFix/>
          </a:blip>
          <a:stretch>
            <a:fillRect/>
          </a:stretch>
        </p:blipFill>
        <p:spPr>
          <a:xfrm>
            <a:off x="5077500" y="1789250"/>
            <a:ext cx="3409803" cy="2874024"/>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graphicFrame>
        <p:nvGraphicFramePr>
          <p:cNvPr id="76" name="Google Shape;76;p16"/>
          <p:cNvGraphicFramePr/>
          <p:nvPr/>
        </p:nvGraphicFramePr>
        <p:xfrm>
          <a:off x="174000" y="829675"/>
          <a:ext cx="3000000" cy="3000000"/>
        </p:xfrm>
        <a:graphic>
          <a:graphicData uri="http://schemas.openxmlformats.org/drawingml/2006/table">
            <a:tbl>
              <a:tblPr>
                <a:noFill/>
                <a:tableStyleId>{F7DCA49B-9D9E-4655-9189-3DFC2E8ED1F2}</a:tableStyleId>
              </a:tblPr>
              <a:tblGrid>
                <a:gridCol w="877665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Much of this week’s work revisits topics, but is more conceptually demanding in order to make sure the ideas are fully embedded.</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No extra time should be needed and increasing the time to answer should be discouraged. Discussion of the answers and clearing up any remaining difficulties would be of greater benefit to the students.</a:t>
                      </a:r>
                      <a:endParaRPr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Comparing distributions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Financial maths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Length, area, volume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latin typeface="Nunito Sans"/>
                          <a:ea typeface="Nunito Sans"/>
                          <a:cs typeface="Nunito Sans"/>
                          <a:sym typeface="Nunito Sans"/>
                        </a:rPr>
                        <a:t>Interpret calculator displays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Plans and elevations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7" name="Google Shape;77;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graphicFrame>
        <p:nvGraphicFramePr>
          <p:cNvPr id="82" name="Google Shape;82;p17"/>
          <p:cNvGraphicFramePr/>
          <p:nvPr/>
        </p:nvGraphicFramePr>
        <p:xfrm>
          <a:off x="174000" y="905875"/>
          <a:ext cx="3000000" cy="3000000"/>
        </p:xfrm>
        <a:graphic>
          <a:graphicData uri="http://schemas.openxmlformats.org/drawingml/2006/table">
            <a:tbl>
              <a:tblPr>
                <a:noFill/>
                <a:tableStyleId>{F7DCA49B-9D9E-4655-9189-3DFC2E8ED1F2}</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253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Comparing distributions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Can the use of one (or two/three) measures fully compare entire groups of data? </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useful/effective do you think this approach is?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Financial maths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important is it to be confident in dealing with maths in terms of our finances?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Length, area, volume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the units of measure used here relate to the dimension the object is based in?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lang="en-GB" sz="1500">
                          <a:solidFill>
                            <a:schemeClr val="dk1"/>
                          </a:solidFill>
                          <a:latin typeface="Nunito Sans"/>
                          <a:ea typeface="Nunito Sans"/>
                          <a:cs typeface="Nunito Sans"/>
                          <a:sym typeface="Nunito Sans"/>
                        </a:rPr>
                        <a:t>Interpret calculator displays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Should we always trust our calculator output?</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Plans and elevations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What fields of employment are these skills deployed in?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3" name="Google Shape;83;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aphicFrame>
        <p:nvGraphicFramePr>
          <p:cNvPr id="88" name="Google Shape;88;p18"/>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10131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has the greater mean?</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23, 21, 18, 32</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22, 20, 34, 21, 14</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The apex of this square based pyramid is directly above the middle of the base. Draw an accurate plan of the pyramid.</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Joey earns £2.50 per day for his paper round. How much does he get paid per week if his only day off is Sunday?</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square has side length 12 cm, what is its area?</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0257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Round the calculator </a:t>
                      </a:r>
                      <a:r>
                        <a:rPr lang="en-GB" sz="1600">
                          <a:solidFill>
                            <a:schemeClr val="dk1"/>
                          </a:solidFill>
                          <a:latin typeface="Nunito Sans"/>
                          <a:ea typeface="Nunito Sans"/>
                          <a:cs typeface="Nunito Sans"/>
                          <a:sym typeface="Nunito Sans"/>
                        </a:rPr>
                        <a:t>display</a:t>
                      </a:r>
                      <a:r>
                        <a:rPr lang="en-GB" sz="1600">
                          <a:solidFill>
                            <a:schemeClr val="dk1"/>
                          </a:solidFill>
                          <a:latin typeface="Nunito Sans"/>
                          <a:ea typeface="Nunito Sans"/>
                          <a:cs typeface="Nunito Sans"/>
                          <a:sym typeface="Nunito Sans"/>
                        </a:rPr>
                        <a:t> to 2 decimal places: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89" name="Google Shape;89;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1</a:t>
            </a:r>
            <a:endParaRPr b="1">
              <a:solidFill>
                <a:srgbClr val="FFFFFF"/>
              </a:solidFill>
              <a:latin typeface="Nunito Sans"/>
              <a:ea typeface="Nunito Sans"/>
              <a:cs typeface="Nunito Sans"/>
              <a:sym typeface="Nunito Sans"/>
            </a:endParaRPr>
          </a:p>
        </p:txBody>
      </p:sp>
      <p:pic>
        <p:nvPicPr>
          <p:cNvPr id="90" name="Google Shape;90;p18"/>
          <p:cNvPicPr preferRelativeResize="0"/>
          <p:nvPr/>
        </p:nvPicPr>
        <p:blipFill>
          <a:blip r:embed="rId3">
            <a:alphaModFix/>
          </a:blip>
          <a:stretch>
            <a:fillRect/>
          </a:stretch>
        </p:blipFill>
        <p:spPr>
          <a:xfrm>
            <a:off x="3645675" y="3900625"/>
            <a:ext cx="1483549" cy="826600"/>
          </a:xfrm>
          <a:prstGeom prst="rect">
            <a:avLst/>
          </a:prstGeom>
          <a:noFill/>
          <a:ln>
            <a:noFill/>
          </a:ln>
        </p:spPr>
      </p:pic>
      <p:pic>
        <p:nvPicPr>
          <p:cNvPr id="91" name="Google Shape;91;p18"/>
          <p:cNvPicPr preferRelativeResize="0"/>
          <p:nvPr/>
        </p:nvPicPr>
        <p:blipFill>
          <a:blip r:embed="rId4">
            <a:alphaModFix/>
          </a:blip>
          <a:stretch>
            <a:fillRect/>
          </a:stretch>
        </p:blipFill>
        <p:spPr>
          <a:xfrm>
            <a:off x="5645975" y="2005450"/>
            <a:ext cx="2607376" cy="242092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graphicFrame>
        <p:nvGraphicFramePr>
          <p:cNvPr id="96" name="Google Shape;96;p19"/>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10131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has the greater mean?</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u="sng">
                          <a:solidFill>
                            <a:schemeClr val="dk1"/>
                          </a:solidFill>
                          <a:latin typeface="Nunito Sans"/>
                          <a:ea typeface="Nunito Sans"/>
                          <a:cs typeface="Nunito Sans"/>
                          <a:sym typeface="Nunito Sans"/>
                        </a:rPr>
                        <a:t>Set A: 23, 21, 18, 32 </a:t>
                      </a:r>
                      <a:r>
                        <a:rPr lang="en-GB" sz="1600">
                          <a:solidFill>
                            <a:schemeClr val="dk1"/>
                          </a:solidFill>
                          <a:latin typeface="Nunito Sans"/>
                          <a:ea typeface="Nunito Sans"/>
                          <a:cs typeface="Nunito Sans"/>
                          <a:sym typeface="Nunito Sans"/>
                        </a:rPr>
                        <a:t>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23.5</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22, 20, 34, 21, 14         </a:t>
                      </a:r>
                      <a:r>
                        <a:rPr b="1" lang="en-GB" sz="1600">
                          <a:solidFill>
                            <a:srgbClr val="00BC89"/>
                          </a:solidFill>
                          <a:latin typeface="Nunito Sans"/>
                          <a:ea typeface="Nunito Sans"/>
                          <a:cs typeface="Nunito Sans"/>
                          <a:sym typeface="Nunito Sans"/>
                        </a:rPr>
                        <a:t>22.2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The apex of this square based pyramid is directly above the middle of the base. Draw an accurate plan of </a:t>
                      </a:r>
                      <a:r>
                        <a:rPr lang="en-GB" sz="1600">
                          <a:solidFill>
                            <a:schemeClr val="dk1"/>
                          </a:solidFill>
                          <a:latin typeface="Nunito Sans"/>
                          <a:ea typeface="Nunito Sans"/>
                          <a:cs typeface="Nunito Sans"/>
                          <a:sym typeface="Nunito Sans"/>
                        </a:rPr>
                        <a:t>t</a:t>
                      </a:r>
                      <a:r>
                        <a:rPr lang="en-GB" sz="1600">
                          <a:solidFill>
                            <a:schemeClr val="dk1"/>
                          </a:solidFill>
                          <a:latin typeface="Nunito Sans"/>
                          <a:ea typeface="Nunito Sans"/>
                          <a:cs typeface="Nunito Sans"/>
                          <a:sym typeface="Nunito Sans"/>
                        </a:rPr>
                        <a:t>he pyramid.</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Joey earns £2.50 per day for his paper round. How much does he get paid per week if his only day off is Sunday? </a:t>
                      </a:r>
                      <a:r>
                        <a:rPr b="1" lang="en-GB" sz="1600">
                          <a:solidFill>
                            <a:srgbClr val="00BC89"/>
                          </a:solidFill>
                          <a:latin typeface="Nunito Sans"/>
                          <a:ea typeface="Nunito Sans"/>
                          <a:cs typeface="Nunito Sans"/>
                          <a:sym typeface="Nunito Sans"/>
                        </a:rPr>
                        <a:t>£15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square has side length 12 cm, what is its area?      </a:t>
                      </a:r>
                      <a:r>
                        <a:rPr b="1" lang="en-GB" sz="1600">
                          <a:solidFill>
                            <a:srgbClr val="00BC89"/>
                          </a:solidFill>
                          <a:latin typeface="Nunito Sans"/>
                          <a:ea typeface="Nunito Sans"/>
                          <a:cs typeface="Nunito Sans"/>
                          <a:sym typeface="Nunito Sans"/>
                        </a:rPr>
                        <a:t>144cm</a:t>
                      </a:r>
                      <a:r>
                        <a:rPr b="1" baseline="30000" lang="en-GB" sz="1600">
                          <a:solidFill>
                            <a:srgbClr val="00BC89"/>
                          </a:solidFill>
                          <a:latin typeface="Nunito Sans"/>
                          <a:ea typeface="Nunito Sans"/>
                          <a:cs typeface="Nunito Sans"/>
                          <a:sym typeface="Nunito Sans"/>
                        </a:rPr>
                        <a:t>2</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Round the calculator display to 2 decimal places: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3.14</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97" name="Google Shape;97;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1</a:t>
            </a:r>
            <a:endParaRPr b="1">
              <a:solidFill>
                <a:srgbClr val="FFFFFF"/>
              </a:solidFill>
              <a:latin typeface="Nunito Sans"/>
              <a:ea typeface="Nunito Sans"/>
              <a:cs typeface="Nunito Sans"/>
              <a:sym typeface="Nunito Sans"/>
            </a:endParaRPr>
          </a:p>
        </p:txBody>
      </p:sp>
      <p:pic>
        <p:nvPicPr>
          <p:cNvPr id="98" name="Google Shape;98;p19"/>
          <p:cNvPicPr preferRelativeResize="0"/>
          <p:nvPr/>
        </p:nvPicPr>
        <p:blipFill>
          <a:blip r:embed="rId3">
            <a:alphaModFix/>
          </a:blip>
          <a:stretch>
            <a:fillRect/>
          </a:stretch>
        </p:blipFill>
        <p:spPr>
          <a:xfrm>
            <a:off x="3695200" y="4163275"/>
            <a:ext cx="1112474" cy="619875"/>
          </a:xfrm>
          <a:prstGeom prst="rect">
            <a:avLst/>
          </a:prstGeom>
          <a:noFill/>
          <a:ln>
            <a:noFill/>
          </a:ln>
        </p:spPr>
      </p:pic>
      <p:pic>
        <p:nvPicPr>
          <p:cNvPr id="99" name="Google Shape;99;p19"/>
          <p:cNvPicPr preferRelativeResize="0"/>
          <p:nvPr/>
        </p:nvPicPr>
        <p:blipFill>
          <a:blip r:embed="rId4">
            <a:alphaModFix/>
          </a:blip>
          <a:stretch>
            <a:fillRect/>
          </a:stretch>
        </p:blipFill>
        <p:spPr>
          <a:xfrm>
            <a:off x="4807672" y="1890050"/>
            <a:ext cx="3433076" cy="28931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Which data set has the greater range?</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Set A: 23, 21, 18, 32</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22, 20, 34, 21, 14</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the side elevation of this object, </a:t>
                      </a:r>
                      <a:r>
                        <a:rPr lang="en-GB" sz="1600">
                          <a:solidFill>
                            <a:schemeClr val="dk1"/>
                          </a:solidFill>
                          <a:latin typeface="Nunito Sans"/>
                          <a:ea typeface="Nunito Sans"/>
                          <a:cs typeface="Nunito Sans"/>
                          <a:sym typeface="Nunito Sans"/>
                        </a:rPr>
                        <a:t>viewed</a:t>
                      </a:r>
                      <a:r>
                        <a:rPr lang="en-GB" sz="1600">
                          <a:solidFill>
                            <a:schemeClr val="dk1"/>
                          </a:solidFill>
                          <a:latin typeface="Nunito Sans"/>
                          <a:ea typeface="Nunito Sans"/>
                          <a:cs typeface="Nunito Sans"/>
                          <a:sym typeface="Nunito Sans"/>
                        </a:rPr>
                        <a:t> as indicated by the arrow.</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112637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A bag of nuts costs 40p. How many bags of nuts can be bought with a £5 note?</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 has edge </a:t>
                      </a:r>
                      <a:r>
                        <a:rPr lang="en-GB" sz="1600">
                          <a:solidFill>
                            <a:schemeClr val="dk1"/>
                          </a:solidFill>
                          <a:latin typeface="Nunito Sans"/>
                          <a:ea typeface="Nunito Sans"/>
                          <a:cs typeface="Nunito Sans"/>
                          <a:sym typeface="Nunito Sans"/>
                        </a:rPr>
                        <a:t>length</a:t>
                      </a:r>
                      <a:r>
                        <a:rPr lang="en-GB" sz="1600">
                          <a:solidFill>
                            <a:schemeClr val="dk1"/>
                          </a:solidFill>
                          <a:latin typeface="Nunito Sans"/>
                          <a:ea typeface="Nunito Sans"/>
                          <a:cs typeface="Nunito Sans"/>
                          <a:sym typeface="Nunito Sans"/>
                        </a:rPr>
                        <a:t> 4cm. What is its volume?</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Round the calculator display to 3 significant figures.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3731500" y="3876275"/>
            <a:ext cx="1471404" cy="819850"/>
          </a:xfrm>
          <a:prstGeom prst="rect">
            <a:avLst/>
          </a:prstGeom>
          <a:noFill/>
          <a:ln>
            <a:noFill/>
          </a:ln>
        </p:spPr>
      </p:pic>
      <p:pic>
        <p:nvPicPr>
          <p:cNvPr id="107" name="Google Shape;107;p20"/>
          <p:cNvPicPr preferRelativeResize="0"/>
          <p:nvPr/>
        </p:nvPicPr>
        <p:blipFill>
          <a:blip r:embed="rId4">
            <a:alphaModFix/>
          </a:blip>
          <a:stretch>
            <a:fillRect/>
          </a:stretch>
        </p:blipFill>
        <p:spPr>
          <a:xfrm>
            <a:off x="6660171" y="1694026"/>
            <a:ext cx="1895353" cy="2182250"/>
          </a:xfrm>
          <a:prstGeom prst="rect">
            <a:avLst/>
          </a:prstGeom>
          <a:noFill/>
          <a:ln>
            <a:noFill/>
          </a:ln>
        </p:spPr>
      </p:pic>
      <p:sp>
        <p:nvSpPr>
          <p:cNvPr id="108" name="Google Shape;108;p20"/>
          <p:cNvSpPr/>
          <p:nvPr/>
        </p:nvSpPr>
        <p:spPr>
          <a:xfrm rot="-1800042">
            <a:off x="5713982" y="3587416"/>
            <a:ext cx="991779" cy="336423"/>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graphicFrame>
        <p:nvGraphicFramePr>
          <p:cNvPr id="113" name="Google Shape;113;p21"/>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8383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has the greater range?</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23, 21, 18, 32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14</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u="sng">
                          <a:solidFill>
                            <a:schemeClr val="dk1"/>
                          </a:solidFill>
                          <a:latin typeface="Nunito Sans"/>
                          <a:ea typeface="Nunito Sans"/>
                          <a:cs typeface="Nunito Sans"/>
                          <a:sym typeface="Nunito Sans"/>
                        </a:rPr>
                        <a:t>Set B: 22, 20, 34, 21, 14</a:t>
                      </a:r>
                      <a:r>
                        <a:rPr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the side elevation of this object, viewed as indicated by the arrow.</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bag of nuts costs 40p. How many bags of nuts can be bought with a £5 note?</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12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 has edge length 4cm. What is its volume?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64cm</a:t>
                      </a:r>
                      <a:r>
                        <a:rPr b="1" baseline="30000" lang="en-GB" sz="1600">
                          <a:solidFill>
                            <a:srgbClr val="00BC89"/>
                          </a:solidFill>
                          <a:latin typeface="Nunito Sans"/>
                          <a:ea typeface="Nunito Sans"/>
                          <a:cs typeface="Nunito Sans"/>
                          <a:sym typeface="Nunito Sans"/>
                        </a:rPr>
                        <a:t>3</a:t>
                      </a:r>
                      <a:endParaRPr b="1" baseline="30000"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383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Round the calculator display to 3 significant figures.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590000</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14" name="Google Shape;114;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2</a:t>
            </a:r>
            <a:endParaRPr b="1">
              <a:solidFill>
                <a:srgbClr val="FFFFFF"/>
              </a:solidFill>
              <a:latin typeface="Nunito Sans"/>
              <a:ea typeface="Nunito Sans"/>
              <a:cs typeface="Nunito Sans"/>
              <a:sym typeface="Nunito Sans"/>
            </a:endParaRPr>
          </a:p>
        </p:txBody>
      </p:sp>
      <p:pic>
        <p:nvPicPr>
          <p:cNvPr id="115" name="Google Shape;115;p21"/>
          <p:cNvPicPr preferRelativeResize="0"/>
          <p:nvPr/>
        </p:nvPicPr>
        <p:blipFill>
          <a:blip r:embed="rId3">
            <a:alphaModFix/>
          </a:blip>
          <a:stretch>
            <a:fillRect/>
          </a:stretch>
        </p:blipFill>
        <p:spPr>
          <a:xfrm>
            <a:off x="3780950" y="4066525"/>
            <a:ext cx="1263147" cy="703800"/>
          </a:xfrm>
          <a:prstGeom prst="rect">
            <a:avLst/>
          </a:prstGeom>
          <a:noFill/>
          <a:ln>
            <a:noFill/>
          </a:ln>
        </p:spPr>
      </p:pic>
      <p:pic>
        <p:nvPicPr>
          <p:cNvPr id="116" name="Google Shape;116;p21"/>
          <p:cNvPicPr preferRelativeResize="0"/>
          <p:nvPr/>
        </p:nvPicPr>
        <p:blipFill>
          <a:blip r:embed="rId4">
            <a:alphaModFix/>
          </a:blip>
          <a:stretch>
            <a:fillRect/>
          </a:stretch>
        </p:blipFill>
        <p:spPr>
          <a:xfrm>
            <a:off x="5470099" y="2103875"/>
            <a:ext cx="2545700" cy="2439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graphicFrame>
        <p:nvGraphicFramePr>
          <p:cNvPr id="121" name="Google Shape;121;p22"/>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9426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is more consistent?</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A: 11, 12, 14, 16, 18, 19</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10, 11, 13, 17, 19, 20</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Sketch the side elevation of this object, viewed as indicated by the arrow.</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942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Kiely is paid £7.20 per hour. How much is she paid for 8 </a:t>
                      </a:r>
                      <a:r>
                        <a:rPr lang="en-GB" sz="1600">
                          <a:solidFill>
                            <a:schemeClr val="dk1"/>
                          </a:solidFill>
                          <a:latin typeface="Nunito Sans"/>
                          <a:ea typeface="Nunito Sans"/>
                          <a:cs typeface="Nunito Sans"/>
                          <a:sym typeface="Nunito Sans"/>
                        </a:rPr>
                        <a:t>hours of work</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002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 has volume 125cm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its edge length?</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4779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This calculator </a:t>
                      </a:r>
                      <a:r>
                        <a:rPr lang="en-GB" sz="1600">
                          <a:solidFill>
                            <a:schemeClr val="dk1"/>
                          </a:solidFill>
                          <a:latin typeface="Nunito Sans"/>
                          <a:ea typeface="Nunito Sans"/>
                          <a:cs typeface="Nunito Sans"/>
                          <a:sym typeface="Nunito Sans"/>
                        </a:rPr>
                        <a:t>display is in hours. Write the answer as</a:t>
                      </a:r>
                      <a:r>
                        <a:rPr lang="en-GB" sz="1600">
                          <a:solidFill>
                            <a:schemeClr val="dk1"/>
                          </a:solidFill>
                          <a:latin typeface="Nunito Sans"/>
                          <a:ea typeface="Nunito Sans"/>
                          <a:cs typeface="Nunito Sans"/>
                          <a:sym typeface="Nunito Sans"/>
                        </a:rPr>
                        <a:t> hours and </a:t>
                      </a:r>
                      <a:r>
                        <a:rPr lang="en-GB" sz="1600">
                          <a:solidFill>
                            <a:schemeClr val="dk1"/>
                          </a:solidFill>
                          <a:latin typeface="Nunito Sans"/>
                          <a:ea typeface="Nunito Sans"/>
                          <a:cs typeface="Nunito Sans"/>
                          <a:sym typeface="Nunito Sans"/>
                        </a:rPr>
                        <a:t>minutes.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3</a:t>
            </a:r>
            <a:endParaRPr b="1">
              <a:solidFill>
                <a:srgbClr val="FFFFFF"/>
              </a:solidFill>
              <a:latin typeface="Nunito Sans"/>
              <a:ea typeface="Nunito Sans"/>
              <a:cs typeface="Nunito Sans"/>
              <a:sym typeface="Nunito Sans"/>
            </a:endParaRPr>
          </a:p>
        </p:txBody>
      </p:sp>
      <p:pic>
        <p:nvPicPr>
          <p:cNvPr id="123" name="Google Shape;123;p22"/>
          <p:cNvPicPr preferRelativeResize="0"/>
          <p:nvPr/>
        </p:nvPicPr>
        <p:blipFill>
          <a:blip r:embed="rId3">
            <a:alphaModFix/>
          </a:blip>
          <a:stretch>
            <a:fillRect/>
          </a:stretch>
        </p:blipFill>
        <p:spPr>
          <a:xfrm>
            <a:off x="3722675" y="3771200"/>
            <a:ext cx="1511774" cy="842325"/>
          </a:xfrm>
          <a:prstGeom prst="rect">
            <a:avLst/>
          </a:prstGeom>
          <a:noFill/>
          <a:ln>
            <a:noFill/>
          </a:ln>
        </p:spPr>
      </p:pic>
      <p:pic>
        <p:nvPicPr>
          <p:cNvPr id="124" name="Google Shape;124;p22"/>
          <p:cNvPicPr preferRelativeResize="0"/>
          <p:nvPr/>
        </p:nvPicPr>
        <p:blipFill>
          <a:blip r:embed="rId4">
            <a:alphaModFix/>
          </a:blip>
          <a:stretch>
            <a:fillRect/>
          </a:stretch>
        </p:blipFill>
        <p:spPr>
          <a:xfrm>
            <a:off x="4742749" y="1655223"/>
            <a:ext cx="3076351" cy="2375100"/>
          </a:xfrm>
          <a:prstGeom prst="rect">
            <a:avLst/>
          </a:prstGeom>
          <a:noFill/>
          <a:ln>
            <a:noFill/>
          </a:ln>
        </p:spPr>
      </p:pic>
      <p:sp>
        <p:nvSpPr>
          <p:cNvPr id="125" name="Google Shape;125;p22"/>
          <p:cNvSpPr/>
          <p:nvPr/>
        </p:nvSpPr>
        <p:spPr>
          <a:xfrm rot="-7952404">
            <a:off x="7089951" y="3910297"/>
            <a:ext cx="998365" cy="400238"/>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graphicFrame>
        <p:nvGraphicFramePr>
          <p:cNvPr id="130" name="Google Shape;130;p23"/>
          <p:cNvGraphicFramePr/>
          <p:nvPr/>
        </p:nvGraphicFramePr>
        <p:xfrm>
          <a:off x="108050" y="862525"/>
          <a:ext cx="3000000" cy="3000000"/>
        </p:xfrm>
        <a:graphic>
          <a:graphicData uri="http://schemas.openxmlformats.org/drawingml/2006/table">
            <a:tbl>
              <a:tblPr>
                <a:noFill/>
                <a:tableStyleId>{6482E720-77B5-461E-B8AE-92CFE51664B6}</a:tableStyleId>
              </a:tblPr>
              <a:tblGrid>
                <a:gridCol w="382850"/>
                <a:gridCol w="1621625"/>
                <a:gridCol w="2076625"/>
                <a:gridCol w="382850"/>
                <a:gridCol w="4418150"/>
              </a:tblGrid>
              <a:tr h="942625">
                <a:tc>
                  <a:txBody>
                    <a:bodyPr/>
                    <a:lstStyle/>
                    <a:p>
                      <a:pPr indent="0" lvl="0" marL="0" rtl="0" algn="l">
                        <a:spcBef>
                          <a:spcPts val="0"/>
                        </a:spcBef>
                        <a:spcAft>
                          <a:spcPts val="0"/>
                        </a:spcAft>
                        <a:buNone/>
                      </a:pPr>
                      <a:r>
                        <a:rPr lang="en-GB" sz="1600">
                          <a:latin typeface="Nunito Sans"/>
                          <a:ea typeface="Nunito Sans"/>
                          <a:cs typeface="Nunito Sans"/>
                          <a:sym typeface="Nunito Sans"/>
                        </a:rPr>
                        <a:t>1)</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Which data set is more consistent?</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Set A: 11, 12, 14, 16, 18, 19</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Set B: 10, 11, 13, 17, 19, 20</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Sketch the side elevation of this object, viewed as indicated by the arrow.</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r>
              <a:tr h="942625">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Kiely is paid £7.20 per hour. How much is she paid for 8 </a:t>
                      </a:r>
                      <a:r>
                        <a:rPr lang="en-GB" sz="1600">
                          <a:solidFill>
                            <a:schemeClr val="dk1"/>
                          </a:solidFill>
                          <a:latin typeface="Nunito Sans"/>
                          <a:ea typeface="Nunito Sans"/>
                          <a:cs typeface="Nunito Sans"/>
                          <a:sym typeface="Nunito Sans"/>
                        </a:rPr>
                        <a:t>hours of work</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£57.60</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80020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lang="en-GB" sz="1600">
                          <a:solidFill>
                            <a:schemeClr val="dk1"/>
                          </a:solidFill>
                          <a:latin typeface="Nunito Sans"/>
                          <a:ea typeface="Nunito Sans"/>
                          <a:cs typeface="Nunito Sans"/>
                          <a:sym typeface="Nunito Sans"/>
                        </a:rPr>
                        <a:t>A cube has volume 125cm</a:t>
                      </a:r>
                      <a:r>
                        <a:rPr baseline="30000" lang="en-GB" sz="1600">
                          <a:solidFill>
                            <a:schemeClr val="dk1"/>
                          </a:solidFill>
                          <a:latin typeface="Nunito Sans"/>
                          <a:ea typeface="Nunito Sans"/>
                          <a:cs typeface="Nunito Sans"/>
                          <a:sym typeface="Nunito Sans"/>
                        </a:rPr>
                        <a:t>3</a:t>
                      </a:r>
                      <a:r>
                        <a:rPr lang="en-GB" sz="1600">
                          <a:solidFill>
                            <a:schemeClr val="dk1"/>
                          </a:solidFill>
                          <a:latin typeface="Nunito Sans"/>
                          <a:ea typeface="Nunito Sans"/>
                          <a:cs typeface="Nunito Sans"/>
                          <a:sym typeface="Nunito Sans"/>
                        </a:rPr>
                        <a:t>. What is its edge length?     </a:t>
                      </a:r>
                      <a:r>
                        <a:rPr b="1" lang="en-GB" sz="1600">
                          <a:solidFill>
                            <a:srgbClr val="00BC89"/>
                          </a:solidFill>
                          <a:latin typeface="Nunito Sans"/>
                          <a:ea typeface="Nunito Sans"/>
                          <a:cs typeface="Nunito Sans"/>
                          <a:sym typeface="Nunito Sans"/>
                        </a:rPr>
                        <a:t>5cm</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477950">
                <a:tc>
                  <a:txBody>
                    <a:bodyPr/>
                    <a:lstStyle/>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lang="en-GB" sz="1600">
                          <a:solidFill>
                            <a:schemeClr val="dk1"/>
                          </a:solidFill>
                          <a:latin typeface="Nunito Sans"/>
                          <a:ea typeface="Nunito Sans"/>
                          <a:cs typeface="Nunito Sans"/>
                          <a:sym typeface="Nunito Sans"/>
                        </a:rPr>
                        <a:t>This calculator display is in hours. Write the answer as hours and minutes.</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GB" sz="1600">
                          <a:solidFill>
                            <a:srgbClr val="00BC89"/>
                          </a:solidFill>
                          <a:latin typeface="Nunito Sans"/>
                          <a:ea typeface="Nunito Sans"/>
                          <a:cs typeface="Nunito Sans"/>
                          <a:sym typeface="Nunito Sans"/>
                        </a:rPr>
                        <a:t>8 hours 30 minutes</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bl>
          </a:graphicData>
        </a:graphic>
      </p:graphicFrame>
      <p:sp>
        <p:nvSpPr>
          <p:cNvPr id="131" name="Google Shape;13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 3</a:t>
            </a:r>
            <a:endParaRPr b="1">
              <a:solidFill>
                <a:srgbClr val="FFFFFF"/>
              </a:solidFill>
              <a:latin typeface="Nunito Sans"/>
              <a:ea typeface="Nunito Sans"/>
              <a:cs typeface="Nunito Sans"/>
              <a:sym typeface="Nunito Sans"/>
            </a:endParaRPr>
          </a:p>
        </p:txBody>
      </p:sp>
      <p:pic>
        <p:nvPicPr>
          <p:cNvPr id="132" name="Google Shape;132;p23"/>
          <p:cNvPicPr preferRelativeResize="0"/>
          <p:nvPr/>
        </p:nvPicPr>
        <p:blipFill>
          <a:blip r:embed="rId3">
            <a:alphaModFix/>
          </a:blip>
          <a:stretch>
            <a:fillRect/>
          </a:stretch>
        </p:blipFill>
        <p:spPr>
          <a:xfrm>
            <a:off x="3725850" y="3905375"/>
            <a:ext cx="1511774" cy="842325"/>
          </a:xfrm>
          <a:prstGeom prst="rect">
            <a:avLst/>
          </a:prstGeom>
          <a:noFill/>
          <a:ln>
            <a:noFill/>
          </a:ln>
        </p:spPr>
      </p:pic>
      <p:pic>
        <p:nvPicPr>
          <p:cNvPr id="133" name="Google Shape;133;p23"/>
          <p:cNvPicPr preferRelativeResize="0"/>
          <p:nvPr/>
        </p:nvPicPr>
        <p:blipFill>
          <a:blip r:embed="rId4">
            <a:alphaModFix/>
          </a:blip>
          <a:stretch>
            <a:fillRect/>
          </a:stretch>
        </p:blipFill>
        <p:spPr>
          <a:xfrm>
            <a:off x="5791875" y="1972350"/>
            <a:ext cx="2429625" cy="1563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