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2" r:id="rId5"/>
    <p:sldMasterId id="214748367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Lst>
  <p:sldSz cy="5143500" cx="9144000"/>
  <p:notesSz cx="6858000" cy="9144000"/>
  <p:embeddedFontLst>
    <p:embeddedFont>
      <p:font typeface="Nunito Sans"/>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83EC699-4371-4F83-A597-451216BEAC99}">
  <a:tblStyle styleId="{883EC699-4371-4F83-A597-451216BEAC9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8BEC024-8F3E-4168-8079-FEBB7120AD06}"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558D5C3-651C-4DCF-AF22-772075D1827E}"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11" Type="http://schemas.openxmlformats.org/officeDocument/2006/relationships/slide" Target="slides/slide4.xml"/><Relationship Id="rId22" Type="http://schemas.openxmlformats.org/officeDocument/2006/relationships/font" Target="fonts/NunitoSans-bold.fntdata"/><Relationship Id="rId10" Type="http://schemas.openxmlformats.org/officeDocument/2006/relationships/slide" Target="slides/slide3.xml"/><Relationship Id="rId21" Type="http://schemas.openxmlformats.org/officeDocument/2006/relationships/font" Target="fonts/NunitoSans-regular.fntdata"/><Relationship Id="rId13" Type="http://schemas.openxmlformats.org/officeDocument/2006/relationships/slide" Target="slides/slide6.xml"/><Relationship Id="rId24" Type="http://schemas.openxmlformats.org/officeDocument/2006/relationships/font" Target="fonts/NunitoSans-boldItalic.fntdata"/><Relationship Id="rId12" Type="http://schemas.openxmlformats.org/officeDocument/2006/relationships/slide" Target="slides/slide5.xml"/><Relationship Id="rId23" Type="http://schemas.openxmlformats.org/officeDocument/2006/relationships/font" Target="fonts/NunitoSans-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5" Type="http://schemas.openxmlformats.org/officeDocument/2006/relationships/slideMaster" Target="slideMasters/slideMaster1.xml"/><Relationship Id="rId19" Type="http://schemas.openxmlformats.org/officeDocument/2006/relationships/slide" Target="slides/slide12.xml"/><Relationship Id="rId6" Type="http://schemas.openxmlformats.org/officeDocument/2006/relationships/slideMaster" Target="slideMasters/slideMaster2.xml"/><Relationship Id="rId18" Type="http://schemas.openxmlformats.org/officeDocument/2006/relationships/slide" Target="slides/slide1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dfcf2d90de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dfcf2d90de_0_1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e1a86fde0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ge1a86fde0b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f50192daf6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gf50192daf6_0_3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e1a86fde0b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ge1a86fde0b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f50192daf6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gf50192daf6_0_4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dfcf2d90de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dfcf2d90de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dfcf2d90de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dfcf2d90de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dfcf2d90de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gdfcf2d90de_0_15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f50192daf6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gf50192daf6_0_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e1a86fde0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e1a86fde0b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f50192daf6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4" name="Google Shape;154;gf50192daf6_0_1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e1a86fde0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ge1a86fde0b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f50192daf6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gf50192daf6_0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6" name="Google Shape;56;p14"/>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4"/>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58" name="Google Shape;58;p14"/>
          <p:cNvSpPr txBox="1"/>
          <p:nvPr/>
        </p:nvSpPr>
        <p:spPr>
          <a:xfrm>
            <a:off x="0" y="3380300"/>
            <a:ext cx="9144000" cy="594600"/>
          </a:xfrm>
          <a:prstGeom prst="rect">
            <a:avLst/>
          </a:prstGeom>
          <a:noFill/>
          <a:ln>
            <a:noFill/>
          </a:ln>
        </p:spPr>
        <p:txBody>
          <a:bodyPr anchorCtr="0" anchor="t" bIns="34275" lIns="68575" spcFirstLastPara="1" rIns="68575" wrap="square" tIns="34275">
            <a:normAutofit/>
          </a:bodyPr>
          <a:lstStyle/>
          <a:p>
            <a:pPr indent="0" lvl="0" marL="0" rtl="0" algn="ctr">
              <a:lnSpc>
                <a:spcPct val="90000"/>
              </a:lnSpc>
              <a:spcBef>
                <a:spcPts val="0"/>
              </a:spcBef>
              <a:spcAft>
                <a:spcPts val="0"/>
              </a:spcAft>
              <a:buClr>
                <a:schemeClr val="dk1"/>
              </a:buClr>
              <a:buSzPts val="1800"/>
              <a:buNone/>
            </a:pPr>
            <a:r>
              <a:rPr lang="en">
                <a:solidFill>
                  <a:srgbClr val="FFFFFF"/>
                </a:solidFill>
                <a:latin typeface="Nunito Sans"/>
                <a:ea typeface="Nunito Sans"/>
                <a:cs typeface="Nunito Sans"/>
                <a:sym typeface="Nunito Sans"/>
              </a:rPr>
              <a:t>GCSE – FOUNDATION</a:t>
            </a:r>
            <a:endParaRPr>
              <a:solidFill>
                <a:srgbClr val="FFFFFF"/>
              </a:solidFill>
              <a:latin typeface="Nunito Sans"/>
              <a:ea typeface="Nunito Sans"/>
              <a:cs typeface="Nunito Sans"/>
              <a:sym typeface="Nunito Sans"/>
            </a:endParaRPr>
          </a:p>
          <a:p>
            <a:pPr indent="0" lvl="0" marL="0" rtl="0" algn="ctr">
              <a:lnSpc>
                <a:spcPct val="90000"/>
              </a:lnSpc>
              <a:spcBef>
                <a:spcPts val="800"/>
              </a:spcBef>
              <a:spcAft>
                <a:spcPts val="0"/>
              </a:spcAft>
              <a:buClr>
                <a:schemeClr val="dk1"/>
              </a:buClr>
              <a:buSzPts val="1800"/>
              <a:buNone/>
            </a:pPr>
            <a:r>
              <a:rPr lang="en">
                <a:solidFill>
                  <a:srgbClr val="FFFFFF"/>
                </a:solidFill>
                <a:latin typeface="Nunito Sans"/>
                <a:ea typeface="Nunito Sans"/>
                <a:cs typeface="Nunito Sans"/>
                <a:sym typeface="Nunito Sans"/>
              </a:rPr>
              <a:t>SPRING TERM</a:t>
            </a:r>
            <a:endParaRPr>
              <a:solidFill>
                <a:srgbClr val="FFFFFF"/>
              </a:solidFill>
              <a:latin typeface="Nunito Sans"/>
              <a:ea typeface="Nunito Sans"/>
              <a:cs typeface="Nunito Sans"/>
              <a:sym typeface="Nunito Sans"/>
            </a:endParaRPr>
          </a:p>
        </p:txBody>
      </p:sp>
      <p:sp>
        <p:nvSpPr>
          <p:cNvPr id="59" name="Google Shape;59;p14"/>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0" name="Google Shape;60;p14"/>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1" name="Shape 61"/>
        <p:cNvGrpSpPr/>
        <p:nvPr/>
      </p:nvGrpSpPr>
      <p:grpSpPr>
        <a:xfrm>
          <a:off x="0" y="0"/>
          <a:ext cx="0" cy="0"/>
          <a:chOff x="0" y="0"/>
          <a:chExt cx="0" cy="0"/>
        </a:xfrm>
      </p:grpSpPr>
      <p:sp>
        <p:nvSpPr>
          <p:cNvPr id="62" name="Google Shape;62;p15"/>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3" name="Google Shape;63;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4" name="Shape 64"/>
        <p:cNvGrpSpPr/>
        <p:nvPr/>
      </p:nvGrpSpPr>
      <p:grpSpPr>
        <a:xfrm>
          <a:off x="0" y="0"/>
          <a:ext cx="0" cy="0"/>
          <a:chOff x="0" y="0"/>
          <a:chExt cx="0" cy="0"/>
        </a:xfrm>
      </p:grpSpPr>
      <p:sp>
        <p:nvSpPr>
          <p:cNvPr id="65" name="Google Shape;65;p16"/>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2779F5"/>
                </a:solidFill>
                <a:latin typeface="Nunito Sans"/>
                <a:ea typeface="Nunito Sans"/>
                <a:cs typeface="Nunito Sans"/>
                <a:sym typeface="Nunito Sans"/>
              </a:rPr>
              <a:t>  GCSE Maths Revision | Fluent in Five | Spring Term</a:t>
            </a:r>
            <a:endParaRPr sz="1200"/>
          </a:p>
        </p:txBody>
      </p:sp>
      <p:graphicFrame>
        <p:nvGraphicFramePr>
          <p:cNvPr id="66" name="Google Shape;66;p16"/>
          <p:cNvGraphicFramePr/>
          <p:nvPr/>
        </p:nvGraphicFramePr>
        <p:xfrm>
          <a:off x="0" y="369300"/>
          <a:ext cx="3000000" cy="3000000"/>
        </p:xfrm>
        <a:graphic>
          <a:graphicData uri="http://schemas.openxmlformats.org/drawingml/2006/table">
            <a:tbl>
              <a:tblPr>
                <a:noFill/>
                <a:tableStyleId>{883EC699-4371-4F83-A597-451216BEAC99}</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67" name="Google Shape;67;p16"/>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8" name="Google Shape;68;p16"/>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rgbClr val="FFFFFF"/>
                </a:solidFill>
                <a:latin typeface="Nunito Sans"/>
                <a:ea typeface="Nunito Sans"/>
                <a:cs typeface="Nunito Sans"/>
                <a:sym typeface="Nunito Sans"/>
              </a:rPr>
              <a:t>   thirdspacelearning.com </a:t>
            </a:r>
            <a:r>
              <a:rPr lang="en"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69" name="Google Shape;69;p16"/>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70" name="Shape 70"/>
        <p:cNvGrpSpPr/>
        <p:nvPr/>
      </p:nvGrpSpPr>
      <p:grpSpPr>
        <a:xfrm>
          <a:off x="0" y="0"/>
          <a:ext cx="0" cy="0"/>
          <a:chOff x="0" y="0"/>
          <a:chExt cx="0" cy="0"/>
        </a:xfrm>
      </p:grpSpPr>
      <p:sp>
        <p:nvSpPr>
          <p:cNvPr id="71" name="Google Shape;71;p17"/>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2779F5"/>
                </a:solidFill>
                <a:latin typeface="Nunito Sans"/>
                <a:ea typeface="Nunito Sans"/>
                <a:cs typeface="Nunito Sans"/>
                <a:sym typeface="Nunito Sans"/>
              </a:rPr>
              <a:t>  GCSE Maths Revision | Fluent in Five | Spring Term</a:t>
            </a:r>
            <a:endParaRPr sz="1200"/>
          </a:p>
        </p:txBody>
      </p:sp>
      <p:graphicFrame>
        <p:nvGraphicFramePr>
          <p:cNvPr id="72" name="Google Shape;72;p17"/>
          <p:cNvGraphicFramePr/>
          <p:nvPr/>
        </p:nvGraphicFramePr>
        <p:xfrm>
          <a:off x="0" y="369300"/>
          <a:ext cx="3000000" cy="3000000"/>
        </p:xfrm>
        <a:graphic>
          <a:graphicData uri="http://schemas.openxmlformats.org/drawingml/2006/table">
            <a:tbl>
              <a:tblPr>
                <a:noFill/>
                <a:tableStyleId>{883EC699-4371-4F83-A597-451216BEAC99}</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73" name="Google Shape;73;p17"/>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4" name="Shape 74"/>
        <p:cNvGrpSpPr/>
        <p:nvPr/>
      </p:nvGrpSpPr>
      <p:grpSpPr>
        <a:xfrm>
          <a:off x="0" y="0"/>
          <a:ext cx="0" cy="0"/>
          <a:chOff x="0" y="0"/>
          <a:chExt cx="0" cy="0"/>
        </a:xfrm>
      </p:grpSpPr>
      <p:sp>
        <p:nvSpPr>
          <p:cNvPr id="75" name="Google Shape;75;p18"/>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6" name="Google Shape;76;p18"/>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7" name="Google Shape;77;p18"/>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8" name="Google Shape;78;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9" name="Shape 79"/>
        <p:cNvGrpSpPr/>
        <p:nvPr/>
      </p:nvGrpSpPr>
      <p:grpSpPr>
        <a:xfrm>
          <a:off x="0" y="0"/>
          <a:ext cx="0" cy="0"/>
          <a:chOff x="0" y="0"/>
          <a:chExt cx="0" cy="0"/>
        </a:xfrm>
      </p:grpSpPr>
      <p:sp>
        <p:nvSpPr>
          <p:cNvPr id="80" name="Google Shape;80;p19"/>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81" name="Google Shape;81;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82" name="Shape 82"/>
        <p:cNvGrpSpPr/>
        <p:nvPr/>
      </p:nvGrpSpPr>
      <p:grpSpPr>
        <a:xfrm>
          <a:off x="0" y="0"/>
          <a:ext cx="0" cy="0"/>
          <a:chOff x="0" y="0"/>
          <a:chExt cx="0" cy="0"/>
        </a:xfrm>
      </p:grpSpPr>
      <p:sp>
        <p:nvSpPr>
          <p:cNvPr id="83" name="Google Shape;83;p20"/>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84" name="Google Shape;84;p20"/>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85" name="Google Shape;85;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86" name="Shape 86"/>
        <p:cNvGrpSpPr/>
        <p:nvPr/>
      </p:nvGrpSpPr>
      <p:grpSpPr>
        <a:xfrm>
          <a:off x="0" y="0"/>
          <a:ext cx="0" cy="0"/>
          <a:chOff x="0" y="0"/>
          <a:chExt cx="0" cy="0"/>
        </a:xfrm>
      </p:grpSpPr>
      <p:sp>
        <p:nvSpPr>
          <p:cNvPr id="87" name="Google Shape;87;p21"/>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88" name="Google Shape;88;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9" name="Shape 89"/>
        <p:cNvGrpSpPr/>
        <p:nvPr/>
      </p:nvGrpSpPr>
      <p:grpSpPr>
        <a:xfrm>
          <a:off x="0" y="0"/>
          <a:ext cx="0" cy="0"/>
          <a:chOff x="0" y="0"/>
          <a:chExt cx="0" cy="0"/>
        </a:xfrm>
      </p:grpSpPr>
      <p:sp>
        <p:nvSpPr>
          <p:cNvPr id="90" name="Google Shape;90;p2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22"/>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92" name="Google Shape;92;p22"/>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93" name="Google Shape;93;p22"/>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94" name="Google Shape;94;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5" name="Shape 95"/>
        <p:cNvGrpSpPr/>
        <p:nvPr/>
      </p:nvGrpSpPr>
      <p:grpSpPr>
        <a:xfrm>
          <a:off x="0" y="0"/>
          <a:ext cx="0" cy="0"/>
          <a:chOff x="0" y="0"/>
          <a:chExt cx="0" cy="0"/>
        </a:xfrm>
      </p:grpSpPr>
      <p:sp>
        <p:nvSpPr>
          <p:cNvPr id="96" name="Google Shape;96;p23"/>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97" name="Google Shape;97;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8" name="Shape 98"/>
        <p:cNvGrpSpPr/>
        <p:nvPr/>
      </p:nvGrpSpPr>
      <p:grpSpPr>
        <a:xfrm>
          <a:off x="0" y="0"/>
          <a:ext cx="0" cy="0"/>
          <a:chOff x="0" y="0"/>
          <a:chExt cx="0" cy="0"/>
        </a:xfrm>
      </p:grpSpPr>
      <p:sp>
        <p:nvSpPr>
          <p:cNvPr id="99" name="Google Shape;99;p24"/>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00" name="Google Shape;100;p24"/>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101" name="Google Shape;101;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2" name="Shape 102"/>
        <p:cNvGrpSpPr/>
        <p:nvPr/>
      </p:nvGrpSpPr>
      <p:grpSpPr>
        <a:xfrm>
          <a:off x="0" y="0"/>
          <a:ext cx="0" cy="0"/>
          <a:chOff x="0" y="0"/>
          <a:chExt cx="0" cy="0"/>
        </a:xfrm>
      </p:grpSpPr>
      <p:sp>
        <p:nvSpPr>
          <p:cNvPr id="103" name="Google Shape;103;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4" name="Shape 104"/>
        <p:cNvGrpSpPr/>
        <p:nvPr/>
      </p:nvGrpSpPr>
      <p:grpSpPr>
        <a:xfrm>
          <a:off x="0" y="0"/>
          <a:ext cx="0" cy="0"/>
          <a:chOff x="0" y="0"/>
          <a:chExt cx="0" cy="0"/>
        </a:xfrm>
      </p:grpSpPr>
      <p:sp>
        <p:nvSpPr>
          <p:cNvPr id="105" name="Google Shape;105;p2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6" name="Google Shape;106;p26"/>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107" name="Google Shape;107;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08" name="Google Shape;108;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09" name="Google Shape;109;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1.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0"/>
              </a:spcBef>
              <a:spcAft>
                <a:spcPts val="0"/>
              </a:spcAft>
              <a:buClr>
                <a:schemeClr val="dk2"/>
              </a:buClr>
              <a:buSzPts val="1400"/>
              <a:buChar char="○"/>
              <a:defRPr>
                <a:solidFill>
                  <a:schemeClr val="dk2"/>
                </a:solidFill>
              </a:defRPr>
            </a:lvl2pPr>
            <a:lvl3pPr indent="-317500" lvl="2" marL="1371600" rtl="0">
              <a:lnSpc>
                <a:spcPct val="115000"/>
              </a:lnSpc>
              <a:spcBef>
                <a:spcPts val="0"/>
              </a:spcBef>
              <a:spcAft>
                <a:spcPts val="0"/>
              </a:spcAft>
              <a:buClr>
                <a:schemeClr val="dk2"/>
              </a:buClr>
              <a:buSzPts val="1400"/>
              <a:buChar char="■"/>
              <a:defRPr>
                <a:solidFill>
                  <a:schemeClr val="dk2"/>
                </a:solidFill>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6.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7"/>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 sz="3500">
                <a:solidFill>
                  <a:srgbClr val="FFFFFF"/>
                </a:solidFill>
                <a:latin typeface="Nunito Sans"/>
                <a:ea typeface="Nunito Sans"/>
                <a:cs typeface="Nunito Sans"/>
                <a:sym typeface="Nunito Sans"/>
              </a:rPr>
              <a:t>Week 6</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graphicFrame>
        <p:nvGraphicFramePr>
          <p:cNvPr id="180" name="Google Shape;180;p36"/>
          <p:cNvGraphicFramePr/>
          <p:nvPr/>
        </p:nvGraphicFramePr>
        <p:xfrm>
          <a:off x="108044" y="862525"/>
          <a:ext cx="3000000" cy="3000000"/>
        </p:xfrm>
        <a:graphic>
          <a:graphicData uri="http://schemas.openxmlformats.org/drawingml/2006/table">
            <a:tbl>
              <a:tblPr bandRow="1" firstRow="1">
                <a:noFill/>
                <a:tableStyleId>{4558D5C3-651C-4DCF-AF22-772075D1827E}</a:tableStyleId>
              </a:tblPr>
              <a:tblGrid>
                <a:gridCol w="1546950"/>
                <a:gridCol w="1301375"/>
                <a:gridCol w="1615625"/>
                <a:gridCol w="1350275"/>
                <a:gridCol w="3067850"/>
              </a:tblGrid>
              <a:tr h="62870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 </a:t>
                      </a:r>
                      <a:r>
                        <a:rPr lang="en" sz="1600">
                          <a:solidFill>
                            <a:schemeClr val="dk1"/>
                          </a:solidFill>
                          <a:latin typeface="Nunito Sans"/>
                          <a:ea typeface="Nunito Sans"/>
                          <a:cs typeface="Nunito Sans"/>
                          <a:sym typeface="Nunito Sans"/>
                        </a:rPr>
                        <a:t>What is a sensible unit of</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measure for the width of</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a postage stamp?</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chemeClr val="dk1"/>
                          </a:solidFill>
                          <a:latin typeface="Nunito Sans"/>
                          <a:ea typeface="Nunito Sans"/>
                          <a:cs typeface="Nunito Sans"/>
                          <a:sym typeface="Nunito Sans"/>
                        </a:rPr>
                        <a:t>Given 19×253 = 4807.</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What is 48.07÷1.9?</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chemeClr val="dk1"/>
                          </a:solidFill>
                          <a:latin typeface="Nunito Sans"/>
                          <a:ea typeface="Nunito Sans"/>
                          <a:cs typeface="Nunito Sans"/>
                          <a:sym typeface="Nunito Sans"/>
                        </a:rPr>
                        <a:t>Fill in the gaps in this</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sequence:</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20, 10, </a:t>
                      </a:r>
                      <a:r>
                        <a:rPr lang="en" sz="1600" u="sng">
                          <a:solidFill>
                            <a:schemeClr val="dk1"/>
                          </a:solidFill>
                          <a:latin typeface="Nunito Sans"/>
                          <a:ea typeface="Nunito Sans"/>
                          <a:cs typeface="Nunito Sans"/>
                          <a:sym typeface="Nunito Sans"/>
                        </a:rPr>
                        <a:t>     </a:t>
                      </a:r>
                      <a:r>
                        <a:rPr lang="en" sz="1600">
                          <a:solidFill>
                            <a:schemeClr val="dk1"/>
                          </a:solidFill>
                          <a:latin typeface="Nunito Sans"/>
                          <a:ea typeface="Nunito Sans"/>
                          <a:cs typeface="Nunito Sans"/>
                          <a:sym typeface="Nunito Sans"/>
                        </a:rPr>
                        <a:t> , 2.5, </a:t>
                      </a:r>
                      <a:r>
                        <a:rPr lang="en" sz="1600" u="sng">
                          <a:solidFill>
                            <a:schemeClr val="dk1"/>
                          </a:solidFill>
                          <a:latin typeface="Nunito Sans"/>
                          <a:ea typeface="Nunito Sans"/>
                          <a:cs typeface="Nunito Sans"/>
                          <a:sym typeface="Nunito Sans"/>
                        </a:rPr>
                        <a:t>     </a:t>
                      </a:r>
                      <a:r>
                        <a:rPr lang="en" sz="1600">
                          <a:solidFill>
                            <a:schemeClr val="lt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150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At what time of day was this person</a:t>
                      </a:r>
                      <a:r>
                        <a:rPr b="1" lang="en" sz="1600">
                          <a:latin typeface="Nunito Sans"/>
                          <a:ea typeface="Nunito Sans"/>
                          <a:cs typeface="Nunito Sans"/>
                          <a:sym typeface="Nunito Sans"/>
                        </a:rPr>
                        <a:t>’s</a:t>
                      </a:r>
                      <a:br>
                        <a:rPr b="1" lang="en" sz="1600">
                          <a:latin typeface="Nunito Sans"/>
                          <a:ea typeface="Nunito Sans"/>
                          <a:cs typeface="Nunito Sans"/>
                          <a:sym typeface="Nunito Sans"/>
                        </a:rPr>
                      </a:br>
                      <a:r>
                        <a:rPr b="1" lang="en" sz="1600">
                          <a:latin typeface="Nunito Sans"/>
                          <a:ea typeface="Nunito Sans"/>
                          <a:cs typeface="Nunito Sans"/>
                          <a:sym typeface="Nunito Sans"/>
                        </a:rPr>
                        <a:t>     heart rate at its highest?</a:t>
                      </a:r>
                      <a:endParaRPr b="1"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Complete the table</a:t>
                      </a:r>
                      <a:r>
                        <a:rPr b="1" lang="en" sz="1600">
                          <a:latin typeface="Nunito Sans"/>
                          <a:ea typeface="Nunito Sans"/>
                          <a:cs typeface="Nunito Sans"/>
                          <a:sym typeface="Nunito Sans"/>
                        </a:rPr>
                        <a:t>:</a:t>
                      </a:r>
                      <a:endParaRPr b="1"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r>
            </a:tbl>
          </a:graphicData>
        </a:graphic>
      </p:graphicFrame>
      <p:sp>
        <p:nvSpPr>
          <p:cNvPr id="181" name="Google Shape;181;p3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6: Day 4</a:t>
            </a:r>
            <a:endParaRPr b="1">
              <a:solidFill>
                <a:srgbClr val="FFFFFF"/>
              </a:solidFill>
              <a:latin typeface="Nunito Sans"/>
              <a:ea typeface="Nunito Sans"/>
              <a:cs typeface="Nunito Sans"/>
              <a:sym typeface="Nunito Sans"/>
            </a:endParaRPr>
          </a:p>
        </p:txBody>
      </p:sp>
      <p:pic>
        <p:nvPicPr>
          <p:cNvPr id="182" name="Google Shape;182;p36"/>
          <p:cNvPicPr preferRelativeResize="0"/>
          <p:nvPr/>
        </p:nvPicPr>
        <p:blipFill>
          <a:blip r:embed="rId3">
            <a:alphaModFix/>
          </a:blip>
          <a:stretch>
            <a:fillRect/>
          </a:stretch>
        </p:blipFill>
        <p:spPr>
          <a:xfrm>
            <a:off x="969854" y="2702350"/>
            <a:ext cx="2481200" cy="1471275"/>
          </a:xfrm>
          <a:prstGeom prst="rect">
            <a:avLst/>
          </a:prstGeom>
          <a:noFill/>
          <a:ln>
            <a:noFill/>
          </a:ln>
        </p:spPr>
      </p:pic>
      <p:graphicFrame>
        <p:nvGraphicFramePr>
          <p:cNvPr id="183" name="Google Shape;183;p36"/>
          <p:cNvGraphicFramePr/>
          <p:nvPr/>
        </p:nvGraphicFramePr>
        <p:xfrm>
          <a:off x="4736402" y="2676032"/>
          <a:ext cx="3000000" cy="3000000"/>
        </p:xfrm>
        <a:graphic>
          <a:graphicData uri="http://schemas.openxmlformats.org/drawingml/2006/table">
            <a:tbl>
              <a:tblPr>
                <a:noFill/>
                <a:tableStyleId>{883EC699-4371-4F83-A597-451216BEAC99}</a:tableStyleId>
              </a:tblPr>
              <a:tblGrid>
                <a:gridCol w="1331175"/>
                <a:gridCol w="1331175"/>
                <a:gridCol w="1331175"/>
              </a:tblGrid>
              <a:tr h="609575">
                <a:tc>
                  <a:txBody>
                    <a:bodyPr/>
                    <a:lstStyle/>
                    <a:p>
                      <a:pPr indent="0" lvl="0" marL="0" rtl="0" algn="ctr">
                        <a:spcBef>
                          <a:spcPts val="0"/>
                        </a:spcBef>
                        <a:spcAft>
                          <a:spcPts val="0"/>
                        </a:spcAft>
                        <a:buNone/>
                      </a:pPr>
                      <a:r>
                        <a:rPr b="1" lang="en" sz="1600">
                          <a:latin typeface="Nunito Sans"/>
                          <a:ea typeface="Nunito Sans"/>
                          <a:cs typeface="Nunito Sans"/>
                          <a:sym typeface="Nunito Sans"/>
                        </a:rPr>
                        <a:t>Distance on map</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Scale</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Real life distance</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600" u="sng">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cm</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1:100</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35m</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600" u="sng">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cm</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1:5000</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250m</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graphicFrame>
        <p:nvGraphicFramePr>
          <p:cNvPr id="188" name="Google Shape;188;p37"/>
          <p:cNvGraphicFramePr/>
          <p:nvPr/>
        </p:nvGraphicFramePr>
        <p:xfrm>
          <a:off x="108044" y="862525"/>
          <a:ext cx="3000000" cy="3000000"/>
        </p:xfrm>
        <a:graphic>
          <a:graphicData uri="http://schemas.openxmlformats.org/drawingml/2006/table">
            <a:tbl>
              <a:tblPr bandRow="1" firstRow="1">
                <a:noFill/>
                <a:tableStyleId>{4558D5C3-651C-4DCF-AF22-772075D1827E}</a:tableStyleId>
              </a:tblPr>
              <a:tblGrid>
                <a:gridCol w="1546950"/>
                <a:gridCol w="1301375"/>
                <a:gridCol w="1615625"/>
                <a:gridCol w="1350275"/>
                <a:gridCol w="3067850"/>
              </a:tblGrid>
              <a:tr h="62870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 </a:t>
                      </a:r>
                      <a:r>
                        <a:rPr lang="en" sz="1600">
                          <a:solidFill>
                            <a:schemeClr val="dk1"/>
                          </a:solidFill>
                          <a:latin typeface="Nunito Sans"/>
                          <a:ea typeface="Nunito Sans"/>
                          <a:cs typeface="Nunito Sans"/>
                          <a:sym typeface="Nunito Sans"/>
                        </a:rPr>
                        <a:t>What is a sensible unit of</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measure for the width of</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a postage stamp? </a:t>
                      </a:r>
                      <a:r>
                        <a:rPr lang="en" sz="1600">
                          <a:solidFill>
                            <a:srgbClr val="00BC89"/>
                          </a:solidFill>
                          <a:latin typeface="Nunito Sans"/>
                          <a:ea typeface="Nunito Sans"/>
                          <a:cs typeface="Nunito Sans"/>
                          <a:sym typeface="Nunito Sans"/>
                        </a:rPr>
                        <a:t>mm</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chemeClr val="dk1"/>
                          </a:solidFill>
                          <a:latin typeface="Nunito Sans"/>
                          <a:ea typeface="Nunito Sans"/>
                          <a:cs typeface="Nunito Sans"/>
                          <a:sym typeface="Nunito Sans"/>
                        </a:rPr>
                        <a:t>Given 19×253 = 4807.</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What is 48.07÷1.9?</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a:t>
                      </a:r>
                      <a:r>
                        <a:rPr lang="en" sz="1600">
                          <a:solidFill>
                            <a:srgbClr val="00BC89"/>
                          </a:solidFill>
                          <a:latin typeface="Nunito Sans"/>
                          <a:ea typeface="Nunito Sans"/>
                          <a:cs typeface="Nunito Sans"/>
                          <a:sym typeface="Nunito Sans"/>
                        </a:rPr>
                        <a:t>25.3</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chemeClr val="dk1"/>
                          </a:solidFill>
                          <a:latin typeface="Nunito Sans"/>
                          <a:ea typeface="Nunito Sans"/>
                          <a:cs typeface="Nunito Sans"/>
                          <a:sym typeface="Nunito Sans"/>
                        </a:rPr>
                        <a:t>Fill in the gaps in this</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sequence:</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20, 10, </a:t>
                      </a:r>
                      <a:r>
                        <a:rPr lang="en" sz="1600">
                          <a:solidFill>
                            <a:srgbClr val="00BC89"/>
                          </a:solidFill>
                          <a:latin typeface="Nunito Sans"/>
                          <a:ea typeface="Nunito Sans"/>
                          <a:cs typeface="Nunito Sans"/>
                          <a:sym typeface="Nunito Sans"/>
                        </a:rPr>
                        <a:t>5</a:t>
                      </a:r>
                      <a:r>
                        <a:rPr lang="en" sz="1600">
                          <a:solidFill>
                            <a:schemeClr val="dk1"/>
                          </a:solidFill>
                          <a:latin typeface="Nunito Sans"/>
                          <a:ea typeface="Nunito Sans"/>
                          <a:cs typeface="Nunito Sans"/>
                          <a:sym typeface="Nunito Sans"/>
                        </a:rPr>
                        <a:t>, 2.5, </a:t>
                      </a:r>
                      <a:r>
                        <a:rPr lang="en" sz="1600">
                          <a:solidFill>
                            <a:srgbClr val="00BC89"/>
                          </a:solidFill>
                          <a:latin typeface="Nunito Sans"/>
                          <a:ea typeface="Nunito Sans"/>
                          <a:cs typeface="Nunito Sans"/>
                          <a:sym typeface="Nunito Sans"/>
                        </a:rPr>
                        <a:t>1.25</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150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At what time of day was this person</a:t>
                      </a:r>
                      <a:r>
                        <a:rPr b="1" lang="en" sz="1600">
                          <a:latin typeface="Nunito Sans"/>
                          <a:ea typeface="Nunito Sans"/>
                          <a:cs typeface="Nunito Sans"/>
                          <a:sym typeface="Nunito Sans"/>
                        </a:rPr>
                        <a:t>’s</a:t>
                      </a:r>
                      <a:br>
                        <a:rPr b="1" lang="en" sz="1600">
                          <a:latin typeface="Nunito Sans"/>
                          <a:ea typeface="Nunito Sans"/>
                          <a:cs typeface="Nunito Sans"/>
                          <a:sym typeface="Nunito Sans"/>
                        </a:rPr>
                      </a:br>
                      <a:r>
                        <a:rPr b="1" lang="en" sz="1600">
                          <a:latin typeface="Nunito Sans"/>
                          <a:ea typeface="Nunito Sans"/>
                          <a:cs typeface="Nunito Sans"/>
                          <a:sym typeface="Nunito Sans"/>
                        </a:rPr>
                        <a:t>     heart rate at its highest? </a:t>
                      </a:r>
                      <a:r>
                        <a:rPr b="1" lang="en" sz="1600">
                          <a:solidFill>
                            <a:srgbClr val="00BC89"/>
                          </a:solidFill>
                          <a:latin typeface="Nunito Sans"/>
                          <a:ea typeface="Nunito Sans"/>
                          <a:cs typeface="Nunito Sans"/>
                          <a:sym typeface="Nunito Sans"/>
                        </a:rPr>
                        <a:t>1800</a:t>
                      </a:r>
                      <a:endParaRPr b="1"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Complete the table</a:t>
                      </a:r>
                      <a:r>
                        <a:rPr b="1" lang="en" sz="1600">
                          <a:latin typeface="Nunito Sans"/>
                          <a:ea typeface="Nunito Sans"/>
                          <a:cs typeface="Nunito Sans"/>
                          <a:sym typeface="Nunito Sans"/>
                        </a:rPr>
                        <a:t>:</a:t>
                      </a:r>
                      <a:endParaRPr b="1"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r>
            </a:tbl>
          </a:graphicData>
        </a:graphic>
      </p:graphicFrame>
      <p:sp>
        <p:nvSpPr>
          <p:cNvPr id="189" name="Google Shape;189;p3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6: Day 4</a:t>
            </a:r>
            <a:endParaRPr b="1">
              <a:solidFill>
                <a:srgbClr val="FFFFFF"/>
              </a:solidFill>
              <a:latin typeface="Nunito Sans"/>
              <a:ea typeface="Nunito Sans"/>
              <a:cs typeface="Nunito Sans"/>
              <a:sym typeface="Nunito Sans"/>
            </a:endParaRPr>
          </a:p>
        </p:txBody>
      </p:sp>
      <p:pic>
        <p:nvPicPr>
          <p:cNvPr id="190" name="Google Shape;190;p37"/>
          <p:cNvPicPr preferRelativeResize="0"/>
          <p:nvPr/>
        </p:nvPicPr>
        <p:blipFill>
          <a:blip r:embed="rId3">
            <a:alphaModFix/>
          </a:blip>
          <a:stretch>
            <a:fillRect/>
          </a:stretch>
        </p:blipFill>
        <p:spPr>
          <a:xfrm>
            <a:off x="969854" y="2702350"/>
            <a:ext cx="2481200" cy="1471275"/>
          </a:xfrm>
          <a:prstGeom prst="rect">
            <a:avLst/>
          </a:prstGeom>
          <a:noFill/>
          <a:ln>
            <a:noFill/>
          </a:ln>
        </p:spPr>
      </p:pic>
      <p:graphicFrame>
        <p:nvGraphicFramePr>
          <p:cNvPr id="191" name="Google Shape;191;p37"/>
          <p:cNvGraphicFramePr/>
          <p:nvPr/>
        </p:nvGraphicFramePr>
        <p:xfrm>
          <a:off x="4736402" y="2676032"/>
          <a:ext cx="3000000" cy="3000000"/>
        </p:xfrm>
        <a:graphic>
          <a:graphicData uri="http://schemas.openxmlformats.org/drawingml/2006/table">
            <a:tbl>
              <a:tblPr>
                <a:noFill/>
                <a:tableStyleId>{883EC699-4371-4F83-A597-451216BEAC99}</a:tableStyleId>
              </a:tblPr>
              <a:tblGrid>
                <a:gridCol w="1331175"/>
                <a:gridCol w="1331175"/>
                <a:gridCol w="1331175"/>
              </a:tblGrid>
              <a:tr h="609575">
                <a:tc>
                  <a:txBody>
                    <a:bodyPr/>
                    <a:lstStyle/>
                    <a:p>
                      <a:pPr indent="0" lvl="0" marL="0" rtl="0" algn="ctr">
                        <a:spcBef>
                          <a:spcPts val="0"/>
                        </a:spcBef>
                        <a:spcAft>
                          <a:spcPts val="0"/>
                        </a:spcAft>
                        <a:buNone/>
                      </a:pPr>
                      <a:r>
                        <a:rPr b="1" lang="en" sz="1600">
                          <a:latin typeface="Nunito Sans"/>
                          <a:ea typeface="Nunito Sans"/>
                          <a:cs typeface="Nunito Sans"/>
                          <a:sym typeface="Nunito Sans"/>
                        </a:rPr>
                        <a:t>Distance on map</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Scale</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Real life distance</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600">
                          <a:solidFill>
                            <a:srgbClr val="00BC89"/>
                          </a:solidFill>
                          <a:latin typeface="Nunito Sans"/>
                          <a:ea typeface="Nunito Sans"/>
                          <a:cs typeface="Nunito Sans"/>
                          <a:sym typeface="Nunito Sans"/>
                        </a:rPr>
                        <a:t>35</a:t>
                      </a:r>
                      <a:r>
                        <a:rPr b="1" lang="en" sz="1600">
                          <a:solidFill>
                            <a:srgbClr val="00BC89"/>
                          </a:solidFill>
                          <a:latin typeface="Nunito Sans"/>
                          <a:ea typeface="Nunito Sans"/>
                          <a:cs typeface="Nunito Sans"/>
                          <a:sym typeface="Nunito Sans"/>
                        </a:rPr>
                        <a:t>cm</a:t>
                      </a:r>
                      <a:endParaRPr b="1" sz="1600">
                        <a:solidFill>
                          <a:srgbClr val="00BC89"/>
                        </a:solidFill>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1:100</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35m</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381000">
                <a:tc>
                  <a:txBody>
                    <a:bodyPr/>
                    <a:lstStyle/>
                    <a:p>
                      <a:pPr indent="0" lvl="0" marL="0" rtl="0" algn="ctr">
                        <a:spcBef>
                          <a:spcPts val="0"/>
                        </a:spcBef>
                        <a:spcAft>
                          <a:spcPts val="0"/>
                        </a:spcAft>
                        <a:buNone/>
                      </a:pPr>
                      <a:r>
                        <a:rPr b="1" lang="en" sz="1600">
                          <a:solidFill>
                            <a:srgbClr val="00BC89"/>
                          </a:solidFill>
                          <a:latin typeface="Nunito Sans"/>
                          <a:ea typeface="Nunito Sans"/>
                          <a:cs typeface="Nunito Sans"/>
                          <a:sym typeface="Nunito Sans"/>
                        </a:rPr>
                        <a:t>5cm</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1:5000</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250m</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graphicFrame>
        <p:nvGraphicFramePr>
          <p:cNvPr id="196" name="Google Shape;196;p38"/>
          <p:cNvGraphicFramePr/>
          <p:nvPr/>
        </p:nvGraphicFramePr>
        <p:xfrm>
          <a:off x="108044" y="862525"/>
          <a:ext cx="3000000" cy="3000000"/>
        </p:xfrm>
        <a:graphic>
          <a:graphicData uri="http://schemas.openxmlformats.org/drawingml/2006/table">
            <a:tbl>
              <a:tblPr bandRow="1" firstRow="1">
                <a:noFill/>
                <a:tableStyleId>{4558D5C3-651C-4DCF-AF22-772075D1827E}</a:tableStyleId>
              </a:tblPr>
              <a:tblGrid>
                <a:gridCol w="1546950"/>
                <a:gridCol w="1301375"/>
                <a:gridCol w="1615625"/>
                <a:gridCol w="1350275"/>
                <a:gridCol w="3067850"/>
              </a:tblGrid>
              <a:tr h="62870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 </a:t>
                      </a:r>
                      <a:r>
                        <a:rPr lang="en" sz="1600">
                          <a:solidFill>
                            <a:schemeClr val="dk1"/>
                          </a:solidFill>
                          <a:latin typeface="Nunito Sans"/>
                          <a:ea typeface="Nunito Sans"/>
                          <a:cs typeface="Nunito Sans"/>
                          <a:sym typeface="Nunito Sans"/>
                        </a:rPr>
                        <a:t>What is a sensible unit of</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measure for the speed</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limit on a motorway?</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chemeClr val="dk1"/>
                          </a:solidFill>
                          <a:latin typeface="Nunito Sans"/>
                          <a:ea typeface="Nunito Sans"/>
                          <a:cs typeface="Nunito Sans"/>
                          <a:sym typeface="Nunito Sans"/>
                        </a:rPr>
                        <a:t>Given 83÷16 = 5.1875.</a:t>
                      </a:r>
                      <a:endParaRPr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chemeClr val="dk1"/>
                          </a:solidFill>
                          <a:latin typeface="Nunito Sans"/>
                          <a:ea typeface="Nunito Sans"/>
                          <a:cs typeface="Nunito Sans"/>
                          <a:sym typeface="Nunito Sans"/>
                        </a:rPr>
                        <a:t>     What is 51.875×160?</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chemeClr val="dk1"/>
                          </a:solidFill>
                          <a:latin typeface="Nunito Sans"/>
                          <a:ea typeface="Nunito Sans"/>
                          <a:cs typeface="Nunito Sans"/>
                          <a:sym typeface="Nunito Sans"/>
                        </a:rPr>
                        <a:t>Fill in the gaps in this</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sequence:</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1, -2, 4, -8, </a:t>
                      </a:r>
                      <a:r>
                        <a:rPr lang="en" sz="1600" u="sng">
                          <a:solidFill>
                            <a:schemeClr val="dk1"/>
                          </a:solidFill>
                          <a:latin typeface="Nunito Sans"/>
                          <a:ea typeface="Nunito Sans"/>
                          <a:cs typeface="Nunito Sans"/>
                          <a:sym typeface="Nunito Sans"/>
                        </a:rPr>
                        <a:t>     </a:t>
                      </a:r>
                      <a:r>
                        <a:rPr lang="en" sz="1600">
                          <a:solidFill>
                            <a:schemeClr val="dk1"/>
                          </a:solidFill>
                          <a:latin typeface="Nunito Sans"/>
                          <a:ea typeface="Nunito Sans"/>
                          <a:cs typeface="Nunito Sans"/>
                          <a:sym typeface="Nunito Sans"/>
                        </a:rPr>
                        <a:t>, </a:t>
                      </a:r>
                      <a:r>
                        <a:rPr lang="en" sz="1600" u="sng">
                          <a:solidFill>
                            <a:schemeClr val="dk1"/>
                          </a:solidFill>
                          <a:latin typeface="Nunito Sans"/>
                          <a:ea typeface="Nunito Sans"/>
                          <a:cs typeface="Nunito Sans"/>
                          <a:sym typeface="Nunito Sans"/>
                        </a:rPr>
                        <a:t>     </a:t>
                      </a:r>
                      <a:r>
                        <a:rPr lang="en" sz="1600">
                          <a:solidFill>
                            <a:schemeClr val="lt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212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At what speed does this car have its best</a:t>
                      </a:r>
                      <a:br>
                        <a:rPr b="1" lang="en" sz="1600">
                          <a:latin typeface="Nunito Sans"/>
                          <a:ea typeface="Nunito Sans"/>
                          <a:cs typeface="Nunito Sans"/>
                          <a:sym typeface="Nunito Sans"/>
                        </a:rPr>
                      </a:br>
                      <a:r>
                        <a:rPr b="1" lang="en" sz="1600">
                          <a:latin typeface="Nunito Sans"/>
                          <a:ea typeface="Nunito Sans"/>
                          <a:cs typeface="Nunito Sans"/>
                          <a:sym typeface="Nunito Sans"/>
                        </a:rPr>
                        <a:t>     </a:t>
                      </a:r>
                      <a:r>
                        <a:rPr b="1" lang="en" sz="1600">
                          <a:solidFill>
                            <a:srgbClr val="000000"/>
                          </a:solidFill>
                          <a:latin typeface="Nunito Sans"/>
                          <a:ea typeface="Nunito Sans"/>
                          <a:cs typeface="Nunito Sans"/>
                          <a:sym typeface="Nunito Sans"/>
                        </a:rPr>
                        <a:t>fuel economy? </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latin typeface="Nunito Sans"/>
                          <a:ea typeface="Nunito Sans"/>
                          <a:cs typeface="Nunito Sans"/>
                          <a:sym typeface="Nunito Sans"/>
                        </a:rPr>
                        <a:t>Complete</a:t>
                      </a:r>
                      <a:r>
                        <a:rPr b="1" lang="en" sz="1600">
                          <a:solidFill>
                            <a:srgbClr val="000000"/>
                          </a:solidFill>
                          <a:latin typeface="Nunito Sans"/>
                          <a:ea typeface="Nunito Sans"/>
                          <a:cs typeface="Nunito Sans"/>
                          <a:sym typeface="Nunito Sans"/>
                        </a:rPr>
                        <a:t> the table</a:t>
                      </a:r>
                      <a:r>
                        <a:rPr b="1" lang="en" sz="1600">
                          <a:latin typeface="Nunito Sans"/>
                          <a:ea typeface="Nunito Sans"/>
                          <a:cs typeface="Nunito Sans"/>
                          <a:sym typeface="Nunito Sans"/>
                        </a:rPr>
                        <a:t>:</a:t>
                      </a:r>
                      <a:endParaRPr b="1"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r>
            </a:tbl>
          </a:graphicData>
        </a:graphic>
      </p:graphicFrame>
      <p:sp>
        <p:nvSpPr>
          <p:cNvPr id="197" name="Google Shape;197;p3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6: Day 5</a:t>
            </a:r>
            <a:endParaRPr b="1">
              <a:solidFill>
                <a:srgbClr val="FFFFFF"/>
              </a:solidFill>
              <a:latin typeface="Nunito Sans"/>
              <a:ea typeface="Nunito Sans"/>
              <a:cs typeface="Nunito Sans"/>
              <a:sym typeface="Nunito Sans"/>
            </a:endParaRPr>
          </a:p>
        </p:txBody>
      </p:sp>
      <p:pic>
        <p:nvPicPr>
          <p:cNvPr id="198" name="Google Shape;198;p38"/>
          <p:cNvPicPr preferRelativeResize="0"/>
          <p:nvPr/>
        </p:nvPicPr>
        <p:blipFill>
          <a:blip r:embed="rId3">
            <a:alphaModFix/>
          </a:blip>
          <a:stretch>
            <a:fillRect/>
          </a:stretch>
        </p:blipFill>
        <p:spPr>
          <a:xfrm>
            <a:off x="1143650" y="2637888"/>
            <a:ext cx="2133600" cy="1600200"/>
          </a:xfrm>
          <a:prstGeom prst="rect">
            <a:avLst/>
          </a:prstGeom>
          <a:noFill/>
          <a:ln>
            <a:noFill/>
          </a:ln>
        </p:spPr>
      </p:pic>
      <p:graphicFrame>
        <p:nvGraphicFramePr>
          <p:cNvPr id="199" name="Google Shape;199;p38"/>
          <p:cNvGraphicFramePr/>
          <p:nvPr/>
        </p:nvGraphicFramePr>
        <p:xfrm>
          <a:off x="4732260" y="2675504"/>
          <a:ext cx="3000000" cy="3000000"/>
        </p:xfrm>
        <a:graphic>
          <a:graphicData uri="http://schemas.openxmlformats.org/drawingml/2006/table">
            <a:tbl>
              <a:tblPr>
                <a:noFill/>
                <a:tableStyleId>{883EC699-4371-4F83-A597-451216BEAC99}</a:tableStyleId>
              </a:tblPr>
              <a:tblGrid>
                <a:gridCol w="1331175"/>
                <a:gridCol w="1331175"/>
                <a:gridCol w="1331175"/>
              </a:tblGrid>
              <a:tr h="609575">
                <a:tc>
                  <a:txBody>
                    <a:bodyPr/>
                    <a:lstStyle/>
                    <a:p>
                      <a:pPr indent="0" lvl="0" marL="0" rtl="0" algn="ctr">
                        <a:spcBef>
                          <a:spcPts val="0"/>
                        </a:spcBef>
                        <a:spcAft>
                          <a:spcPts val="0"/>
                        </a:spcAft>
                        <a:buNone/>
                      </a:pPr>
                      <a:r>
                        <a:rPr b="1" lang="en" sz="1600">
                          <a:latin typeface="Nunito Sans"/>
                          <a:ea typeface="Nunito Sans"/>
                          <a:cs typeface="Nunito Sans"/>
                          <a:sym typeface="Nunito Sans"/>
                        </a:rPr>
                        <a:t>Distance on map</a:t>
                      </a:r>
                      <a:endParaRPr b="1" sz="1600">
                        <a:latin typeface="Nunito Sans"/>
                        <a:ea typeface="Nunito Sans"/>
                        <a:cs typeface="Nunito Sans"/>
                        <a:sym typeface="Nunito Sans"/>
                      </a:endParaRPr>
                    </a:p>
                  </a:txBody>
                  <a:tcPr marT="91425" marB="91425" marR="91425" marL="91425" anchor="ctr">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Scale</a:t>
                      </a:r>
                      <a:endParaRPr b="1" sz="1600">
                        <a:latin typeface="Nunito Sans"/>
                        <a:ea typeface="Nunito Sans"/>
                        <a:cs typeface="Nunito Sans"/>
                        <a:sym typeface="Nunito Sans"/>
                      </a:endParaRPr>
                    </a:p>
                  </a:txBody>
                  <a:tcPr marT="91425" marB="91425" marR="91425" marL="91425" anchor="ctr"/>
                </a:tc>
                <a:tc>
                  <a:txBody>
                    <a:bodyPr/>
                    <a:lstStyle/>
                    <a:p>
                      <a:pPr indent="0" lvl="0" marL="0" rtl="0" algn="ctr">
                        <a:spcBef>
                          <a:spcPts val="0"/>
                        </a:spcBef>
                        <a:spcAft>
                          <a:spcPts val="0"/>
                        </a:spcAft>
                        <a:buNone/>
                      </a:pPr>
                      <a:r>
                        <a:rPr b="1" lang="en" sz="1600">
                          <a:latin typeface="Nunito Sans"/>
                          <a:ea typeface="Nunito Sans"/>
                          <a:cs typeface="Nunito Sans"/>
                          <a:sym typeface="Nunito Sans"/>
                        </a:rPr>
                        <a:t>Real life distance</a:t>
                      </a:r>
                      <a:endParaRPr b="1" sz="1600">
                        <a:latin typeface="Nunito Sans"/>
                        <a:ea typeface="Nunito Sans"/>
                        <a:cs typeface="Nunito Sans"/>
                        <a:sym typeface="Nunito Sans"/>
                      </a:endParaRPr>
                    </a:p>
                  </a:txBody>
                  <a:tcPr marT="91425" marB="91425" marR="91425" marL="91425" anchor="ctr"/>
                </a:tc>
              </a:tr>
              <a:tr h="381000">
                <a:tc>
                  <a:txBody>
                    <a:bodyPr/>
                    <a:lstStyle/>
                    <a:p>
                      <a:pPr indent="0" lvl="0" marL="0" rtl="0" algn="ctr">
                        <a:spcBef>
                          <a:spcPts val="0"/>
                        </a:spcBef>
                        <a:spcAft>
                          <a:spcPts val="0"/>
                        </a:spcAft>
                        <a:buNone/>
                      </a:pPr>
                      <a:r>
                        <a:rPr b="1" lang="en" sz="1600" u="sng">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cm</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1:10000</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1.5km</a:t>
                      </a:r>
                      <a:endParaRPr b="1" sz="1600">
                        <a:latin typeface="Nunito Sans"/>
                        <a:ea typeface="Nunito Sans"/>
                        <a:cs typeface="Nunito Sans"/>
                        <a:sym typeface="Nunito Sans"/>
                      </a:endParaRPr>
                    </a:p>
                  </a:txBody>
                  <a:tcPr marT="91425" marB="91425" marR="91425" marL="91425" anchor="ctr"/>
                </a:tc>
              </a:tr>
              <a:tr h="381000">
                <a:tc>
                  <a:txBody>
                    <a:bodyPr/>
                    <a:lstStyle/>
                    <a:p>
                      <a:pPr indent="0" lvl="0" marL="0" rtl="0" algn="ctr">
                        <a:spcBef>
                          <a:spcPts val="0"/>
                        </a:spcBef>
                        <a:spcAft>
                          <a:spcPts val="0"/>
                        </a:spcAft>
                        <a:buNone/>
                      </a:pPr>
                      <a:r>
                        <a:rPr b="1" lang="en" sz="1600" u="sng">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cm</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1:50000</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12km</a:t>
                      </a:r>
                      <a:endParaRPr b="1" sz="1600">
                        <a:latin typeface="Nunito Sans"/>
                        <a:ea typeface="Nunito Sans"/>
                        <a:cs typeface="Nunito Sans"/>
                        <a:sym typeface="Nunito Sans"/>
                      </a:endParaRPr>
                    </a:p>
                  </a:txBody>
                  <a:tcPr marT="91425" marB="91425" marR="91425" marL="91425" anchor="ctr"/>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graphicFrame>
        <p:nvGraphicFramePr>
          <p:cNvPr id="204" name="Google Shape;204;p39"/>
          <p:cNvGraphicFramePr/>
          <p:nvPr/>
        </p:nvGraphicFramePr>
        <p:xfrm>
          <a:off x="108044" y="862525"/>
          <a:ext cx="3000000" cy="3000000"/>
        </p:xfrm>
        <a:graphic>
          <a:graphicData uri="http://schemas.openxmlformats.org/drawingml/2006/table">
            <a:tbl>
              <a:tblPr bandRow="1" firstRow="1">
                <a:noFill/>
                <a:tableStyleId>{4558D5C3-651C-4DCF-AF22-772075D1827E}</a:tableStyleId>
              </a:tblPr>
              <a:tblGrid>
                <a:gridCol w="1546950"/>
                <a:gridCol w="1301375"/>
                <a:gridCol w="1615625"/>
                <a:gridCol w="1350275"/>
                <a:gridCol w="3067850"/>
              </a:tblGrid>
              <a:tr h="62870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a:t>
                      </a:r>
                      <a:r>
                        <a:rPr lang="en" sz="1600">
                          <a:solidFill>
                            <a:schemeClr val="dk1"/>
                          </a:solidFill>
                          <a:latin typeface="Nunito Sans"/>
                          <a:ea typeface="Nunito Sans"/>
                          <a:cs typeface="Nunito Sans"/>
                          <a:sym typeface="Nunito Sans"/>
                        </a:rPr>
                        <a:t>What is a sensible unit of</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measure for the speed</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limit on a motorway?</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 sz="1600">
                          <a:solidFill>
                            <a:schemeClr val="dk1"/>
                          </a:solidFill>
                          <a:latin typeface="Nunito Sans"/>
                          <a:ea typeface="Nunito Sans"/>
                          <a:cs typeface="Nunito Sans"/>
                          <a:sym typeface="Nunito Sans"/>
                        </a:rPr>
                        <a:t>     </a:t>
                      </a:r>
                      <a:r>
                        <a:rPr lang="en" sz="1600">
                          <a:solidFill>
                            <a:srgbClr val="00BC89"/>
                          </a:solidFill>
                          <a:latin typeface="Nunito Sans"/>
                          <a:ea typeface="Nunito Sans"/>
                          <a:cs typeface="Nunito Sans"/>
                          <a:sym typeface="Nunito Sans"/>
                        </a:rPr>
                        <a:t>km/h or mph</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chemeClr val="dk1"/>
                          </a:solidFill>
                          <a:latin typeface="Nunito Sans"/>
                          <a:ea typeface="Nunito Sans"/>
                          <a:cs typeface="Nunito Sans"/>
                          <a:sym typeface="Nunito Sans"/>
                        </a:rPr>
                        <a:t>Given 83÷16 = 5.1875.</a:t>
                      </a:r>
                      <a:endParaRPr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chemeClr val="dk1"/>
                          </a:solidFill>
                          <a:latin typeface="Nunito Sans"/>
                          <a:ea typeface="Nunito Sans"/>
                          <a:cs typeface="Nunito Sans"/>
                          <a:sym typeface="Nunito Sans"/>
                        </a:rPr>
                        <a:t>     What is 51.875×160?</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 sz="1600">
                          <a:solidFill>
                            <a:srgbClr val="000000"/>
                          </a:solidFill>
                          <a:latin typeface="Nunito Sans"/>
                          <a:ea typeface="Nunito Sans"/>
                          <a:cs typeface="Nunito Sans"/>
                          <a:sym typeface="Nunito Sans"/>
                        </a:rPr>
                        <a:t>     </a:t>
                      </a:r>
                      <a:r>
                        <a:rPr lang="en" sz="1600">
                          <a:solidFill>
                            <a:srgbClr val="00BC89"/>
                          </a:solidFill>
                          <a:latin typeface="Nunito Sans"/>
                          <a:ea typeface="Nunito Sans"/>
                          <a:cs typeface="Nunito Sans"/>
                          <a:sym typeface="Nunito Sans"/>
                        </a:rPr>
                        <a:t>8300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chemeClr val="dk1"/>
                          </a:solidFill>
                          <a:latin typeface="Nunito Sans"/>
                          <a:ea typeface="Nunito Sans"/>
                          <a:cs typeface="Nunito Sans"/>
                          <a:sym typeface="Nunito Sans"/>
                        </a:rPr>
                        <a:t>Fill in the gaps in this</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sequence:</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1, -2, 4, -8, </a:t>
                      </a:r>
                      <a:r>
                        <a:rPr lang="en" sz="1600">
                          <a:solidFill>
                            <a:srgbClr val="00BC89"/>
                          </a:solidFill>
                          <a:latin typeface="Nunito Sans"/>
                          <a:ea typeface="Nunito Sans"/>
                          <a:cs typeface="Nunito Sans"/>
                          <a:sym typeface="Nunito Sans"/>
                        </a:rPr>
                        <a:t>16</a:t>
                      </a:r>
                      <a:r>
                        <a:rPr lang="en" sz="1600">
                          <a:solidFill>
                            <a:schemeClr val="dk1"/>
                          </a:solidFill>
                          <a:latin typeface="Nunito Sans"/>
                          <a:ea typeface="Nunito Sans"/>
                          <a:cs typeface="Nunito Sans"/>
                          <a:sym typeface="Nunito Sans"/>
                        </a:rPr>
                        <a:t>, </a:t>
                      </a:r>
                      <a:r>
                        <a:rPr lang="en" sz="1600">
                          <a:solidFill>
                            <a:srgbClr val="00BC89"/>
                          </a:solidFill>
                          <a:latin typeface="Nunito Sans"/>
                          <a:ea typeface="Nunito Sans"/>
                          <a:cs typeface="Nunito Sans"/>
                          <a:sym typeface="Nunito Sans"/>
                        </a:rPr>
                        <a:t>-32</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212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At what speed does this car have its best</a:t>
                      </a:r>
                      <a:br>
                        <a:rPr b="1" lang="en" sz="1600">
                          <a:latin typeface="Nunito Sans"/>
                          <a:ea typeface="Nunito Sans"/>
                          <a:cs typeface="Nunito Sans"/>
                          <a:sym typeface="Nunito Sans"/>
                        </a:rPr>
                      </a:br>
                      <a:r>
                        <a:rPr b="1" lang="en" sz="1600">
                          <a:latin typeface="Nunito Sans"/>
                          <a:ea typeface="Nunito Sans"/>
                          <a:cs typeface="Nunito Sans"/>
                          <a:sym typeface="Nunito Sans"/>
                        </a:rPr>
                        <a:t>     </a:t>
                      </a:r>
                      <a:r>
                        <a:rPr b="1" lang="en" sz="1600">
                          <a:solidFill>
                            <a:srgbClr val="000000"/>
                          </a:solidFill>
                          <a:latin typeface="Nunito Sans"/>
                          <a:ea typeface="Nunito Sans"/>
                          <a:cs typeface="Nunito Sans"/>
                          <a:sym typeface="Nunito Sans"/>
                        </a:rPr>
                        <a:t>fuel economy? </a:t>
                      </a:r>
                      <a:r>
                        <a:rPr b="1" lang="en" sz="1600">
                          <a:solidFill>
                            <a:srgbClr val="00BC89"/>
                          </a:solidFill>
                          <a:latin typeface="Nunito Sans"/>
                          <a:ea typeface="Nunito Sans"/>
                          <a:cs typeface="Nunito Sans"/>
                          <a:sym typeface="Nunito Sans"/>
                        </a:rPr>
                        <a:t>55mph</a:t>
                      </a:r>
                      <a:endParaRPr b="1"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latin typeface="Nunito Sans"/>
                          <a:ea typeface="Nunito Sans"/>
                          <a:cs typeface="Nunito Sans"/>
                          <a:sym typeface="Nunito Sans"/>
                        </a:rPr>
                        <a:t>Complete</a:t>
                      </a:r>
                      <a:r>
                        <a:rPr b="1" lang="en" sz="1600">
                          <a:solidFill>
                            <a:srgbClr val="000000"/>
                          </a:solidFill>
                          <a:latin typeface="Nunito Sans"/>
                          <a:ea typeface="Nunito Sans"/>
                          <a:cs typeface="Nunito Sans"/>
                          <a:sym typeface="Nunito Sans"/>
                        </a:rPr>
                        <a:t> the table</a:t>
                      </a:r>
                      <a:r>
                        <a:rPr b="1" lang="en" sz="1600">
                          <a:latin typeface="Nunito Sans"/>
                          <a:ea typeface="Nunito Sans"/>
                          <a:cs typeface="Nunito Sans"/>
                          <a:sym typeface="Nunito Sans"/>
                        </a:rPr>
                        <a:t>:</a:t>
                      </a:r>
                      <a:endParaRPr b="1"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r>
            </a:tbl>
          </a:graphicData>
        </a:graphic>
      </p:graphicFrame>
      <p:sp>
        <p:nvSpPr>
          <p:cNvPr id="205" name="Google Shape;205;p3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6: Day 5</a:t>
            </a:r>
            <a:endParaRPr b="1">
              <a:solidFill>
                <a:srgbClr val="FFFFFF"/>
              </a:solidFill>
              <a:latin typeface="Nunito Sans"/>
              <a:ea typeface="Nunito Sans"/>
              <a:cs typeface="Nunito Sans"/>
              <a:sym typeface="Nunito Sans"/>
            </a:endParaRPr>
          </a:p>
        </p:txBody>
      </p:sp>
      <p:pic>
        <p:nvPicPr>
          <p:cNvPr id="206" name="Google Shape;206;p39"/>
          <p:cNvPicPr preferRelativeResize="0"/>
          <p:nvPr/>
        </p:nvPicPr>
        <p:blipFill>
          <a:blip r:embed="rId3">
            <a:alphaModFix/>
          </a:blip>
          <a:stretch>
            <a:fillRect/>
          </a:stretch>
        </p:blipFill>
        <p:spPr>
          <a:xfrm>
            <a:off x="1143650" y="2637888"/>
            <a:ext cx="2133600" cy="1600200"/>
          </a:xfrm>
          <a:prstGeom prst="rect">
            <a:avLst/>
          </a:prstGeom>
          <a:noFill/>
          <a:ln>
            <a:noFill/>
          </a:ln>
        </p:spPr>
      </p:pic>
      <p:graphicFrame>
        <p:nvGraphicFramePr>
          <p:cNvPr id="207" name="Google Shape;207;p39"/>
          <p:cNvGraphicFramePr/>
          <p:nvPr/>
        </p:nvGraphicFramePr>
        <p:xfrm>
          <a:off x="4732260" y="2675504"/>
          <a:ext cx="3000000" cy="3000000"/>
        </p:xfrm>
        <a:graphic>
          <a:graphicData uri="http://schemas.openxmlformats.org/drawingml/2006/table">
            <a:tbl>
              <a:tblPr>
                <a:noFill/>
                <a:tableStyleId>{883EC699-4371-4F83-A597-451216BEAC99}</a:tableStyleId>
              </a:tblPr>
              <a:tblGrid>
                <a:gridCol w="1331175"/>
                <a:gridCol w="1331175"/>
                <a:gridCol w="1331175"/>
              </a:tblGrid>
              <a:tr h="609575">
                <a:tc>
                  <a:txBody>
                    <a:bodyPr/>
                    <a:lstStyle/>
                    <a:p>
                      <a:pPr indent="0" lvl="0" marL="0" rtl="0" algn="ctr">
                        <a:spcBef>
                          <a:spcPts val="0"/>
                        </a:spcBef>
                        <a:spcAft>
                          <a:spcPts val="0"/>
                        </a:spcAft>
                        <a:buNone/>
                      </a:pPr>
                      <a:r>
                        <a:rPr b="1" lang="en" sz="1600">
                          <a:latin typeface="Nunito Sans"/>
                          <a:ea typeface="Nunito Sans"/>
                          <a:cs typeface="Nunito Sans"/>
                          <a:sym typeface="Nunito Sans"/>
                        </a:rPr>
                        <a:t>Distance on map</a:t>
                      </a:r>
                      <a:endParaRPr b="1" sz="1600">
                        <a:latin typeface="Nunito Sans"/>
                        <a:ea typeface="Nunito Sans"/>
                        <a:cs typeface="Nunito Sans"/>
                        <a:sym typeface="Nunito Sans"/>
                      </a:endParaRPr>
                    </a:p>
                  </a:txBody>
                  <a:tcPr marT="91425" marB="91425" marR="91425" marL="91425" anchor="ctr">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Scale</a:t>
                      </a:r>
                      <a:endParaRPr b="1" sz="1600">
                        <a:latin typeface="Nunito Sans"/>
                        <a:ea typeface="Nunito Sans"/>
                        <a:cs typeface="Nunito Sans"/>
                        <a:sym typeface="Nunito Sans"/>
                      </a:endParaRPr>
                    </a:p>
                  </a:txBody>
                  <a:tcPr marT="91425" marB="91425" marR="91425" marL="91425" anchor="ctr"/>
                </a:tc>
                <a:tc>
                  <a:txBody>
                    <a:bodyPr/>
                    <a:lstStyle/>
                    <a:p>
                      <a:pPr indent="0" lvl="0" marL="0" rtl="0" algn="ctr">
                        <a:spcBef>
                          <a:spcPts val="0"/>
                        </a:spcBef>
                        <a:spcAft>
                          <a:spcPts val="0"/>
                        </a:spcAft>
                        <a:buNone/>
                      </a:pPr>
                      <a:r>
                        <a:rPr b="1" lang="en" sz="1600">
                          <a:latin typeface="Nunito Sans"/>
                          <a:ea typeface="Nunito Sans"/>
                          <a:cs typeface="Nunito Sans"/>
                          <a:sym typeface="Nunito Sans"/>
                        </a:rPr>
                        <a:t>Real life distance</a:t>
                      </a:r>
                      <a:endParaRPr b="1" sz="1600">
                        <a:latin typeface="Nunito Sans"/>
                        <a:ea typeface="Nunito Sans"/>
                        <a:cs typeface="Nunito Sans"/>
                        <a:sym typeface="Nunito Sans"/>
                      </a:endParaRPr>
                    </a:p>
                  </a:txBody>
                  <a:tcPr marT="91425" marB="91425" marR="91425" marL="91425" anchor="ctr"/>
                </a:tc>
              </a:tr>
              <a:tr h="381000">
                <a:tc>
                  <a:txBody>
                    <a:bodyPr/>
                    <a:lstStyle/>
                    <a:p>
                      <a:pPr indent="0" lvl="0" marL="0" rtl="0" algn="ctr">
                        <a:spcBef>
                          <a:spcPts val="0"/>
                        </a:spcBef>
                        <a:spcAft>
                          <a:spcPts val="0"/>
                        </a:spcAft>
                        <a:buNone/>
                      </a:pPr>
                      <a:r>
                        <a:rPr b="1" lang="en" sz="1600">
                          <a:solidFill>
                            <a:srgbClr val="00BC89"/>
                          </a:solidFill>
                          <a:latin typeface="Nunito Sans"/>
                          <a:ea typeface="Nunito Sans"/>
                          <a:cs typeface="Nunito Sans"/>
                          <a:sym typeface="Nunito Sans"/>
                        </a:rPr>
                        <a:t>15</a:t>
                      </a:r>
                      <a:r>
                        <a:rPr b="1" lang="en" sz="1600">
                          <a:solidFill>
                            <a:srgbClr val="00BC89"/>
                          </a:solidFill>
                          <a:latin typeface="Nunito Sans"/>
                          <a:ea typeface="Nunito Sans"/>
                          <a:cs typeface="Nunito Sans"/>
                          <a:sym typeface="Nunito Sans"/>
                        </a:rPr>
                        <a:t>cm</a:t>
                      </a:r>
                      <a:endParaRPr b="1" sz="1600">
                        <a:solidFill>
                          <a:srgbClr val="00BC89"/>
                        </a:solidFill>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1:10 000</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1.5km</a:t>
                      </a:r>
                      <a:endParaRPr b="1" sz="1600">
                        <a:latin typeface="Nunito Sans"/>
                        <a:ea typeface="Nunito Sans"/>
                        <a:cs typeface="Nunito Sans"/>
                        <a:sym typeface="Nunito Sans"/>
                      </a:endParaRPr>
                    </a:p>
                  </a:txBody>
                  <a:tcPr marT="91425" marB="91425" marR="91425" marL="91425" anchor="ctr"/>
                </a:tc>
              </a:tr>
              <a:tr h="381000">
                <a:tc>
                  <a:txBody>
                    <a:bodyPr/>
                    <a:lstStyle/>
                    <a:p>
                      <a:pPr indent="0" lvl="0" marL="0" rtl="0" algn="ctr">
                        <a:spcBef>
                          <a:spcPts val="0"/>
                        </a:spcBef>
                        <a:spcAft>
                          <a:spcPts val="0"/>
                        </a:spcAft>
                        <a:buNone/>
                      </a:pPr>
                      <a:r>
                        <a:rPr b="1" lang="en" sz="1600">
                          <a:solidFill>
                            <a:srgbClr val="00BC89"/>
                          </a:solidFill>
                          <a:latin typeface="Nunito Sans"/>
                          <a:ea typeface="Nunito Sans"/>
                          <a:cs typeface="Nunito Sans"/>
                          <a:sym typeface="Nunito Sans"/>
                        </a:rPr>
                        <a:t>24</a:t>
                      </a:r>
                      <a:r>
                        <a:rPr b="1" lang="en" sz="1600">
                          <a:solidFill>
                            <a:srgbClr val="00BC89"/>
                          </a:solidFill>
                          <a:latin typeface="Nunito Sans"/>
                          <a:ea typeface="Nunito Sans"/>
                          <a:cs typeface="Nunito Sans"/>
                          <a:sym typeface="Nunito Sans"/>
                        </a:rPr>
                        <a:t>cm</a:t>
                      </a:r>
                      <a:endParaRPr b="1" sz="1600">
                        <a:solidFill>
                          <a:srgbClr val="00BC89"/>
                        </a:solidFill>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1:50 000</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12km</a:t>
                      </a:r>
                      <a:endParaRPr b="1" sz="1600">
                        <a:latin typeface="Nunito Sans"/>
                        <a:ea typeface="Nunito Sans"/>
                        <a:cs typeface="Nunito Sans"/>
                        <a:sym typeface="Nunito Sans"/>
                      </a:endParaRPr>
                    </a:p>
                  </a:txBody>
                  <a:tcPr marT="91425" marB="91425" marR="91425" marL="91425" anchor="ct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8"/>
          <p:cNvSpPr txBox="1"/>
          <p:nvPr/>
        </p:nvSpPr>
        <p:spPr>
          <a:xfrm>
            <a:off x="95775" y="3873325"/>
            <a:ext cx="88293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chemeClr val="dk1"/>
                </a:solidFill>
                <a:latin typeface="Nunito Sans"/>
                <a:ea typeface="Nunito Sans"/>
                <a:cs typeface="Nunito Sans"/>
                <a:sym typeface="Nunito Sans"/>
              </a:rPr>
              <a:t>The questions on units may require discussion, as will the work on real life graphs. The questions on checking calculations rely on place value understanding, which should come from the work on </a:t>
            </a:r>
            <a:r>
              <a:rPr lang="en" sz="1500">
                <a:solidFill>
                  <a:schemeClr val="dk1"/>
                </a:solidFill>
                <a:latin typeface="Nunito Sans"/>
                <a:ea typeface="Nunito Sans"/>
                <a:cs typeface="Nunito Sans"/>
                <a:sym typeface="Nunito Sans"/>
              </a:rPr>
              <a:t>standard</a:t>
            </a:r>
            <a:r>
              <a:rPr lang="en" sz="1500">
                <a:solidFill>
                  <a:schemeClr val="dk1"/>
                </a:solidFill>
                <a:latin typeface="Nunito Sans"/>
                <a:ea typeface="Nunito Sans"/>
                <a:cs typeface="Nunito Sans"/>
                <a:sym typeface="Nunito Sans"/>
              </a:rPr>
              <a:t> form. The questions on map scales are </a:t>
            </a:r>
            <a:r>
              <a:rPr lang="en" sz="1500">
                <a:solidFill>
                  <a:schemeClr val="dk1"/>
                </a:solidFill>
                <a:latin typeface="Nunito Sans"/>
                <a:ea typeface="Nunito Sans"/>
                <a:cs typeface="Nunito Sans"/>
                <a:sym typeface="Nunito Sans"/>
              </a:rPr>
              <a:t>reliant</a:t>
            </a:r>
            <a:r>
              <a:rPr lang="en" sz="1500">
                <a:solidFill>
                  <a:schemeClr val="dk1"/>
                </a:solidFill>
                <a:latin typeface="Nunito Sans"/>
                <a:ea typeface="Nunito Sans"/>
                <a:cs typeface="Nunito Sans"/>
                <a:sym typeface="Nunito Sans"/>
              </a:rPr>
              <a:t> on understanding ratio.</a:t>
            </a:r>
            <a:endParaRPr sz="1500">
              <a:solidFill>
                <a:schemeClr val="dk1"/>
              </a:solidFill>
              <a:latin typeface="Nunito Sans"/>
              <a:ea typeface="Nunito Sans"/>
              <a:cs typeface="Nunito Sans"/>
              <a:sym typeface="Nunito Sans"/>
            </a:endParaRPr>
          </a:p>
        </p:txBody>
      </p:sp>
      <p:graphicFrame>
        <p:nvGraphicFramePr>
          <p:cNvPr id="120" name="Google Shape;120;p28"/>
          <p:cNvGraphicFramePr/>
          <p:nvPr/>
        </p:nvGraphicFramePr>
        <p:xfrm>
          <a:off x="174000" y="905875"/>
          <a:ext cx="3000000" cy="3000000"/>
        </p:xfrm>
        <a:graphic>
          <a:graphicData uri="http://schemas.openxmlformats.org/drawingml/2006/table">
            <a:tbl>
              <a:tblPr>
                <a:noFill/>
                <a:tableStyleId>{98BEC024-8F3E-4168-8079-FEBB7120AD06}</a:tableStyleId>
              </a:tblPr>
              <a:tblGrid>
                <a:gridCol w="8672850"/>
              </a:tblGrid>
              <a:tr h="408575">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This week in a nutshell:</a:t>
                      </a:r>
                      <a:endParaRPr sz="15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Here, we see the skills from the previous five weeks being put to </a:t>
                      </a:r>
                      <a:r>
                        <a:rPr lang="en" sz="1500">
                          <a:solidFill>
                            <a:schemeClr val="dk1"/>
                          </a:solidFill>
                          <a:latin typeface="Nunito Sans"/>
                          <a:ea typeface="Nunito Sans"/>
                          <a:cs typeface="Nunito Sans"/>
                          <a:sym typeface="Nunito Sans"/>
                        </a:rPr>
                        <a:t>slightly</a:t>
                      </a:r>
                      <a:r>
                        <a:rPr lang="en" sz="1500">
                          <a:solidFill>
                            <a:schemeClr val="dk1"/>
                          </a:solidFill>
                          <a:latin typeface="Nunito Sans"/>
                          <a:ea typeface="Nunito Sans"/>
                          <a:cs typeface="Nunito Sans"/>
                          <a:sym typeface="Nunito Sans"/>
                        </a:rPr>
                        <a:t> more abstract uses, all of which consolidate and extend the </a:t>
                      </a:r>
                      <a:r>
                        <a:rPr lang="en" sz="1500">
                          <a:solidFill>
                            <a:schemeClr val="dk1"/>
                          </a:solidFill>
                          <a:latin typeface="Nunito Sans"/>
                          <a:ea typeface="Nunito Sans"/>
                          <a:cs typeface="Nunito Sans"/>
                          <a:sym typeface="Nunito Sans"/>
                        </a:rPr>
                        <a:t>fluency</a:t>
                      </a:r>
                      <a:r>
                        <a:rPr lang="en" sz="1500">
                          <a:solidFill>
                            <a:schemeClr val="dk1"/>
                          </a:solidFill>
                          <a:latin typeface="Nunito Sans"/>
                          <a:ea typeface="Nunito Sans"/>
                          <a:cs typeface="Nunito Sans"/>
                          <a:sym typeface="Nunito Sans"/>
                        </a:rPr>
                        <a:t> of your students’ understanding of these topics.</a:t>
                      </a:r>
                      <a:endParaRPr sz="1500">
                        <a:solidFill>
                          <a:schemeClr val="dk1"/>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Question 1: </a:t>
                      </a:r>
                      <a:r>
                        <a:rPr b="1" lang="en" sz="1500">
                          <a:solidFill>
                            <a:schemeClr val="dk1"/>
                          </a:solidFill>
                          <a:latin typeface="Nunito Sans"/>
                          <a:ea typeface="Nunito Sans"/>
                          <a:cs typeface="Nunito Sans"/>
                          <a:sym typeface="Nunito Sans"/>
                        </a:rPr>
                        <a:t>Using units</a:t>
                      </a:r>
                      <a:endParaRPr b="1" sz="1500">
                        <a:solidFill>
                          <a:schemeClr val="dk1"/>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Question 2: </a:t>
                      </a:r>
                      <a:r>
                        <a:rPr b="1" lang="en" sz="1500">
                          <a:solidFill>
                            <a:schemeClr val="dk1"/>
                          </a:solidFill>
                          <a:latin typeface="Nunito Sans"/>
                          <a:ea typeface="Nunito Sans"/>
                          <a:cs typeface="Nunito Sans"/>
                          <a:sym typeface="Nunito Sans"/>
                        </a:rPr>
                        <a:t>Checking calculations</a:t>
                      </a:r>
                      <a:endParaRPr b="1" sz="1500">
                        <a:solidFill>
                          <a:schemeClr val="dk1"/>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408575">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Question 3: </a:t>
                      </a:r>
                      <a:r>
                        <a:rPr b="1" lang="en" sz="1500">
                          <a:solidFill>
                            <a:schemeClr val="dk1"/>
                          </a:solidFill>
                          <a:latin typeface="Nunito Sans"/>
                          <a:ea typeface="Nunito Sans"/>
                          <a:cs typeface="Nunito Sans"/>
                          <a:sym typeface="Nunito Sans"/>
                        </a:rPr>
                        <a:t>Geometric sequences</a:t>
                      </a:r>
                      <a:endParaRPr b="1" sz="1500">
                        <a:solidFill>
                          <a:schemeClr val="dk1"/>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Question 4: </a:t>
                      </a:r>
                      <a:r>
                        <a:rPr b="1" lang="en" sz="1500">
                          <a:solidFill>
                            <a:schemeClr val="dk1"/>
                          </a:solidFill>
                          <a:latin typeface="Nunito Sans"/>
                          <a:ea typeface="Nunito Sans"/>
                          <a:cs typeface="Nunito Sans"/>
                          <a:sym typeface="Nunito Sans"/>
                        </a:rPr>
                        <a:t>Non-standard real life graphs</a:t>
                      </a:r>
                      <a:endParaRPr b="1" sz="1500">
                        <a:solidFill>
                          <a:schemeClr val="dk1"/>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Question 5: </a:t>
                      </a:r>
                      <a:r>
                        <a:rPr b="1" lang="en" sz="1500">
                          <a:solidFill>
                            <a:schemeClr val="dk1"/>
                          </a:solidFill>
                          <a:latin typeface="Nunito Sans"/>
                          <a:ea typeface="Nunito Sans"/>
                          <a:cs typeface="Nunito Sans"/>
                          <a:sym typeface="Nunito Sans"/>
                        </a:rPr>
                        <a:t>Maps and scales</a:t>
                      </a:r>
                      <a:endParaRPr b="1" sz="1500">
                        <a:solidFill>
                          <a:schemeClr val="dk1"/>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121" name="Google Shape;121;p2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6</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graphicFrame>
        <p:nvGraphicFramePr>
          <p:cNvPr id="126" name="Google Shape;126;p29"/>
          <p:cNvGraphicFramePr/>
          <p:nvPr/>
        </p:nvGraphicFramePr>
        <p:xfrm>
          <a:off x="174000" y="905875"/>
          <a:ext cx="3000000" cy="3000000"/>
        </p:xfrm>
        <a:graphic>
          <a:graphicData uri="http://schemas.openxmlformats.org/drawingml/2006/table">
            <a:tbl>
              <a:tblPr>
                <a:noFill/>
                <a:tableStyleId>{98BEC024-8F3E-4168-8079-FEBB7120AD06}</a:tableStyleId>
              </a:tblPr>
              <a:tblGrid>
                <a:gridCol w="8458075"/>
              </a:tblGrid>
              <a:tr h="355900">
                <a:tc>
                  <a:txBody>
                    <a:bodyPr/>
                    <a:lstStyle/>
                    <a:p>
                      <a:pPr indent="0" lvl="0" marL="0" rtl="0" algn="l">
                        <a:lnSpc>
                          <a:spcPct val="115000"/>
                        </a:lnSpc>
                        <a:spcBef>
                          <a:spcPts val="0"/>
                        </a:spcBef>
                        <a:spcAft>
                          <a:spcPts val="0"/>
                        </a:spcAft>
                        <a:buNone/>
                      </a:pPr>
                      <a:r>
                        <a:rPr lang="en">
                          <a:latin typeface="Nunito Sans"/>
                          <a:ea typeface="Nunito Sans"/>
                          <a:cs typeface="Nunito Sans"/>
                          <a:sym typeface="Nunito Sans"/>
                        </a:rPr>
                        <a:t>This week’s ideas for class discussion include:</a:t>
                      </a:r>
                      <a:endParaRPr>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855825">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 1: </a:t>
                      </a:r>
                      <a:r>
                        <a:rPr b="1" lang="en">
                          <a:solidFill>
                            <a:schemeClr val="dk1"/>
                          </a:solidFill>
                          <a:latin typeface="Nunito Sans"/>
                          <a:ea typeface="Nunito Sans"/>
                          <a:cs typeface="Nunito Sans"/>
                          <a:sym typeface="Nunito Sans"/>
                        </a:rPr>
                        <a:t>Using units</a:t>
                      </a:r>
                      <a:endParaRPr>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Why is use of an appropriate unit important? Do you think this matters?</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61900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 2: </a:t>
                      </a:r>
                      <a:r>
                        <a:rPr b="1" lang="en">
                          <a:solidFill>
                            <a:schemeClr val="dk1"/>
                          </a:solidFill>
                          <a:latin typeface="Nunito Sans"/>
                          <a:ea typeface="Nunito Sans"/>
                          <a:cs typeface="Nunito Sans"/>
                          <a:sym typeface="Nunito Sans"/>
                        </a:rPr>
                        <a:t>Checking calculations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Why might we use a previously known result to perform a new calculation?</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52350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 3: </a:t>
                      </a:r>
                      <a:r>
                        <a:rPr b="1" lang="en">
                          <a:solidFill>
                            <a:schemeClr val="dk1"/>
                          </a:solidFill>
                          <a:latin typeface="Nunito Sans"/>
                          <a:ea typeface="Nunito Sans"/>
                          <a:cs typeface="Nunito Sans"/>
                          <a:sym typeface="Nunito Sans"/>
                        </a:rPr>
                        <a:t>Geometric sequences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Why do you think the word “geometric” is used to describe a sequence with a common ratio?</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2350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 4: </a:t>
                      </a:r>
                      <a:r>
                        <a:rPr b="1" lang="en">
                          <a:solidFill>
                            <a:schemeClr val="dk1"/>
                          </a:solidFill>
                          <a:latin typeface="Nunito Sans"/>
                          <a:ea typeface="Nunito Sans"/>
                          <a:cs typeface="Nunito Sans"/>
                          <a:sym typeface="Nunito Sans"/>
                        </a:rPr>
                        <a:t>Non-standard real life graphs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If “a picture paints a thousand words”, what can be said about a mathematical diagram?</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0895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 5: </a:t>
                      </a:r>
                      <a:r>
                        <a:rPr b="1" lang="en">
                          <a:solidFill>
                            <a:schemeClr val="dk1"/>
                          </a:solidFill>
                          <a:latin typeface="Nunito Sans"/>
                          <a:ea typeface="Nunito Sans"/>
                          <a:cs typeface="Nunito Sans"/>
                          <a:sym typeface="Nunito Sans"/>
                        </a:rPr>
                        <a:t>Maps and scales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How do you remember the compass directions?</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Are map skills </a:t>
                      </a:r>
                      <a:r>
                        <a:rPr b="1" lang="en">
                          <a:solidFill>
                            <a:srgbClr val="0000FF"/>
                          </a:solidFill>
                          <a:latin typeface="Nunito Sans"/>
                          <a:ea typeface="Nunito Sans"/>
                          <a:cs typeface="Nunito Sans"/>
                          <a:sym typeface="Nunito Sans"/>
                        </a:rPr>
                        <a:t>still important</a:t>
                      </a:r>
                      <a:r>
                        <a:rPr b="1" lang="en">
                          <a:solidFill>
                            <a:srgbClr val="0000FF"/>
                          </a:solidFill>
                          <a:latin typeface="Nunito Sans"/>
                          <a:ea typeface="Nunito Sans"/>
                          <a:cs typeface="Nunito Sans"/>
                          <a:sym typeface="Nunito Sans"/>
                        </a:rPr>
                        <a:t> given the development of GPS technology?</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127" name="Google Shape;127;p29"/>
          <p:cNvSpPr txBox="1"/>
          <p:nvPr/>
        </p:nvSpPr>
        <p:spPr>
          <a:xfrm>
            <a:off x="80050" y="361775"/>
            <a:ext cx="2614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6: Discussion Ideas</a:t>
            </a:r>
            <a:endParaRPr b="1">
              <a:solidFill>
                <a:srgbClr val="FFFFFF"/>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graphicFrame>
        <p:nvGraphicFramePr>
          <p:cNvPr id="132" name="Google Shape;132;p30"/>
          <p:cNvGraphicFramePr/>
          <p:nvPr/>
        </p:nvGraphicFramePr>
        <p:xfrm>
          <a:off x="108044" y="862525"/>
          <a:ext cx="3000000" cy="3000000"/>
        </p:xfrm>
        <a:graphic>
          <a:graphicData uri="http://schemas.openxmlformats.org/drawingml/2006/table">
            <a:tbl>
              <a:tblPr bandRow="1" firstRow="1">
                <a:noFill/>
                <a:tableStyleId>{4558D5C3-651C-4DCF-AF22-772075D1827E}</a:tableStyleId>
              </a:tblPr>
              <a:tblGrid>
                <a:gridCol w="1546950"/>
                <a:gridCol w="1301375"/>
                <a:gridCol w="1615625"/>
                <a:gridCol w="1350275"/>
                <a:gridCol w="3067850"/>
              </a:tblGrid>
              <a:tr h="79965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a:t>
                      </a:r>
                      <a:r>
                        <a:rPr lang="en" sz="1600">
                          <a:solidFill>
                            <a:schemeClr val="dk1"/>
                          </a:solidFill>
                          <a:latin typeface="Nunito Sans"/>
                          <a:ea typeface="Nunito Sans"/>
                          <a:cs typeface="Nunito Sans"/>
                          <a:sym typeface="Nunito Sans"/>
                        </a:rPr>
                        <a:t> </a:t>
                      </a:r>
                      <a:r>
                        <a:rPr lang="en" sz="1600">
                          <a:solidFill>
                            <a:schemeClr val="dk1"/>
                          </a:solidFill>
                          <a:latin typeface="Nunito Sans"/>
                          <a:ea typeface="Nunito Sans"/>
                          <a:cs typeface="Nunito Sans"/>
                          <a:sym typeface="Nunito Sans"/>
                        </a:rPr>
                        <a:t>What is a sensible unit of</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measure for the height of</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a house?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Given 14</a:t>
                      </a:r>
                      <a:r>
                        <a:rPr lang="en" sz="1600">
                          <a:solidFill>
                            <a:schemeClr val="dk1"/>
                          </a:solidFill>
                          <a:latin typeface="Nunito Sans"/>
                          <a:ea typeface="Nunito Sans"/>
                          <a:cs typeface="Nunito Sans"/>
                          <a:sym typeface="Nunito Sans"/>
                        </a:rPr>
                        <a:t>×</a:t>
                      </a:r>
                      <a:r>
                        <a:rPr lang="en" sz="1600">
                          <a:solidFill>
                            <a:srgbClr val="000000"/>
                          </a:solidFill>
                          <a:latin typeface="Nunito Sans"/>
                          <a:ea typeface="Nunito Sans"/>
                          <a:cs typeface="Nunito Sans"/>
                          <a:sym typeface="Nunito Sans"/>
                        </a:rPr>
                        <a:t>316 = 4424.</a:t>
                      </a:r>
                      <a:br>
                        <a:rPr lang="en" sz="1600">
                          <a:solidFill>
                            <a:srgbClr val="000000"/>
                          </a:solidFill>
                          <a:latin typeface="Nunito Sans"/>
                          <a:ea typeface="Nunito Sans"/>
                          <a:cs typeface="Nunito Sans"/>
                          <a:sym typeface="Nunito Sans"/>
                        </a:rPr>
                      </a:br>
                      <a:r>
                        <a:rPr lang="en" sz="1600">
                          <a:solidFill>
                            <a:srgbClr val="000000"/>
                          </a:solidFill>
                          <a:latin typeface="Nunito Sans"/>
                          <a:ea typeface="Nunito Sans"/>
                          <a:cs typeface="Nunito Sans"/>
                          <a:sym typeface="Nunito Sans"/>
                        </a:rPr>
                        <a:t>     What is 1.4</a:t>
                      </a:r>
                      <a:r>
                        <a:rPr lang="en" sz="1600">
                          <a:solidFill>
                            <a:schemeClr val="dk1"/>
                          </a:solidFill>
                          <a:latin typeface="Nunito Sans"/>
                          <a:ea typeface="Nunito Sans"/>
                          <a:cs typeface="Nunito Sans"/>
                          <a:sym typeface="Nunito Sans"/>
                        </a:rPr>
                        <a:t>×</a:t>
                      </a:r>
                      <a:r>
                        <a:rPr lang="en" sz="1600">
                          <a:solidFill>
                            <a:srgbClr val="000000"/>
                          </a:solidFill>
                          <a:latin typeface="Nunito Sans"/>
                          <a:ea typeface="Nunito Sans"/>
                          <a:cs typeface="Nunito Sans"/>
                          <a:sym typeface="Nunito Sans"/>
                        </a:rPr>
                        <a:t>3.16?</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Continue the sequence:</a:t>
                      </a:r>
                      <a:br>
                        <a:rPr lang="en" sz="1600">
                          <a:solidFill>
                            <a:srgbClr val="000000"/>
                          </a:solidFill>
                          <a:latin typeface="Nunito Sans"/>
                          <a:ea typeface="Nunito Sans"/>
                          <a:cs typeface="Nunito Sans"/>
                          <a:sym typeface="Nunito Sans"/>
                        </a:rPr>
                      </a:br>
                      <a:r>
                        <a:rPr lang="en" sz="1600">
                          <a:solidFill>
                            <a:srgbClr val="000000"/>
                          </a:solidFill>
                          <a:latin typeface="Nunito Sans"/>
                          <a:ea typeface="Nunito Sans"/>
                          <a:cs typeface="Nunito Sans"/>
                          <a:sym typeface="Nunito Sans"/>
                        </a:rPr>
                        <a:t>     3, 6, 12, </a:t>
                      </a:r>
                      <a:r>
                        <a:rPr lang="en" sz="1600" u="sng">
                          <a:solidFill>
                            <a:srgbClr val="000000"/>
                          </a:solidFill>
                          <a:latin typeface="Nunito Sans"/>
                          <a:ea typeface="Nunito Sans"/>
                          <a:cs typeface="Nunito Sans"/>
                          <a:sym typeface="Nunito Sans"/>
                        </a:rPr>
                        <a:t>     </a:t>
                      </a:r>
                      <a:r>
                        <a:rPr lang="en" sz="1600">
                          <a:solidFill>
                            <a:srgbClr val="000000"/>
                          </a:solidFill>
                          <a:latin typeface="Nunito Sans"/>
                          <a:ea typeface="Nunito Sans"/>
                          <a:cs typeface="Nunito Sans"/>
                          <a:sym typeface="Nunito Sans"/>
                        </a:rPr>
                        <a:t>, </a:t>
                      </a:r>
                      <a:r>
                        <a:rPr lang="en" sz="1600" u="sng">
                          <a:solidFill>
                            <a:schemeClr val="dk1"/>
                          </a:solidFill>
                          <a:latin typeface="Nunito Sans"/>
                          <a:ea typeface="Nunito Sans"/>
                          <a:cs typeface="Nunito Sans"/>
                          <a:sym typeface="Nunito Sans"/>
                        </a:rPr>
                        <a:t>     </a:t>
                      </a:r>
                      <a:r>
                        <a:rPr lang="en" sz="1600">
                          <a:solidFill>
                            <a:schemeClr val="lt1"/>
                          </a:solidFill>
                          <a:latin typeface="Nunito Sans"/>
                          <a:ea typeface="Nunito Sans"/>
                          <a:cs typeface="Nunito Sans"/>
                          <a:sym typeface="Nunito Sans"/>
                        </a:rPr>
                        <a:t>.</a:t>
                      </a:r>
                      <a:endParaRPr sz="1600">
                        <a:solidFill>
                          <a:schemeClr val="lt1"/>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760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Which </a:t>
                      </a:r>
                      <a:r>
                        <a:rPr b="1" lang="en" sz="1600">
                          <a:latin typeface="Nunito Sans"/>
                          <a:ea typeface="Nunito Sans"/>
                          <a:cs typeface="Nunito Sans"/>
                          <a:sym typeface="Nunito Sans"/>
                        </a:rPr>
                        <a:t>has greater speed, red or blue?</a:t>
                      </a:r>
                      <a:br>
                        <a:rPr b="1" lang="en" sz="1600">
                          <a:latin typeface="Nunito Sans"/>
                          <a:ea typeface="Nunito Sans"/>
                          <a:cs typeface="Nunito Sans"/>
                          <a:sym typeface="Nunito Sans"/>
                        </a:rPr>
                      </a:br>
                      <a:r>
                        <a:rPr b="1" lang="en" sz="1600">
                          <a:latin typeface="Nunito Sans"/>
                          <a:ea typeface="Nunito Sans"/>
                          <a:cs typeface="Nunito Sans"/>
                          <a:sym typeface="Nunito Sans"/>
                        </a:rPr>
                        <a:t>     How do you know?</a:t>
                      </a:r>
                      <a:endParaRPr b="1"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Label this 8 point </a:t>
                      </a:r>
                      <a:r>
                        <a:rPr b="1" lang="en" sz="1600">
                          <a:latin typeface="Nunito Sans"/>
                          <a:ea typeface="Nunito Sans"/>
                          <a:cs typeface="Nunito Sans"/>
                          <a:sym typeface="Nunito Sans"/>
                        </a:rPr>
                        <a:t>compass.</a:t>
                      </a:r>
                      <a:endParaRPr b="1"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r>
            </a:tbl>
          </a:graphicData>
        </a:graphic>
      </p:graphicFrame>
      <p:sp>
        <p:nvSpPr>
          <p:cNvPr id="133" name="Google Shape;133;p3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6: Day 1</a:t>
            </a:r>
            <a:endParaRPr b="1">
              <a:solidFill>
                <a:srgbClr val="FFFFFF"/>
              </a:solidFill>
              <a:latin typeface="Nunito Sans"/>
              <a:ea typeface="Nunito Sans"/>
              <a:cs typeface="Nunito Sans"/>
              <a:sym typeface="Nunito Sans"/>
            </a:endParaRPr>
          </a:p>
        </p:txBody>
      </p:sp>
      <p:pic>
        <p:nvPicPr>
          <p:cNvPr id="134" name="Google Shape;134;p30"/>
          <p:cNvPicPr preferRelativeResize="0"/>
          <p:nvPr/>
        </p:nvPicPr>
        <p:blipFill>
          <a:blip r:embed="rId3">
            <a:alphaModFix/>
          </a:blip>
          <a:stretch>
            <a:fillRect/>
          </a:stretch>
        </p:blipFill>
        <p:spPr>
          <a:xfrm>
            <a:off x="1239275" y="2977250"/>
            <a:ext cx="1981200" cy="1409700"/>
          </a:xfrm>
          <a:prstGeom prst="rect">
            <a:avLst/>
          </a:prstGeom>
          <a:noFill/>
          <a:ln>
            <a:noFill/>
          </a:ln>
        </p:spPr>
      </p:pic>
      <p:pic>
        <p:nvPicPr>
          <p:cNvPr id="135" name="Google Shape;135;p30"/>
          <p:cNvPicPr preferRelativeResize="0"/>
          <p:nvPr/>
        </p:nvPicPr>
        <p:blipFill>
          <a:blip r:embed="rId4">
            <a:alphaModFix/>
          </a:blip>
          <a:stretch>
            <a:fillRect/>
          </a:stretch>
        </p:blipFill>
        <p:spPr>
          <a:xfrm>
            <a:off x="5878963" y="2815325"/>
            <a:ext cx="1647825" cy="17335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graphicFrame>
        <p:nvGraphicFramePr>
          <p:cNvPr id="140" name="Google Shape;140;p31"/>
          <p:cNvGraphicFramePr/>
          <p:nvPr/>
        </p:nvGraphicFramePr>
        <p:xfrm>
          <a:off x="108044" y="862525"/>
          <a:ext cx="3000000" cy="3000000"/>
        </p:xfrm>
        <a:graphic>
          <a:graphicData uri="http://schemas.openxmlformats.org/drawingml/2006/table">
            <a:tbl>
              <a:tblPr bandRow="1" firstRow="1">
                <a:noFill/>
                <a:tableStyleId>{4558D5C3-651C-4DCF-AF22-772075D1827E}</a:tableStyleId>
              </a:tblPr>
              <a:tblGrid>
                <a:gridCol w="1546950"/>
                <a:gridCol w="1301375"/>
                <a:gridCol w="1615625"/>
                <a:gridCol w="1350275"/>
                <a:gridCol w="3067850"/>
              </a:tblGrid>
              <a:tr h="79965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a:t>
                      </a:r>
                      <a:r>
                        <a:rPr lang="en" sz="1600">
                          <a:solidFill>
                            <a:schemeClr val="dk1"/>
                          </a:solidFill>
                          <a:latin typeface="Nunito Sans"/>
                          <a:ea typeface="Nunito Sans"/>
                          <a:cs typeface="Nunito Sans"/>
                          <a:sym typeface="Nunito Sans"/>
                        </a:rPr>
                        <a:t> What is a sensible unit of</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measure for the height of</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a house? </a:t>
                      </a:r>
                      <a:r>
                        <a:rPr lang="en" sz="1600">
                          <a:solidFill>
                            <a:srgbClr val="00BC89"/>
                          </a:solidFill>
                          <a:latin typeface="Nunito Sans"/>
                          <a:ea typeface="Nunito Sans"/>
                          <a:cs typeface="Nunito Sans"/>
                          <a:sym typeface="Nunito Sans"/>
                        </a:rPr>
                        <a:t>Metres</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Given 14</a:t>
                      </a:r>
                      <a:r>
                        <a:rPr lang="en" sz="1600">
                          <a:solidFill>
                            <a:schemeClr val="dk1"/>
                          </a:solidFill>
                          <a:latin typeface="Nunito Sans"/>
                          <a:ea typeface="Nunito Sans"/>
                          <a:cs typeface="Nunito Sans"/>
                          <a:sym typeface="Nunito Sans"/>
                        </a:rPr>
                        <a:t>×</a:t>
                      </a:r>
                      <a:r>
                        <a:rPr lang="en" sz="1600">
                          <a:solidFill>
                            <a:srgbClr val="000000"/>
                          </a:solidFill>
                          <a:latin typeface="Nunito Sans"/>
                          <a:ea typeface="Nunito Sans"/>
                          <a:cs typeface="Nunito Sans"/>
                          <a:sym typeface="Nunito Sans"/>
                        </a:rPr>
                        <a:t>316 = 4424.</a:t>
                      </a:r>
                      <a:br>
                        <a:rPr lang="en" sz="1600">
                          <a:solidFill>
                            <a:srgbClr val="000000"/>
                          </a:solidFill>
                          <a:latin typeface="Nunito Sans"/>
                          <a:ea typeface="Nunito Sans"/>
                          <a:cs typeface="Nunito Sans"/>
                          <a:sym typeface="Nunito Sans"/>
                        </a:rPr>
                      </a:br>
                      <a:r>
                        <a:rPr lang="en" sz="1600">
                          <a:solidFill>
                            <a:srgbClr val="000000"/>
                          </a:solidFill>
                          <a:latin typeface="Nunito Sans"/>
                          <a:ea typeface="Nunito Sans"/>
                          <a:cs typeface="Nunito Sans"/>
                          <a:sym typeface="Nunito Sans"/>
                        </a:rPr>
                        <a:t>     What is 1.4</a:t>
                      </a:r>
                      <a:r>
                        <a:rPr lang="en" sz="1600">
                          <a:solidFill>
                            <a:schemeClr val="dk1"/>
                          </a:solidFill>
                          <a:latin typeface="Nunito Sans"/>
                          <a:ea typeface="Nunito Sans"/>
                          <a:cs typeface="Nunito Sans"/>
                          <a:sym typeface="Nunito Sans"/>
                        </a:rPr>
                        <a:t>×</a:t>
                      </a:r>
                      <a:r>
                        <a:rPr lang="en" sz="1600">
                          <a:solidFill>
                            <a:srgbClr val="000000"/>
                          </a:solidFill>
                          <a:latin typeface="Nunito Sans"/>
                          <a:ea typeface="Nunito Sans"/>
                          <a:cs typeface="Nunito Sans"/>
                          <a:sym typeface="Nunito Sans"/>
                        </a:rPr>
                        <a:t>3.16? </a:t>
                      </a:r>
                      <a:r>
                        <a:rPr lang="en" sz="1600">
                          <a:solidFill>
                            <a:srgbClr val="00BC89"/>
                          </a:solidFill>
                          <a:latin typeface="Nunito Sans"/>
                          <a:ea typeface="Nunito Sans"/>
                          <a:cs typeface="Nunito Sans"/>
                          <a:sym typeface="Nunito Sans"/>
                        </a:rPr>
                        <a:t>4.424</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Continue the sequence:</a:t>
                      </a:r>
                      <a:br>
                        <a:rPr lang="en" sz="1600">
                          <a:solidFill>
                            <a:srgbClr val="000000"/>
                          </a:solidFill>
                          <a:latin typeface="Nunito Sans"/>
                          <a:ea typeface="Nunito Sans"/>
                          <a:cs typeface="Nunito Sans"/>
                          <a:sym typeface="Nunito Sans"/>
                        </a:rPr>
                      </a:br>
                      <a:r>
                        <a:rPr lang="en" sz="1600">
                          <a:solidFill>
                            <a:srgbClr val="000000"/>
                          </a:solidFill>
                          <a:latin typeface="Nunito Sans"/>
                          <a:ea typeface="Nunito Sans"/>
                          <a:cs typeface="Nunito Sans"/>
                          <a:sym typeface="Nunito Sans"/>
                        </a:rPr>
                        <a:t>     3, 6, 12, </a:t>
                      </a:r>
                      <a:r>
                        <a:rPr lang="en" sz="1600">
                          <a:solidFill>
                            <a:srgbClr val="00BC89"/>
                          </a:solidFill>
                          <a:latin typeface="Nunito Sans"/>
                          <a:ea typeface="Nunito Sans"/>
                          <a:cs typeface="Nunito Sans"/>
                          <a:sym typeface="Nunito Sans"/>
                        </a:rPr>
                        <a:t>24</a:t>
                      </a:r>
                      <a:r>
                        <a:rPr lang="en" sz="1600">
                          <a:solidFill>
                            <a:srgbClr val="000000"/>
                          </a:solidFill>
                          <a:latin typeface="Nunito Sans"/>
                          <a:ea typeface="Nunito Sans"/>
                          <a:cs typeface="Nunito Sans"/>
                          <a:sym typeface="Nunito Sans"/>
                        </a:rPr>
                        <a:t>, </a:t>
                      </a:r>
                      <a:r>
                        <a:rPr lang="en" sz="1600">
                          <a:solidFill>
                            <a:srgbClr val="00BC89"/>
                          </a:solidFill>
                          <a:latin typeface="Nunito Sans"/>
                          <a:ea typeface="Nunito Sans"/>
                          <a:cs typeface="Nunito Sans"/>
                          <a:sym typeface="Nunito Sans"/>
                        </a:rPr>
                        <a:t>48</a:t>
                      </a:r>
                      <a:r>
                        <a:rPr lang="en" sz="1600">
                          <a:solidFill>
                            <a:schemeClr val="lt1"/>
                          </a:solidFill>
                          <a:latin typeface="Nunito Sans"/>
                          <a:ea typeface="Nunito Sans"/>
                          <a:cs typeface="Nunito Sans"/>
                          <a:sym typeface="Nunito Sans"/>
                        </a:rPr>
                        <a:t>.</a:t>
                      </a:r>
                      <a:endParaRPr sz="1600">
                        <a:solidFill>
                          <a:schemeClr val="lt1"/>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760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Which </a:t>
                      </a:r>
                      <a:r>
                        <a:rPr b="1" lang="en" sz="1600">
                          <a:latin typeface="Nunito Sans"/>
                          <a:ea typeface="Nunito Sans"/>
                          <a:cs typeface="Nunito Sans"/>
                          <a:sym typeface="Nunito Sans"/>
                        </a:rPr>
                        <a:t>has greater speed, red or blue?</a:t>
                      </a:r>
                      <a:br>
                        <a:rPr b="1" lang="en" sz="1600">
                          <a:latin typeface="Nunito Sans"/>
                          <a:ea typeface="Nunito Sans"/>
                          <a:cs typeface="Nunito Sans"/>
                          <a:sym typeface="Nunito Sans"/>
                        </a:rPr>
                      </a:br>
                      <a:r>
                        <a:rPr b="1" lang="en" sz="1600">
                          <a:latin typeface="Nunito Sans"/>
                          <a:ea typeface="Nunito Sans"/>
                          <a:cs typeface="Nunito Sans"/>
                          <a:sym typeface="Nunito Sans"/>
                        </a:rPr>
                        <a:t>     How do you know? </a:t>
                      </a:r>
                      <a:r>
                        <a:rPr b="1" lang="en" sz="1600">
                          <a:solidFill>
                            <a:srgbClr val="00BC89"/>
                          </a:solidFill>
                          <a:latin typeface="Nunito Sans"/>
                          <a:ea typeface="Nunito Sans"/>
                          <a:cs typeface="Nunito Sans"/>
                          <a:sym typeface="Nunito Sans"/>
                        </a:rPr>
                        <a:t>Red, steeper line  </a:t>
                      </a:r>
                      <a:br>
                        <a:rPr b="1" lang="en" sz="1600">
                          <a:solidFill>
                            <a:srgbClr val="00BC89"/>
                          </a:solidFill>
                          <a:latin typeface="Nunito Sans"/>
                          <a:ea typeface="Nunito Sans"/>
                          <a:cs typeface="Nunito Sans"/>
                          <a:sym typeface="Nunito Sans"/>
                        </a:rPr>
                      </a:br>
                      <a:r>
                        <a:rPr b="1" lang="en" sz="1600">
                          <a:solidFill>
                            <a:srgbClr val="00BC89"/>
                          </a:solidFill>
                          <a:latin typeface="Nunito Sans"/>
                          <a:ea typeface="Nunito Sans"/>
                          <a:cs typeface="Nunito Sans"/>
                          <a:sym typeface="Nunito Sans"/>
                        </a:rPr>
                        <a:t>     (greater distance in same time).</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Label this 8 point </a:t>
                      </a:r>
                      <a:r>
                        <a:rPr b="1" lang="en" sz="1600">
                          <a:latin typeface="Nunito Sans"/>
                          <a:ea typeface="Nunito Sans"/>
                          <a:cs typeface="Nunito Sans"/>
                          <a:sym typeface="Nunito Sans"/>
                        </a:rPr>
                        <a:t>compass.</a:t>
                      </a:r>
                      <a:endParaRPr b="1"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r>
            </a:tbl>
          </a:graphicData>
        </a:graphic>
      </p:graphicFrame>
      <p:sp>
        <p:nvSpPr>
          <p:cNvPr id="141" name="Google Shape;141;p3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6: Day 1</a:t>
            </a:r>
            <a:endParaRPr b="1">
              <a:solidFill>
                <a:srgbClr val="FFFFFF"/>
              </a:solidFill>
              <a:latin typeface="Nunito Sans"/>
              <a:ea typeface="Nunito Sans"/>
              <a:cs typeface="Nunito Sans"/>
              <a:sym typeface="Nunito Sans"/>
            </a:endParaRPr>
          </a:p>
        </p:txBody>
      </p:sp>
      <p:pic>
        <p:nvPicPr>
          <p:cNvPr id="142" name="Google Shape;142;p31"/>
          <p:cNvPicPr preferRelativeResize="0"/>
          <p:nvPr/>
        </p:nvPicPr>
        <p:blipFill>
          <a:blip r:embed="rId3">
            <a:alphaModFix/>
          </a:blip>
          <a:stretch>
            <a:fillRect/>
          </a:stretch>
        </p:blipFill>
        <p:spPr>
          <a:xfrm>
            <a:off x="1239275" y="2977250"/>
            <a:ext cx="1981200" cy="1409700"/>
          </a:xfrm>
          <a:prstGeom prst="rect">
            <a:avLst/>
          </a:prstGeom>
          <a:noFill/>
          <a:ln>
            <a:noFill/>
          </a:ln>
        </p:spPr>
      </p:pic>
      <p:pic>
        <p:nvPicPr>
          <p:cNvPr id="143" name="Google Shape;143;p31"/>
          <p:cNvPicPr preferRelativeResize="0"/>
          <p:nvPr/>
        </p:nvPicPr>
        <p:blipFill rotWithShape="1">
          <a:blip r:embed="rId4">
            <a:alphaModFix/>
          </a:blip>
          <a:srcRect b="0" l="-5324" r="-6295" t="0"/>
          <a:stretch/>
        </p:blipFill>
        <p:spPr>
          <a:xfrm>
            <a:off x="5645125" y="2815325"/>
            <a:ext cx="2133775" cy="17335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graphicFrame>
        <p:nvGraphicFramePr>
          <p:cNvPr id="148" name="Google Shape;148;p32"/>
          <p:cNvGraphicFramePr/>
          <p:nvPr/>
        </p:nvGraphicFramePr>
        <p:xfrm>
          <a:off x="108044" y="862525"/>
          <a:ext cx="3000000" cy="3000000"/>
        </p:xfrm>
        <a:graphic>
          <a:graphicData uri="http://schemas.openxmlformats.org/drawingml/2006/table">
            <a:tbl>
              <a:tblPr bandRow="1" firstRow="1">
                <a:noFill/>
                <a:tableStyleId>{4558D5C3-651C-4DCF-AF22-772075D1827E}</a:tableStyleId>
              </a:tblPr>
              <a:tblGrid>
                <a:gridCol w="1546950"/>
                <a:gridCol w="1301375"/>
                <a:gridCol w="1615625"/>
                <a:gridCol w="1350275"/>
                <a:gridCol w="3067850"/>
              </a:tblGrid>
              <a:tr h="78045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 </a:t>
                      </a:r>
                      <a:r>
                        <a:rPr lang="en" sz="1600">
                          <a:solidFill>
                            <a:schemeClr val="dk1"/>
                          </a:solidFill>
                          <a:latin typeface="Nunito Sans"/>
                          <a:ea typeface="Nunito Sans"/>
                          <a:cs typeface="Nunito Sans"/>
                          <a:sym typeface="Nunito Sans"/>
                        </a:rPr>
                        <a:t>What is a sensible unit of</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measure for the weight</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of an apple?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a:t>
                      </a:r>
                      <a:r>
                        <a:rPr lang="en" sz="1600">
                          <a:solidFill>
                            <a:srgbClr val="000000"/>
                          </a:solidFill>
                          <a:latin typeface="Nunito Sans"/>
                          <a:ea typeface="Nunito Sans"/>
                          <a:cs typeface="Nunito Sans"/>
                          <a:sym typeface="Nunito Sans"/>
                        </a:rPr>
                        <a:t> Given 5.02</a:t>
                      </a:r>
                      <a:r>
                        <a:rPr lang="en" sz="1600">
                          <a:solidFill>
                            <a:schemeClr val="dk1"/>
                          </a:solidFill>
                          <a:latin typeface="Nunito Sans"/>
                          <a:ea typeface="Nunito Sans"/>
                          <a:cs typeface="Nunito Sans"/>
                          <a:sym typeface="Nunito Sans"/>
                        </a:rPr>
                        <a:t>×</a:t>
                      </a:r>
                      <a:r>
                        <a:rPr lang="en" sz="1600">
                          <a:solidFill>
                            <a:srgbClr val="000000"/>
                          </a:solidFill>
                          <a:latin typeface="Nunito Sans"/>
                          <a:ea typeface="Nunito Sans"/>
                          <a:cs typeface="Nunito Sans"/>
                          <a:sym typeface="Nunito Sans"/>
                        </a:rPr>
                        <a:t>1.17 = 5.8734.</a:t>
                      </a:r>
                      <a:br>
                        <a:rPr lang="en" sz="1600">
                          <a:solidFill>
                            <a:srgbClr val="000000"/>
                          </a:solidFill>
                          <a:latin typeface="Nunito Sans"/>
                          <a:ea typeface="Nunito Sans"/>
                          <a:cs typeface="Nunito Sans"/>
                          <a:sym typeface="Nunito Sans"/>
                        </a:rPr>
                      </a:br>
                      <a:r>
                        <a:rPr lang="en" sz="1600">
                          <a:solidFill>
                            <a:srgbClr val="000000"/>
                          </a:solidFill>
                          <a:latin typeface="Nunito Sans"/>
                          <a:ea typeface="Nunito Sans"/>
                          <a:cs typeface="Nunito Sans"/>
                          <a:sym typeface="Nunito Sans"/>
                        </a:rPr>
                        <a:t>     What is 50.2</a:t>
                      </a:r>
                      <a:r>
                        <a:rPr lang="en" sz="1600">
                          <a:solidFill>
                            <a:schemeClr val="dk1"/>
                          </a:solidFill>
                          <a:latin typeface="Nunito Sans"/>
                          <a:ea typeface="Nunito Sans"/>
                          <a:cs typeface="Nunito Sans"/>
                          <a:sym typeface="Nunito Sans"/>
                        </a:rPr>
                        <a:t>×</a:t>
                      </a:r>
                      <a:r>
                        <a:rPr lang="en" sz="1600">
                          <a:solidFill>
                            <a:srgbClr val="000000"/>
                          </a:solidFill>
                          <a:latin typeface="Nunito Sans"/>
                          <a:ea typeface="Nunito Sans"/>
                          <a:cs typeface="Nunito Sans"/>
                          <a:sym typeface="Nunito Sans"/>
                        </a:rPr>
                        <a:t>117?</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chemeClr val="dk1"/>
                          </a:solidFill>
                          <a:latin typeface="Nunito Sans"/>
                          <a:ea typeface="Nunito Sans"/>
                          <a:cs typeface="Nunito Sans"/>
                          <a:sym typeface="Nunito Sans"/>
                        </a:rPr>
                        <a:t>Continue the sequence: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 sz="1600">
                          <a:solidFill>
                            <a:schemeClr val="dk1"/>
                          </a:solidFill>
                          <a:latin typeface="Nunito Sans"/>
                          <a:ea typeface="Nunito Sans"/>
                          <a:cs typeface="Nunito Sans"/>
                          <a:sym typeface="Nunito Sans"/>
                        </a:rPr>
                        <a:t>     1, 3, 9, 27,  </a:t>
                      </a:r>
                      <a:r>
                        <a:rPr lang="en" sz="1600" u="sng">
                          <a:solidFill>
                            <a:schemeClr val="dk1"/>
                          </a:solidFill>
                          <a:latin typeface="Nunito Sans"/>
                          <a:ea typeface="Nunito Sans"/>
                          <a:cs typeface="Nunito Sans"/>
                          <a:sym typeface="Nunito Sans"/>
                        </a:rPr>
                        <a:t>     </a:t>
                      </a:r>
                      <a:r>
                        <a:rPr lang="en" sz="1600">
                          <a:solidFill>
                            <a:schemeClr val="dk1"/>
                          </a:solidFill>
                          <a:latin typeface="Nunito Sans"/>
                          <a:ea typeface="Nunito Sans"/>
                          <a:cs typeface="Nunito Sans"/>
                          <a:sym typeface="Nunito Sans"/>
                        </a:rPr>
                        <a:t>, </a:t>
                      </a:r>
                      <a:r>
                        <a:rPr lang="en" sz="1600" u="sng">
                          <a:solidFill>
                            <a:schemeClr val="dk1"/>
                          </a:solidFill>
                          <a:latin typeface="Nunito Sans"/>
                          <a:ea typeface="Nunito Sans"/>
                          <a:cs typeface="Nunito Sans"/>
                          <a:sym typeface="Nunito Sans"/>
                        </a:rPr>
                        <a:t>     </a:t>
                      </a:r>
                      <a:r>
                        <a:rPr lang="en" sz="1600">
                          <a:solidFill>
                            <a:schemeClr val="lt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247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Approximately how many litres is 5</a:t>
                      </a:r>
                      <a:br>
                        <a:rPr b="1" lang="en" sz="1600">
                          <a:latin typeface="Nunito Sans"/>
                          <a:ea typeface="Nunito Sans"/>
                          <a:cs typeface="Nunito Sans"/>
                          <a:sym typeface="Nunito Sans"/>
                        </a:rPr>
                      </a:br>
                      <a:r>
                        <a:rPr b="1" lang="en" sz="1600">
                          <a:latin typeface="Nunito Sans"/>
                          <a:ea typeface="Nunito Sans"/>
                          <a:cs typeface="Nunito Sans"/>
                          <a:sym typeface="Nunito Sans"/>
                        </a:rPr>
                        <a:t>     </a:t>
                      </a:r>
                      <a:r>
                        <a:rPr b="1" lang="en" sz="1600">
                          <a:solidFill>
                            <a:srgbClr val="000000"/>
                          </a:solidFill>
                          <a:latin typeface="Nunito Sans"/>
                          <a:ea typeface="Nunito Sans"/>
                          <a:cs typeface="Nunito Sans"/>
                          <a:sym typeface="Nunito Sans"/>
                        </a:rPr>
                        <a:t>gallons?</a:t>
                      </a:r>
                      <a:endParaRPr b="1"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chemeClr val="dk1"/>
                          </a:solidFill>
                          <a:latin typeface="Nunito Sans"/>
                          <a:ea typeface="Nunito Sans"/>
                          <a:cs typeface="Nunito Sans"/>
                          <a:sym typeface="Nunito Sans"/>
                        </a:rPr>
                        <a:t>Which direction is the hospital from the</a:t>
                      </a:r>
                      <a:br>
                        <a:rPr b="1" lang="en" sz="1600">
                          <a:solidFill>
                            <a:schemeClr val="dk1"/>
                          </a:solidFill>
                          <a:latin typeface="Nunito Sans"/>
                          <a:ea typeface="Nunito Sans"/>
                          <a:cs typeface="Nunito Sans"/>
                          <a:sym typeface="Nunito Sans"/>
                        </a:rPr>
                      </a:br>
                      <a:r>
                        <a:rPr b="1" lang="en" sz="1600">
                          <a:solidFill>
                            <a:schemeClr val="dk1"/>
                          </a:solidFill>
                          <a:latin typeface="Nunito Sans"/>
                          <a:ea typeface="Nunito Sans"/>
                          <a:cs typeface="Nunito Sans"/>
                          <a:sym typeface="Nunito Sans"/>
                        </a:rPr>
                        <a:t>    police station?</a:t>
                      </a:r>
                      <a:endParaRPr b="1"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r>
            </a:tbl>
          </a:graphicData>
        </a:graphic>
      </p:graphicFrame>
      <p:sp>
        <p:nvSpPr>
          <p:cNvPr id="149" name="Google Shape;149;p3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6: Day 2</a:t>
            </a:r>
            <a:endParaRPr b="1">
              <a:solidFill>
                <a:srgbClr val="FFFFFF"/>
              </a:solidFill>
              <a:latin typeface="Nunito Sans"/>
              <a:ea typeface="Nunito Sans"/>
              <a:cs typeface="Nunito Sans"/>
              <a:sym typeface="Nunito Sans"/>
            </a:endParaRPr>
          </a:p>
        </p:txBody>
      </p:sp>
      <p:pic>
        <p:nvPicPr>
          <p:cNvPr id="150" name="Google Shape;150;p32"/>
          <p:cNvPicPr preferRelativeResize="0"/>
          <p:nvPr/>
        </p:nvPicPr>
        <p:blipFill>
          <a:blip r:embed="rId3">
            <a:alphaModFix/>
          </a:blip>
          <a:stretch>
            <a:fillRect/>
          </a:stretch>
        </p:blipFill>
        <p:spPr>
          <a:xfrm>
            <a:off x="5387949" y="2533768"/>
            <a:ext cx="3401575" cy="2013733"/>
          </a:xfrm>
          <a:prstGeom prst="rect">
            <a:avLst/>
          </a:prstGeom>
          <a:noFill/>
          <a:ln>
            <a:noFill/>
          </a:ln>
        </p:spPr>
      </p:pic>
      <p:pic>
        <p:nvPicPr>
          <p:cNvPr id="151" name="Google Shape;151;p32"/>
          <p:cNvPicPr preferRelativeResize="0"/>
          <p:nvPr/>
        </p:nvPicPr>
        <p:blipFill>
          <a:blip r:embed="rId4">
            <a:alphaModFix/>
          </a:blip>
          <a:stretch>
            <a:fillRect/>
          </a:stretch>
        </p:blipFill>
        <p:spPr>
          <a:xfrm>
            <a:off x="1655000" y="2349950"/>
            <a:ext cx="2520201" cy="24282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graphicFrame>
        <p:nvGraphicFramePr>
          <p:cNvPr id="156" name="Google Shape;156;p33"/>
          <p:cNvGraphicFramePr/>
          <p:nvPr/>
        </p:nvGraphicFramePr>
        <p:xfrm>
          <a:off x="108044" y="862525"/>
          <a:ext cx="3000000" cy="3000000"/>
        </p:xfrm>
        <a:graphic>
          <a:graphicData uri="http://schemas.openxmlformats.org/drawingml/2006/table">
            <a:tbl>
              <a:tblPr bandRow="1" firstRow="1">
                <a:noFill/>
                <a:tableStyleId>{4558D5C3-651C-4DCF-AF22-772075D1827E}</a:tableStyleId>
              </a:tblPr>
              <a:tblGrid>
                <a:gridCol w="1546950"/>
                <a:gridCol w="1301375"/>
                <a:gridCol w="1615625"/>
                <a:gridCol w="1350275"/>
                <a:gridCol w="3067850"/>
              </a:tblGrid>
              <a:tr h="78045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 </a:t>
                      </a:r>
                      <a:r>
                        <a:rPr lang="en" sz="1600">
                          <a:solidFill>
                            <a:schemeClr val="dk1"/>
                          </a:solidFill>
                          <a:latin typeface="Nunito Sans"/>
                          <a:ea typeface="Nunito Sans"/>
                          <a:cs typeface="Nunito Sans"/>
                          <a:sym typeface="Nunito Sans"/>
                        </a:rPr>
                        <a:t>What is a sensible unit of</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measure for the weight</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of an apple? </a:t>
                      </a:r>
                      <a:r>
                        <a:rPr lang="en" sz="1600">
                          <a:solidFill>
                            <a:srgbClr val="00BC89"/>
                          </a:solidFill>
                          <a:latin typeface="Nunito Sans"/>
                          <a:ea typeface="Nunito Sans"/>
                          <a:cs typeface="Nunito Sans"/>
                          <a:sym typeface="Nunito Sans"/>
                        </a:rPr>
                        <a:t>Grams</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a:t>
                      </a:r>
                      <a:r>
                        <a:rPr lang="en" sz="1600">
                          <a:solidFill>
                            <a:srgbClr val="000000"/>
                          </a:solidFill>
                          <a:latin typeface="Nunito Sans"/>
                          <a:ea typeface="Nunito Sans"/>
                          <a:cs typeface="Nunito Sans"/>
                          <a:sym typeface="Nunito Sans"/>
                        </a:rPr>
                        <a:t> Given 5.02</a:t>
                      </a:r>
                      <a:r>
                        <a:rPr lang="en" sz="1600">
                          <a:solidFill>
                            <a:schemeClr val="dk1"/>
                          </a:solidFill>
                          <a:latin typeface="Nunito Sans"/>
                          <a:ea typeface="Nunito Sans"/>
                          <a:cs typeface="Nunito Sans"/>
                          <a:sym typeface="Nunito Sans"/>
                        </a:rPr>
                        <a:t>×</a:t>
                      </a:r>
                      <a:r>
                        <a:rPr lang="en" sz="1600">
                          <a:solidFill>
                            <a:srgbClr val="000000"/>
                          </a:solidFill>
                          <a:latin typeface="Nunito Sans"/>
                          <a:ea typeface="Nunito Sans"/>
                          <a:cs typeface="Nunito Sans"/>
                          <a:sym typeface="Nunito Sans"/>
                        </a:rPr>
                        <a:t>1.17 = 5.8734.</a:t>
                      </a:r>
                      <a:br>
                        <a:rPr lang="en" sz="1600">
                          <a:solidFill>
                            <a:srgbClr val="000000"/>
                          </a:solidFill>
                          <a:latin typeface="Nunito Sans"/>
                          <a:ea typeface="Nunito Sans"/>
                          <a:cs typeface="Nunito Sans"/>
                          <a:sym typeface="Nunito Sans"/>
                        </a:rPr>
                      </a:br>
                      <a:r>
                        <a:rPr lang="en" sz="1600">
                          <a:solidFill>
                            <a:srgbClr val="000000"/>
                          </a:solidFill>
                          <a:latin typeface="Nunito Sans"/>
                          <a:ea typeface="Nunito Sans"/>
                          <a:cs typeface="Nunito Sans"/>
                          <a:sym typeface="Nunito Sans"/>
                        </a:rPr>
                        <a:t>     What is 50.2</a:t>
                      </a:r>
                      <a:r>
                        <a:rPr lang="en" sz="1600">
                          <a:solidFill>
                            <a:schemeClr val="dk1"/>
                          </a:solidFill>
                          <a:latin typeface="Nunito Sans"/>
                          <a:ea typeface="Nunito Sans"/>
                          <a:cs typeface="Nunito Sans"/>
                          <a:sym typeface="Nunito Sans"/>
                        </a:rPr>
                        <a:t>×</a:t>
                      </a:r>
                      <a:r>
                        <a:rPr lang="en" sz="1600">
                          <a:solidFill>
                            <a:srgbClr val="000000"/>
                          </a:solidFill>
                          <a:latin typeface="Nunito Sans"/>
                          <a:ea typeface="Nunito Sans"/>
                          <a:cs typeface="Nunito Sans"/>
                          <a:sym typeface="Nunito Sans"/>
                        </a:rPr>
                        <a:t>117? </a:t>
                      </a:r>
                      <a:r>
                        <a:rPr lang="en" sz="1600">
                          <a:solidFill>
                            <a:srgbClr val="00BC89"/>
                          </a:solidFill>
                          <a:latin typeface="Nunito Sans"/>
                          <a:ea typeface="Nunito Sans"/>
                          <a:cs typeface="Nunito Sans"/>
                          <a:sym typeface="Nunito Sans"/>
                        </a:rPr>
                        <a:t>5873.4</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chemeClr val="dk1"/>
                          </a:solidFill>
                          <a:latin typeface="Nunito Sans"/>
                          <a:ea typeface="Nunito Sans"/>
                          <a:cs typeface="Nunito Sans"/>
                          <a:sym typeface="Nunito Sans"/>
                        </a:rPr>
                        <a:t>Continue the sequence: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 sz="1600">
                          <a:solidFill>
                            <a:schemeClr val="dk1"/>
                          </a:solidFill>
                          <a:latin typeface="Nunito Sans"/>
                          <a:ea typeface="Nunito Sans"/>
                          <a:cs typeface="Nunito Sans"/>
                          <a:sym typeface="Nunito Sans"/>
                        </a:rPr>
                        <a:t>     1, 3, 9, 27,  </a:t>
                      </a:r>
                      <a:r>
                        <a:rPr lang="en" sz="1600">
                          <a:solidFill>
                            <a:srgbClr val="00BC89"/>
                          </a:solidFill>
                          <a:latin typeface="Nunito Sans"/>
                          <a:ea typeface="Nunito Sans"/>
                          <a:cs typeface="Nunito Sans"/>
                          <a:sym typeface="Nunito Sans"/>
                        </a:rPr>
                        <a:t>81</a:t>
                      </a:r>
                      <a:r>
                        <a:rPr lang="en" sz="1600">
                          <a:solidFill>
                            <a:schemeClr val="dk1"/>
                          </a:solidFill>
                          <a:latin typeface="Nunito Sans"/>
                          <a:ea typeface="Nunito Sans"/>
                          <a:cs typeface="Nunito Sans"/>
                          <a:sym typeface="Nunito Sans"/>
                        </a:rPr>
                        <a:t>, </a:t>
                      </a:r>
                      <a:r>
                        <a:rPr lang="en" sz="1600">
                          <a:solidFill>
                            <a:srgbClr val="00BC89"/>
                          </a:solidFill>
                          <a:latin typeface="Nunito Sans"/>
                          <a:ea typeface="Nunito Sans"/>
                          <a:cs typeface="Nunito Sans"/>
                          <a:sym typeface="Nunito Sans"/>
                        </a:rPr>
                        <a:t>243</a:t>
                      </a:r>
                      <a:r>
                        <a:rPr lang="en" sz="1600">
                          <a:solidFill>
                            <a:schemeClr val="lt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2475">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Approximately how many litres is 5</a:t>
                      </a:r>
                      <a:br>
                        <a:rPr b="1" lang="en" sz="1600">
                          <a:latin typeface="Nunito Sans"/>
                          <a:ea typeface="Nunito Sans"/>
                          <a:cs typeface="Nunito Sans"/>
                          <a:sym typeface="Nunito Sans"/>
                        </a:rPr>
                      </a:br>
                      <a:r>
                        <a:rPr b="1" lang="en" sz="1600">
                          <a:latin typeface="Nunito Sans"/>
                          <a:ea typeface="Nunito Sans"/>
                          <a:cs typeface="Nunito Sans"/>
                          <a:sym typeface="Nunito Sans"/>
                        </a:rPr>
                        <a:t>     </a:t>
                      </a:r>
                      <a:r>
                        <a:rPr b="1" lang="en" sz="1600">
                          <a:solidFill>
                            <a:srgbClr val="000000"/>
                          </a:solidFill>
                          <a:latin typeface="Nunito Sans"/>
                          <a:ea typeface="Nunito Sans"/>
                          <a:cs typeface="Nunito Sans"/>
                          <a:sym typeface="Nunito Sans"/>
                        </a:rPr>
                        <a:t>g</a:t>
                      </a:r>
                      <a:r>
                        <a:rPr b="1" lang="en" sz="1600">
                          <a:solidFill>
                            <a:srgbClr val="000000"/>
                          </a:solidFill>
                          <a:latin typeface="Nunito Sans"/>
                          <a:ea typeface="Nunito Sans"/>
                          <a:cs typeface="Nunito Sans"/>
                          <a:sym typeface="Nunito Sans"/>
                        </a:rPr>
                        <a:t>allons?</a:t>
                      </a:r>
                      <a:endParaRPr b="1"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1" lang="en" sz="1600">
                          <a:latin typeface="Nunito Sans"/>
                          <a:ea typeface="Nunito Sans"/>
                          <a:cs typeface="Nunito Sans"/>
                          <a:sym typeface="Nunito Sans"/>
                        </a:rPr>
                        <a:t>     </a:t>
                      </a:r>
                      <a:r>
                        <a:rPr b="1" lang="en" sz="1600">
                          <a:solidFill>
                            <a:srgbClr val="00BC89"/>
                          </a:solidFill>
                          <a:latin typeface="Nunito Sans"/>
                          <a:ea typeface="Nunito Sans"/>
                          <a:cs typeface="Nunito Sans"/>
                          <a:sym typeface="Nunito Sans"/>
                        </a:rPr>
                        <a:t>22-23 litres</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a:t>
                      </a:r>
                      <a:r>
                        <a:rPr b="1" lang="en" sz="1600">
                          <a:solidFill>
                            <a:schemeClr val="dk1"/>
                          </a:solidFill>
                          <a:latin typeface="Nunito Sans"/>
                          <a:ea typeface="Nunito Sans"/>
                          <a:cs typeface="Nunito Sans"/>
                          <a:sym typeface="Nunito Sans"/>
                        </a:rPr>
                        <a:t>Which direction is the hospital from the</a:t>
                      </a:r>
                      <a:br>
                        <a:rPr b="1" lang="en" sz="1600">
                          <a:solidFill>
                            <a:schemeClr val="dk1"/>
                          </a:solidFill>
                          <a:latin typeface="Nunito Sans"/>
                          <a:ea typeface="Nunito Sans"/>
                          <a:cs typeface="Nunito Sans"/>
                          <a:sym typeface="Nunito Sans"/>
                        </a:rPr>
                      </a:br>
                      <a:r>
                        <a:rPr b="1" lang="en" sz="1600">
                          <a:solidFill>
                            <a:schemeClr val="dk1"/>
                          </a:solidFill>
                          <a:latin typeface="Nunito Sans"/>
                          <a:ea typeface="Nunito Sans"/>
                          <a:cs typeface="Nunito Sans"/>
                          <a:sym typeface="Nunito Sans"/>
                        </a:rPr>
                        <a:t>    police station? </a:t>
                      </a:r>
                      <a:r>
                        <a:rPr b="1" lang="en" sz="1600">
                          <a:solidFill>
                            <a:srgbClr val="00BC89"/>
                          </a:solidFill>
                          <a:latin typeface="Nunito Sans"/>
                          <a:ea typeface="Nunito Sans"/>
                          <a:cs typeface="Nunito Sans"/>
                          <a:sym typeface="Nunito Sans"/>
                        </a:rPr>
                        <a:t>East</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r>
            </a:tbl>
          </a:graphicData>
        </a:graphic>
      </p:graphicFrame>
      <p:sp>
        <p:nvSpPr>
          <p:cNvPr id="157" name="Google Shape;157;p3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6: Day 2</a:t>
            </a:r>
            <a:endParaRPr b="1">
              <a:solidFill>
                <a:srgbClr val="FFFFFF"/>
              </a:solidFill>
              <a:latin typeface="Nunito Sans"/>
              <a:ea typeface="Nunito Sans"/>
              <a:cs typeface="Nunito Sans"/>
              <a:sym typeface="Nunito Sans"/>
            </a:endParaRPr>
          </a:p>
        </p:txBody>
      </p:sp>
      <p:pic>
        <p:nvPicPr>
          <p:cNvPr id="158" name="Google Shape;158;p33"/>
          <p:cNvPicPr preferRelativeResize="0"/>
          <p:nvPr/>
        </p:nvPicPr>
        <p:blipFill>
          <a:blip r:embed="rId3">
            <a:alphaModFix/>
          </a:blip>
          <a:stretch>
            <a:fillRect/>
          </a:stretch>
        </p:blipFill>
        <p:spPr>
          <a:xfrm>
            <a:off x="5387949" y="2533768"/>
            <a:ext cx="3401575" cy="2013733"/>
          </a:xfrm>
          <a:prstGeom prst="rect">
            <a:avLst/>
          </a:prstGeom>
          <a:noFill/>
          <a:ln>
            <a:noFill/>
          </a:ln>
        </p:spPr>
      </p:pic>
      <p:pic>
        <p:nvPicPr>
          <p:cNvPr id="159" name="Google Shape;159;p33"/>
          <p:cNvPicPr preferRelativeResize="0"/>
          <p:nvPr/>
        </p:nvPicPr>
        <p:blipFill>
          <a:blip r:embed="rId4">
            <a:alphaModFix/>
          </a:blip>
          <a:stretch>
            <a:fillRect/>
          </a:stretch>
        </p:blipFill>
        <p:spPr>
          <a:xfrm>
            <a:off x="1769650" y="2273750"/>
            <a:ext cx="2314551" cy="22301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graphicFrame>
        <p:nvGraphicFramePr>
          <p:cNvPr id="164" name="Google Shape;164;p34"/>
          <p:cNvGraphicFramePr/>
          <p:nvPr/>
        </p:nvGraphicFramePr>
        <p:xfrm>
          <a:off x="108044" y="862525"/>
          <a:ext cx="3000000" cy="3000000"/>
        </p:xfrm>
        <a:graphic>
          <a:graphicData uri="http://schemas.openxmlformats.org/drawingml/2006/table">
            <a:tbl>
              <a:tblPr bandRow="1" firstRow="1">
                <a:noFill/>
                <a:tableStyleId>{4558D5C3-651C-4DCF-AF22-772075D1827E}</a:tableStyleId>
              </a:tblPr>
              <a:tblGrid>
                <a:gridCol w="1546950"/>
                <a:gridCol w="1301375"/>
                <a:gridCol w="1615625"/>
                <a:gridCol w="1350275"/>
                <a:gridCol w="3067850"/>
              </a:tblGrid>
              <a:tr h="79460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 </a:t>
                      </a:r>
                      <a:r>
                        <a:rPr lang="en" sz="1600">
                          <a:solidFill>
                            <a:schemeClr val="dk1"/>
                          </a:solidFill>
                          <a:latin typeface="Nunito Sans"/>
                          <a:ea typeface="Nunito Sans"/>
                          <a:cs typeface="Nunito Sans"/>
                          <a:sym typeface="Nunito Sans"/>
                        </a:rPr>
                        <a:t>What is a sensible unit of</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measure for the amount</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of liquid in a drinks</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bottle?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Given 63÷8 = 7.875.</a:t>
                      </a:r>
                      <a:br>
                        <a:rPr lang="en" sz="1600">
                          <a:solidFill>
                            <a:srgbClr val="000000"/>
                          </a:solidFill>
                          <a:latin typeface="Nunito Sans"/>
                          <a:ea typeface="Nunito Sans"/>
                          <a:cs typeface="Nunito Sans"/>
                          <a:sym typeface="Nunito Sans"/>
                        </a:rPr>
                      </a:br>
                      <a:r>
                        <a:rPr lang="en" sz="1600">
                          <a:solidFill>
                            <a:srgbClr val="000000"/>
                          </a:solidFill>
                          <a:latin typeface="Nunito Sans"/>
                          <a:ea typeface="Nunito Sans"/>
                          <a:cs typeface="Nunito Sans"/>
                          <a:sym typeface="Nunito Sans"/>
                        </a:rPr>
                        <a:t>     What is </a:t>
                      </a:r>
                      <a:r>
                        <a:rPr lang="en" sz="1600">
                          <a:solidFill>
                            <a:schemeClr val="dk1"/>
                          </a:solidFill>
                          <a:latin typeface="Nunito Sans"/>
                          <a:ea typeface="Nunito Sans"/>
                          <a:cs typeface="Nunito Sans"/>
                          <a:sym typeface="Nunito Sans"/>
                        </a:rPr>
                        <a:t>6.3÷0.8?</a:t>
                      </a:r>
                      <a:endParaRPr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Fill in the gaps in this</a:t>
                      </a:r>
                      <a:br>
                        <a:rPr lang="en" sz="1600">
                          <a:solidFill>
                            <a:srgbClr val="000000"/>
                          </a:solidFill>
                          <a:latin typeface="Nunito Sans"/>
                          <a:ea typeface="Nunito Sans"/>
                          <a:cs typeface="Nunito Sans"/>
                          <a:sym typeface="Nunito Sans"/>
                        </a:rPr>
                      </a:br>
                      <a:r>
                        <a:rPr lang="en" sz="1600">
                          <a:solidFill>
                            <a:srgbClr val="000000"/>
                          </a:solidFill>
                          <a:latin typeface="Nunito Sans"/>
                          <a:ea typeface="Nunito Sans"/>
                          <a:cs typeface="Nunito Sans"/>
                          <a:sym typeface="Nunito Sans"/>
                        </a:rPr>
                        <a:t>     </a:t>
                      </a:r>
                      <a:r>
                        <a:rPr lang="en" sz="1600">
                          <a:solidFill>
                            <a:srgbClr val="000000"/>
                          </a:solidFill>
                          <a:latin typeface="Nunito Sans"/>
                          <a:ea typeface="Nunito Sans"/>
                          <a:cs typeface="Nunito Sans"/>
                          <a:sym typeface="Nunito Sans"/>
                        </a:rPr>
                        <a:t>s</a:t>
                      </a:r>
                      <a:r>
                        <a:rPr lang="en" sz="1600">
                          <a:solidFill>
                            <a:srgbClr val="000000"/>
                          </a:solidFill>
                          <a:latin typeface="Nunito Sans"/>
                          <a:ea typeface="Nunito Sans"/>
                          <a:cs typeface="Nunito Sans"/>
                          <a:sym typeface="Nunito Sans"/>
                        </a:rPr>
                        <a:t>equence:</a:t>
                      </a:r>
                      <a:br>
                        <a:rPr lang="en" sz="1600">
                          <a:solidFill>
                            <a:srgbClr val="000000"/>
                          </a:solidFill>
                          <a:latin typeface="Nunito Sans"/>
                          <a:ea typeface="Nunito Sans"/>
                          <a:cs typeface="Nunito Sans"/>
                          <a:sym typeface="Nunito Sans"/>
                        </a:rPr>
                      </a:br>
                      <a:r>
                        <a:rPr lang="en" sz="1600">
                          <a:solidFill>
                            <a:srgbClr val="000000"/>
                          </a:solidFill>
                          <a:latin typeface="Nunito Sans"/>
                          <a:ea typeface="Nunito Sans"/>
                          <a:cs typeface="Nunito Sans"/>
                          <a:sym typeface="Nunito Sans"/>
                        </a:rPr>
                        <a:t>     </a:t>
                      </a:r>
                      <a:r>
                        <a:rPr lang="en" sz="1600">
                          <a:solidFill>
                            <a:schemeClr val="dk1"/>
                          </a:solidFill>
                          <a:latin typeface="Nunito Sans"/>
                          <a:ea typeface="Nunito Sans"/>
                          <a:cs typeface="Nunito Sans"/>
                          <a:sym typeface="Nunito Sans"/>
                        </a:rPr>
                        <a:t>64, 32, 16, 8, </a:t>
                      </a:r>
                      <a:r>
                        <a:rPr lang="en" sz="1600" u="sng">
                          <a:solidFill>
                            <a:schemeClr val="dk1"/>
                          </a:solidFill>
                          <a:latin typeface="Nunito Sans"/>
                          <a:ea typeface="Nunito Sans"/>
                          <a:cs typeface="Nunito Sans"/>
                          <a:sym typeface="Nunito Sans"/>
                        </a:rPr>
                        <a:t>     </a:t>
                      </a:r>
                      <a:r>
                        <a:rPr lang="en" sz="1600">
                          <a:solidFill>
                            <a:schemeClr val="dk1"/>
                          </a:solidFill>
                          <a:latin typeface="Nunito Sans"/>
                          <a:ea typeface="Nunito Sans"/>
                          <a:cs typeface="Nunito Sans"/>
                          <a:sym typeface="Nunito Sans"/>
                        </a:rPr>
                        <a:t>, </a:t>
                      </a:r>
                      <a:r>
                        <a:rPr lang="en" sz="1600" u="sng">
                          <a:solidFill>
                            <a:schemeClr val="dk1"/>
                          </a:solidFill>
                          <a:latin typeface="Nunito Sans"/>
                          <a:ea typeface="Nunito Sans"/>
                          <a:cs typeface="Nunito Sans"/>
                          <a:sym typeface="Nunito Sans"/>
                        </a:rPr>
                        <a:t>     </a:t>
                      </a:r>
                      <a:r>
                        <a:rPr lang="en" sz="1600">
                          <a:solidFill>
                            <a:schemeClr val="lt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4775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What category is someone that is 185cm</a:t>
                      </a:r>
                      <a:br>
                        <a:rPr b="1" lang="en" sz="1600">
                          <a:latin typeface="Nunito Sans"/>
                          <a:ea typeface="Nunito Sans"/>
                          <a:cs typeface="Nunito Sans"/>
                          <a:sym typeface="Nunito Sans"/>
                        </a:rPr>
                      </a:br>
                      <a:r>
                        <a:rPr b="1" lang="en" sz="1600">
                          <a:latin typeface="Nunito Sans"/>
                          <a:ea typeface="Nunito Sans"/>
                          <a:cs typeface="Nunito Sans"/>
                          <a:sym typeface="Nunito Sans"/>
                        </a:rPr>
                        <a:t>     </a:t>
                      </a:r>
                      <a:r>
                        <a:rPr b="1" lang="en" sz="1600">
                          <a:solidFill>
                            <a:srgbClr val="000000"/>
                          </a:solidFill>
                          <a:latin typeface="Nunito Sans"/>
                          <a:ea typeface="Nunito Sans"/>
                          <a:cs typeface="Nunito Sans"/>
                          <a:sym typeface="Nunito Sans"/>
                        </a:rPr>
                        <a:t>tall and 72kg in weight?</a:t>
                      </a:r>
                      <a:endParaRPr b="1"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Complete the table:</a:t>
                      </a:r>
                      <a:endParaRPr b="1"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r>
            </a:tbl>
          </a:graphicData>
        </a:graphic>
      </p:graphicFrame>
      <p:sp>
        <p:nvSpPr>
          <p:cNvPr id="165" name="Google Shape;165;p3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6: Day 3</a:t>
            </a:r>
            <a:endParaRPr b="1">
              <a:solidFill>
                <a:srgbClr val="FFFFFF"/>
              </a:solidFill>
              <a:latin typeface="Nunito Sans"/>
              <a:ea typeface="Nunito Sans"/>
              <a:cs typeface="Nunito Sans"/>
              <a:sym typeface="Nunito Sans"/>
            </a:endParaRPr>
          </a:p>
        </p:txBody>
      </p:sp>
      <p:graphicFrame>
        <p:nvGraphicFramePr>
          <p:cNvPr id="166" name="Google Shape;166;p34"/>
          <p:cNvGraphicFramePr/>
          <p:nvPr/>
        </p:nvGraphicFramePr>
        <p:xfrm>
          <a:off x="4658325" y="2676025"/>
          <a:ext cx="3000000" cy="3000000"/>
        </p:xfrm>
        <a:graphic>
          <a:graphicData uri="http://schemas.openxmlformats.org/drawingml/2006/table">
            <a:tbl>
              <a:tblPr>
                <a:noFill/>
                <a:tableStyleId>{883EC699-4371-4F83-A597-451216BEAC99}</a:tableStyleId>
              </a:tblPr>
              <a:tblGrid>
                <a:gridCol w="1413850"/>
                <a:gridCol w="1413850"/>
                <a:gridCol w="1413850"/>
              </a:tblGrid>
              <a:tr h="670525">
                <a:tc>
                  <a:txBody>
                    <a:bodyPr/>
                    <a:lstStyle/>
                    <a:p>
                      <a:pPr indent="0" lvl="0" marL="0" rtl="0" algn="ctr">
                        <a:spcBef>
                          <a:spcPts val="0"/>
                        </a:spcBef>
                        <a:spcAft>
                          <a:spcPts val="0"/>
                        </a:spcAft>
                        <a:buNone/>
                      </a:pPr>
                      <a:r>
                        <a:rPr b="1" lang="en" sz="1600">
                          <a:latin typeface="Nunito Sans"/>
                          <a:ea typeface="Nunito Sans"/>
                          <a:cs typeface="Nunito Sans"/>
                          <a:sym typeface="Nunito Sans"/>
                        </a:rPr>
                        <a:t>Distance on map</a:t>
                      </a:r>
                      <a:endParaRPr b="1" sz="1600">
                        <a:latin typeface="Nunito Sans"/>
                        <a:ea typeface="Nunito Sans"/>
                        <a:cs typeface="Nunito Sans"/>
                        <a:sym typeface="Nunito Sans"/>
                      </a:endParaRPr>
                    </a:p>
                  </a:txBody>
                  <a:tcPr marT="91425" marB="91425" marR="91425" marL="91425" anchor="ctr"/>
                </a:tc>
                <a:tc>
                  <a:txBody>
                    <a:bodyPr/>
                    <a:lstStyle/>
                    <a:p>
                      <a:pPr indent="0" lvl="0" marL="0" rtl="0" algn="ctr">
                        <a:spcBef>
                          <a:spcPts val="0"/>
                        </a:spcBef>
                        <a:spcAft>
                          <a:spcPts val="0"/>
                        </a:spcAft>
                        <a:buNone/>
                      </a:pPr>
                      <a:r>
                        <a:rPr b="1" lang="en" sz="1600">
                          <a:latin typeface="Nunito Sans"/>
                          <a:ea typeface="Nunito Sans"/>
                          <a:cs typeface="Nunito Sans"/>
                          <a:sym typeface="Nunito Sans"/>
                        </a:rPr>
                        <a:t>Scale</a:t>
                      </a:r>
                      <a:endParaRPr b="1" sz="1600">
                        <a:latin typeface="Nunito Sans"/>
                        <a:ea typeface="Nunito Sans"/>
                        <a:cs typeface="Nunito Sans"/>
                        <a:sym typeface="Nunito Sans"/>
                      </a:endParaRPr>
                    </a:p>
                  </a:txBody>
                  <a:tcPr marT="91425" marB="91425" marR="91425" marL="91425" anchor="ctr"/>
                </a:tc>
                <a:tc>
                  <a:txBody>
                    <a:bodyPr/>
                    <a:lstStyle/>
                    <a:p>
                      <a:pPr indent="0" lvl="0" marL="0" rtl="0" algn="ctr">
                        <a:spcBef>
                          <a:spcPts val="0"/>
                        </a:spcBef>
                        <a:spcAft>
                          <a:spcPts val="0"/>
                        </a:spcAft>
                        <a:buNone/>
                      </a:pPr>
                      <a:r>
                        <a:rPr b="1" lang="en" sz="1600">
                          <a:latin typeface="Nunito Sans"/>
                          <a:ea typeface="Nunito Sans"/>
                          <a:cs typeface="Nunito Sans"/>
                          <a:sym typeface="Nunito Sans"/>
                        </a:rPr>
                        <a:t>Real life distance (m)</a:t>
                      </a:r>
                      <a:endParaRPr b="1" sz="1600">
                        <a:latin typeface="Nunito Sans"/>
                        <a:ea typeface="Nunito Sans"/>
                        <a:cs typeface="Nunito Sans"/>
                        <a:sym typeface="Nunito Sans"/>
                      </a:endParaRPr>
                    </a:p>
                  </a:txBody>
                  <a:tcPr marT="91425" marB="91425" marR="91425" marL="91425" anchor="ctr"/>
                </a:tc>
              </a:tr>
              <a:tr h="426675">
                <a:tc>
                  <a:txBody>
                    <a:bodyPr/>
                    <a:lstStyle/>
                    <a:p>
                      <a:pPr indent="0" lvl="0" marL="0" rtl="0" algn="ctr">
                        <a:spcBef>
                          <a:spcPts val="0"/>
                        </a:spcBef>
                        <a:spcAft>
                          <a:spcPts val="0"/>
                        </a:spcAft>
                        <a:buNone/>
                      </a:pPr>
                      <a:r>
                        <a:rPr b="1" lang="en" sz="1600">
                          <a:latin typeface="Nunito Sans"/>
                          <a:ea typeface="Nunito Sans"/>
                          <a:cs typeface="Nunito Sans"/>
                          <a:sym typeface="Nunito Sans"/>
                        </a:rPr>
                        <a:t>10cm</a:t>
                      </a:r>
                      <a:endParaRPr b="1" sz="1600">
                        <a:latin typeface="Nunito Sans"/>
                        <a:ea typeface="Nunito Sans"/>
                        <a:cs typeface="Nunito Sans"/>
                        <a:sym typeface="Nunito Sans"/>
                      </a:endParaRPr>
                    </a:p>
                  </a:txBody>
                  <a:tcPr marT="91425" marB="91425" marR="91425" marL="91425" anchor="ctr"/>
                </a:tc>
                <a:tc>
                  <a:txBody>
                    <a:bodyPr/>
                    <a:lstStyle/>
                    <a:p>
                      <a:pPr indent="0" lvl="0" marL="0" rtl="0" algn="ctr">
                        <a:spcBef>
                          <a:spcPts val="0"/>
                        </a:spcBef>
                        <a:spcAft>
                          <a:spcPts val="0"/>
                        </a:spcAft>
                        <a:buNone/>
                      </a:pPr>
                      <a:r>
                        <a:rPr b="1" lang="en" sz="1600">
                          <a:latin typeface="Nunito Sans"/>
                          <a:ea typeface="Nunito Sans"/>
                          <a:cs typeface="Nunito Sans"/>
                          <a:sym typeface="Nunito Sans"/>
                        </a:rPr>
                        <a:t>1:1000</a:t>
                      </a:r>
                      <a:endParaRPr b="1" sz="1600">
                        <a:latin typeface="Nunito Sans"/>
                        <a:ea typeface="Nunito Sans"/>
                        <a:cs typeface="Nunito Sans"/>
                        <a:sym typeface="Nunito Sans"/>
                      </a:endParaRPr>
                    </a:p>
                  </a:txBody>
                  <a:tcPr marT="91425" marB="91425" marR="91425" marL="91425" anchor="ctr"/>
                </a:tc>
                <a:tc>
                  <a:txBody>
                    <a:bodyPr/>
                    <a:lstStyle/>
                    <a:p>
                      <a:pPr indent="0" lvl="0" marL="0" rtl="0" algn="ctr">
                        <a:spcBef>
                          <a:spcPts val="0"/>
                        </a:spcBef>
                        <a:spcAft>
                          <a:spcPts val="0"/>
                        </a:spcAft>
                        <a:buClr>
                          <a:schemeClr val="dk1"/>
                        </a:buClr>
                        <a:buFont typeface="Arial"/>
                        <a:buNone/>
                      </a:pPr>
                      <a:r>
                        <a:rPr b="1" lang="en" sz="1600" u="sng">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m</a:t>
                      </a:r>
                      <a:endParaRPr b="1" sz="1600">
                        <a:solidFill>
                          <a:schemeClr val="dk1"/>
                        </a:solidFill>
                        <a:latin typeface="Nunito Sans"/>
                        <a:ea typeface="Nunito Sans"/>
                        <a:cs typeface="Nunito Sans"/>
                        <a:sym typeface="Nunito Sans"/>
                      </a:endParaRPr>
                    </a:p>
                  </a:txBody>
                  <a:tcPr marT="91425" marB="91425" marR="91425" marL="91425" anchor="ctr"/>
                </a:tc>
              </a:tr>
              <a:tr h="426675">
                <a:tc>
                  <a:txBody>
                    <a:bodyPr/>
                    <a:lstStyle/>
                    <a:p>
                      <a:pPr indent="0" lvl="0" marL="0" rtl="0" algn="ctr">
                        <a:spcBef>
                          <a:spcPts val="0"/>
                        </a:spcBef>
                        <a:spcAft>
                          <a:spcPts val="0"/>
                        </a:spcAft>
                        <a:buNone/>
                      </a:pPr>
                      <a:r>
                        <a:rPr b="1" lang="en" sz="1600">
                          <a:latin typeface="Nunito Sans"/>
                          <a:ea typeface="Nunito Sans"/>
                          <a:cs typeface="Nunito Sans"/>
                          <a:sym typeface="Nunito Sans"/>
                        </a:rPr>
                        <a:t>5cm</a:t>
                      </a:r>
                      <a:endParaRPr b="1" sz="1600">
                        <a:latin typeface="Nunito Sans"/>
                        <a:ea typeface="Nunito Sans"/>
                        <a:cs typeface="Nunito Sans"/>
                        <a:sym typeface="Nunito Sans"/>
                      </a:endParaRPr>
                    </a:p>
                  </a:txBody>
                  <a:tcPr marT="91425" marB="91425" marR="91425" marL="91425" anchor="ctr"/>
                </a:tc>
                <a:tc>
                  <a:txBody>
                    <a:bodyPr/>
                    <a:lstStyle/>
                    <a:p>
                      <a:pPr indent="0" lvl="0" marL="0" rtl="0" algn="ctr">
                        <a:spcBef>
                          <a:spcPts val="0"/>
                        </a:spcBef>
                        <a:spcAft>
                          <a:spcPts val="0"/>
                        </a:spcAft>
                        <a:buNone/>
                      </a:pPr>
                      <a:r>
                        <a:rPr b="1" lang="en" sz="1600">
                          <a:latin typeface="Nunito Sans"/>
                          <a:ea typeface="Nunito Sans"/>
                          <a:cs typeface="Nunito Sans"/>
                          <a:sym typeface="Nunito Sans"/>
                        </a:rPr>
                        <a:t>1:20000</a:t>
                      </a:r>
                      <a:endParaRPr b="1" sz="1600">
                        <a:latin typeface="Nunito Sans"/>
                        <a:ea typeface="Nunito Sans"/>
                        <a:cs typeface="Nunito Sans"/>
                        <a:sym typeface="Nunito Sans"/>
                      </a:endParaRPr>
                    </a:p>
                  </a:txBody>
                  <a:tcPr marT="91425" marB="91425" marR="91425" marL="91425" anchor="ctr"/>
                </a:tc>
                <a:tc>
                  <a:txBody>
                    <a:bodyPr/>
                    <a:lstStyle/>
                    <a:p>
                      <a:pPr indent="0" lvl="0" marL="0" rtl="0" algn="ctr">
                        <a:spcBef>
                          <a:spcPts val="0"/>
                        </a:spcBef>
                        <a:spcAft>
                          <a:spcPts val="0"/>
                        </a:spcAft>
                        <a:buClr>
                          <a:schemeClr val="dk1"/>
                        </a:buClr>
                        <a:buSzPts val="1100"/>
                        <a:buFont typeface="Arial"/>
                        <a:buNone/>
                      </a:pPr>
                      <a:r>
                        <a:rPr b="1" lang="en" sz="1600" u="sng">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m</a:t>
                      </a:r>
                      <a:endParaRPr b="1" sz="1600">
                        <a:latin typeface="Nunito Sans"/>
                        <a:ea typeface="Nunito Sans"/>
                        <a:cs typeface="Nunito Sans"/>
                        <a:sym typeface="Nunito Sans"/>
                      </a:endParaRPr>
                    </a:p>
                  </a:txBody>
                  <a:tcPr marT="91425" marB="91425" marR="91425" marL="91425" anchor="ctr"/>
                </a:tc>
              </a:tr>
            </a:tbl>
          </a:graphicData>
        </a:graphic>
      </p:graphicFrame>
      <p:pic>
        <p:nvPicPr>
          <p:cNvPr id="167" name="Google Shape;167;p34"/>
          <p:cNvPicPr preferRelativeResize="0"/>
          <p:nvPr/>
        </p:nvPicPr>
        <p:blipFill>
          <a:blip r:embed="rId3">
            <a:alphaModFix/>
          </a:blip>
          <a:stretch>
            <a:fillRect/>
          </a:stretch>
        </p:blipFill>
        <p:spPr>
          <a:xfrm>
            <a:off x="1244174" y="2783000"/>
            <a:ext cx="2057500" cy="19936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graphicFrame>
        <p:nvGraphicFramePr>
          <p:cNvPr id="172" name="Google Shape;172;p35"/>
          <p:cNvGraphicFramePr/>
          <p:nvPr/>
        </p:nvGraphicFramePr>
        <p:xfrm>
          <a:off x="108044" y="862525"/>
          <a:ext cx="3000000" cy="3000000"/>
        </p:xfrm>
        <a:graphic>
          <a:graphicData uri="http://schemas.openxmlformats.org/drawingml/2006/table">
            <a:tbl>
              <a:tblPr bandRow="1" firstRow="1">
                <a:noFill/>
                <a:tableStyleId>{4558D5C3-651C-4DCF-AF22-772075D1827E}</a:tableStyleId>
              </a:tblPr>
              <a:tblGrid>
                <a:gridCol w="1546950"/>
                <a:gridCol w="1301375"/>
                <a:gridCol w="1615625"/>
                <a:gridCol w="1350275"/>
                <a:gridCol w="3067850"/>
              </a:tblGrid>
              <a:tr h="794600">
                <a:tc gridSpan="2">
                  <a:txBody>
                    <a:bodyPr/>
                    <a:lstStyle/>
                    <a:p>
                      <a:pPr indent="0" lvl="0" marL="0" rtl="0" algn="l">
                        <a:spcBef>
                          <a:spcPts val="0"/>
                        </a:spcBef>
                        <a:spcAft>
                          <a:spcPts val="0"/>
                        </a:spcAft>
                        <a:buNone/>
                      </a:pPr>
                      <a:r>
                        <a:rPr b="0" lang="en" sz="1600">
                          <a:solidFill>
                            <a:schemeClr val="dk1"/>
                          </a:solidFill>
                          <a:latin typeface="Nunito Sans"/>
                          <a:ea typeface="Nunito Sans"/>
                          <a:cs typeface="Nunito Sans"/>
                          <a:sym typeface="Nunito Sans"/>
                        </a:rPr>
                        <a:t>1) </a:t>
                      </a:r>
                      <a:r>
                        <a:rPr lang="en" sz="1600">
                          <a:solidFill>
                            <a:schemeClr val="dk1"/>
                          </a:solidFill>
                          <a:latin typeface="Nunito Sans"/>
                          <a:ea typeface="Nunito Sans"/>
                          <a:cs typeface="Nunito Sans"/>
                          <a:sym typeface="Nunito Sans"/>
                        </a:rPr>
                        <a:t>What is a sensible unit of</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measure for the amount</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of liquid in a drinks</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a:t>
                      </a:r>
                      <a:r>
                        <a:rPr lang="en" sz="1600">
                          <a:solidFill>
                            <a:schemeClr val="dk1"/>
                          </a:solidFill>
                          <a:latin typeface="Nunito Sans"/>
                          <a:ea typeface="Nunito Sans"/>
                          <a:cs typeface="Nunito Sans"/>
                          <a:sym typeface="Nunito Sans"/>
                        </a:rPr>
                        <a:t>b</a:t>
                      </a:r>
                      <a:r>
                        <a:rPr lang="en" sz="1600">
                          <a:solidFill>
                            <a:schemeClr val="dk1"/>
                          </a:solidFill>
                          <a:latin typeface="Nunito Sans"/>
                          <a:ea typeface="Nunito Sans"/>
                          <a:cs typeface="Nunito Sans"/>
                          <a:sym typeface="Nunito Sans"/>
                        </a:rPr>
                        <a:t>ottle? </a:t>
                      </a:r>
                      <a:r>
                        <a:rPr lang="en" sz="1600">
                          <a:solidFill>
                            <a:srgbClr val="00BC89"/>
                          </a:solidFill>
                          <a:latin typeface="Nunito Sans"/>
                          <a:ea typeface="Nunito Sans"/>
                          <a:cs typeface="Nunito Sans"/>
                          <a:sym typeface="Nunito Sans"/>
                        </a:rPr>
                        <a:t>m</a:t>
                      </a:r>
                      <a:r>
                        <a:rPr lang="en" sz="1600">
                          <a:solidFill>
                            <a:srgbClr val="00BC89"/>
                          </a:solidFill>
                          <a:latin typeface="Nunito Sans"/>
                          <a:ea typeface="Nunito Sans"/>
                          <a:cs typeface="Nunito Sans"/>
                          <a:sym typeface="Nunito Sans"/>
                        </a:rPr>
                        <a:t>l</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None/>
                      </a:pPr>
                      <a:r>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 sz="1600">
                          <a:solidFill>
                            <a:srgbClr val="000000"/>
                          </a:solidFill>
                          <a:latin typeface="Nunito Sans"/>
                          <a:ea typeface="Nunito Sans"/>
                          <a:cs typeface="Nunito Sans"/>
                          <a:sym typeface="Nunito Sans"/>
                        </a:rPr>
                        <a:t>2) </a:t>
                      </a:r>
                      <a:r>
                        <a:rPr lang="en" sz="1600">
                          <a:solidFill>
                            <a:srgbClr val="000000"/>
                          </a:solidFill>
                          <a:latin typeface="Nunito Sans"/>
                          <a:ea typeface="Nunito Sans"/>
                          <a:cs typeface="Nunito Sans"/>
                          <a:sym typeface="Nunito Sans"/>
                        </a:rPr>
                        <a:t>Given 63÷8 = 7.875.</a:t>
                      </a:r>
                      <a:br>
                        <a:rPr lang="en" sz="1600">
                          <a:solidFill>
                            <a:srgbClr val="000000"/>
                          </a:solidFill>
                          <a:latin typeface="Nunito Sans"/>
                          <a:ea typeface="Nunito Sans"/>
                          <a:cs typeface="Nunito Sans"/>
                          <a:sym typeface="Nunito Sans"/>
                        </a:rPr>
                      </a:br>
                      <a:r>
                        <a:rPr lang="en" sz="1600">
                          <a:solidFill>
                            <a:srgbClr val="000000"/>
                          </a:solidFill>
                          <a:latin typeface="Nunito Sans"/>
                          <a:ea typeface="Nunito Sans"/>
                          <a:cs typeface="Nunito Sans"/>
                          <a:sym typeface="Nunito Sans"/>
                        </a:rPr>
                        <a:t>     What is </a:t>
                      </a:r>
                      <a:r>
                        <a:rPr lang="en" sz="1600">
                          <a:solidFill>
                            <a:schemeClr val="dk1"/>
                          </a:solidFill>
                          <a:latin typeface="Nunito Sans"/>
                          <a:ea typeface="Nunito Sans"/>
                          <a:cs typeface="Nunito Sans"/>
                          <a:sym typeface="Nunito Sans"/>
                        </a:rPr>
                        <a:t>6.3÷0.8?</a:t>
                      </a:r>
                      <a:br>
                        <a:rPr lang="en" sz="1600">
                          <a:solidFill>
                            <a:schemeClr val="dk1"/>
                          </a:solidFill>
                          <a:latin typeface="Nunito Sans"/>
                          <a:ea typeface="Nunito Sans"/>
                          <a:cs typeface="Nunito Sans"/>
                          <a:sym typeface="Nunito Sans"/>
                        </a:rPr>
                      </a:br>
                      <a:r>
                        <a:rPr lang="en" sz="1600">
                          <a:solidFill>
                            <a:schemeClr val="dk1"/>
                          </a:solidFill>
                          <a:latin typeface="Nunito Sans"/>
                          <a:ea typeface="Nunito Sans"/>
                          <a:cs typeface="Nunito Sans"/>
                          <a:sym typeface="Nunito Sans"/>
                        </a:rPr>
                        <a:t>     </a:t>
                      </a:r>
                      <a:r>
                        <a:rPr lang="en" sz="1600">
                          <a:solidFill>
                            <a:srgbClr val="00BC89"/>
                          </a:solidFill>
                          <a:latin typeface="Nunito Sans"/>
                          <a:ea typeface="Nunito Sans"/>
                          <a:cs typeface="Nunito Sans"/>
                          <a:sym typeface="Nunito Sans"/>
                        </a:rPr>
                        <a:t>7.875</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 sz="1600">
                          <a:solidFill>
                            <a:srgbClr val="000000"/>
                          </a:solidFill>
                          <a:latin typeface="Nunito Sans"/>
                          <a:ea typeface="Nunito Sans"/>
                          <a:cs typeface="Nunito Sans"/>
                          <a:sym typeface="Nunito Sans"/>
                        </a:rPr>
                        <a:t>3) </a:t>
                      </a:r>
                      <a:r>
                        <a:rPr lang="en" sz="1600">
                          <a:solidFill>
                            <a:srgbClr val="000000"/>
                          </a:solidFill>
                          <a:latin typeface="Nunito Sans"/>
                          <a:ea typeface="Nunito Sans"/>
                          <a:cs typeface="Nunito Sans"/>
                          <a:sym typeface="Nunito Sans"/>
                        </a:rPr>
                        <a:t>Fill in the gaps in this</a:t>
                      </a:r>
                      <a:br>
                        <a:rPr lang="en" sz="1600">
                          <a:solidFill>
                            <a:srgbClr val="000000"/>
                          </a:solidFill>
                          <a:latin typeface="Nunito Sans"/>
                          <a:ea typeface="Nunito Sans"/>
                          <a:cs typeface="Nunito Sans"/>
                          <a:sym typeface="Nunito Sans"/>
                        </a:rPr>
                      </a:br>
                      <a:r>
                        <a:rPr lang="en" sz="1600">
                          <a:solidFill>
                            <a:srgbClr val="000000"/>
                          </a:solidFill>
                          <a:latin typeface="Nunito Sans"/>
                          <a:ea typeface="Nunito Sans"/>
                          <a:cs typeface="Nunito Sans"/>
                          <a:sym typeface="Nunito Sans"/>
                        </a:rPr>
                        <a:t>     sequence:</a:t>
                      </a:r>
                      <a:br>
                        <a:rPr lang="en" sz="1600">
                          <a:solidFill>
                            <a:srgbClr val="000000"/>
                          </a:solidFill>
                          <a:latin typeface="Nunito Sans"/>
                          <a:ea typeface="Nunito Sans"/>
                          <a:cs typeface="Nunito Sans"/>
                          <a:sym typeface="Nunito Sans"/>
                        </a:rPr>
                      </a:br>
                      <a:r>
                        <a:rPr lang="en" sz="1600">
                          <a:solidFill>
                            <a:srgbClr val="000000"/>
                          </a:solidFill>
                          <a:latin typeface="Nunito Sans"/>
                          <a:ea typeface="Nunito Sans"/>
                          <a:cs typeface="Nunito Sans"/>
                          <a:sym typeface="Nunito Sans"/>
                        </a:rPr>
                        <a:t>     </a:t>
                      </a:r>
                      <a:r>
                        <a:rPr lang="en" sz="1600">
                          <a:solidFill>
                            <a:schemeClr val="dk1"/>
                          </a:solidFill>
                          <a:latin typeface="Nunito Sans"/>
                          <a:ea typeface="Nunito Sans"/>
                          <a:cs typeface="Nunito Sans"/>
                          <a:sym typeface="Nunito Sans"/>
                        </a:rPr>
                        <a:t>64, 32, 16, 8, </a:t>
                      </a:r>
                      <a:r>
                        <a:rPr lang="en" sz="1600">
                          <a:solidFill>
                            <a:srgbClr val="00BC89"/>
                          </a:solidFill>
                          <a:latin typeface="Nunito Sans"/>
                          <a:ea typeface="Nunito Sans"/>
                          <a:cs typeface="Nunito Sans"/>
                          <a:sym typeface="Nunito Sans"/>
                        </a:rPr>
                        <a:t>4</a:t>
                      </a:r>
                      <a:r>
                        <a:rPr lang="en" sz="1600">
                          <a:solidFill>
                            <a:schemeClr val="dk1"/>
                          </a:solidFill>
                          <a:latin typeface="Nunito Sans"/>
                          <a:ea typeface="Nunito Sans"/>
                          <a:cs typeface="Nunito Sans"/>
                          <a:sym typeface="Nunito Sans"/>
                        </a:rPr>
                        <a:t>, </a:t>
                      </a:r>
                      <a:r>
                        <a:rPr lang="en" sz="1600">
                          <a:solidFill>
                            <a:srgbClr val="00BC89"/>
                          </a:solidFill>
                          <a:latin typeface="Nunito Sans"/>
                          <a:ea typeface="Nunito Sans"/>
                          <a:cs typeface="Nunito Sans"/>
                          <a:sym typeface="Nunito Sans"/>
                        </a:rPr>
                        <a:t>2</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alpha val="0"/>
                        </a:srgbClr>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56950">
                <a:tc gridSpan="3">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4) </a:t>
                      </a:r>
                      <a:r>
                        <a:rPr b="1" lang="en" sz="1600">
                          <a:solidFill>
                            <a:srgbClr val="000000"/>
                          </a:solidFill>
                          <a:latin typeface="Nunito Sans"/>
                          <a:ea typeface="Nunito Sans"/>
                          <a:cs typeface="Nunito Sans"/>
                          <a:sym typeface="Nunito Sans"/>
                        </a:rPr>
                        <a:t>What category is someone that is 185cm</a:t>
                      </a:r>
                      <a:br>
                        <a:rPr b="1" lang="en" sz="1600">
                          <a:latin typeface="Nunito Sans"/>
                          <a:ea typeface="Nunito Sans"/>
                          <a:cs typeface="Nunito Sans"/>
                          <a:sym typeface="Nunito Sans"/>
                        </a:rPr>
                      </a:br>
                      <a:r>
                        <a:rPr b="1" lang="en" sz="1600">
                          <a:latin typeface="Nunito Sans"/>
                          <a:ea typeface="Nunito Sans"/>
                          <a:cs typeface="Nunito Sans"/>
                          <a:sym typeface="Nunito Sans"/>
                        </a:rPr>
                        <a:t>     </a:t>
                      </a:r>
                      <a:r>
                        <a:rPr b="1" lang="en" sz="1600">
                          <a:solidFill>
                            <a:srgbClr val="000000"/>
                          </a:solidFill>
                          <a:latin typeface="Nunito Sans"/>
                          <a:ea typeface="Nunito Sans"/>
                          <a:cs typeface="Nunito Sans"/>
                          <a:sym typeface="Nunito Sans"/>
                        </a:rPr>
                        <a:t>tall and 72kg in weight? </a:t>
                      </a:r>
                      <a:r>
                        <a:rPr b="1" lang="en" sz="1600">
                          <a:solidFill>
                            <a:srgbClr val="00BC89"/>
                          </a:solidFill>
                          <a:latin typeface="Nunito Sans"/>
                          <a:ea typeface="Nunito Sans"/>
                          <a:cs typeface="Nunito Sans"/>
                          <a:sym typeface="Nunito Sans"/>
                        </a:rPr>
                        <a:t>Normal</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 sz="1600">
                          <a:solidFill>
                            <a:srgbClr val="000000"/>
                          </a:solidFill>
                          <a:latin typeface="Nunito Sans"/>
                          <a:ea typeface="Nunito Sans"/>
                          <a:cs typeface="Nunito Sans"/>
                          <a:sym typeface="Nunito Sans"/>
                        </a:rPr>
                        <a:t>5) </a:t>
                      </a:r>
                      <a:r>
                        <a:rPr b="1" lang="en" sz="1600">
                          <a:solidFill>
                            <a:srgbClr val="000000"/>
                          </a:solidFill>
                          <a:latin typeface="Nunito Sans"/>
                          <a:ea typeface="Nunito Sans"/>
                          <a:cs typeface="Nunito Sans"/>
                          <a:sym typeface="Nunito Sans"/>
                        </a:rPr>
                        <a:t>Complete the table:</a:t>
                      </a:r>
                      <a:endParaRPr b="1" sz="1600">
                        <a:solidFill>
                          <a:srgbClr val="000000"/>
                        </a:solidFill>
                        <a:latin typeface="Nunito Sans"/>
                        <a:ea typeface="Nunito Sans"/>
                        <a:cs typeface="Nunito Sans"/>
                        <a:sym typeface="Nunito Sans"/>
                      </a:endParaRPr>
                    </a:p>
                  </a:txBody>
                  <a:tcPr marT="45725" marB="45725" marR="91450" marL="91450">
                    <a:lnL cap="flat" cmpd="sng" w="12700">
                      <a:solidFill>
                        <a:srgbClr val="B7B7B7">
                          <a:alpha val="0"/>
                        </a:srgbClr>
                      </a:solidFill>
                      <a:prstDash val="solid"/>
                      <a:round/>
                      <a:headEnd len="sm" w="sm" type="none"/>
                      <a:tailEnd len="sm" w="sm" type="none"/>
                    </a:lnL>
                    <a:lnR cap="flat" cmpd="sng" w="12700">
                      <a:solidFill>
                        <a:srgbClr val="B7B7B7">
                          <a:alpha val="0"/>
                        </a:srgbClr>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B7B7B7">
                          <a:alpha val="0"/>
                        </a:srgbClr>
                      </a:solidFill>
                      <a:prstDash val="solid"/>
                      <a:round/>
                      <a:headEnd len="sm" w="sm" type="none"/>
                      <a:tailEnd len="sm" w="sm" type="none"/>
                    </a:lnB>
                    <a:solidFill>
                      <a:srgbClr val="FFFFFF"/>
                    </a:solidFill>
                  </a:tcPr>
                </a:tc>
                <a:tc hMerge="1"/>
              </a:tr>
            </a:tbl>
          </a:graphicData>
        </a:graphic>
      </p:graphicFrame>
      <p:sp>
        <p:nvSpPr>
          <p:cNvPr id="173" name="Google Shape;173;p3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6: Day 3</a:t>
            </a:r>
            <a:endParaRPr b="1">
              <a:solidFill>
                <a:srgbClr val="FFFFFF"/>
              </a:solidFill>
              <a:latin typeface="Nunito Sans"/>
              <a:ea typeface="Nunito Sans"/>
              <a:cs typeface="Nunito Sans"/>
              <a:sym typeface="Nunito Sans"/>
            </a:endParaRPr>
          </a:p>
        </p:txBody>
      </p:sp>
      <p:graphicFrame>
        <p:nvGraphicFramePr>
          <p:cNvPr id="174" name="Google Shape;174;p35"/>
          <p:cNvGraphicFramePr/>
          <p:nvPr/>
        </p:nvGraphicFramePr>
        <p:xfrm>
          <a:off x="4658325" y="2676025"/>
          <a:ext cx="3000000" cy="3000000"/>
        </p:xfrm>
        <a:graphic>
          <a:graphicData uri="http://schemas.openxmlformats.org/drawingml/2006/table">
            <a:tbl>
              <a:tblPr>
                <a:noFill/>
                <a:tableStyleId>{883EC699-4371-4F83-A597-451216BEAC99}</a:tableStyleId>
              </a:tblPr>
              <a:tblGrid>
                <a:gridCol w="1413850"/>
                <a:gridCol w="1413850"/>
                <a:gridCol w="1413850"/>
              </a:tblGrid>
              <a:tr h="670525">
                <a:tc>
                  <a:txBody>
                    <a:bodyPr/>
                    <a:lstStyle/>
                    <a:p>
                      <a:pPr indent="0" lvl="0" marL="0" rtl="0" algn="ctr">
                        <a:spcBef>
                          <a:spcPts val="0"/>
                        </a:spcBef>
                        <a:spcAft>
                          <a:spcPts val="0"/>
                        </a:spcAft>
                        <a:buNone/>
                      </a:pPr>
                      <a:r>
                        <a:rPr b="1" lang="en" sz="1600">
                          <a:latin typeface="Nunito Sans"/>
                          <a:ea typeface="Nunito Sans"/>
                          <a:cs typeface="Nunito Sans"/>
                          <a:sym typeface="Nunito Sans"/>
                        </a:rPr>
                        <a:t>Distance on map</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Scale</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Real life distance (m)</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426675">
                <a:tc>
                  <a:txBody>
                    <a:bodyPr/>
                    <a:lstStyle/>
                    <a:p>
                      <a:pPr indent="0" lvl="0" marL="0" rtl="0" algn="ctr">
                        <a:spcBef>
                          <a:spcPts val="0"/>
                        </a:spcBef>
                        <a:spcAft>
                          <a:spcPts val="0"/>
                        </a:spcAft>
                        <a:buNone/>
                      </a:pPr>
                      <a:r>
                        <a:rPr b="1" lang="en" sz="1600">
                          <a:latin typeface="Nunito Sans"/>
                          <a:ea typeface="Nunito Sans"/>
                          <a:cs typeface="Nunito Sans"/>
                          <a:sym typeface="Nunito Sans"/>
                        </a:rPr>
                        <a:t>10cm</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1:1000</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solidFill>
                            <a:srgbClr val="00BC89"/>
                          </a:solidFill>
                          <a:latin typeface="Nunito Sans"/>
                          <a:ea typeface="Nunito Sans"/>
                          <a:cs typeface="Nunito Sans"/>
                          <a:sym typeface="Nunito Sans"/>
                        </a:rPr>
                        <a:t>100m</a:t>
                      </a:r>
                      <a:endParaRPr b="1" sz="1600">
                        <a:solidFill>
                          <a:srgbClr val="00BC89"/>
                        </a:solidFill>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r h="426675">
                <a:tc>
                  <a:txBody>
                    <a:bodyPr/>
                    <a:lstStyle/>
                    <a:p>
                      <a:pPr indent="0" lvl="0" marL="0" rtl="0" algn="ctr">
                        <a:spcBef>
                          <a:spcPts val="0"/>
                        </a:spcBef>
                        <a:spcAft>
                          <a:spcPts val="0"/>
                        </a:spcAft>
                        <a:buNone/>
                      </a:pPr>
                      <a:r>
                        <a:rPr b="1" lang="en" sz="1600">
                          <a:latin typeface="Nunito Sans"/>
                          <a:ea typeface="Nunito Sans"/>
                          <a:cs typeface="Nunito Sans"/>
                          <a:sym typeface="Nunito Sans"/>
                        </a:rPr>
                        <a:t>5cm</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latin typeface="Nunito Sans"/>
                          <a:ea typeface="Nunito Sans"/>
                          <a:cs typeface="Nunito Sans"/>
                          <a:sym typeface="Nunito Sans"/>
                        </a:rPr>
                        <a:t>1:20000</a:t>
                      </a:r>
                      <a:endParaRPr b="1" sz="1600">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a:txBody>
                    <a:bodyPr/>
                    <a:lstStyle/>
                    <a:p>
                      <a:pPr indent="0" lvl="0" marL="0" rtl="0" algn="ctr">
                        <a:spcBef>
                          <a:spcPts val="0"/>
                        </a:spcBef>
                        <a:spcAft>
                          <a:spcPts val="0"/>
                        </a:spcAft>
                        <a:buNone/>
                      </a:pPr>
                      <a:r>
                        <a:rPr b="1" lang="en" sz="1600">
                          <a:solidFill>
                            <a:srgbClr val="00BC89"/>
                          </a:solidFill>
                          <a:latin typeface="Nunito Sans"/>
                          <a:ea typeface="Nunito Sans"/>
                          <a:cs typeface="Nunito Sans"/>
                          <a:sym typeface="Nunito Sans"/>
                        </a:rPr>
                        <a:t>1000m</a:t>
                      </a:r>
                      <a:endParaRPr b="1" sz="1600">
                        <a:solidFill>
                          <a:srgbClr val="00BC89"/>
                        </a:solidFill>
                        <a:latin typeface="Nunito Sans"/>
                        <a:ea typeface="Nunito Sans"/>
                        <a:cs typeface="Nunito Sans"/>
                        <a:sym typeface="Nunito Sans"/>
                      </a:endParaRPr>
                    </a:p>
                  </a:txBody>
                  <a:tcPr marT="91425" marB="91425" marR="91425" marL="91425" anchor="ctr">
                    <a:lnL cap="flat" cmpd="sng" w="9525">
                      <a:solidFill>
                        <a:srgbClr val="B7B7B7"/>
                      </a:solidFill>
                      <a:prstDash val="solid"/>
                      <a:round/>
                      <a:headEnd len="sm" w="sm" type="none"/>
                      <a:tailEnd len="sm" w="sm" type="none"/>
                    </a:lnL>
                    <a:lnR cap="flat" cmpd="sng" w="9525">
                      <a:solidFill>
                        <a:srgbClr val="B7B7B7"/>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r>
            </a:tbl>
          </a:graphicData>
        </a:graphic>
      </p:graphicFrame>
      <p:pic>
        <p:nvPicPr>
          <p:cNvPr id="175" name="Google Shape;175;p35"/>
          <p:cNvPicPr preferRelativeResize="0"/>
          <p:nvPr/>
        </p:nvPicPr>
        <p:blipFill>
          <a:blip r:embed="rId3">
            <a:alphaModFix/>
          </a:blip>
          <a:stretch>
            <a:fillRect/>
          </a:stretch>
        </p:blipFill>
        <p:spPr>
          <a:xfrm>
            <a:off x="1244174" y="2783000"/>
            <a:ext cx="2057500" cy="19936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