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Nunito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pos="3065">
          <p15:clr>
            <a:srgbClr val="A4A3A4"/>
          </p15:clr>
        </p15:guide>
        <p15:guide id="2" pos="2755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547CCC0-F996-4C68-9D75-A6655E09C7D6}">
  <a:tblStyle styleId="{C547CCC0-F996-4C68-9D75-A6655E09C7D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52F5F7E-3CBF-4676-8825-25FE7F160336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065"/>
        <p:guide pos="2755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11" Type="http://schemas.openxmlformats.org/officeDocument/2006/relationships/slide" Target="slides/slide4.xml"/><Relationship Id="rId22" Type="http://schemas.openxmlformats.org/officeDocument/2006/relationships/font" Target="fonts/NunitoSans-bold.fntdata"/><Relationship Id="rId10" Type="http://schemas.openxmlformats.org/officeDocument/2006/relationships/slide" Target="slides/slide3.xml"/><Relationship Id="rId21" Type="http://schemas.openxmlformats.org/officeDocument/2006/relationships/font" Target="fonts/NunitoSans-regular.fntdata"/><Relationship Id="rId13" Type="http://schemas.openxmlformats.org/officeDocument/2006/relationships/slide" Target="slides/slide6.xml"/><Relationship Id="rId24" Type="http://schemas.openxmlformats.org/officeDocument/2006/relationships/font" Target="fonts/NunitoSans-boldItalic.fntdata"/><Relationship Id="rId12" Type="http://schemas.openxmlformats.org/officeDocument/2006/relationships/slide" Target="slides/slide5.xml"/><Relationship Id="rId23" Type="http://schemas.openxmlformats.org/officeDocument/2006/relationships/font" Target="fonts/Nunito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2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dfcf2d90de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dfcf2d90de_0_1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e1a25175ba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e1a25175ba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f4b993a9b4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f4b993a9b4_0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e1a25175ba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e1a25175ba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f4b993a9b4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f4b993a9b4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fcf2d90de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fcf2d90de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fcf2d90de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fcf2d90de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1f0e34bc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e1f0e34bc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f4b993a9b4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f4b993a9b4_0_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e1f0e34bc3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e1f0e34bc3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f4b993a9b4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f4b993a9b4_0_1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1f0e34bc3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e1f0e34bc3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f4b993a9b4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gf4b993a9b4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200"/>
          </a:p>
        </p:txBody>
      </p:sp>
      <p:graphicFrame>
        <p:nvGraphicFramePr>
          <p:cNvPr id="66" name="Google Shape;66;p16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67" name="Google Shape;67;p16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69" name="Google Shape;69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 sz="1200"/>
          </a:p>
        </p:txBody>
      </p:sp>
      <p:graphicFrame>
        <p:nvGraphicFramePr>
          <p:cNvPr id="72" name="Google Shape;72;p17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73" name="Google Shape;73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" name="Google Shape;77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8" name="Google Shape;7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4" name="Google Shape;84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5" name="Google Shape;8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8" name="Google Shape;8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2" name="Google Shape;92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3" name="Google Shape;93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4" name="Google Shape;94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7" name="Google Shape;97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0" name="Google Shape;100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1" name="Google Shape;101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" name="Google Shape;106;p2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07" name="Google Shape;107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08" name="Google Shape;108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09" name="Google Shape;109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" name="Google Shape;174;p36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447300"/>
                <a:gridCol w="1557175"/>
                <a:gridCol w="2260325"/>
                <a:gridCol w="493075"/>
                <a:gridCol w="4124225"/>
              </a:tblGrid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There are 14 pounds in a stone. How many stone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154 pounds?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quarter circle.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correct standard form: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314</a:t>
                      </a:r>
                      <a:r>
                        <a:rPr b="1" lang="en" sz="1600">
                          <a:solidFill>
                            <a:srgbClr val="202124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-4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an advantage of using secondary data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part of the data handling cycle.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given with position to term rule: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1" baseline="30000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75" name="Google Shape;175;p3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6" name="Google Shape;176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600" y="199890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1" name="Google Shape;181;p37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447300"/>
                <a:gridCol w="1557175"/>
                <a:gridCol w="2260325"/>
                <a:gridCol w="493075"/>
                <a:gridCol w="4124225"/>
              </a:tblGrid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There are 14 pounds in a stone. How many stone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154 pounds?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perimeter of this quarter circle.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24.996...cm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correct standard form: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314</a:t>
                      </a:r>
                      <a:r>
                        <a:rPr b="1" lang="en" sz="1600">
                          <a:solidFill>
                            <a:srgbClr val="202124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-4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3.14×10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an advantage of using secondary data as part of the data handling cycle.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Data is already available.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given with position to term rule: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1" baseline="30000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0, 3, 8, 15, 24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82" name="Google Shape;182;p3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3" name="Google Shape;183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600" y="199890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8" name="Google Shape;188;p38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447300"/>
                <a:gridCol w="1557175"/>
                <a:gridCol w="2260325"/>
                <a:gridCol w="493075"/>
                <a:gridCol w="4124225"/>
              </a:tblGrid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inches are there in 2 yards?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perimeter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this shape, which is a circle with one quarter removed.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correct standard form: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0.08</a:t>
                      </a:r>
                      <a:r>
                        <a:rPr b="1" lang="en" sz="1600">
                          <a:solidFill>
                            <a:srgbClr val="202124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 disadvantage of using primary data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part of the data handling cycle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the position to term rule: 2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1" baseline="30000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1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89" name="Google Shape;189;p3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90" name="Google Shape;190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600" y="199890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" name="Google Shape;195;p39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447300"/>
                <a:gridCol w="1557175"/>
                <a:gridCol w="2260325"/>
                <a:gridCol w="493075"/>
                <a:gridCol w="4124225"/>
              </a:tblGrid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inches are there in 2 yards?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72 inches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perimeter of this shape, which is a circle with one quarter removed.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20.137...cm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correct standard form: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0.08</a:t>
                      </a:r>
                      <a:r>
                        <a:rPr b="1" lang="en" sz="1600">
                          <a:solidFill>
                            <a:srgbClr val="202124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8×10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 disadvantage of using primary data as part of the data handling cycle.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Expensive, takes time, poor response rates.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the position to term rule: 2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1" baseline="30000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3, 10, 21, 36, 55</a:t>
                      </a:r>
                      <a:endParaRPr b="1" i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96" name="Google Shape;196;p3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97" name="Google Shape;197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600" y="199890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8"/>
          <p:cNvSpPr txBox="1"/>
          <p:nvPr/>
        </p:nvSpPr>
        <p:spPr>
          <a:xfrm>
            <a:off x="103025" y="4060750"/>
            <a:ext cx="88293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A discussion about non-metric units is very useful; students often know more about this than they realise. The questions for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circumference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could be answered exact or using an approximation at the teacher’s discretion. The rules for standard form should be emphasised to highlight the importance of this topic.</a:t>
            </a:r>
            <a:endParaRPr sz="15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0" name="Google Shape;120;p28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{A52F5F7E-3CBF-4676-8825-25FE7F160336}</a:tableStyleId>
              </a:tblPr>
              <a:tblGrid>
                <a:gridCol w="86873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week, students are moving away from just using facts, towards using information in order to apply recently covered skills. The questions are not highly technical, but do require a solid foundation in order to be successful.</a:t>
                      </a:r>
                      <a:endParaRPr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Non-metric units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Correcting standard form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Data handling cycle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position to term rule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Circumference</a:t>
                      </a:r>
                      <a:endParaRPr b="1" sz="15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1" name="Google Shape;121;p2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9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{A52F5F7E-3CBF-4676-8825-25FE7F160336}</a:tableStyleId>
              </a:tblPr>
              <a:tblGrid>
                <a:gridCol w="84580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731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Non-metric units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Without typical measuring devices, how would you describe the size of things?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non-metric units can you name?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Correcting standard form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it is important to correct standard form?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Data handling cycle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does the data handling cycle not stop after an investigation?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position to term rule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it is an advantage to have an n</a:t>
                      </a:r>
                      <a:r>
                        <a:rPr b="1" baseline="30000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rule?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find an example of where an n</a:t>
                      </a:r>
                      <a:r>
                        <a:rPr b="1" baseline="30000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does not exist?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Circumference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the perimeter of a circle has been given its own name?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7" name="Google Shape;127;p29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" name="Google Shape;132;p30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447300"/>
                <a:gridCol w="1557175"/>
                <a:gridCol w="2260325"/>
                <a:gridCol w="493075"/>
                <a:gridCol w="4124225"/>
              </a:tblGrid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There are 3 feet in 1 yard. How many feet are in 15 yards?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diameter of this circle is 10cm, calculate the circumference.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correct standard form: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r>
                        <a:rPr b="1" lang="en" sz="1600">
                          <a:solidFill>
                            <a:srgbClr val="202124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an advantage of using a census as part of the data handling cycle.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the position to term rule: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1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33" name="Google Shape;133;p3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4" name="Google Shape;13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600" y="1998889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" name="Google Shape;139;p31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447300"/>
                <a:gridCol w="1557175"/>
                <a:gridCol w="2260325"/>
                <a:gridCol w="493075"/>
                <a:gridCol w="4124225"/>
              </a:tblGrid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There are 3 feet in 1 yard. How many feet are in 15 yards?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45 feet</a:t>
                      </a:r>
                      <a:endParaRPr b="1" sz="1600">
                        <a:solidFill>
                          <a:srgbClr val="00BC89"/>
                        </a:solidFill>
                        <a:highlight>
                          <a:srgbClr val="00BC89"/>
                        </a:highlight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diameter of this circle is 10cm, calculate the circumference.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31.4…cm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correct standard form: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r>
                        <a:rPr b="1" lang="en" sz="1600">
                          <a:solidFill>
                            <a:srgbClr val="202124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1.8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an advantage of using a census as part of the data handling cycle.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Includes everyone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the position to term rule: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  </a:t>
                      </a:r>
                      <a:r>
                        <a:rPr b="1"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5, 10, 15, 20, 25</a:t>
                      </a:r>
                      <a:endParaRPr b="1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40" name="Google Shape;140;p3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1" name="Google Shape;14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600" y="1998889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" name="Google Shape;146;p32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447300"/>
                <a:gridCol w="1557175"/>
                <a:gridCol w="2260325"/>
                <a:gridCol w="493075"/>
                <a:gridCol w="4124225"/>
              </a:tblGrid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There are 12 inches in 1 foot. How many feet are in 60 inches?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radius of this circle is 8cm , calculate the circumference.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correct standard form: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34.2</a:t>
                      </a:r>
                      <a:r>
                        <a:rPr b="1" lang="en" sz="1600">
                          <a:solidFill>
                            <a:srgbClr val="202124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an advantage of using a sample as part of the data handling cycle.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the position to term rule: 3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n-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47" name="Google Shape;147;p3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8" name="Google Shape;148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600" y="199890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" name="Google Shape;153;p33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447300"/>
                <a:gridCol w="1557175"/>
                <a:gridCol w="2260325"/>
                <a:gridCol w="493075"/>
                <a:gridCol w="4124225"/>
              </a:tblGrid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There are 12 inches in 1 foot. How many feet are in 60 inches?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feet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the radius of this circle is 8cm , calculate the circumference.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50.265...cm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correct standard form: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34.2</a:t>
                      </a:r>
                      <a:r>
                        <a:rPr b="1" lang="en" sz="1600">
                          <a:solidFill>
                            <a:srgbClr val="202124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3.42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highlight>
                            <a:srgbClr val="FFFFFF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an advantage of using a sample as part of the data handling cycle.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Saves time/money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the position to term rule: 3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n-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1, 4, 7, 10, 13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54" name="Google Shape;154;p3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5" name="Google Shape;155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600" y="199890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" name="Google Shape;160;p34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447300"/>
                <a:gridCol w="1557175"/>
                <a:gridCol w="2260325"/>
                <a:gridCol w="493075"/>
                <a:gridCol w="4124225"/>
              </a:tblGrid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There are 16 ounces in a pound. How many ounces are there in 6 pounds?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perimeter of this semicircle.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correct standard form: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47</a:t>
                      </a:r>
                      <a:r>
                        <a:rPr b="1" lang="en" sz="1600">
                          <a:solidFill>
                            <a:srgbClr val="202124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 disadvantage of using a census as part of the data handling cycle.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the position to term rule: 11-3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1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61" name="Google Shape;161;p3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2" name="Google Shape;16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600" y="199890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7" name="Google Shape;167;p35"/>
          <p:cNvGraphicFramePr/>
          <p:nvPr/>
        </p:nvGraphicFramePr>
        <p:xfrm>
          <a:off x="108050" y="862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{C547CCC0-F996-4C68-9D75-A6655E09C7D6}</a:tableStyleId>
              </a:tblPr>
              <a:tblGrid>
                <a:gridCol w="447300"/>
                <a:gridCol w="1557175"/>
                <a:gridCol w="2260325"/>
                <a:gridCol w="493075"/>
                <a:gridCol w="4124225"/>
              </a:tblGrid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There are 16 ounces in a pound. How many ounces are there in 6 pounds?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96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rowSpan="4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perimeter of this semicircle.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12.85...cm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correct standard form: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47</a:t>
                      </a:r>
                      <a:r>
                        <a:rPr b="1" lang="en" sz="1600">
                          <a:solidFill>
                            <a:srgbClr val="202124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×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1" baseline="3000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4.7 x 10</a:t>
                      </a:r>
                      <a:r>
                        <a:rPr b="1" baseline="30000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</a:t>
                      </a:r>
                      <a:endParaRPr b="1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 disadvantage of using a census as part of the data handling cycle.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Expensive, takes a lot of time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  <a:tr h="8383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Generate the first 5 terms of the sequence with the position to term rule: 11-3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8, 5, 2, -1, -4</a:t>
                      </a:r>
                      <a:endParaRPr b="1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vMerge="1"/>
              </a:tr>
            </a:tbl>
          </a:graphicData>
        </a:graphic>
      </p:graphicFrame>
      <p:sp>
        <p:nvSpPr>
          <p:cNvPr id="168" name="Google Shape;168;p3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4: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9" name="Google Shape;16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3600" y="199890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