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Roboto"/>
      <p:regular r:id="rId20"/>
      <p:bold r:id="rId21"/>
      <p:italic r:id="rId22"/>
      <p:boldItalic r:id="rId23"/>
    </p:embeddedFont>
    <p:embeddedFont>
      <p:font typeface="Nunito Sans"/>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24DB400-DF7A-439D-A7B9-6F101105B38B}">
  <a:tblStyle styleId="{724DB400-DF7A-439D-A7B9-6F101105B38B}"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70E6EC89-140A-48C2-82E0-03AB1D145F47}"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057831B1-ABF7-4ABE-AE25-8A9705640187}"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oboto-regular.fntdata"/><Relationship Id="rId22" Type="http://schemas.openxmlformats.org/officeDocument/2006/relationships/font" Target="fonts/Roboto-italic.fntdata"/><Relationship Id="rId21" Type="http://schemas.openxmlformats.org/officeDocument/2006/relationships/font" Target="fonts/Roboto-bold.fntdata"/><Relationship Id="rId24" Type="http://schemas.openxmlformats.org/officeDocument/2006/relationships/font" Target="fonts/NunitoSans-regular.fntdata"/><Relationship Id="rId23" Type="http://schemas.openxmlformats.org/officeDocument/2006/relationships/font" Target="fonts/Roboto-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NunitoSans-italic.fntdata"/><Relationship Id="rId25" Type="http://schemas.openxmlformats.org/officeDocument/2006/relationships/font" Target="fonts/NunitoSans-bold.fntdata"/><Relationship Id="rId27" Type="http://schemas.openxmlformats.org/officeDocument/2006/relationships/font" Target="fonts/NunitoSans-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e6b0838f77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ge6b0838f77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e7d53512e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9" name="Google Shape;139;ge7d53512e8_0_3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e6b0838f77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6" name="Google Shape;146;ge6b0838f77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e7d53512e8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e7d53512e8_0_4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 name="Shape 72"/>
        <p:cNvGrpSpPr/>
        <p:nvPr/>
      </p:nvGrpSpPr>
      <p:grpSpPr>
        <a:xfrm>
          <a:off x="0" y="0"/>
          <a:ext cx="0" cy="0"/>
          <a:chOff x="0" y="0"/>
          <a:chExt cx="0" cy="0"/>
        </a:xfrm>
      </p:grpSpPr>
      <p:sp>
        <p:nvSpPr>
          <p:cNvPr id="73" name="Google Shape;73;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e6b0838f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e6b0838f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e7d53512e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4" name="Google Shape;94;ge7d53512e8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e6b0838f77_0_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e6b0838f77_0_6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e7d53512e8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ge7d53512e8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e6b0838f7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ge6b0838f77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e7d53512e8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ge7d53512e8_0_2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GCSE – FOUNDATION</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SPRING TERM </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4" name="Google Shape;54;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7" name="Google Shape;57;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8" name="Google Shape;58;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9" name="Shape 59"/>
        <p:cNvGrpSpPr/>
        <p:nvPr/>
      </p:nvGrpSpPr>
      <p:grpSpPr>
        <a:xfrm>
          <a:off x="0" y="0"/>
          <a:ext cx="0" cy="0"/>
          <a:chOff x="0" y="0"/>
          <a:chExt cx="0" cy="0"/>
        </a:xfrm>
      </p:grpSpPr>
      <p:sp>
        <p:nvSpPr>
          <p:cNvPr id="60" name="Google Shape;60;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61" name="Shape 61"/>
        <p:cNvGrpSpPr/>
        <p:nvPr/>
      </p:nvGrpSpPr>
      <p:grpSpPr>
        <a:xfrm>
          <a:off x="0" y="0"/>
          <a:ext cx="0" cy="0"/>
          <a:chOff x="0" y="0"/>
          <a:chExt cx="0" cy="0"/>
        </a:xfrm>
      </p:grpSpPr>
      <p:sp>
        <p:nvSpPr>
          <p:cNvPr id="62" name="Google Shape;62;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4" name="Google Shape;64;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5" name="Google Shape;65;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6" name="Google Shape;66;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21" name="Google Shape;21;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Spring Term</a:t>
            </a:r>
            <a:endParaRPr sz="1200"/>
          </a:p>
        </p:txBody>
      </p:sp>
      <p:pic>
        <p:nvPicPr>
          <p:cNvPr id="22" name="Google Shape;22;p4"/>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3" name="Google Shape;23;p4"/>
          <p:cNvGraphicFramePr/>
          <p:nvPr/>
        </p:nvGraphicFramePr>
        <p:xfrm>
          <a:off x="0" y="369300"/>
          <a:ext cx="3000000" cy="3000000"/>
        </p:xfrm>
        <a:graphic>
          <a:graphicData uri="http://schemas.openxmlformats.org/drawingml/2006/table">
            <a:tbl>
              <a:tblPr>
                <a:noFill/>
                <a:tableStyleId>{724DB400-DF7A-439D-A7B9-6F101105B38B}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4" name="Shape 24"/>
        <p:cNvGrpSpPr/>
        <p:nvPr/>
      </p:nvGrpSpPr>
      <p:grpSpPr>
        <a:xfrm>
          <a:off x="0" y="0"/>
          <a:ext cx="0" cy="0"/>
          <a:chOff x="0" y="0"/>
          <a:chExt cx="0" cy="0"/>
        </a:xfrm>
      </p:grpSpPr>
      <p:sp>
        <p:nvSpPr>
          <p:cNvPr id="25" name="Google Shape;25;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
        <p:nvSpPr>
          <p:cNvPr id="26" name="Google Shape;26;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GCSE Maths Revision | Fluent in Five | </a:t>
            </a:r>
            <a:r>
              <a:rPr lang="en-GB" sz="1000">
                <a:solidFill>
                  <a:srgbClr val="2779F5"/>
                </a:solidFill>
                <a:latin typeface="Nunito Sans"/>
                <a:ea typeface="Nunito Sans"/>
                <a:cs typeface="Nunito Sans"/>
                <a:sym typeface="Nunito Sans"/>
              </a:rPr>
              <a:t>Spring Term</a:t>
            </a:r>
            <a:endParaRPr sz="1200"/>
          </a:p>
        </p:txBody>
      </p:sp>
      <p:pic>
        <p:nvPicPr>
          <p:cNvPr id="27" name="Google Shape;27;p5"/>
          <p:cNvPicPr preferRelativeResize="0"/>
          <p:nvPr/>
        </p:nvPicPr>
        <p:blipFill>
          <a:blip r:embed="rId2">
            <a:alphaModFix/>
          </a:blip>
          <a:stretch>
            <a:fillRect/>
          </a:stretch>
        </p:blipFill>
        <p:spPr>
          <a:xfrm>
            <a:off x="7622375" y="76200"/>
            <a:ext cx="1367800" cy="586200"/>
          </a:xfrm>
          <a:prstGeom prst="rect">
            <a:avLst/>
          </a:prstGeom>
          <a:noFill/>
          <a:ln>
            <a:noFill/>
          </a:ln>
        </p:spPr>
      </p:pic>
      <p:graphicFrame>
        <p:nvGraphicFramePr>
          <p:cNvPr id="28" name="Google Shape;28;p5"/>
          <p:cNvGraphicFramePr/>
          <p:nvPr/>
        </p:nvGraphicFramePr>
        <p:xfrm>
          <a:off x="0" y="369300"/>
          <a:ext cx="3000000" cy="3000000"/>
        </p:xfrm>
        <a:graphic>
          <a:graphicData uri="http://schemas.openxmlformats.org/drawingml/2006/table">
            <a:tbl>
              <a:tblPr>
                <a:noFill/>
                <a:tableStyleId>{724DB400-DF7A-439D-A7B9-6F101105B38B}</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9" name="Google Shape;29;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 name="Google Shape;30;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3" name="Google Shape;33;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8" name="Google Shape;38;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sp>
        <p:nvSpPr>
          <p:cNvPr id="40" name="Google Shape;40;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1" name="Google Shape;41;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2" name="Google Shape;42;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3" name="Shape 43"/>
        <p:cNvGrpSpPr/>
        <p:nvPr/>
      </p:nvGrpSpPr>
      <p:grpSpPr>
        <a:xfrm>
          <a:off x="0" y="0"/>
          <a:ext cx="0" cy="0"/>
          <a:chOff x="0" y="0"/>
          <a:chExt cx="0" cy="0"/>
        </a:xfrm>
      </p:grpSpPr>
      <p:sp>
        <p:nvSpPr>
          <p:cNvPr id="44" name="Google Shape;44;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5" name="Google Shape;45;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6" name="Shape 46"/>
        <p:cNvGrpSpPr/>
        <p:nvPr/>
      </p:nvGrpSpPr>
      <p:grpSpPr>
        <a:xfrm>
          <a:off x="0" y="0"/>
          <a:ext cx="0" cy="0"/>
          <a:chOff x="0" y="0"/>
          <a:chExt cx="0" cy="0"/>
        </a:xfrm>
      </p:grpSpPr>
      <p:sp>
        <p:nvSpPr>
          <p:cNvPr id="47" name="Google Shape;47;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 name="Google Shape;48;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1" name="Google Shape;51;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7</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graphicFrame>
        <p:nvGraphicFramePr>
          <p:cNvPr id="134" name="Google Shape;134;p24"/>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503825"/>
                <a:gridCol w="2914300"/>
              </a:tblGrid>
              <a:tr h="12419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You can have two courses from a menu of starters, mains and desserts. </a:t>
                      </a:r>
                      <a:r>
                        <a:rPr b="0" lang="en-GB" sz="1600">
                          <a:solidFill>
                            <a:schemeClr val="dk1"/>
                          </a:solidFill>
                          <a:latin typeface="Nunito Sans"/>
                          <a:ea typeface="Nunito Sans"/>
                          <a:cs typeface="Nunito Sans"/>
                          <a:sym typeface="Nunito Sans"/>
                        </a:rPr>
                        <a:t>List the possible combinations.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Tropical juice contains 500ml of orange and 250ml of lemon. What is the ratio of orange to lemon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8, 14, 9, 12, 8, </a:t>
                      </a:r>
                      <a:r>
                        <a:rPr b="0" lang="en-GB" sz="1600">
                          <a:solidFill>
                            <a:schemeClr val="dk1"/>
                          </a:solidFill>
                          <a:latin typeface="Nunito Sans"/>
                          <a:ea typeface="Nunito Sans"/>
                          <a:cs typeface="Nunito Sans"/>
                          <a:sym typeface="Nunito Sans"/>
                        </a:rPr>
                        <a:t>14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55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3</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+ 12 =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film preference: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5" name="Google Shape;13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4</a:t>
            </a:r>
            <a:endParaRPr b="1">
              <a:solidFill>
                <a:srgbClr val="FFFFFF"/>
              </a:solidFill>
              <a:latin typeface="Nunito Sans"/>
              <a:ea typeface="Nunito Sans"/>
              <a:cs typeface="Nunito Sans"/>
              <a:sym typeface="Nunito Sans"/>
            </a:endParaRPr>
          </a:p>
        </p:txBody>
      </p:sp>
      <p:pic>
        <p:nvPicPr>
          <p:cNvPr id="136" name="Google Shape;136;p24"/>
          <p:cNvPicPr preferRelativeResize="0"/>
          <p:nvPr/>
        </p:nvPicPr>
        <p:blipFill>
          <a:blip r:embed="rId3">
            <a:alphaModFix/>
          </a:blip>
          <a:stretch>
            <a:fillRect/>
          </a:stretch>
        </p:blipFill>
        <p:spPr>
          <a:xfrm>
            <a:off x="3370376" y="3131098"/>
            <a:ext cx="5619749" cy="12325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graphicFrame>
        <p:nvGraphicFramePr>
          <p:cNvPr id="141" name="Google Shape;141;p25"/>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503825"/>
                <a:gridCol w="2914300"/>
              </a:tblGrid>
              <a:tr h="14609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You can have two courses from a menu of starters, mains and desserts. List the possible combinations.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S+M, S+D, M+D</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Tropical juice contains 500ml of orange and 250ml of lemon. What is the ratio of orange to lemon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8, 8, 9, 12, 14, 14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 </a:t>
                      </a:r>
                      <a:r>
                        <a:rPr lang="en-GB" sz="1600">
                          <a:solidFill>
                            <a:srgbClr val="00BC89"/>
                          </a:solidFill>
                          <a:latin typeface="Nunito Sans"/>
                          <a:ea typeface="Nunito Sans"/>
                          <a:cs typeface="Nunito Sans"/>
                          <a:sym typeface="Nunito Sans"/>
                        </a:rPr>
                        <a:t>10.5</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 </a:t>
                      </a:r>
                      <a:r>
                        <a:rPr lang="en-GB" sz="1600">
                          <a:solidFill>
                            <a:srgbClr val="00BC89"/>
                          </a:solidFill>
                          <a:latin typeface="Nunito Sans"/>
                          <a:ea typeface="Nunito Sans"/>
                          <a:cs typeface="Nunito Sans"/>
                          <a:sym typeface="Nunito Sans"/>
                        </a:rPr>
                        <a:t>8 and 14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50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3</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- 3</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+ 12 = 0</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y-intercept     </a:t>
                      </a:r>
                      <a:r>
                        <a:rPr b="1" lang="en-GB" sz="1600">
                          <a:solidFill>
                            <a:srgbClr val="00BC89"/>
                          </a:solidFill>
                          <a:latin typeface="Nunito Sans"/>
                          <a:ea typeface="Nunito Sans"/>
                          <a:cs typeface="Nunito Sans"/>
                          <a:sym typeface="Nunito Sans"/>
                        </a:rPr>
                        <a:t>(0, -4)</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film preference: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2" name="Google Shape;14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4</a:t>
            </a:r>
            <a:endParaRPr b="1">
              <a:solidFill>
                <a:srgbClr val="FFFFFF"/>
              </a:solidFill>
              <a:latin typeface="Nunito Sans"/>
              <a:ea typeface="Nunito Sans"/>
              <a:cs typeface="Nunito Sans"/>
              <a:sym typeface="Nunito Sans"/>
            </a:endParaRPr>
          </a:p>
        </p:txBody>
      </p:sp>
      <p:pic>
        <p:nvPicPr>
          <p:cNvPr id="143" name="Google Shape;143;p25"/>
          <p:cNvPicPr preferRelativeResize="0"/>
          <p:nvPr/>
        </p:nvPicPr>
        <p:blipFill>
          <a:blip r:embed="rId3">
            <a:alphaModFix/>
          </a:blip>
          <a:stretch>
            <a:fillRect/>
          </a:stretch>
        </p:blipFill>
        <p:spPr>
          <a:xfrm>
            <a:off x="3663475" y="3112950"/>
            <a:ext cx="5326648" cy="11682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graphicFrame>
        <p:nvGraphicFramePr>
          <p:cNvPr id="148" name="Google Shape;148;p26"/>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621250"/>
                <a:gridCol w="1295750"/>
                <a:gridCol w="1555000"/>
                <a:gridCol w="2863125"/>
              </a:tblGrid>
              <a:tr h="16607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Two scoops of ice-cream are chosen from mint, </a:t>
                      </a:r>
                      <a:r>
                        <a:rPr b="0" lang="en-GB" sz="1600">
                          <a:solidFill>
                            <a:schemeClr val="dk1"/>
                          </a:solidFill>
                          <a:latin typeface="Nunito Sans"/>
                          <a:ea typeface="Nunito Sans"/>
                          <a:cs typeface="Nunito Sans"/>
                          <a:sym typeface="Nunito Sans"/>
                        </a:rPr>
                        <a:t>chocolate</a:t>
                      </a:r>
                      <a:r>
                        <a:rPr b="0" lang="en-GB" sz="1600">
                          <a:solidFill>
                            <a:schemeClr val="dk1"/>
                          </a:solidFill>
                          <a:latin typeface="Nunito Sans"/>
                          <a:ea typeface="Nunito Sans"/>
                          <a:cs typeface="Nunito Sans"/>
                          <a:sym typeface="Nunito Sans"/>
                        </a:rPr>
                        <a:t>,</a:t>
                      </a:r>
                      <a:r>
                        <a:rPr b="0" lang="en-GB" sz="1600">
                          <a:solidFill>
                            <a:schemeClr val="dk1"/>
                          </a:solidFill>
                          <a:latin typeface="Nunito Sans"/>
                          <a:ea typeface="Nunito Sans"/>
                          <a:cs typeface="Nunito Sans"/>
                          <a:sym typeface="Nunito Sans"/>
                        </a:rPr>
                        <a:t> and </a:t>
                      </a:r>
                      <a:r>
                        <a:rPr b="0" lang="en-GB" sz="1600">
                          <a:solidFill>
                            <a:schemeClr val="dk1"/>
                          </a:solidFill>
                          <a:latin typeface="Nunito Sans"/>
                          <a:ea typeface="Nunito Sans"/>
                          <a:cs typeface="Nunito Sans"/>
                          <a:sym typeface="Nunito Sans"/>
                        </a:rPr>
                        <a:t>vanilla. List the possible combinations.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Green paint is made from 2.5L of blue paint and 1.5L of yellow paint. What is the ratio of yellow paint to blue paint in its simplest form, </a:t>
                      </a:r>
                      <a:r>
                        <a:rPr b="0" lang="en-GB" sz="1600">
                          <a:solidFill>
                            <a:srgbClr val="000000"/>
                          </a:solidFill>
                          <a:latin typeface="Nunito Sans"/>
                          <a:ea typeface="Nunito Sans"/>
                          <a:cs typeface="Nunito Sans"/>
                          <a:sym typeface="Nunito Sans"/>
                        </a:rPr>
                        <a:t>using integers?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4, 10, 11, 12, 19, 21</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Median =</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Mode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1401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8 =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 y</a:t>
                      </a:r>
                      <a:endParaRPr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r>
                        <a:rPr lang="en-GB" sz="1600">
                          <a:latin typeface="Nunito Sans"/>
                          <a:ea typeface="Nunito Sans"/>
                          <a:cs typeface="Nunito Sans"/>
                          <a:sym typeface="Nunito Sans"/>
                        </a:rPr>
                        <a:t> </a:t>
                      </a:r>
                      <a:r>
                        <a:rPr lang="en-GB" sz="1600">
                          <a:solidFill>
                            <a:srgbClr val="3C4043"/>
                          </a:solidFill>
                          <a:highlight>
                            <a:srgbClr val="FFFFFF"/>
                          </a:highlight>
                          <a:latin typeface="Roboto"/>
                          <a:ea typeface="Roboto"/>
                          <a:cs typeface="Roboto"/>
                          <a:sym typeface="Roboto"/>
                        </a:rPr>
                        <a:t>A total of 101 year 10 and 11 students were asked whether they liked maths or science best. 23 year 10 students said they liked maths. 42 year 11 students said they liked science. 45 year 11 students were asked in total. Create a two way table to show the number of year 10 and 11 students who chose each subject.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9" name="Google Shape;14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5</a:t>
            </a:r>
            <a:endParaRPr b="1">
              <a:solidFill>
                <a:srgbClr val="FFFFFF"/>
              </a:solidFill>
              <a:latin typeface="Nunito Sans"/>
              <a:ea typeface="Nunito Sans"/>
              <a:cs typeface="Nunito Sans"/>
              <a:sym typeface="Nunito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7"/>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621250"/>
                <a:gridCol w="1295750"/>
                <a:gridCol w="1555000"/>
                <a:gridCol w="2863125"/>
              </a:tblGrid>
              <a:tr h="17367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Two scoops of ice-cream are chosen from mint, </a:t>
                      </a:r>
                      <a:r>
                        <a:rPr b="0" lang="en-GB" sz="1600">
                          <a:solidFill>
                            <a:schemeClr val="dk1"/>
                          </a:solidFill>
                          <a:latin typeface="Nunito Sans"/>
                          <a:ea typeface="Nunito Sans"/>
                          <a:cs typeface="Nunito Sans"/>
                          <a:sym typeface="Nunito Sans"/>
                        </a:rPr>
                        <a:t>chocolate</a:t>
                      </a:r>
                      <a:r>
                        <a:rPr b="0" lang="en-GB" sz="1600">
                          <a:solidFill>
                            <a:schemeClr val="dk1"/>
                          </a:solidFill>
                          <a:latin typeface="Nunito Sans"/>
                          <a:ea typeface="Nunito Sans"/>
                          <a:cs typeface="Nunito Sans"/>
                          <a:sym typeface="Nunito Sans"/>
                        </a:rPr>
                        <a:t>, and vanilla. List the possible combinations.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MM, MC, MV, CC, CV, VV</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Green paint is made from 2.5L of blue paint and 1.5L of yellow paint. What is the ratio of yellow paint to blue paint in its simplest form, using integers?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3:5</a:t>
                      </a:r>
                      <a:endParaRPr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4, 10, 11, 12, 19, 21</a:t>
                      </a:r>
                      <a:endParaRPr b="0" sz="1600">
                        <a:solidFill>
                          <a:srgbClr val="000000"/>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Median = </a:t>
                      </a:r>
                      <a:r>
                        <a:rPr lang="en-GB" sz="1600">
                          <a:solidFill>
                            <a:srgbClr val="00BC89"/>
                          </a:solidFill>
                          <a:latin typeface="Nunito Sans"/>
                          <a:ea typeface="Nunito Sans"/>
                          <a:cs typeface="Nunito Sans"/>
                          <a:sym typeface="Nunito Sans"/>
                        </a:rPr>
                        <a:t>11.5</a:t>
                      </a:r>
                      <a:endParaRPr sz="1600">
                        <a:solidFill>
                          <a:srgbClr val="00BC89"/>
                        </a:solidFill>
                        <a:latin typeface="Nunito Sans"/>
                        <a:ea typeface="Nunito Sans"/>
                        <a:cs typeface="Nunito Sans"/>
                        <a:sym typeface="Nunito Sans"/>
                      </a:endParaRPr>
                    </a:p>
                    <a:p>
                      <a:pPr indent="-330200" lvl="0" marL="457200" marR="0" rtl="0" algn="l">
                        <a:spcBef>
                          <a:spcPts val="0"/>
                        </a:spcBef>
                        <a:spcAft>
                          <a:spcPts val="0"/>
                        </a:spcAft>
                        <a:buClr>
                          <a:srgbClr val="000000"/>
                        </a:buClr>
                        <a:buSzPts val="1600"/>
                        <a:buFont typeface="Nunito Sans"/>
                        <a:buAutoNum type="alphaLcParenR"/>
                      </a:pPr>
                      <a:r>
                        <a:rPr b="0" lang="en-GB" sz="1600">
                          <a:solidFill>
                            <a:srgbClr val="000000"/>
                          </a:solidFill>
                          <a:latin typeface="Nunito Sans"/>
                          <a:ea typeface="Nunito Sans"/>
                          <a:cs typeface="Nunito Sans"/>
                          <a:sym typeface="Nunito Sans"/>
                        </a:rPr>
                        <a:t>Mode = </a:t>
                      </a:r>
                      <a:r>
                        <a:rPr lang="en-GB" sz="1600">
                          <a:solidFill>
                            <a:srgbClr val="00BC89"/>
                          </a:solidFill>
                          <a:latin typeface="Nunito Sans"/>
                          <a:ea typeface="Nunito Sans"/>
                          <a:cs typeface="Nunito Sans"/>
                          <a:sym typeface="Nunito Sans"/>
                        </a:rPr>
                        <a:t>no mode</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1870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8 = 2</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y</a:t>
                      </a:r>
                      <a:endParaRPr i="1" sz="1600">
                        <a:solidFill>
                          <a:schemeClr val="dk1"/>
                        </a:solidFill>
                        <a:latin typeface="Times New Roman"/>
                        <a:ea typeface="Times New Roman"/>
                        <a:cs typeface="Times New Roman"/>
                        <a:sym typeface="Times New Roman"/>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-2</a:t>
                      </a:r>
                      <a:endParaRPr b="1"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     </a:t>
                      </a:r>
                      <a:r>
                        <a:rPr b="1" lang="en-GB" sz="1600">
                          <a:solidFill>
                            <a:schemeClr val="dk1"/>
                          </a:solidFill>
                          <a:latin typeface="Nunito Sans"/>
                          <a:ea typeface="Nunito Sans"/>
                          <a:cs typeface="Nunito Sans"/>
                          <a:sym typeface="Nunito Sans"/>
                        </a:rPr>
                        <a:t> </a:t>
                      </a:r>
                      <a:r>
                        <a:rPr b="1" lang="en-GB" sz="1600">
                          <a:solidFill>
                            <a:srgbClr val="00BC89"/>
                          </a:solidFill>
                          <a:latin typeface="Nunito Sans"/>
                          <a:ea typeface="Nunito Sans"/>
                          <a:cs typeface="Nunito Sans"/>
                          <a:sym typeface="Nunito Sans"/>
                        </a:rPr>
                        <a:t>(0, 8)</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5</a:t>
            </a:r>
            <a:endParaRPr b="1">
              <a:solidFill>
                <a:srgbClr val="FFFFFF"/>
              </a:solidFill>
              <a:latin typeface="Nunito Sans"/>
              <a:ea typeface="Nunito Sans"/>
              <a:cs typeface="Nunito Sans"/>
              <a:sym typeface="Nunito Sans"/>
            </a:endParaRPr>
          </a:p>
        </p:txBody>
      </p:sp>
      <p:pic>
        <p:nvPicPr>
          <p:cNvPr id="156" name="Google Shape;156;p27"/>
          <p:cNvPicPr preferRelativeResize="0"/>
          <p:nvPr/>
        </p:nvPicPr>
        <p:blipFill>
          <a:blip r:embed="rId3">
            <a:alphaModFix/>
          </a:blip>
          <a:stretch>
            <a:fillRect/>
          </a:stretch>
        </p:blipFill>
        <p:spPr>
          <a:xfrm>
            <a:off x="3941875" y="3389225"/>
            <a:ext cx="5048252" cy="1385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 name="Shape 75"/>
        <p:cNvGrpSpPr/>
        <p:nvPr/>
      </p:nvGrpSpPr>
      <p:grpSpPr>
        <a:xfrm>
          <a:off x="0" y="0"/>
          <a:ext cx="0" cy="0"/>
          <a:chOff x="0" y="0"/>
          <a:chExt cx="0" cy="0"/>
        </a:xfrm>
      </p:grpSpPr>
      <p:graphicFrame>
        <p:nvGraphicFramePr>
          <p:cNvPr id="76" name="Google Shape;76;p16"/>
          <p:cNvGraphicFramePr/>
          <p:nvPr/>
        </p:nvGraphicFramePr>
        <p:xfrm>
          <a:off x="80050" y="880850"/>
          <a:ext cx="3000000" cy="3000000"/>
        </p:xfrm>
        <a:graphic>
          <a:graphicData uri="http://schemas.openxmlformats.org/drawingml/2006/table">
            <a:tbl>
              <a:tblPr>
                <a:noFill/>
                <a:tableStyleId>{70E6EC89-140A-48C2-82E0-03AB1D145F47}</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Here we see topics that require use of definitions (statistical measures) so be sure to promote mathematical literacy for this. Imperative skills from proportion and linear functions are covered.</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Listing outcomes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latin typeface="Nunito Sans"/>
                          <a:ea typeface="Nunito Sans"/>
                          <a:cs typeface="Nunito Sans"/>
                          <a:sym typeface="Nunito Sans"/>
                        </a:rPr>
                        <a:t>Comparing quantities using ratio</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latin typeface="Nunito Sans"/>
                          <a:ea typeface="Nunito Sans"/>
                          <a:cs typeface="Nunito Sans"/>
                          <a:sym typeface="Nunito Sans"/>
                        </a:rPr>
                        <a:t>Mode and median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i="1" lang="en-GB" sz="1500">
                          <a:latin typeface="Times New Roman"/>
                          <a:ea typeface="Times New Roman"/>
                          <a:cs typeface="Times New Roman"/>
                          <a:sym typeface="Times New Roman"/>
                        </a:rPr>
                        <a:t>y = mx + c</a:t>
                      </a:r>
                      <a:endParaRPr b="1" i="1" sz="1500">
                        <a:latin typeface="Times New Roman"/>
                        <a:ea typeface="Times New Roman"/>
                        <a:cs typeface="Times New Roman"/>
                        <a:sym typeface="Times New Roman"/>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Two-way tables</a:t>
                      </a:r>
                      <a:endParaRPr b="1" sz="1500">
                        <a:latin typeface="Nunito Sans"/>
                        <a:ea typeface="Nunito Sans"/>
                        <a:cs typeface="Nunito Sans"/>
                        <a:sym typeface="Nunito Sans"/>
                      </a:endParaRPr>
                    </a:p>
                    <a:p>
                      <a:pPr indent="0" lvl="0" marL="0" rtl="0" algn="l">
                        <a:lnSpc>
                          <a:spcPct val="115000"/>
                        </a:lnSpc>
                        <a:spcBef>
                          <a:spcPts val="0"/>
                        </a:spcBef>
                        <a:spcAft>
                          <a:spcPts val="0"/>
                        </a:spcAft>
                        <a:buNone/>
                      </a:pPr>
                      <a:r>
                        <a:t/>
                      </a:r>
                      <a:endParaRPr b="1"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You may wish to discuss strategies for listing outcomes and the completion of two-way tables; talking about the efficiency of these methods, along with the logical aspects of these topics can be very rewarding for students.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7" name="Google Shape;77;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graphicFrame>
        <p:nvGraphicFramePr>
          <p:cNvPr id="82" name="Google Shape;82;p17"/>
          <p:cNvGraphicFramePr/>
          <p:nvPr/>
        </p:nvGraphicFramePr>
        <p:xfrm>
          <a:off x="174000" y="905875"/>
          <a:ext cx="3000000" cy="3000000"/>
        </p:xfrm>
        <a:graphic>
          <a:graphicData uri="http://schemas.openxmlformats.org/drawingml/2006/table">
            <a:tbl>
              <a:tblPr>
                <a:noFill/>
                <a:tableStyleId>{70E6EC89-140A-48C2-82E0-03AB1D145F47}</a:tableStyleId>
              </a:tblPr>
              <a:tblGrid>
                <a:gridCol w="8458075"/>
              </a:tblGrid>
              <a:tr h="355900">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This week’s ideas for class discussion include:</a:t>
                      </a:r>
                      <a:endParaRPr>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10731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1: </a:t>
                      </a:r>
                      <a:r>
                        <a:rPr b="1" lang="en-GB" sz="1500">
                          <a:solidFill>
                            <a:schemeClr val="dk1"/>
                          </a:solidFill>
                          <a:latin typeface="Nunito Sans"/>
                          <a:ea typeface="Nunito Sans"/>
                          <a:cs typeface="Nunito Sans"/>
                          <a:sym typeface="Nunito Sans"/>
                        </a:rPr>
                        <a:t>Listing outcomes</a:t>
                      </a:r>
                      <a:endParaRPr b="1">
                        <a:solidFill>
                          <a:srgbClr val="FF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know you have ALL outcomes listed?</a:t>
                      </a:r>
                      <a:endParaRPr b="1">
                        <a:solidFill>
                          <a:srgbClr val="0000FF"/>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important is the context of the situation for the outcomes you are listing?</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6190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2: </a:t>
                      </a:r>
                      <a:r>
                        <a:rPr b="1" lang="en-GB" sz="1500">
                          <a:solidFill>
                            <a:schemeClr val="dk1"/>
                          </a:solidFill>
                          <a:latin typeface="Nunito Sans"/>
                          <a:ea typeface="Nunito Sans"/>
                          <a:cs typeface="Nunito Sans"/>
                          <a:sym typeface="Nunito Sans"/>
                        </a:rPr>
                        <a:t>Comparing quantities using ratio</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Why does the order ratios are given in matter? Can you give an example?</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FCFCFC"/>
                    </a:solidFill>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3: </a:t>
                      </a:r>
                      <a:r>
                        <a:rPr b="1" lang="en-GB" sz="1500">
                          <a:solidFill>
                            <a:schemeClr val="dk1"/>
                          </a:solidFill>
                          <a:latin typeface="Nunito Sans"/>
                          <a:ea typeface="Nunito Sans"/>
                          <a:cs typeface="Nunito Sans"/>
                          <a:sym typeface="Nunito Sans"/>
                        </a:rPr>
                        <a:t>Mode and median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 you remember the method for finding mode and median?</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2350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4: </a:t>
                      </a:r>
                      <a:r>
                        <a:rPr b="1" i="1" lang="en-GB" sz="1500">
                          <a:solidFill>
                            <a:schemeClr val="dk1"/>
                          </a:solidFill>
                          <a:latin typeface="Times New Roman"/>
                          <a:ea typeface="Times New Roman"/>
                          <a:cs typeface="Times New Roman"/>
                          <a:sym typeface="Times New Roman"/>
                        </a:rPr>
                        <a:t>y = mx + c</a:t>
                      </a:r>
                      <a:endParaRPr b="1" i="1">
                        <a:latin typeface="Times New Roman"/>
                        <a:ea typeface="Times New Roman"/>
                        <a:cs typeface="Times New Roman"/>
                        <a:sym typeface="Times New Roman"/>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How does the use of the equation of a straight line rely on other skills you have learnt studying algebra?</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508950">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Two-way tables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0000FF"/>
                        </a:buClr>
                        <a:buSzPts val="1400"/>
                        <a:buFont typeface="Nunito Sans"/>
                        <a:buChar char="●"/>
                      </a:pPr>
                      <a:r>
                        <a:rPr b="1" lang="en-GB">
                          <a:solidFill>
                            <a:srgbClr val="0000FF"/>
                          </a:solidFill>
                          <a:latin typeface="Nunito Sans"/>
                          <a:ea typeface="Nunito Sans"/>
                          <a:cs typeface="Nunito Sans"/>
                          <a:sym typeface="Nunito Sans"/>
                        </a:rPr>
                        <a:t>What strategies can you suggest for completing a two-way table efficiently?</a:t>
                      </a:r>
                      <a:endParaRPr b="1">
                        <a:solidFill>
                          <a:srgbClr val="0000FF"/>
                        </a:solidFill>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83" name="Google Shape;83;p17"/>
          <p:cNvSpPr txBox="1"/>
          <p:nvPr/>
        </p:nvSpPr>
        <p:spPr>
          <a:xfrm>
            <a:off x="80050" y="361775"/>
            <a:ext cx="2614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Discussion Ideas</a:t>
            </a:r>
            <a:endParaRPr b="1">
              <a:solidFill>
                <a:srgbClr val="FFFFFF"/>
              </a:solidFill>
              <a:latin typeface="Nunito Sans"/>
              <a:ea typeface="Nunito Sans"/>
              <a:cs typeface="Nunito Sans"/>
              <a:sym typeface="Nunito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graphicFrame>
        <p:nvGraphicFramePr>
          <p:cNvPr id="88" name="Google Shape;88;p18"/>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359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coin is thrown twice. List the possible outcomes.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ratio of </a:t>
                      </a:r>
                      <a:r>
                        <a:rPr b="0" lang="en-GB" sz="1600">
                          <a:solidFill>
                            <a:srgbClr val="000000"/>
                          </a:solidFill>
                          <a:latin typeface="Nunito Sans"/>
                          <a:ea typeface="Nunito Sans"/>
                          <a:cs typeface="Nunito Sans"/>
                          <a:sym typeface="Nunito Sans"/>
                        </a:rPr>
                        <a:t>red</a:t>
                      </a:r>
                      <a:r>
                        <a:rPr b="0" lang="en-GB" sz="1600">
                          <a:solidFill>
                            <a:srgbClr val="000000"/>
                          </a:solidFill>
                          <a:latin typeface="Nunito Sans"/>
                          <a:ea typeface="Nunito Sans"/>
                          <a:cs typeface="Nunito Sans"/>
                          <a:sym typeface="Nunito Sans"/>
                        </a:rPr>
                        <a:t> to green?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7, 10, 12, 14, 14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702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For the straight line with equation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3</a:t>
                      </a:r>
                      <a:r>
                        <a:rPr i="1" lang="en-GB" sz="1600">
                          <a:latin typeface="Times New Roman"/>
                          <a:ea typeface="Times New Roman"/>
                          <a:cs typeface="Times New Roman"/>
                          <a:sym typeface="Times New Roman"/>
                        </a:rPr>
                        <a:t>x</a:t>
                      </a:r>
                      <a:r>
                        <a:rPr lang="en-GB" sz="1600">
                          <a:latin typeface="Nunito Sans"/>
                          <a:ea typeface="Nunito Sans"/>
                          <a:cs typeface="Nunito Sans"/>
                          <a:sym typeface="Nunito Sans"/>
                        </a:rPr>
                        <a:t> + 7</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State:</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gradient</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a:t>
                      </a:r>
                      <a:r>
                        <a:rPr lang="en-GB" sz="1600">
                          <a:latin typeface="Times New Roman"/>
                          <a:ea typeface="Times New Roman"/>
                          <a:cs typeface="Times New Roman"/>
                          <a:sym typeface="Times New Roman"/>
                        </a:rPr>
                        <a:t>y</a:t>
                      </a:r>
                      <a:r>
                        <a:rPr lang="en-GB" sz="1600">
                          <a:latin typeface="Nunito Sans"/>
                          <a:ea typeface="Nunito Sans"/>
                          <a:cs typeface="Nunito Sans"/>
                          <a:sym typeface="Nunito Sans"/>
                        </a:rPr>
                        <a:t>-intercept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language studied: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9" name="Google Shape;89;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1</a:t>
            </a:r>
            <a:endParaRPr b="1">
              <a:solidFill>
                <a:srgbClr val="FFFFFF"/>
              </a:solidFill>
              <a:latin typeface="Nunito Sans"/>
              <a:ea typeface="Nunito Sans"/>
              <a:cs typeface="Nunito Sans"/>
              <a:sym typeface="Nunito Sans"/>
            </a:endParaRPr>
          </a:p>
        </p:txBody>
      </p:sp>
      <p:pic>
        <p:nvPicPr>
          <p:cNvPr id="90" name="Google Shape;90;p18"/>
          <p:cNvPicPr preferRelativeResize="0"/>
          <p:nvPr/>
        </p:nvPicPr>
        <p:blipFill>
          <a:blip r:embed="rId3">
            <a:alphaModFix/>
          </a:blip>
          <a:stretch>
            <a:fillRect/>
          </a:stretch>
        </p:blipFill>
        <p:spPr>
          <a:xfrm>
            <a:off x="3571188" y="1211825"/>
            <a:ext cx="2001625" cy="897500"/>
          </a:xfrm>
          <a:prstGeom prst="rect">
            <a:avLst/>
          </a:prstGeom>
          <a:noFill/>
          <a:ln>
            <a:noFill/>
          </a:ln>
        </p:spPr>
      </p:pic>
      <p:pic>
        <p:nvPicPr>
          <p:cNvPr id="91" name="Google Shape;91;p18"/>
          <p:cNvPicPr preferRelativeResize="0"/>
          <p:nvPr/>
        </p:nvPicPr>
        <p:blipFill>
          <a:blip r:embed="rId4">
            <a:alphaModFix/>
          </a:blip>
          <a:stretch>
            <a:fillRect/>
          </a:stretch>
        </p:blipFill>
        <p:spPr>
          <a:xfrm>
            <a:off x="4418125" y="3092813"/>
            <a:ext cx="4572002" cy="125488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graphicFrame>
        <p:nvGraphicFramePr>
          <p:cNvPr id="96" name="Google Shape;96;p19"/>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359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coin is thrown twice. List the possible outcomes.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HH, HT, TH, TT</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ratio of </a:t>
                      </a:r>
                      <a:r>
                        <a:rPr b="0" lang="en-GB" sz="1600">
                          <a:solidFill>
                            <a:srgbClr val="000000"/>
                          </a:solidFill>
                          <a:latin typeface="Nunito Sans"/>
                          <a:ea typeface="Nunito Sans"/>
                          <a:cs typeface="Nunito Sans"/>
                          <a:sym typeface="Nunito Sans"/>
                        </a:rPr>
                        <a:t>red</a:t>
                      </a:r>
                      <a:r>
                        <a:rPr b="0" lang="en-GB" sz="1600">
                          <a:solidFill>
                            <a:srgbClr val="000000"/>
                          </a:solidFill>
                          <a:latin typeface="Nunito Sans"/>
                          <a:ea typeface="Nunito Sans"/>
                          <a:cs typeface="Nunito Sans"/>
                          <a:sym typeface="Nunito Sans"/>
                        </a:rPr>
                        <a:t> to green?</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3:5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7, 10, 12, 14, 14</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 </a:t>
                      </a:r>
                      <a:r>
                        <a:rPr lang="en-GB" sz="1600">
                          <a:solidFill>
                            <a:srgbClr val="00BC89"/>
                          </a:solidFill>
                          <a:latin typeface="Nunito Sans"/>
                          <a:ea typeface="Nunito Sans"/>
                          <a:cs typeface="Nunito Sans"/>
                          <a:sym typeface="Nunito Sans"/>
                        </a:rPr>
                        <a:t>12</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 </a:t>
                      </a:r>
                      <a:r>
                        <a:rPr lang="en-GB" sz="1600">
                          <a:solidFill>
                            <a:srgbClr val="00BC89"/>
                          </a:solidFill>
                          <a:latin typeface="Nunito Sans"/>
                          <a:ea typeface="Nunito Sans"/>
                          <a:cs typeface="Nunito Sans"/>
                          <a:sym typeface="Nunito Sans"/>
                        </a:rPr>
                        <a:t>14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949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For the straight line with equation</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i="1" lang="en-GB" sz="1600">
                          <a:latin typeface="Nunito Sans"/>
                          <a:ea typeface="Nunito Sans"/>
                          <a:cs typeface="Nunito Sans"/>
                          <a:sym typeface="Nunito Sans"/>
                        </a:rPr>
                        <a:t>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 = 3</a:t>
                      </a:r>
                      <a:r>
                        <a:rPr i="1" lang="en-GB" sz="1600">
                          <a:latin typeface="Times New Roman"/>
                          <a:ea typeface="Times New Roman"/>
                          <a:cs typeface="Times New Roman"/>
                          <a:sym typeface="Times New Roman"/>
                        </a:rPr>
                        <a:t>x</a:t>
                      </a:r>
                      <a:r>
                        <a:rPr lang="en-GB" sz="1600">
                          <a:latin typeface="Nunito Sans"/>
                          <a:ea typeface="Nunito Sans"/>
                          <a:cs typeface="Nunito Sans"/>
                          <a:sym typeface="Nunito Sans"/>
                        </a:rPr>
                        <a:t> + 7</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State:</a:t>
                      </a:r>
                      <a:endParaRPr sz="1600">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gradient       </a:t>
                      </a:r>
                      <a:r>
                        <a:rPr b="1" lang="en-GB" sz="1600">
                          <a:solidFill>
                            <a:srgbClr val="00BC89"/>
                          </a:solidFill>
                          <a:latin typeface="Nunito Sans"/>
                          <a:ea typeface="Nunito Sans"/>
                          <a:cs typeface="Nunito Sans"/>
                          <a:sym typeface="Nunito Sans"/>
                        </a:rPr>
                        <a:t>3</a:t>
                      </a:r>
                      <a:endParaRPr b="1" sz="1600">
                        <a:solidFill>
                          <a:srgbClr val="00BC89"/>
                        </a:solidFill>
                        <a:latin typeface="Nunito Sans"/>
                        <a:ea typeface="Nunito Sans"/>
                        <a:cs typeface="Nunito Sans"/>
                        <a:sym typeface="Nunito Sans"/>
                      </a:endParaRPr>
                    </a:p>
                    <a:p>
                      <a:pPr indent="-330200" lvl="0" marL="457200" marR="0" rtl="0" algn="l">
                        <a:spcBef>
                          <a:spcPts val="0"/>
                        </a:spcBef>
                        <a:spcAft>
                          <a:spcPts val="0"/>
                        </a:spcAft>
                        <a:buSzPts val="1600"/>
                        <a:buFont typeface="Nunito Sans"/>
                        <a:buAutoNum type="alphaLcParenR"/>
                      </a:pPr>
                      <a:r>
                        <a:rPr lang="en-GB" sz="1600">
                          <a:latin typeface="Nunito Sans"/>
                          <a:ea typeface="Nunito Sans"/>
                          <a:cs typeface="Nunito Sans"/>
                          <a:sym typeface="Nunito Sans"/>
                        </a:rPr>
                        <a:t>The </a:t>
                      </a:r>
                      <a:r>
                        <a:rPr i="1" lang="en-GB" sz="1600">
                          <a:latin typeface="Times New Roman"/>
                          <a:ea typeface="Times New Roman"/>
                          <a:cs typeface="Times New Roman"/>
                          <a:sym typeface="Times New Roman"/>
                        </a:rPr>
                        <a:t>y</a:t>
                      </a:r>
                      <a:r>
                        <a:rPr lang="en-GB" sz="1600">
                          <a:latin typeface="Nunito Sans"/>
                          <a:ea typeface="Nunito Sans"/>
                          <a:cs typeface="Nunito Sans"/>
                          <a:sym typeface="Nunito Sans"/>
                        </a:rPr>
                        <a:t>-intercept  </a:t>
                      </a:r>
                      <a:r>
                        <a:rPr b="1" lang="en-GB" sz="1600">
                          <a:solidFill>
                            <a:srgbClr val="00BC89"/>
                          </a:solidFill>
                          <a:latin typeface="Nunito Sans"/>
                          <a:ea typeface="Nunito Sans"/>
                          <a:cs typeface="Nunito Sans"/>
                          <a:sym typeface="Nunito Sans"/>
                        </a:rPr>
                        <a:t>(0,7)</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language studied: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7" name="Google Shape;97;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1</a:t>
            </a:r>
            <a:endParaRPr b="1">
              <a:solidFill>
                <a:srgbClr val="FFFFFF"/>
              </a:solidFill>
              <a:latin typeface="Nunito Sans"/>
              <a:ea typeface="Nunito Sans"/>
              <a:cs typeface="Nunito Sans"/>
              <a:sym typeface="Nunito Sans"/>
            </a:endParaRPr>
          </a:p>
        </p:txBody>
      </p:sp>
      <p:pic>
        <p:nvPicPr>
          <p:cNvPr id="98" name="Google Shape;98;p19"/>
          <p:cNvPicPr preferRelativeResize="0"/>
          <p:nvPr/>
        </p:nvPicPr>
        <p:blipFill>
          <a:blip r:embed="rId3">
            <a:alphaModFix/>
          </a:blip>
          <a:stretch>
            <a:fillRect/>
          </a:stretch>
        </p:blipFill>
        <p:spPr>
          <a:xfrm>
            <a:off x="3571188" y="1211825"/>
            <a:ext cx="2001625" cy="897500"/>
          </a:xfrm>
          <a:prstGeom prst="rect">
            <a:avLst/>
          </a:prstGeom>
          <a:noFill/>
          <a:ln>
            <a:noFill/>
          </a:ln>
        </p:spPr>
      </p:pic>
      <p:pic>
        <p:nvPicPr>
          <p:cNvPr id="99" name="Google Shape;99;p19"/>
          <p:cNvPicPr preferRelativeResize="0"/>
          <p:nvPr/>
        </p:nvPicPr>
        <p:blipFill>
          <a:blip r:embed="rId4">
            <a:alphaModFix/>
          </a:blip>
          <a:stretch>
            <a:fillRect/>
          </a:stretch>
        </p:blipFill>
        <p:spPr>
          <a:xfrm>
            <a:off x="4418125" y="3088519"/>
            <a:ext cx="4572002" cy="12548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5324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6-sided dice is thrown and a coin is tossed. </a:t>
                      </a:r>
                      <a:r>
                        <a:rPr b="0" lang="en-GB" sz="1600">
                          <a:solidFill>
                            <a:schemeClr val="dk1"/>
                          </a:solidFill>
                          <a:latin typeface="Nunito Sans"/>
                          <a:ea typeface="Nunito Sans"/>
                          <a:cs typeface="Nunito Sans"/>
                          <a:sym typeface="Nunito Sans"/>
                        </a:rPr>
                        <a:t>List the possible outcomes.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ratio of circles to triangles to squares?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6, 7, 7, 9, 10, 15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73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6</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favourite football team: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3581988" y="1457325"/>
            <a:ext cx="1980000" cy="720000"/>
          </a:xfrm>
          <a:prstGeom prst="rect">
            <a:avLst/>
          </a:prstGeom>
          <a:noFill/>
          <a:ln>
            <a:noFill/>
          </a:ln>
        </p:spPr>
      </p:pic>
      <p:pic>
        <p:nvPicPr>
          <p:cNvPr id="107" name="Google Shape;107;p20"/>
          <p:cNvPicPr preferRelativeResize="0"/>
          <p:nvPr/>
        </p:nvPicPr>
        <p:blipFill>
          <a:blip r:embed="rId4">
            <a:alphaModFix/>
          </a:blip>
          <a:stretch>
            <a:fillRect/>
          </a:stretch>
        </p:blipFill>
        <p:spPr>
          <a:xfrm>
            <a:off x="4132375" y="3157594"/>
            <a:ext cx="4857749" cy="13333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graphicFrame>
        <p:nvGraphicFramePr>
          <p:cNvPr id="112" name="Google Shape;112;p21"/>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7315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A 6-sided dice is thrown and a coin is tossed. List the possible outcomes.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1H, 2H, 3H, 4H, 5H, 6H,</a:t>
                      </a:r>
                      <a:endParaRPr sz="1600">
                        <a:solidFill>
                          <a:srgbClr val="00BC89"/>
                        </a:solidFill>
                        <a:latin typeface="Nunito Sans"/>
                        <a:ea typeface="Nunito Sans"/>
                        <a:cs typeface="Nunito Sans"/>
                        <a:sym typeface="Nunito Sans"/>
                      </a:endParaRPr>
                    </a:p>
                    <a:p>
                      <a:pPr indent="0" lvl="0" marL="457200" rtl="0" algn="l">
                        <a:spcBef>
                          <a:spcPts val="0"/>
                        </a:spcBef>
                        <a:spcAft>
                          <a:spcPts val="0"/>
                        </a:spcAft>
                        <a:buNone/>
                      </a:pPr>
                      <a:r>
                        <a:rPr lang="en-GB" sz="1600">
                          <a:solidFill>
                            <a:srgbClr val="00BC89"/>
                          </a:solidFill>
                          <a:latin typeface="Nunito Sans"/>
                          <a:ea typeface="Nunito Sans"/>
                          <a:cs typeface="Nunito Sans"/>
                          <a:sym typeface="Nunito Sans"/>
                        </a:rPr>
                        <a:t>1T, 2T, 3T, 4T, 5T, 6T</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What is the ratio of circles to triangles to squares?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3:2:3</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a:t>
                      </a:r>
                      <a:r>
                        <a:rPr b="0" lang="en-GB" sz="1600">
                          <a:solidFill>
                            <a:schemeClr val="dk1"/>
                          </a:solidFill>
                          <a:latin typeface="Nunito Sans"/>
                          <a:ea typeface="Nunito Sans"/>
                          <a:cs typeface="Nunito Sans"/>
                          <a:sym typeface="Nunito Sans"/>
                        </a:rPr>
                        <a:t> 6, 7, 7, 9, 10, 15</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 </a:t>
                      </a:r>
                      <a:r>
                        <a:rPr lang="en-GB" sz="1600">
                          <a:solidFill>
                            <a:srgbClr val="00BC89"/>
                          </a:solidFill>
                          <a:latin typeface="Nunito Sans"/>
                          <a:ea typeface="Nunito Sans"/>
                          <a:cs typeface="Nunito Sans"/>
                          <a:sym typeface="Nunito Sans"/>
                        </a:rPr>
                        <a:t>7</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098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2</a:t>
                      </a:r>
                      <a:r>
                        <a:rPr i="1" lang="en-GB" sz="1600">
                          <a:solidFill>
                            <a:schemeClr val="dk1"/>
                          </a:solidFill>
                          <a:latin typeface="Times New Roman"/>
                          <a:ea typeface="Times New Roman"/>
                          <a:cs typeface="Times New Roman"/>
                          <a:sym typeface="Times New Roman"/>
                        </a:rPr>
                        <a:t>y </a:t>
                      </a:r>
                      <a:r>
                        <a:rPr lang="en-GB" sz="1600">
                          <a:solidFill>
                            <a:schemeClr val="dk1"/>
                          </a:solidFill>
                          <a:latin typeface="Nunito Sans"/>
                          <a:ea typeface="Nunito Sans"/>
                          <a:cs typeface="Nunito Sans"/>
                          <a:sym typeface="Nunito Sans"/>
                        </a:rPr>
                        <a:t>= 6</a:t>
                      </a:r>
                      <a:r>
                        <a:rPr i="1" lang="en-GB" sz="1600">
                          <a:solidFill>
                            <a:schemeClr val="dk1"/>
                          </a:solidFill>
                          <a:latin typeface="Times New Roman"/>
                          <a:ea typeface="Times New Roman"/>
                          <a:cs typeface="Times New Roman"/>
                          <a:sym typeface="Times New Roman"/>
                        </a:rPr>
                        <a:t>x</a:t>
                      </a:r>
                      <a:r>
                        <a:rPr lang="en-GB" sz="1600">
                          <a:solidFill>
                            <a:schemeClr val="dk1"/>
                          </a:solidFill>
                          <a:latin typeface="Nunito Sans"/>
                          <a:ea typeface="Nunito Sans"/>
                          <a:cs typeface="Nunito Sans"/>
                          <a:sym typeface="Nunito Sans"/>
                        </a:rPr>
                        <a:t> - 11</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         </a:t>
                      </a:r>
                      <a:r>
                        <a:rPr b="1" lang="en-GB" sz="1600">
                          <a:solidFill>
                            <a:srgbClr val="00BC89"/>
                          </a:solidFill>
                          <a:latin typeface="Nunito Sans"/>
                          <a:ea typeface="Nunito Sans"/>
                          <a:cs typeface="Nunito Sans"/>
                          <a:sym typeface="Nunito Sans"/>
                        </a:rPr>
                        <a:t>3</a:t>
                      </a:r>
                      <a:endParaRPr b="1"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    </a:t>
                      </a:r>
                      <a:r>
                        <a:rPr b="1" lang="en-GB" sz="1600">
                          <a:solidFill>
                            <a:srgbClr val="00BC89"/>
                          </a:solidFill>
                          <a:latin typeface="Nunito Sans"/>
                          <a:ea typeface="Nunito Sans"/>
                          <a:cs typeface="Nunito Sans"/>
                          <a:sym typeface="Nunito Sans"/>
                        </a:rPr>
                        <a:t>(0, -5.5)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favourite football team:</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3" name="Google Shape;113;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2</a:t>
            </a:r>
            <a:endParaRPr b="1">
              <a:solidFill>
                <a:srgbClr val="FFFFFF"/>
              </a:solidFill>
              <a:latin typeface="Nunito Sans"/>
              <a:ea typeface="Nunito Sans"/>
              <a:cs typeface="Nunito Sans"/>
              <a:sym typeface="Nunito Sans"/>
            </a:endParaRPr>
          </a:p>
        </p:txBody>
      </p:sp>
      <p:pic>
        <p:nvPicPr>
          <p:cNvPr id="114" name="Google Shape;114;p21"/>
          <p:cNvPicPr preferRelativeResize="0"/>
          <p:nvPr/>
        </p:nvPicPr>
        <p:blipFill>
          <a:blip r:embed="rId3">
            <a:alphaModFix/>
          </a:blip>
          <a:stretch>
            <a:fillRect/>
          </a:stretch>
        </p:blipFill>
        <p:spPr>
          <a:xfrm>
            <a:off x="3581988" y="1552575"/>
            <a:ext cx="1980000" cy="720000"/>
          </a:xfrm>
          <a:prstGeom prst="rect">
            <a:avLst/>
          </a:prstGeom>
          <a:noFill/>
          <a:ln>
            <a:noFill/>
          </a:ln>
        </p:spPr>
      </p:pic>
      <p:pic>
        <p:nvPicPr>
          <p:cNvPr id="115" name="Google Shape;115;p21"/>
          <p:cNvPicPr preferRelativeResize="0"/>
          <p:nvPr/>
        </p:nvPicPr>
        <p:blipFill>
          <a:blip r:embed="rId4">
            <a:alphaModFix/>
          </a:blip>
          <a:stretch>
            <a:fillRect/>
          </a:stretch>
        </p:blipFill>
        <p:spPr>
          <a:xfrm>
            <a:off x="4093499" y="3322144"/>
            <a:ext cx="4896625" cy="1343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graphicFrame>
        <p:nvGraphicFramePr>
          <p:cNvPr id="120" name="Google Shape;120;p22"/>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2425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Three coins are tossed. </a:t>
                      </a:r>
                      <a:r>
                        <a:rPr b="0" lang="en-GB" sz="1600">
                          <a:solidFill>
                            <a:schemeClr val="dk1"/>
                          </a:solidFill>
                          <a:latin typeface="Nunito Sans"/>
                          <a:ea typeface="Nunito Sans"/>
                          <a:cs typeface="Nunito Sans"/>
                          <a:sym typeface="Nunito Sans"/>
                        </a:rPr>
                        <a:t>List the possible outcomes.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Purple paint is made from 3L of blue paint and 6L of red paint. What is the ratio of red paint to blue paint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8, 8, 10, 12, 13, 17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824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 </a:t>
                      </a:r>
                      <a:r>
                        <a:rPr lang="en-GB" sz="1600">
                          <a:solidFill>
                            <a:schemeClr val="dk1"/>
                          </a:solidFill>
                          <a:latin typeface="Nunito Sans"/>
                          <a:ea typeface="Nunito Sans"/>
                          <a:cs typeface="Nunito Sans"/>
                          <a:sym typeface="Nunito Sans"/>
                        </a:rPr>
                        <a:t>= 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eye colour: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1" name="Google Shape;121;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3</a:t>
            </a:r>
            <a:endParaRPr b="1">
              <a:solidFill>
                <a:srgbClr val="FFFFFF"/>
              </a:solidFill>
              <a:latin typeface="Nunito Sans"/>
              <a:ea typeface="Nunito Sans"/>
              <a:cs typeface="Nunito Sans"/>
              <a:sym typeface="Nunito Sans"/>
            </a:endParaRPr>
          </a:p>
        </p:txBody>
      </p:sp>
      <p:pic>
        <p:nvPicPr>
          <p:cNvPr id="122" name="Google Shape;122;p22"/>
          <p:cNvPicPr preferRelativeResize="0"/>
          <p:nvPr/>
        </p:nvPicPr>
        <p:blipFill>
          <a:blip r:embed="rId3">
            <a:alphaModFix/>
          </a:blip>
          <a:stretch>
            <a:fillRect/>
          </a:stretch>
        </p:blipFill>
        <p:spPr>
          <a:xfrm>
            <a:off x="3289025" y="3321600"/>
            <a:ext cx="5701099" cy="12504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graphicFrame>
        <p:nvGraphicFramePr>
          <p:cNvPr id="127" name="Google Shape;127;p23"/>
          <p:cNvGraphicFramePr/>
          <p:nvPr/>
        </p:nvGraphicFramePr>
        <p:xfrm>
          <a:off x="108044" y="862525"/>
          <a:ext cx="3000000" cy="3000000"/>
        </p:xfrm>
        <a:graphic>
          <a:graphicData uri="http://schemas.openxmlformats.org/drawingml/2006/table">
            <a:tbl>
              <a:tblPr bandRow="1" firstRow="1">
                <a:noFill/>
                <a:tableStyleId>{057831B1-ABF7-4ABE-AE25-8A9705640187}</a:tableStyleId>
              </a:tblPr>
              <a:tblGrid>
                <a:gridCol w="1546950"/>
                <a:gridCol w="1301375"/>
                <a:gridCol w="1615625"/>
                <a:gridCol w="1350275"/>
                <a:gridCol w="3067850"/>
              </a:tblGrid>
              <a:tr h="12425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Three coins are tossed. List the possible outcomes.</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HHH, HHT, HTH, THH, </a:t>
                      </a:r>
                      <a:endParaRPr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lang="en-GB" sz="1600">
                          <a:solidFill>
                            <a:srgbClr val="00BC89"/>
                          </a:solidFill>
                          <a:latin typeface="Nunito Sans"/>
                          <a:ea typeface="Nunito Sans"/>
                          <a:cs typeface="Nunito Sans"/>
                          <a:sym typeface="Nunito Sans"/>
                        </a:rPr>
                        <a:t>    TTT, TTH, THT, HTT</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Purple paint is made from 3L of blue paint and 6L of red paint. What is the ratio of red paint to blue paint in its simplest form?</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lang="en-GB" sz="1600">
                          <a:solidFill>
                            <a:srgbClr val="00BC89"/>
                          </a:solidFill>
                          <a:latin typeface="Nunito Sans"/>
                          <a:ea typeface="Nunito Sans"/>
                          <a:cs typeface="Nunito Sans"/>
                          <a:sym typeface="Nunito Sans"/>
                        </a:rPr>
                        <a:t>2:1</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 8, 8, 10, 12, 13, 17</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Median = </a:t>
                      </a:r>
                      <a:r>
                        <a:rPr lang="en-GB" sz="1600">
                          <a:solidFill>
                            <a:srgbClr val="00BC89"/>
                          </a:solidFill>
                          <a:latin typeface="Nunito Sans"/>
                          <a:ea typeface="Nunito Sans"/>
                          <a:cs typeface="Nunito Sans"/>
                          <a:sym typeface="Nunito Sans"/>
                        </a:rPr>
                        <a:t>11</a:t>
                      </a:r>
                      <a:endParaRPr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Mode =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00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For the straight line with equation</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 + </a:t>
                      </a:r>
                      <a:r>
                        <a:rPr i="1" lang="en-GB" sz="1600">
                          <a:solidFill>
                            <a:schemeClr val="dk1"/>
                          </a:solidFill>
                          <a:latin typeface="Times New Roman"/>
                          <a:ea typeface="Times New Roman"/>
                          <a:cs typeface="Times New Roman"/>
                          <a:sym typeface="Times New Roman"/>
                        </a:rPr>
                        <a:t>x </a:t>
                      </a:r>
                      <a:r>
                        <a:rPr lang="en-GB" sz="1600">
                          <a:solidFill>
                            <a:schemeClr val="dk1"/>
                          </a:solidFill>
                          <a:latin typeface="Nunito Sans"/>
                          <a:ea typeface="Nunito Sans"/>
                          <a:cs typeface="Nunito Sans"/>
                          <a:sym typeface="Nunito Sans"/>
                        </a:rPr>
                        <a:t>= 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State:</a:t>
                      </a:r>
                      <a:endParaRPr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gradient       </a:t>
                      </a:r>
                      <a:r>
                        <a:rPr b="1" lang="en-GB" sz="1600">
                          <a:solidFill>
                            <a:srgbClr val="00BC89"/>
                          </a:solidFill>
                          <a:latin typeface="Nunito Sans"/>
                          <a:ea typeface="Nunito Sans"/>
                          <a:cs typeface="Nunito Sans"/>
                          <a:sym typeface="Nunito Sans"/>
                        </a:rPr>
                        <a:t>-1</a:t>
                      </a:r>
                      <a:endParaRPr b="1" sz="1600">
                        <a:solidFill>
                          <a:srgbClr val="00BC89"/>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lang="en-GB" sz="1600">
                          <a:solidFill>
                            <a:schemeClr val="dk1"/>
                          </a:solidFill>
                          <a:latin typeface="Nunito Sans"/>
                          <a:ea typeface="Nunito Sans"/>
                          <a:cs typeface="Nunito Sans"/>
                          <a:sym typeface="Nunito Sans"/>
                        </a:rPr>
                        <a:t>The </a:t>
                      </a:r>
                      <a:r>
                        <a:rPr i="1" lang="en-GB" sz="1600">
                          <a:solidFill>
                            <a:schemeClr val="dk1"/>
                          </a:solidFill>
                          <a:latin typeface="Times New Roman"/>
                          <a:ea typeface="Times New Roman"/>
                          <a:cs typeface="Times New Roman"/>
                          <a:sym typeface="Times New Roman"/>
                        </a:rPr>
                        <a:t>y</a:t>
                      </a:r>
                      <a:r>
                        <a:rPr lang="en-GB" sz="1600">
                          <a:solidFill>
                            <a:schemeClr val="dk1"/>
                          </a:solidFill>
                          <a:latin typeface="Nunito Sans"/>
                          <a:ea typeface="Nunito Sans"/>
                          <a:cs typeface="Nunito Sans"/>
                          <a:sym typeface="Nunito Sans"/>
                        </a:rPr>
                        <a:t>-intercept  </a:t>
                      </a:r>
                      <a:r>
                        <a:rPr b="1" lang="en-GB" sz="1600">
                          <a:solidFill>
                            <a:srgbClr val="00BC89"/>
                          </a:solidFill>
                          <a:latin typeface="Nunito Sans"/>
                          <a:ea typeface="Nunito Sans"/>
                          <a:cs typeface="Nunito Sans"/>
                          <a:sym typeface="Nunito Sans"/>
                        </a:rPr>
                        <a:t>(0,5)</a:t>
                      </a:r>
                      <a:endParaRPr b="1"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two-way table showing eye colour: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8" name="Google Shape;128;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7, Day 3</a:t>
            </a:r>
            <a:endParaRPr b="1">
              <a:solidFill>
                <a:srgbClr val="FFFFFF"/>
              </a:solidFill>
              <a:latin typeface="Nunito Sans"/>
              <a:ea typeface="Nunito Sans"/>
              <a:cs typeface="Nunito Sans"/>
              <a:sym typeface="Nunito Sans"/>
            </a:endParaRPr>
          </a:p>
        </p:txBody>
      </p:sp>
      <p:pic>
        <p:nvPicPr>
          <p:cNvPr id="129" name="Google Shape;129;p23"/>
          <p:cNvPicPr preferRelativeResize="0"/>
          <p:nvPr/>
        </p:nvPicPr>
        <p:blipFill>
          <a:blip r:embed="rId3">
            <a:alphaModFix/>
          </a:blip>
          <a:stretch>
            <a:fillRect/>
          </a:stretch>
        </p:blipFill>
        <p:spPr>
          <a:xfrm>
            <a:off x="3202150" y="3245400"/>
            <a:ext cx="5787975" cy="12694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