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2DE5C6-6B5C-437F-B467-190F835567CA}">
  <a:tblStyle styleId="{562DE5C6-6B5C-437F-B467-190F835567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3A42E49-AF4D-48ED-A1E2-69437AFD3F1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43366BB-0328-4544-8CED-6AF369EFE51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6.xml"/><Relationship Id="rId22" Type="http://schemas.openxmlformats.org/officeDocument/2006/relationships/font" Target="fonts/NunitoSans-boldItalic.fntdata"/><Relationship Id="rId10" Type="http://schemas.openxmlformats.org/officeDocument/2006/relationships/slide" Target="slides/slide5.xml"/><Relationship Id="rId21" Type="http://schemas.openxmlformats.org/officeDocument/2006/relationships/font" Target="fonts/NunitoSans-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NunitoSans-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e6b0838f7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e6b0838f78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e7d33be6d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e7d33be6d8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e6b0838f78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e6b0838f78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e7d33be6d8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e7d33be6d8_0_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e6b0838f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e6b0838f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e6b0838f7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ge6b0838f78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e7d33be6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e7d33be6d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e6b0838f7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e6b0838f78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e7d33be6d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e7d33be6d8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e6b0838f78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e6b0838f78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e7d33be6d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e7d33be6d8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1" name="Shape 51"/>
        <p:cNvGrpSpPr/>
        <p:nvPr/>
      </p:nvGrpSpPr>
      <p:grpSpPr>
        <a:xfrm>
          <a:off x="0" y="0"/>
          <a:ext cx="0" cy="0"/>
          <a:chOff x="0" y="0"/>
          <a:chExt cx="0" cy="0"/>
        </a:xfrm>
      </p:grpSpPr>
      <p:sp>
        <p:nvSpPr>
          <p:cNvPr id="52" name="Google Shape;52;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3" name="Google Shape;53;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4" name="Shape 54"/>
        <p:cNvGrpSpPr/>
        <p:nvPr/>
      </p:nvGrpSpPr>
      <p:grpSpPr>
        <a:xfrm>
          <a:off x="0" y="0"/>
          <a:ext cx="0" cy="0"/>
          <a:chOff x="0" y="0"/>
          <a:chExt cx="0" cy="0"/>
        </a:xfrm>
      </p:grpSpPr>
      <p:sp>
        <p:nvSpPr>
          <p:cNvPr id="55" name="Google Shape;55;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6" name="Google Shape;56;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0" name="Shape 60"/>
        <p:cNvGrpSpPr/>
        <p:nvPr/>
      </p:nvGrpSpPr>
      <p:grpSpPr>
        <a:xfrm>
          <a:off x="0" y="0"/>
          <a:ext cx="0" cy="0"/>
          <a:chOff x="0" y="0"/>
          <a:chExt cx="0" cy="0"/>
        </a:xfrm>
      </p:grpSpPr>
      <p:sp>
        <p:nvSpPr>
          <p:cNvPr id="61" name="Google Shape;61;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2" name="Google Shape;62;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3" name="Google Shape;63;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5" name="Google Shape;65;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21" name="Google Shape;21;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2" name="Google Shape;22;p4"/>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3" name="Google Shape;23;p4"/>
          <p:cNvGraphicFramePr/>
          <p:nvPr/>
        </p:nvGraphicFramePr>
        <p:xfrm>
          <a:off x="0" y="369300"/>
          <a:ext cx="3000000" cy="3000000"/>
        </p:xfrm>
        <a:graphic>
          <a:graphicData uri="http://schemas.openxmlformats.org/drawingml/2006/table">
            <a:tbl>
              <a:tblPr>
                <a:noFill/>
                <a:tableStyleId>{562DE5C6-6B5C-437F-B467-190F835567CA}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4" name="Shape 24"/>
        <p:cNvGrpSpPr/>
        <p:nvPr/>
      </p:nvGrpSpPr>
      <p:grpSpPr>
        <a:xfrm>
          <a:off x="0" y="0"/>
          <a:ext cx="0" cy="0"/>
          <a:chOff x="0" y="0"/>
          <a:chExt cx="0" cy="0"/>
        </a:xfrm>
      </p:grpSpPr>
      <p:sp>
        <p:nvSpPr>
          <p:cNvPr id="25" name="Google Shape;25;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6" name="Google Shape;26;p5"/>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7" name="Google Shape;27;p5"/>
          <p:cNvGraphicFramePr/>
          <p:nvPr/>
        </p:nvGraphicFramePr>
        <p:xfrm>
          <a:off x="0" y="369300"/>
          <a:ext cx="3000000" cy="3000000"/>
        </p:xfrm>
        <a:graphic>
          <a:graphicData uri="http://schemas.openxmlformats.org/drawingml/2006/table">
            <a:tbl>
              <a:tblPr>
                <a:noFill/>
                <a:tableStyleId>{562DE5C6-6B5C-437F-B467-190F835567CA}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8" name="Google Shape;28;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2" name="Google Shape;32;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8" name="Google Shape;48;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9" name="Google Shape;49;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8</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24"/>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646850"/>
                <a:gridCol w="1270150"/>
                <a:gridCol w="1887650"/>
                <a:gridCol w="2530475"/>
              </a:tblGrid>
              <a:tr h="1456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the probability of drawing a picture card from a standard deck of playing cards?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£7500 is deposited in a bank account paying 1.5%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2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Work out:</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- 2</a:t>
                      </a:r>
                      <a:r>
                        <a:rPr b="0" baseline="3000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+ 4</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+ 2</a:t>
                      </a:r>
                      <a:r>
                        <a:rPr b="0" baseline="30000" lang="en-GB" sz="1600">
                          <a:solidFill>
                            <a:srgbClr val="000000"/>
                          </a:solidFill>
                          <a:latin typeface="Nunito Sans"/>
                          <a:ea typeface="Nunito Sans"/>
                          <a:cs typeface="Nunito Sans"/>
                          <a:sym typeface="Nunito Sans"/>
                        </a:rPr>
                        <a:t>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373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These triangles are similar.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Calculate the length of </a:t>
                      </a:r>
                      <a:r>
                        <a:rPr i="1" lang="en-GB" sz="1600">
                          <a:solidFill>
                            <a:schemeClr val="dk1"/>
                          </a:solidFill>
                          <a:latin typeface="Times New Roman"/>
                          <a:ea typeface="Times New Roman"/>
                          <a:cs typeface="Times New Roman"/>
                          <a:sym typeface="Times New Roman"/>
                        </a:rPr>
                        <a:t>j</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quarter circle: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8" name="Google Shape;13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pic>
        <p:nvPicPr>
          <p:cNvPr id="139" name="Google Shape;139;p24"/>
          <p:cNvPicPr preferRelativeResize="0"/>
          <p:nvPr/>
        </p:nvPicPr>
        <p:blipFill>
          <a:blip r:embed="rId3">
            <a:alphaModFix/>
          </a:blip>
          <a:stretch>
            <a:fillRect/>
          </a:stretch>
        </p:blipFill>
        <p:spPr>
          <a:xfrm>
            <a:off x="575450" y="3085201"/>
            <a:ext cx="2563960" cy="1641799"/>
          </a:xfrm>
          <a:prstGeom prst="rect">
            <a:avLst/>
          </a:prstGeom>
          <a:noFill/>
          <a:ln>
            <a:noFill/>
          </a:ln>
        </p:spPr>
      </p:pic>
      <p:pic>
        <p:nvPicPr>
          <p:cNvPr id="140" name="Google Shape;140;p24"/>
          <p:cNvPicPr preferRelativeResize="0"/>
          <p:nvPr/>
        </p:nvPicPr>
        <p:blipFill>
          <a:blip r:embed="rId4">
            <a:alphaModFix/>
          </a:blip>
          <a:stretch>
            <a:fillRect/>
          </a:stretch>
        </p:blipFill>
        <p:spPr>
          <a:xfrm>
            <a:off x="5420701" y="2982309"/>
            <a:ext cx="2253600" cy="164179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graphicFrame>
        <p:nvGraphicFramePr>
          <p:cNvPr id="145" name="Google Shape;145;p25"/>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646850"/>
                <a:gridCol w="1270150"/>
                <a:gridCol w="1887650"/>
                <a:gridCol w="2530475"/>
              </a:tblGrid>
              <a:tr h="1483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the probability of drawing a picture card from a standard deck of playing cards?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12/52 or 3/13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£7500 is deposited in a bank account paying 1.5%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2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Work out:</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- 2</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23</a:t>
                      </a:r>
                      <a:endParaRPr sz="1600">
                        <a:solidFill>
                          <a:srgbClr val="00BC89"/>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+ 4</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+ 2</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5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These triangles are similar.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Calculate the length of</a:t>
                      </a:r>
                      <a:r>
                        <a:rPr i="1" lang="en-GB" sz="1600">
                          <a:solidFill>
                            <a:schemeClr val="dk1"/>
                          </a:solidFill>
                          <a:latin typeface="Times New Roman"/>
                          <a:ea typeface="Times New Roman"/>
                          <a:cs typeface="Times New Roman"/>
                          <a:sym typeface="Times New Roman"/>
                        </a:rPr>
                        <a:t> j</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6cm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quarter circle: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63.62cm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6" name="Google Shape;146;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pic>
        <p:nvPicPr>
          <p:cNvPr id="147" name="Google Shape;147;p25"/>
          <p:cNvPicPr preferRelativeResize="0"/>
          <p:nvPr/>
        </p:nvPicPr>
        <p:blipFill>
          <a:blip r:embed="rId3">
            <a:alphaModFix/>
          </a:blip>
          <a:stretch>
            <a:fillRect/>
          </a:stretch>
        </p:blipFill>
        <p:spPr>
          <a:xfrm>
            <a:off x="575450" y="3085202"/>
            <a:ext cx="2563960" cy="1641799"/>
          </a:xfrm>
          <a:prstGeom prst="rect">
            <a:avLst/>
          </a:prstGeom>
          <a:noFill/>
          <a:ln>
            <a:noFill/>
          </a:ln>
        </p:spPr>
      </p:pic>
      <p:pic>
        <p:nvPicPr>
          <p:cNvPr id="148" name="Google Shape;148;p25"/>
          <p:cNvPicPr preferRelativeResize="0"/>
          <p:nvPr/>
        </p:nvPicPr>
        <p:blipFill>
          <a:blip r:embed="rId4">
            <a:alphaModFix/>
          </a:blip>
          <a:stretch>
            <a:fillRect/>
          </a:stretch>
        </p:blipFill>
        <p:spPr>
          <a:xfrm>
            <a:off x="5420701" y="2982309"/>
            <a:ext cx="2253600" cy="164179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6"/>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224600"/>
                <a:gridCol w="1692400"/>
                <a:gridCol w="2002825"/>
                <a:gridCol w="2415300"/>
              </a:tblGrid>
              <a:tr h="12259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Bobi tosses a 50p coin twice. What's the probability that he will get two heads?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£1500 is deposited in a bank account paying 2.5%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money is in the account after 8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“x</a:t>
                      </a:r>
                      <a:r>
                        <a:rPr b="0" baseline="30000" lang="en-GB" sz="1600">
                          <a:solidFill>
                            <a:srgbClr val="000000"/>
                          </a:solidFill>
                          <a:latin typeface="Nunito Sans"/>
                          <a:ea typeface="Nunito Sans"/>
                          <a:cs typeface="Nunito Sans"/>
                          <a:sym typeface="Nunito Sans"/>
                        </a:rPr>
                        <a:t>3 </a:t>
                      </a:r>
                      <a:r>
                        <a:rPr b="0" lang="en-GB" sz="1600">
                          <a:solidFill>
                            <a:srgbClr val="000000"/>
                          </a:solidFill>
                          <a:latin typeface="Nunito Sans"/>
                          <a:ea typeface="Nunito Sans"/>
                          <a:cs typeface="Nunito Sans"/>
                          <a:sym typeface="Nunito Sans"/>
                        </a:rPr>
                        <a:t>is bigger than x</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Is this true sometimes, </a:t>
                      </a:r>
                      <a:r>
                        <a:rPr b="0" lang="en-GB" sz="1600">
                          <a:solidFill>
                            <a:srgbClr val="000000"/>
                          </a:solidFill>
                          <a:latin typeface="Nunito Sans"/>
                          <a:ea typeface="Nunito Sans"/>
                          <a:cs typeface="Nunito Sans"/>
                          <a:sym typeface="Nunito Sans"/>
                        </a:rPr>
                        <a:t>always</a:t>
                      </a:r>
                      <a:r>
                        <a:rPr b="0" lang="en-GB" sz="1600">
                          <a:solidFill>
                            <a:srgbClr val="000000"/>
                          </a:solidFill>
                          <a:latin typeface="Nunito Sans"/>
                          <a:ea typeface="Nunito Sans"/>
                          <a:cs typeface="Nunito Sans"/>
                          <a:sym typeface="Nunito Sans"/>
                        </a:rPr>
                        <a:t>, or never?</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206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These triangles are similar.</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Calculate the length of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 which has had one quarter removed: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pic>
        <p:nvPicPr>
          <p:cNvPr id="155" name="Google Shape;155;p26"/>
          <p:cNvPicPr preferRelativeResize="0"/>
          <p:nvPr/>
        </p:nvPicPr>
        <p:blipFill>
          <a:blip r:embed="rId3">
            <a:alphaModFix/>
          </a:blip>
          <a:stretch>
            <a:fillRect/>
          </a:stretch>
        </p:blipFill>
        <p:spPr>
          <a:xfrm>
            <a:off x="359850" y="3046950"/>
            <a:ext cx="2831705" cy="1690675"/>
          </a:xfrm>
          <a:prstGeom prst="rect">
            <a:avLst/>
          </a:prstGeom>
          <a:noFill/>
          <a:ln>
            <a:noFill/>
          </a:ln>
        </p:spPr>
      </p:pic>
      <p:pic>
        <p:nvPicPr>
          <p:cNvPr id="156" name="Google Shape;156;p26"/>
          <p:cNvPicPr preferRelativeResize="0"/>
          <p:nvPr/>
        </p:nvPicPr>
        <p:blipFill>
          <a:blip r:embed="rId4">
            <a:alphaModFix/>
          </a:blip>
          <a:stretch>
            <a:fillRect/>
          </a:stretch>
        </p:blipFill>
        <p:spPr>
          <a:xfrm>
            <a:off x="5466300" y="3046950"/>
            <a:ext cx="1690675" cy="16906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graphicFrame>
        <p:nvGraphicFramePr>
          <p:cNvPr id="161" name="Google Shape;161;p27"/>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224600"/>
                <a:gridCol w="1692400"/>
                <a:gridCol w="2002825"/>
                <a:gridCol w="2415300"/>
              </a:tblGrid>
              <a:tr h="12259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Bobi tosses a 50p coin twice. What's the probability that he will get two heads? </a:t>
                      </a:r>
                      <a:r>
                        <a:rPr lang="en-GB" sz="1600">
                          <a:solidFill>
                            <a:srgbClr val="231F2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¼</a:t>
                      </a:r>
                      <a:r>
                        <a:rPr lang="en-GB" sz="1600">
                          <a:solidFill>
                            <a:srgbClr val="231F20"/>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£1500 is deposited in a bank account paying 2.5%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money is in the account after 8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£1800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“x</a:t>
                      </a:r>
                      <a:r>
                        <a:rPr b="0" baseline="30000" lang="en-GB" sz="1600">
                          <a:solidFill>
                            <a:srgbClr val="000000"/>
                          </a:solidFill>
                          <a:latin typeface="Nunito Sans"/>
                          <a:ea typeface="Nunito Sans"/>
                          <a:cs typeface="Nunito Sans"/>
                          <a:sym typeface="Nunito Sans"/>
                        </a:rPr>
                        <a:t>3 </a:t>
                      </a:r>
                      <a:r>
                        <a:rPr b="0" lang="en-GB" sz="1600">
                          <a:solidFill>
                            <a:srgbClr val="000000"/>
                          </a:solidFill>
                          <a:latin typeface="Nunito Sans"/>
                          <a:ea typeface="Nunito Sans"/>
                          <a:cs typeface="Nunito Sans"/>
                          <a:sym typeface="Nunito Sans"/>
                        </a:rPr>
                        <a:t>is bigger than x</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Is this true sometimes, </a:t>
                      </a:r>
                      <a:r>
                        <a:rPr b="0" lang="en-GB" sz="1600">
                          <a:solidFill>
                            <a:srgbClr val="000000"/>
                          </a:solidFill>
                          <a:latin typeface="Nunito Sans"/>
                          <a:ea typeface="Nunito Sans"/>
                          <a:cs typeface="Nunito Sans"/>
                          <a:sym typeface="Nunito Sans"/>
                        </a:rPr>
                        <a:t>always</a:t>
                      </a:r>
                      <a:r>
                        <a:rPr b="0" lang="en-GB" sz="1600">
                          <a:solidFill>
                            <a:srgbClr val="000000"/>
                          </a:solidFill>
                          <a:latin typeface="Nunito Sans"/>
                          <a:ea typeface="Nunito Sans"/>
                          <a:cs typeface="Nunito Sans"/>
                          <a:sym typeface="Nunito Sans"/>
                        </a:rPr>
                        <a:t>, or never?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S</a:t>
                      </a:r>
                      <a:r>
                        <a:rPr lang="en-GB" sz="1600">
                          <a:solidFill>
                            <a:srgbClr val="00BC89"/>
                          </a:solidFill>
                          <a:latin typeface="Nunito Sans"/>
                          <a:ea typeface="Nunito Sans"/>
                          <a:cs typeface="Nunito Sans"/>
                          <a:sym typeface="Nunito Sans"/>
                        </a:rPr>
                        <a:t>ometimes</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520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These triangles are similar.</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Calculate the length of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16cm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 which has had one quarter removed:      </a:t>
                      </a:r>
                      <a:r>
                        <a:rPr b="1" lang="en-GB" sz="1600">
                          <a:solidFill>
                            <a:srgbClr val="00BC89"/>
                          </a:solidFill>
                          <a:latin typeface="Nunito Sans"/>
                          <a:ea typeface="Nunito Sans"/>
                          <a:cs typeface="Nunito Sans"/>
                          <a:sym typeface="Nunito Sans"/>
                        </a:rPr>
                        <a:t>285.10cm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2" name="Google Shape;16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pic>
        <p:nvPicPr>
          <p:cNvPr id="163" name="Google Shape;163;p27"/>
          <p:cNvPicPr preferRelativeResize="0"/>
          <p:nvPr/>
        </p:nvPicPr>
        <p:blipFill>
          <a:blip r:embed="rId3">
            <a:alphaModFix/>
          </a:blip>
          <a:stretch>
            <a:fillRect/>
          </a:stretch>
        </p:blipFill>
        <p:spPr>
          <a:xfrm>
            <a:off x="359850" y="3046950"/>
            <a:ext cx="2786676" cy="1663801"/>
          </a:xfrm>
          <a:prstGeom prst="rect">
            <a:avLst/>
          </a:prstGeom>
          <a:noFill/>
          <a:ln>
            <a:noFill/>
          </a:ln>
        </p:spPr>
      </p:pic>
      <p:pic>
        <p:nvPicPr>
          <p:cNvPr id="164" name="Google Shape;164;p27"/>
          <p:cNvPicPr preferRelativeResize="0"/>
          <p:nvPr/>
        </p:nvPicPr>
        <p:blipFill>
          <a:blip r:embed="rId4">
            <a:alphaModFix/>
          </a:blip>
          <a:stretch>
            <a:fillRect/>
          </a:stretch>
        </p:blipFill>
        <p:spPr>
          <a:xfrm>
            <a:off x="5466300" y="3046950"/>
            <a:ext cx="1722076" cy="17220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6"/>
          <p:cNvGraphicFramePr/>
          <p:nvPr/>
        </p:nvGraphicFramePr>
        <p:xfrm>
          <a:off x="174000" y="829675"/>
          <a:ext cx="3000000" cy="3000000"/>
        </p:xfrm>
        <a:graphic>
          <a:graphicData uri="http://schemas.openxmlformats.org/drawingml/2006/table">
            <a:tbl>
              <a:tblPr>
                <a:noFill/>
                <a:tableStyleId>{E3A42E49-AF4D-48ED-A1E2-69437AFD3F18}</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Here we see topics that require use of definitions (congruence/similarity) so be sure to promote mathematical literacy for this. Confidence with “special numbers” should be encouraged as recognising these can be very helpful in exam situations.</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You may wish to discuss how simple interest relates to work done so far on proportion. Allow questions to be asked when dealing with probability, especially if students are unfamiliar with certain contexts.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Basic probability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Simple interest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Square, triangular, cube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Congruence and similarity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Circle area</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6" name="Google Shape;76;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74000" y="905875"/>
          <a:ext cx="3000000" cy="3000000"/>
        </p:xfrm>
        <a:graphic>
          <a:graphicData uri="http://schemas.openxmlformats.org/drawingml/2006/table">
            <a:tbl>
              <a:tblPr>
                <a:noFill/>
                <a:tableStyleId>{E3A42E49-AF4D-48ED-A1E2-69437AFD3F18}</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0731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Basic probability</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What must all probabilities sum to? Can you explain why this is the case?</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does listing outcomes help when calculating probability?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Simple interest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Most bank accounts do not use simple interest; why do you think this is the case?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Square, triangular, cube numbers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think these numbers relate to ideas from geometry?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Congruence and similarity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is it not always possible to tell “by eye” whether objects are similar or congruent?</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far do you agree that congruence could be considered a special case of similarity?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Circle area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Is there a way to check if your answer seems reasonable? What approximations could you use?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2" name="Google Shape;82;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301375"/>
                <a:gridCol w="1615625"/>
                <a:gridCol w="1940475"/>
                <a:gridCol w="2477650"/>
              </a:tblGrid>
              <a:tr h="13259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With one throw of a 6-sided die, what's the probability of throwing a 3?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£200 is deposited in a bank account paying 3% simple interest per annum.</a:t>
                      </a:r>
                      <a:endParaRPr b="0" sz="1600">
                        <a:solidFill>
                          <a:schemeClr val="dk1"/>
                        </a:solidFill>
                        <a:highlight>
                          <a:srgbClr val="FFFFFF"/>
                        </a:highlight>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2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down the first ten square numbers.</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154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Which shape is congruent to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8" name="Google Shape;88;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pic>
        <p:nvPicPr>
          <p:cNvPr id="89" name="Google Shape;89;p18"/>
          <p:cNvPicPr preferRelativeResize="0"/>
          <p:nvPr/>
        </p:nvPicPr>
        <p:blipFill>
          <a:blip r:embed="rId3">
            <a:alphaModFix/>
          </a:blip>
          <a:stretch>
            <a:fillRect/>
          </a:stretch>
        </p:blipFill>
        <p:spPr>
          <a:xfrm>
            <a:off x="301863" y="2941733"/>
            <a:ext cx="3068467" cy="1689001"/>
          </a:xfrm>
          <a:prstGeom prst="rect">
            <a:avLst/>
          </a:prstGeom>
          <a:noFill/>
          <a:ln>
            <a:noFill/>
          </a:ln>
        </p:spPr>
      </p:pic>
      <p:pic>
        <p:nvPicPr>
          <p:cNvPr id="90" name="Google Shape;90;p18"/>
          <p:cNvPicPr preferRelativeResize="0"/>
          <p:nvPr/>
        </p:nvPicPr>
        <p:blipFill>
          <a:blip r:embed="rId4">
            <a:alphaModFix/>
          </a:blip>
          <a:stretch>
            <a:fillRect/>
          </a:stretch>
        </p:blipFill>
        <p:spPr>
          <a:xfrm>
            <a:off x="5233050" y="2794650"/>
            <a:ext cx="1937775" cy="1937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301375"/>
                <a:gridCol w="1615625"/>
                <a:gridCol w="1940475"/>
                <a:gridCol w="2477650"/>
              </a:tblGrid>
              <a:tr h="11672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With one throw of a 6-sided die, what's the probability of throwing a 3?</a:t>
                      </a:r>
                      <a:r>
                        <a:rPr lang="en-GB" sz="1600">
                          <a:solidFill>
                            <a:srgbClr val="231F2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⅙</a:t>
                      </a:r>
                      <a:r>
                        <a:rPr lang="en-GB" sz="1600">
                          <a:solidFill>
                            <a:srgbClr val="231F20"/>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£200 is deposited in a bank account paying 3% simple interest per annum.</a:t>
                      </a:r>
                      <a:endParaRPr b="0" sz="1600">
                        <a:solidFill>
                          <a:schemeClr val="dk1"/>
                        </a:solidFill>
                        <a:highlight>
                          <a:srgbClr val="FFFFFF"/>
                        </a:highlight>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2 years?   </a:t>
                      </a:r>
                      <a:r>
                        <a:rPr lang="en-GB" sz="1600">
                          <a:solidFill>
                            <a:schemeClr val="dk1"/>
                          </a:solidFill>
                          <a:highlight>
                            <a:srgbClr val="FFFFFF"/>
                          </a:highlight>
                          <a:latin typeface="Nunito Sans"/>
                          <a:ea typeface="Nunito Sans"/>
                          <a:cs typeface="Nunito Sans"/>
                          <a:sym typeface="Nunito Sans"/>
                        </a:rPr>
                        <a:t> </a:t>
                      </a:r>
                      <a:r>
                        <a:rPr lang="en-GB" sz="1600">
                          <a:solidFill>
                            <a:srgbClr val="00BC89"/>
                          </a:solidFill>
                          <a:highlight>
                            <a:srgbClr val="FFFFFF"/>
                          </a:highlight>
                          <a:latin typeface="Nunito Sans"/>
                          <a:ea typeface="Nunito Sans"/>
                          <a:cs typeface="Nunito Sans"/>
                          <a:sym typeface="Nunito Sans"/>
                        </a:rPr>
                        <a:t>£12</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down the first ten square numbers.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1, 4, 9, 16, 25, 36, 49, 64, 81, 100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30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Which shape is congruent to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a:t>
                      </a:r>
                      <a:r>
                        <a:rPr b="1" i="1" lang="en-GB" sz="1600">
                          <a:solidFill>
                            <a:srgbClr val="00BC89"/>
                          </a:solidFill>
                          <a:latin typeface="Times New Roman"/>
                          <a:ea typeface="Times New Roman"/>
                          <a:cs typeface="Times New Roman"/>
                          <a:sym typeface="Times New Roman"/>
                        </a:rPr>
                        <a:t>b</a:t>
                      </a:r>
                      <a:endParaRPr b="1" i="1" sz="1600">
                        <a:solidFill>
                          <a:srgbClr val="00BC89"/>
                        </a:solidFill>
                        <a:latin typeface="Times New Roman"/>
                        <a:ea typeface="Times New Roman"/>
                        <a:cs typeface="Times New Roman"/>
                        <a:sym typeface="Times New Roman"/>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a:t>
                      </a:r>
                      <a:r>
                        <a:rPr lang="en-GB" sz="1600">
                          <a:solidFill>
                            <a:schemeClr val="dk1"/>
                          </a:solidFill>
                          <a:latin typeface="Nunito Sans"/>
                          <a:ea typeface="Nunito Sans"/>
                          <a:cs typeface="Nunito Sans"/>
                          <a:sym typeface="Nunito Sans"/>
                        </a:rPr>
                        <a:t>   </a:t>
                      </a:r>
                      <a:br>
                        <a:rPr lang="en-GB" sz="1600">
                          <a:solidFill>
                            <a:schemeClr val="dk1"/>
                          </a:solidFill>
                          <a:latin typeface="Nunito Sans"/>
                          <a:ea typeface="Nunito Sans"/>
                          <a:cs typeface="Nunito Sans"/>
                          <a:sym typeface="Nunito Sans"/>
                        </a:rPr>
                      </a:br>
                      <a:r>
                        <a:rPr b="1" lang="en-GB" sz="1600">
                          <a:solidFill>
                            <a:srgbClr val="00BC89"/>
                          </a:solidFill>
                          <a:latin typeface="Nunito Sans"/>
                          <a:ea typeface="Nunito Sans"/>
                          <a:cs typeface="Nunito Sans"/>
                          <a:sym typeface="Nunito Sans"/>
                        </a:rPr>
                        <a:t>28</a:t>
                      </a:r>
                      <a:r>
                        <a:rPr b="1" lang="en-GB" sz="1600">
                          <a:solidFill>
                            <a:srgbClr val="00BC89"/>
                          </a:solidFill>
                          <a:latin typeface="Nunito Sans"/>
                          <a:ea typeface="Nunito Sans"/>
                          <a:cs typeface="Nunito Sans"/>
                          <a:sym typeface="Nunito Sans"/>
                        </a:rPr>
                        <a:t>.27</a:t>
                      </a:r>
                      <a:r>
                        <a:rPr b="1" lang="en-GB" sz="1600">
                          <a:solidFill>
                            <a:srgbClr val="00BC89"/>
                          </a:solidFill>
                          <a:latin typeface="Nunito Sans"/>
                          <a:ea typeface="Nunito Sans"/>
                          <a:cs typeface="Nunito Sans"/>
                          <a:sym typeface="Nunito Sans"/>
                        </a:rPr>
                        <a:t>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sp>
        <p:nvSpPr>
          <p:cNvPr id="97" name="Google Shape;97;p19"/>
          <p:cNvSpPr txBox="1"/>
          <p:nvPr/>
        </p:nvSpPr>
        <p:spPr>
          <a:xfrm>
            <a:off x="1484200" y="4478175"/>
            <a:ext cx="703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id="98" name="Google Shape;98;p19"/>
          <p:cNvPicPr preferRelativeResize="0"/>
          <p:nvPr/>
        </p:nvPicPr>
        <p:blipFill>
          <a:blip r:embed="rId3">
            <a:alphaModFix/>
          </a:blip>
          <a:stretch>
            <a:fillRect/>
          </a:stretch>
        </p:blipFill>
        <p:spPr>
          <a:xfrm>
            <a:off x="301863" y="2941733"/>
            <a:ext cx="3068467" cy="1689001"/>
          </a:xfrm>
          <a:prstGeom prst="rect">
            <a:avLst/>
          </a:prstGeom>
          <a:noFill/>
          <a:ln>
            <a:noFill/>
          </a:ln>
        </p:spPr>
      </p:pic>
      <p:pic>
        <p:nvPicPr>
          <p:cNvPr id="99" name="Google Shape;99;p19"/>
          <p:cNvPicPr preferRelativeResize="0"/>
          <p:nvPr/>
        </p:nvPicPr>
        <p:blipFill>
          <a:blip r:embed="rId4">
            <a:alphaModFix/>
          </a:blip>
          <a:stretch>
            <a:fillRect/>
          </a:stretch>
        </p:blipFill>
        <p:spPr>
          <a:xfrm>
            <a:off x="6102300" y="2829463"/>
            <a:ext cx="1913524" cy="19135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621250"/>
                <a:gridCol w="1295750"/>
                <a:gridCol w="1350275"/>
                <a:gridCol w="3067850"/>
              </a:tblGrid>
              <a:tr h="1629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The probability that Tilly forgets her homework is 0.3; what is the </a:t>
                      </a:r>
                      <a:r>
                        <a:rPr b="0" lang="en-GB" sz="1600">
                          <a:solidFill>
                            <a:schemeClr val="dk1"/>
                          </a:solidFill>
                          <a:latin typeface="Nunito Sans"/>
                          <a:ea typeface="Nunito Sans"/>
                          <a:cs typeface="Nunito Sans"/>
                          <a:sym typeface="Nunito Sans"/>
                        </a:rPr>
                        <a:t>probability</a:t>
                      </a:r>
                      <a:r>
                        <a:rPr b="0" lang="en-GB" sz="1600">
                          <a:solidFill>
                            <a:schemeClr val="dk1"/>
                          </a:solidFill>
                          <a:latin typeface="Nunito Sans"/>
                          <a:ea typeface="Nunito Sans"/>
                          <a:cs typeface="Nunito Sans"/>
                          <a:sym typeface="Nunito Sans"/>
                        </a:rPr>
                        <a:t> she remembers her homework?</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£800 is deposited in a bank account paying 2%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4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down the first five cube numbers.</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17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Which shape is congruent to </a:t>
                      </a:r>
                      <a:r>
                        <a:rPr i="1" lang="en-GB" sz="1600">
                          <a:solidFill>
                            <a:schemeClr val="dk1"/>
                          </a:solidFill>
                          <a:latin typeface="Times New Roman"/>
                          <a:ea typeface="Times New Roman"/>
                          <a:cs typeface="Times New Roman"/>
                          <a:sym typeface="Times New Roman"/>
                        </a:rPr>
                        <a:t>m</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sp>
        <p:nvSpPr>
          <p:cNvPr id="106" name="Google Shape;106;p20"/>
          <p:cNvSpPr txBox="1"/>
          <p:nvPr/>
        </p:nvSpPr>
        <p:spPr>
          <a:xfrm>
            <a:off x="1431875" y="3415075"/>
            <a:ext cx="53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id="107" name="Google Shape;107;p20"/>
          <p:cNvPicPr preferRelativeResize="0"/>
          <p:nvPr/>
        </p:nvPicPr>
        <p:blipFill>
          <a:blip r:embed="rId3">
            <a:alphaModFix/>
          </a:blip>
          <a:stretch>
            <a:fillRect/>
          </a:stretch>
        </p:blipFill>
        <p:spPr>
          <a:xfrm>
            <a:off x="650350" y="3070436"/>
            <a:ext cx="2842675" cy="1785039"/>
          </a:xfrm>
          <a:prstGeom prst="rect">
            <a:avLst/>
          </a:prstGeom>
          <a:noFill/>
          <a:ln>
            <a:noFill/>
          </a:ln>
        </p:spPr>
      </p:pic>
      <p:pic>
        <p:nvPicPr>
          <p:cNvPr id="108" name="Google Shape;108;p20"/>
          <p:cNvPicPr preferRelativeResize="0"/>
          <p:nvPr/>
        </p:nvPicPr>
        <p:blipFill>
          <a:blip r:embed="rId4">
            <a:alphaModFix/>
          </a:blip>
          <a:stretch>
            <a:fillRect/>
          </a:stretch>
        </p:blipFill>
        <p:spPr>
          <a:xfrm>
            <a:off x="5362975" y="3070425"/>
            <a:ext cx="1607676" cy="16032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aphicFrame>
        <p:nvGraphicFramePr>
          <p:cNvPr id="113" name="Google Shape;113;p21"/>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621250"/>
                <a:gridCol w="1295750"/>
                <a:gridCol w="1734100"/>
                <a:gridCol w="2684025"/>
              </a:tblGrid>
              <a:tr h="1721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The probability that Tilly forgets her homework is 0.3; what is the probability she remembers her homework?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0.7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£800 is deposited in a bank account paying 2%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4 years?</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lang="en-GB" sz="1600">
                          <a:solidFill>
                            <a:srgbClr val="00BC89"/>
                          </a:solidFill>
                          <a:highlight>
                            <a:srgbClr val="FFFFFF"/>
                          </a:highlight>
                          <a:latin typeface="Nunito Sans"/>
                          <a:ea typeface="Nunito Sans"/>
                          <a:cs typeface="Nunito Sans"/>
                          <a:sym typeface="Nunito Sans"/>
                        </a:rPr>
                        <a:t>£64</a:t>
                      </a:r>
                      <a:endParaRPr sz="1600">
                        <a:solidFill>
                          <a:srgbClr val="00BC89"/>
                        </a:solidFill>
                        <a:highlight>
                          <a:srgbClr val="FFFFFF"/>
                        </a:highlight>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down the first five cube numbers.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1, 8, 27, 64, 125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763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Which shape is congruent to </a:t>
                      </a:r>
                      <a:r>
                        <a:rPr i="1" lang="en-GB" sz="1600">
                          <a:solidFill>
                            <a:schemeClr val="dk1"/>
                          </a:solidFill>
                          <a:latin typeface="Times New Roman"/>
                          <a:ea typeface="Times New Roman"/>
                          <a:cs typeface="Times New Roman"/>
                          <a:sym typeface="Times New Roman"/>
                        </a:rPr>
                        <a:t>m</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a:t>
                      </a:r>
                      <a:r>
                        <a:rPr b="1" i="1" lang="en-GB" sz="1600">
                          <a:solidFill>
                            <a:srgbClr val="00BC89"/>
                          </a:solidFill>
                          <a:latin typeface="Times New Roman"/>
                          <a:ea typeface="Times New Roman"/>
                          <a:cs typeface="Times New Roman"/>
                          <a:sym typeface="Times New Roman"/>
                        </a:rPr>
                        <a:t>C</a:t>
                      </a:r>
                      <a:endParaRPr b="1" i="1" sz="1600">
                        <a:solidFill>
                          <a:srgbClr val="00BC89"/>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circle: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78.54cm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4" name="Google Shape;11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pic>
        <p:nvPicPr>
          <p:cNvPr id="115" name="Google Shape;115;p21"/>
          <p:cNvPicPr preferRelativeResize="0"/>
          <p:nvPr/>
        </p:nvPicPr>
        <p:blipFill>
          <a:blip r:embed="rId3">
            <a:alphaModFix/>
          </a:blip>
          <a:stretch>
            <a:fillRect/>
          </a:stretch>
        </p:blipFill>
        <p:spPr>
          <a:xfrm>
            <a:off x="5800725" y="3176671"/>
            <a:ext cx="1240800" cy="1237351"/>
          </a:xfrm>
          <a:prstGeom prst="rect">
            <a:avLst/>
          </a:prstGeom>
          <a:noFill/>
          <a:ln>
            <a:noFill/>
          </a:ln>
        </p:spPr>
      </p:pic>
      <p:pic>
        <p:nvPicPr>
          <p:cNvPr id="116" name="Google Shape;116;p21"/>
          <p:cNvPicPr preferRelativeResize="0"/>
          <p:nvPr/>
        </p:nvPicPr>
        <p:blipFill>
          <a:blip r:embed="rId4">
            <a:alphaModFix/>
          </a:blip>
          <a:stretch>
            <a:fillRect/>
          </a:stretch>
        </p:blipFill>
        <p:spPr>
          <a:xfrm>
            <a:off x="650350" y="3070436"/>
            <a:ext cx="2842675" cy="178503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2"/>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301375"/>
                <a:gridCol w="1615625"/>
                <a:gridCol w="1350275"/>
                <a:gridCol w="3067850"/>
              </a:tblGrid>
              <a:tr h="16559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With one throw of a 6-sided die, what's the probability of throwing a 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£250 is deposited in a bank account paying 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5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Continue this sequence: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1, 3, 6, 10, 15, …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54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Are these rectangles congruent, </a:t>
                      </a:r>
                      <a:r>
                        <a:rPr lang="en-GB" sz="1600">
                          <a:latin typeface="Nunito Sans"/>
                          <a:ea typeface="Nunito Sans"/>
                          <a:cs typeface="Nunito Sans"/>
                          <a:sym typeface="Nunito Sans"/>
                        </a:rPr>
                        <a:t>similar</a:t>
                      </a:r>
                      <a:r>
                        <a:rPr lang="en-GB" sz="1600">
                          <a:solidFill>
                            <a:srgbClr val="000000"/>
                          </a:solidFill>
                          <a:latin typeface="Nunito Sans"/>
                          <a:ea typeface="Nunito Sans"/>
                          <a:cs typeface="Nunito Sans"/>
                          <a:sym typeface="Nunito Sans"/>
                        </a:rPr>
                        <a:t> or </a:t>
                      </a:r>
                      <a:r>
                        <a:rPr lang="en-GB" sz="1600">
                          <a:latin typeface="Nunito Sans"/>
                          <a:ea typeface="Nunito Sans"/>
                          <a:cs typeface="Nunito Sans"/>
                          <a:sym typeface="Nunito Sans"/>
                        </a:rPr>
                        <a:t>neither?</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semicircle: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pic>
        <p:nvPicPr>
          <p:cNvPr id="123" name="Google Shape;123;p22"/>
          <p:cNvPicPr preferRelativeResize="0"/>
          <p:nvPr/>
        </p:nvPicPr>
        <p:blipFill>
          <a:blip r:embed="rId3">
            <a:alphaModFix/>
          </a:blip>
          <a:stretch>
            <a:fillRect/>
          </a:stretch>
        </p:blipFill>
        <p:spPr>
          <a:xfrm>
            <a:off x="218025" y="3034825"/>
            <a:ext cx="4058842" cy="1737750"/>
          </a:xfrm>
          <a:prstGeom prst="rect">
            <a:avLst/>
          </a:prstGeom>
          <a:noFill/>
          <a:ln>
            <a:noFill/>
          </a:ln>
        </p:spPr>
      </p:pic>
      <p:pic>
        <p:nvPicPr>
          <p:cNvPr id="124" name="Google Shape;124;p22"/>
          <p:cNvPicPr preferRelativeResize="0"/>
          <p:nvPr/>
        </p:nvPicPr>
        <p:blipFill>
          <a:blip r:embed="rId4">
            <a:alphaModFix/>
          </a:blip>
          <a:stretch>
            <a:fillRect/>
          </a:stretch>
        </p:blipFill>
        <p:spPr>
          <a:xfrm>
            <a:off x="5006725" y="3034825"/>
            <a:ext cx="2935149" cy="1488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aphicFrame>
        <p:nvGraphicFramePr>
          <p:cNvPr id="129" name="Google Shape;129;p23"/>
          <p:cNvGraphicFramePr/>
          <p:nvPr/>
        </p:nvGraphicFramePr>
        <p:xfrm>
          <a:off x="108044" y="862525"/>
          <a:ext cx="3000000" cy="3000000"/>
        </p:xfrm>
        <a:graphic>
          <a:graphicData uri="http://schemas.openxmlformats.org/drawingml/2006/table">
            <a:tbl>
              <a:tblPr bandRow="1" firstRow="1">
                <a:noFill/>
                <a:tableStyleId>{243366BB-0328-4544-8CED-6AF369EFE513}</a:tableStyleId>
              </a:tblPr>
              <a:tblGrid>
                <a:gridCol w="1546950"/>
                <a:gridCol w="1301375"/>
                <a:gridCol w="1615625"/>
                <a:gridCol w="1350275"/>
                <a:gridCol w="3067850"/>
              </a:tblGrid>
              <a:tr h="10997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rgbClr val="231F20"/>
                          </a:solidFill>
                          <a:latin typeface="Nunito Sans"/>
                          <a:ea typeface="Nunito Sans"/>
                          <a:cs typeface="Nunito Sans"/>
                          <a:sym typeface="Nunito Sans"/>
                        </a:rPr>
                        <a:t>With one throw of a 6-sided die, what's the probability of throwing a 7?      </a:t>
                      </a:r>
                      <a:r>
                        <a:rPr lang="en-GB" sz="1600">
                          <a:solidFill>
                            <a:srgbClr val="00BC89"/>
                          </a:solidFill>
                          <a:latin typeface="Nunito Sans"/>
                          <a:ea typeface="Nunito Sans"/>
                          <a:cs typeface="Nunito Sans"/>
                          <a:sym typeface="Nunito Sans"/>
                        </a:rPr>
                        <a:t>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highlight>
                            <a:srgbClr val="FFFFFF"/>
                          </a:highlight>
                          <a:latin typeface="Nunito Sans"/>
                          <a:ea typeface="Nunito Sans"/>
                          <a:cs typeface="Nunito Sans"/>
                          <a:sym typeface="Nunito Sans"/>
                        </a:rPr>
                        <a:t>£250 is deposited in a bank account paying 5% simple interest per annum.</a:t>
                      </a:r>
                      <a:endParaRPr b="0" sz="1600">
                        <a:solidFill>
                          <a:schemeClr val="dk1"/>
                        </a:solidFill>
                        <a:highlight>
                          <a:srgbClr val="FFFFFF"/>
                        </a:highlight>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highlight>
                            <a:srgbClr val="FFFFFF"/>
                          </a:highlight>
                          <a:latin typeface="Nunito Sans"/>
                          <a:ea typeface="Nunito Sans"/>
                          <a:cs typeface="Nunito Sans"/>
                          <a:sym typeface="Nunito Sans"/>
                        </a:rPr>
                        <a:t>How much interest will have been paid after 5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£62.50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Continue this sequence: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1, 3, 6, 10, 15,</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21</a:t>
                      </a:r>
                      <a:r>
                        <a:rPr lang="en-GB" sz="1600">
                          <a:solidFill>
                            <a:srgbClr val="000000"/>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86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Are these rectangles congruent, </a:t>
                      </a:r>
                      <a:r>
                        <a:rPr lang="en-GB" sz="1600">
                          <a:latin typeface="Nunito Sans"/>
                          <a:ea typeface="Nunito Sans"/>
                          <a:cs typeface="Nunito Sans"/>
                          <a:sym typeface="Nunito Sans"/>
                        </a:rPr>
                        <a:t>similar</a:t>
                      </a:r>
                      <a:r>
                        <a:rPr lang="en-GB" sz="1600">
                          <a:solidFill>
                            <a:srgbClr val="000000"/>
                          </a:solidFill>
                          <a:latin typeface="Nunito Sans"/>
                          <a:ea typeface="Nunito Sans"/>
                          <a:cs typeface="Nunito Sans"/>
                          <a:sym typeface="Nunito Sans"/>
                        </a:rPr>
                        <a:t> or </a:t>
                      </a:r>
                      <a:r>
                        <a:rPr lang="en-GB" sz="1600">
                          <a:latin typeface="Nunito Sans"/>
                          <a:ea typeface="Nunito Sans"/>
                          <a:cs typeface="Nunito Sans"/>
                          <a:sym typeface="Nunito Sans"/>
                        </a:rPr>
                        <a:t>neither?   </a:t>
                      </a:r>
                      <a:r>
                        <a:rPr b="1" lang="en-GB" sz="1600">
                          <a:solidFill>
                            <a:srgbClr val="00BC89"/>
                          </a:solidFill>
                          <a:latin typeface="Nunito Sans"/>
                          <a:ea typeface="Nunito Sans"/>
                          <a:cs typeface="Nunito Sans"/>
                          <a:sym typeface="Nunito Sans"/>
                        </a:rPr>
                        <a:t>S</a:t>
                      </a:r>
                      <a:r>
                        <a:rPr b="1" lang="en-GB" sz="1600">
                          <a:solidFill>
                            <a:srgbClr val="00BC89"/>
                          </a:solidFill>
                          <a:latin typeface="Nunito Sans"/>
                          <a:ea typeface="Nunito Sans"/>
                          <a:cs typeface="Nunito Sans"/>
                          <a:sym typeface="Nunito Sans"/>
                        </a:rPr>
                        <a:t>imilar</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Calculate the area of this semicircle: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76.97cm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0" name="Google Shape;130;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pic>
        <p:nvPicPr>
          <p:cNvPr id="131" name="Google Shape;131;p23"/>
          <p:cNvPicPr preferRelativeResize="0"/>
          <p:nvPr/>
        </p:nvPicPr>
        <p:blipFill>
          <a:blip r:embed="rId3">
            <a:alphaModFix/>
          </a:blip>
          <a:stretch>
            <a:fillRect/>
          </a:stretch>
        </p:blipFill>
        <p:spPr>
          <a:xfrm>
            <a:off x="218025" y="3034825"/>
            <a:ext cx="4131542" cy="1768874"/>
          </a:xfrm>
          <a:prstGeom prst="rect">
            <a:avLst/>
          </a:prstGeom>
          <a:noFill/>
          <a:ln>
            <a:noFill/>
          </a:ln>
        </p:spPr>
      </p:pic>
      <p:pic>
        <p:nvPicPr>
          <p:cNvPr id="132" name="Google Shape;132;p23"/>
          <p:cNvPicPr preferRelativeResize="0"/>
          <p:nvPr/>
        </p:nvPicPr>
        <p:blipFill>
          <a:blip r:embed="rId4">
            <a:alphaModFix/>
          </a:blip>
          <a:stretch>
            <a:fillRect/>
          </a:stretch>
        </p:blipFill>
        <p:spPr>
          <a:xfrm>
            <a:off x="5006725" y="3201637"/>
            <a:ext cx="2935149" cy="1488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