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2" r:id="rId5"/>
    <p:sldMasterId id="214748367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Lst>
  <p:sldSz cy="5143500" cx="9144000"/>
  <p:notesSz cx="6858000" cy="9144000"/>
  <p:embeddedFontLst>
    <p:embeddedFont>
      <p:font typeface="Nunito Sans"/>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3419">
          <p15:clr>
            <a:srgbClr val="9AA0A6"/>
          </p15:clr>
        </p15:guide>
        <p15:guide id="2" pos="3142">
          <p15:clr>
            <a:srgbClr val="9AA0A6"/>
          </p15:clr>
        </p15:guide>
        <p15:guide id="3" orient="horz" pos="1712">
          <p15:clr>
            <a:srgbClr val="9AA0A6"/>
          </p15:clr>
        </p15:guide>
        <p15:guide id="4" orient="horz" pos="1122">
          <p15:clr>
            <a:srgbClr val="9AA0A6"/>
          </p15:clr>
        </p15:guide>
        <p15:guide id="5" orient="horz" pos="2465">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4F4BFF5-4185-4CD5-94AF-749471AF43DA}">
  <a:tblStyle styleId="{B4F4BFF5-4185-4CD5-94AF-749471AF43D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E4CDA51-1B5D-4719-8F18-F8255F4B3BA5}"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3419"/>
        <p:guide pos="3142"/>
        <p:guide pos="1712" orient="horz"/>
        <p:guide pos="1122" orient="horz"/>
        <p:guide pos="2465" orient="horz"/>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11" Type="http://schemas.openxmlformats.org/officeDocument/2006/relationships/slide" Target="slides/slide4.xml"/><Relationship Id="rId22" Type="http://schemas.openxmlformats.org/officeDocument/2006/relationships/font" Target="fonts/NunitoSans-bold.fntdata"/><Relationship Id="rId10" Type="http://schemas.openxmlformats.org/officeDocument/2006/relationships/slide" Target="slides/slide3.xml"/><Relationship Id="rId21" Type="http://schemas.openxmlformats.org/officeDocument/2006/relationships/font" Target="fonts/NunitoSans-regular.fntdata"/><Relationship Id="rId13" Type="http://schemas.openxmlformats.org/officeDocument/2006/relationships/slide" Target="slides/slide6.xml"/><Relationship Id="rId24" Type="http://schemas.openxmlformats.org/officeDocument/2006/relationships/font" Target="fonts/NunitoSans-boldItalic.fntdata"/><Relationship Id="rId12" Type="http://schemas.openxmlformats.org/officeDocument/2006/relationships/slide" Target="slides/slide5.xml"/><Relationship Id="rId23" Type="http://schemas.openxmlformats.org/officeDocument/2006/relationships/font" Target="fonts/Nunito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5" Type="http://schemas.openxmlformats.org/officeDocument/2006/relationships/slideMaster" Target="slideMasters/slideMaster1.xml"/><Relationship Id="rId19" Type="http://schemas.openxmlformats.org/officeDocument/2006/relationships/slide" Target="slides/slide12.xml"/><Relationship Id="rId6" Type="http://schemas.openxmlformats.org/officeDocument/2006/relationships/slideMaster" Target="slideMasters/slideMaster2.xml"/><Relationship Id="rId18" Type="http://schemas.openxmlformats.org/officeDocument/2006/relationships/slide" Target="slides/slide11.xml"/><Relationship Id="rId7" Type="http://schemas.openxmlformats.org/officeDocument/2006/relationships/notesMaster" Target="notesMasters/notesMaster1.xml"/><Relationship Id="rId8"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dfcf2d90de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gdfcf2d90de_0_1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e0af969d9b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ge0af969d9b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efcadf304d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gefcadf304d_0_3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e0af969d9b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 name="Google Shape;188;ge0af969d9b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efcadf304d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gefcadf304d_0_5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dfcf2d90de_0_1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dfcf2d90de_0_1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dfcf2d90de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dfcf2d90de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dfcf2d90de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dfcf2d90de_0_14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efcadf304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efcadf304d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0af969d9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e0af969d9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efcadf304d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gefcadf304d_0_2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e0af969d9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e0af969d9b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efcadf304d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efcadf304d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6" name="Google Shape;56;p14"/>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4"/>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58" name="Google Shape;58;p14"/>
          <p:cNvSpPr txBox="1"/>
          <p:nvPr/>
        </p:nvSpPr>
        <p:spPr>
          <a:xfrm>
            <a:off x="0" y="3380300"/>
            <a:ext cx="9144000" cy="594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0"/>
              </a:spcBef>
              <a:spcAft>
                <a:spcPts val="0"/>
              </a:spcAft>
              <a:buClr>
                <a:schemeClr val="dk1"/>
              </a:buClr>
              <a:buSzPts val="1800"/>
              <a:buNone/>
            </a:pPr>
            <a:r>
              <a:rPr lang="en">
                <a:solidFill>
                  <a:srgbClr val="FFFFFF"/>
                </a:solidFill>
                <a:latin typeface="Nunito Sans"/>
                <a:ea typeface="Nunito Sans"/>
                <a:cs typeface="Nunito Sans"/>
                <a:sym typeface="Nunito Sans"/>
              </a:rPr>
              <a:t>GCSE – FOUNDATION</a:t>
            </a:r>
            <a:endParaRPr>
              <a:solidFill>
                <a:srgbClr val="FFFFFF"/>
              </a:solidFill>
              <a:latin typeface="Nunito Sans"/>
              <a:ea typeface="Nunito Sans"/>
              <a:cs typeface="Nunito Sans"/>
              <a:sym typeface="Nunito Sans"/>
            </a:endParaRPr>
          </a:p>
          <a:p>
            <a:pPr indent="0" lvl="0" marL="0" rtl="0" algn="ctr">
              <a:lnSpc>
                <a:spcPct val="90000"/>
              </a:lnSpc>
              <a:spcBef>
                <a:spcPts val="800"/>
              </a:spcBef>
              <a:spcAft>
                <a:spcPts val="0"/>
              </a:spcAft>
              <a:buClr>
                <a:schemeClr val="dk1"/>
              </a:buClr>
              <a:buSzPts val="1800"/>
              <a:buNone/>
            </a:pPr>
            <a:r>
              <a:rPr lang="en">
                <a:solidFill>
                  <a:srgbClr val="FFFFFF"/>
                </a:solidFill>
                <a:latin typeface="Nunito Sans"/>
                <a:ea typeface="Nunito Sans"/>
                <a:cs typeface="Nunito Sans"/>
                <a:sym typeface="Nunito Sans"/>
              </a:rPr>
              <a:t>SPRING TERM</a:t>
            </a:r>
            <a:endParaRPr>
              <a:solidFill>
                <a:srgbClr val="FFFFFF"/>
              </a:solidFill>
              <a:latin typeface="Nunito Sans"/>
              <a:ea typeface="Nunito Sans"/>
              <a:cs typeface="Nunito Sans"/>
              <a:sym typeface="Nunito Sans"/>
            </a:endParaRPr>
          </a:p>
        </p:txBody>
      </p:sp>
      <p:sp>
        <p:nvSpPr>
          <p:cNvPr id="59" name="Google Shape;59;p14"/>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0" name="Google Shape;60;p14"/>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1" name="Shape 61"/>
        <p:cNvGrpSpPr/>
        <p:nvPr/>
      </p:nvGrpSpPr>
      <p:grpSpPr>
        <a:xfrm>
          <a:off x="0" y="0"/>
          <a:ext cx="0" cy="0"/>
          <a:chOff x="0" y="0"/>
          <a:chExt cx="0" cy="0"/>
        </a:xfrm>
      </p:grpSpPr>
      <p:sp>
        <p:nvSpPr>
          <p:cNvPr id="62" name="Google Shape;62;p15"/>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3" name="Google Shape;63;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4" name="Shape 64"/>
        <p:cNvGrpSpPr/>
        <p:nvPr/>
      </p:nvGrpSpPr>
      <p:grpSpPr>
        <a:xfrm>
          <a:off x="0" y="0"/>
          <a:ext cx="0" cy="0"/>
          <a:chOff x="0" y="0"/>
          <a:chExt cx="0" cy="0"/>
        </a:xfrm>
      </p:grpSpPr>
      <p:sp>
        <p:nvSpPr>
          <p:cNvPr id="65" name="Google Shape;65;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6" name="Google Shape;66;p16"/>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Spring Term</a:t>
            </a:r>
            <a:endParaRPr sz="1200"/>
          </a:p>
        </p:txBody>
      </p:sp>
      <p:graphicFrame>
        <p:nvGraphicFramePr>
          <p:cNvPr id="67" name="Google Shape;67;p16"/>
          <p:cNvGraphicFramePr/>
          <p:nvPr/>
        </p:nvGraphicFramePr>
        <p:xfrm>
          <a:off x="0" y="369300"/>
          <a:ext cx="3000000" cy="3000000"/>
        </p:xfrm>
        <a:graphic>
          <a:graphicData uri="http://schemas.openxmlformats.org/drawingml/2006/table">
            <a:tbl>
              <a:tblPr>
                <a:noFill/>
                <a:tableStyleId>{B4F4BFF5-4185-4CD5-94AF-749471AF43DA}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68" name="Google Shape;68;p16"/>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6"/>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900">
                <a:solidFill>
                  <a:srgbClr val="FFFFFF"/>
                </a:solidFill>
                <a:latin typeface="Nunito Sans"/>
                <a:ea typeface="Nunito Sans"/>
                <a:cs typeface="Nunito Sans"/>
                <a:sym typeface="Nunito Sans"/>
              </a:rPr>
              <a:t>   thirdspacelearning.com </a:t>
            </a:r>
            <a:r>
              <a:rPr lang="en"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70" name="Google Shape;70;p16"/>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71" name="Shape 71"/>
        <p:cNvGrpSpPr/>
        <p:nvPr/>
      </p:nvGrpSpPr>
      <p:grpSpPr>
        <a:xfrm>
          <a:off x="0" y="0"/>
          <a:ext cx="0" cy="0"/>
          <a:chOff x="0" y="0"/>
          <a:chExt cx="0" cy="0"/>
        </a:xfrm>
      </p:grpSpPr>
      <p:sp>
        <p:nvSpPr>
          <p:cNvPr id="72" name="Google Shape;72;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7"/>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000">
                <a:solidFill>
                  <a:srgbClr val="2779F5"/>
                </a:solidFill>
                <a:latin typeface="Nunito Sans"/>
                <a:ea typeface="Nunito Sans"/>
                <a:cs typeface="Nunito Sans"/>
                <a:sym typeface="Nunito Sans"/>
              </a:rPr>
              <a:t>  GCSE Maths Revision | Fluent in Five | </a:t>
            </a:r>
            <a:r>
              <a:rPr lang="en" sz="1000">
                <a:solidFill>
                  <a:srgbClr val="2779F5"/>
                </a:solidFill>
                <a:latin typeface="Nunito Sans"/>
                <a:ea typeface="Nunito Sans"/>
                <a:cs typeface="Nunito Sans"/>
                <a:sym typeface="Nunito Sans"/>
              </a:rPr>
              <a:t>Spring Term</a:t>
            </a:r>
            <a:endParaRPr sz="1200"/>
          </a:p>
        </p:txBody>
      </p:sp>
      <p:graphicFrame>
        <p:nvGraphicFramePr>
          <p:cNvPr id="74" name="Google Shape;74;p17"/>
          <p:cNvGraphicFramePr/>
          <p:nvPr/>
        </p:nvGraphicFramePr>
        <p:xfrm>
          <a:off x="0" y="369300"/>
          <a:ext cx="3000000" cy="3000000"/>
        </p:xfrm>
        <a:graphic>
          <a:graphicData uri="http://schemas.openxmlformats.org/drawingml/2006/table">
            <a:tbl>
              <a:tblPr>
                <a:noFill/>
                <a:tableStyleId>{B4F4BFF5-4185-4CD5-94AF-749471AF43DA}</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75" name="Google Shape;75;p17"/>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6" name="Shape 76"/>
        <p:cNvGrpSpPr/>
        <p:nvPr/>
      </p:nvGrpSpPr>
      <p:grpSpPr>
        <a:xfrm>
          <a:off x="0" y="0"/>
          <a:ext cx="0" cy="0"/>
          <a:chOff x="0" y="0"/>
          <a:chExt cx="0" cy="0"/>
        </a:xfrm>
      </p:grpSpPr>
      <p:sp>
        <p:nvSpPr>
          <p:cNvPr id="77" name="Google Shape;77;p18"/>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8" name="Google Shape;78;p18"/>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79" name="Google Shape;79;p18"/>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0" name="Google Shape;80;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1" name="Shape 81"/>
        <p:cNvGrpSpPr/>
        <p:nvPr/>
      </p:nvGrpSpPr>
      <p:grpSpPr>
        <a:xfrm>
          <a:off x="0" y="0"/>
          <a:ext cx="0" cy="0"/>
          <a:chOff x="0" y="0"/>
          <a:chExt cx="0" cy="0"/>
        </a:xfrm>
      </p:grpSpPr>
      <p:sp>
        <p:nvSpPr>
          <p:cNvPr id="82" name="Google Shape;82;p19"/>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83" name="Google Shape;83;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84" name="Shape 84"/>
        <p:cNvGrpSpPr/>
        <p:nvPr/>
      </p:nvGrpSpPr>
      <p:grpSpPr>
        <a:xfrm>
          <a:off x="0" y="0"/>
          <a:ext cx="0" cy="0"/>
          <a:chOff x="0" y="0"/>
          <a:chExt cx="0" cy="0"/>
        </a:xfrm>
      </p:grpSpPr>
      <p:sp>
        <p:nvSpPr>
          <p:cNvPr id="85" name="Google Shape;85;p20"/>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86" name="Google Shape;86;p20"/>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87" name="Google Shape;87;p2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88" name="Shape 88"/>
        <p:cNvGrpSpPr/>
        <p:nvPr/>
      </p:nvGrpSpPr>
      <p:grpSpPr>
        <a:xfrm>
          <a:off x="0" y="0"/>
          <a:ext cx="0" cy="0"/>
          <a:chOff x="0" y="0"/>
          <a:chExt cx="0" cy="0"/>
        </a:xfrm>
      </p:grpSpPr>
      <p:sp>
        <p:nvSpPr>
          <p:cNvPr id="89" name="Google Shape;89;p21"/>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90" name="Google Shape;90;p2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91" name="Shape 91"/>
        <p:cNvGrpSpPr/>
        <p:nvPr/>
      </p:nvGrpSpPr>
      <p:grpSpPr>
        <a:xfrm>
          <a:off x="0" y="0"/>
          <a:ext cx="0" cy="0"/>
          <a:chOff x="0" y="0"/>
          <a:chExt cx="0" cy="0"/>
        </a:xfrm>
      </p:grpSpPr>
      <p:sp>
        <p:nvSpPr>
          <p:cNvPr id="92" name="Google Shape;92;p22"/>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22"/>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94" name="Google Shape;94;p22"/>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95" name="Google Shape;95;p22"/>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96" name="Google Shape;96;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7" name="Shape 97"/>
        <p:cNvGrpSpPr/>
        <p:nvPr/>
      </p:nvGrpSpPr>
      <p:grpSpPr>
        <a:xfrm>
          <a:off x="0" y="0"/>
          <a:ext cx="0" cy="0"/>
          <a:chOff x="0" y="0"/>
          <a:chExt cx="0" cy="0"/>
        </a:xfrm>
      </p:grpSpPr>
      <p:sp>
        <p:nvSpPr>
          <p:cNvPr id="98" name="Google Shape;98;p23"/>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800"/>
              <a:buNone/>
              <a:defRPr/>
            </a:lvl1pPr>
          </a:lstStyle>
          <a:p/>
        </p:txBody>
      </p:sp>
      <p:sp>
        <p:nvSpPr>
          <p:cNvPr id="99" name="Google Shape;99;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00" name="Shape 100"/>
        <p:cNvGrpSpPr/>
        <p:nvPr/>
      </p:nvGrpSpPr>
      <p:grpSpPr>
        <a:xfrm>
          <a:off x="0" y="0"/>
          <a:ext cx="0" cy="0"/>
          <a:chOff x="0" y="0"/>
          <a:chExt cx="0" cy="0"/>
        </a:xfrm>
      </p:grpSpPr>
      <p:sp>
        <p:nvSpPr>
          <p:cNvPr id="101" name="Google Shape;101;p24"/>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102" name="Google Shape;102;p24"/>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103" name="Google Shape;103;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4" name="Shape 104"/>
        <p:cNvGrpSpPr/>
        <p:nvPr/>
      </p:nvGrpSpPr>
      <p:grpSpPr>
        <a:xfrm>
          <a:off x="0" y="0"/>
          <a:ext cx="0" cy="0"/>
          <a:chOff x="0" y="0"/>
          <a:chExt cx="0" cy="0"/>
        </a:xfrm>
      </p:grpSpPr>
      <p:sp>
        <p:nvSpPr>
          <p:cNvPr id="105" name="Google Shape;105;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06" name="Shape 106"/>
        <p:cNvGrpSpPr/>
        <p:nvPr/>
      </p:nvGrpSpPr>
      <p:grpSpPr>
        <a:xfrm>
          <a:off x="0" y="0"/>
          <a:ext cx="0" cy="0"/>
          <a:chOff x="0" y="0"/>
          <a:chExt cx="0" cy="0"/>
        </a:xfrm>
      </p:grpSpPr>
      <p:sp>
        <p:nvSpPr>
          <p:cNvPr id="107" name="Google Shape;107;p26"/>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108" name="Google Shape;108;p2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109" name="Google Shape;109;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10" name="Google Shape;110;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111" name="Google Shape;111;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0"/>
              </a:spcBef>
              <a:spcAft>
                <a:spcPts val="0"/>
              </a:spcAft>
              <a:buClr>
                <a:schemeClr val="dk2"/>
              </a:buClr>
              <a:buSzPts val="1400"/>
              <a:buChar char="○"/>
              <a:defRPr>
                <a:solidFill>
                  <a:schemeClr val="dk2"/>
                </a:solidFill>
              </a:defRPr>
            </a:lvl2pPr>
            <a:lvl3pPr indent="-317500" lvl="2" marL="1371600" rtl="0">
              <a:lnSpc>
                <a:spcPct val="115000"/>
              </a:lnSpc>
              <a:spcBef>
                <a:spcPts val="0"/>
              </a:spcBef>
              <a:spcAft>
                <a:spcPts val="0"/>
              </a:spcAft>
              <a:buClr>
                <a:schemeClr val="dk2"/>
              </a:buClr>
              <a:buSzPts val="1400"/>
              <a:buChar char="■"/>
              <a:defRPr>
                <a:solidFill>
                  <a:schemeClr val="dk2"/>
                </a:solidFill>
              </a:defRPr>
            </a:lvl3pPr>
            <a:lvl4pPr indent="-317500" lvl="3" marL="1828800" rtl="0">
              <a:lnSpc>
                <a:spcPct val="115000"/>
              </a:lnSpc>
              <a:spcBef>
                <a:spcPts val="0"/>
              </a:spcBef>
              <a:spcAft>
                <a:spcPts val="0"/>
              </a:spcAft>
              <a:buClr>
                <a:schemeClr val="dk2"/>
              </a:buClr>
              <a:buSzPts val="1400"/>
              <a:buChar char="●"/>
              <a:defRPr>
                <a:solidFill>
                  <a:schemeClr val="dk2"/>
                </a:solidFill>
              </a:defRPr>
            </a:lvl4pPr>
            <a:lvl5pPr indent="-317500" lvl="4" marL="2286000" rtl="0">
              <a:lnSpc>
                <a:spcPct val="115000"/>
              </a:lnSpc>
              <a:spcBef>
                <a:spcPts val="0"/>
              </a:spcBef>
              <a:spcAft>
                <a:spcPts val="0"/>
              </a:spcAft>
              <a:buClr>
                <a:schemeClr val="dk2"/>
              </a:buClr>
              <a:buSzPts val="1400"/>
              <a:buChar char="○"/>
              <a:defRPr>
                <a:solidFill>
                  <a:schemeClr val="dk2"/>
                </a:solidFill>
              </a:defRPr>
            </a:lvl5pPr>
            <a:lvl6pPr indent="-317500" lvl="5" marL="2743200" rtl="0">
              <a:lnSpc>
                <a:spcPct val="115000"/>
              </a:lnSpc>
              <a:spcBef>
                <a:spcPts val="0"/>
              </a:spcBef>
              <a:spcAft>
                <a:spcPts val="0"/>
              </a:spcAft>
              <a:buClr>
                <a:schemeClr val="dk2"/>
              </a:buClr>
              <a:buSzPts val="1400"/>
              <a:buChar char="■"/>
              <a:defRPr>
                <a:solidFill>
                  <a:schemeClr val="dk2"/>
                </a:solidFill>
              </a:defRPr>
            </a:lvl6pPr>
            <a:lvl7pPr indent="-317500" lvl="6" marL="3200400" rtl="0">
              <a:lnSpc>
                <a:spcPct val="115000"/>
              </a:lnSpc>
              <a:spcBef>
                <a:spcPts val="0"/>
              </a:spcBef>
              <a:spcAft>
                <a:spcPts val="0"/>
              </a:spcAft>
              <a:buClr>
                <a:schemeClr val="dk2"/>
              </a:buClr>
              <a:buSzPts val="1400"/>
              <a:buChar char="●"/>
              <a:defRPr>
                <a:solidFill>
                  <a:schemeClr val="dk2"/>
                </a:solidFill>
              </a:defRPr>
            </a:lvl7pPr>
            <a:lvl8pPr indent="-317500" lvl="7" marL="3657600" rtl="0">
              <a:lnSpc>
                <a:spcPct val="115000"/>
              </a:lnSpc>
              <a:spcBef>
                <a:spcPts val="0"/>
              </a:spcBef>
              <a:spcAft>
                <a:spcPts val="0"/>
              </a:spcAft>
              <a:buClr>
                <a:schemeClr val="dk2"/>
              </a:buClr>
              <a:buSzPts val="1400"/>
              <a:buChar char="○"/>
              <a:defRPr>
                <a:solidFill>
                  <a:schemeClr val="dk2"/>
                </a:solidFill>
              </a:defRPr>
            </a:lvl8pPr>
            <a:lvl9pPr indent="-317500" lvl="8" marL="4114800" rtl="0">
              <a:lnSpc>
                <a:spcPct val="115000"/>
              </a:lnSpc>
              <a:spcBef>
                <a:spcPts val="0"/>
              </a:spcBef>
              <a:spcAft>
                <a:spcPts val="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7"/>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 sz="3500">
                <a:solidFill>
                  <a:srgbClr val="FFFFFF"/>
                </a:solidFill>
                <a:latin typeface="Nunito Sans"/>
                <a:ea typeface="Nunito Sans"/>
                <a:cs typeface="Nunito Sans"/>
                <a:sym typeface="Nunito Sans"/>
              </a:rPr>
              <a:t>Week 3</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graphicFrame>
        <p:nvGraphicFramePr>
          <p:cNvPr id="176" name="Google Shape;176;p36"/>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764625"/>
                <a:gridCol w="439225"/>
                <a:gridCol w="3673775"/>
              </a:tblGrid>
              <a:tr h="991300">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in the form 1:</a:t>
                      </a:r>
                      <a:r>
                        <a:rPr b="1" i="1" lang="en" sz="1600">
                          <a:solidFill>
                            <a:schemeClr val="dk1"/>
                          </a:solidFill>
                          <a:latin typeface="Times New Roman"/>
                          <a:ea typeface="Times New Roman"/>
                          <a:cs typeface="Times New Roman"/>
                          <a:sym typeface="Times New Roman"/>
                        </a:rPr>
                        <a:t>n</a:t>
                      </a:r>
                      <a:endParaRPr b="1" i="1" sz="16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7:343</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6:33</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Rotate the triangle 90</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clockwise about point </a:t>
                      </a:r>
                      <a:r>
                        <a:rPr b="1" i="1" lang="en" sz="1600">
                          <a:solidFill>
                            <a:schemeClr val="dk1"/>
                          </a:solidFill>
                          <a:latin typeface="Times New Roman"/>
                          <a:ea typeface="Times New Roman"/>
                          <a:cs typeface="Times New Roman"/>
                          <a:sym typeface="Times New Roman"/>
                        </a:rPr>
                        <a:t>O</a:t>
                      </a:r>
                      <a:r>
                        <a:rPr b="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99130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k</a:t>
                      </a:r>
                      <a:r>
                        <a:rPr b="1" lang="en" sz="1600">
                          <a:solidFill>
                            <a:schemeClr val="dk1"/>
                          </a:solidFill>
                          <a:latin typeface="Nunito Sans"/>
                          <a:ea typeface="Nunito Sans"/>
                          <a:cs typeface="Nunito Sans"/>
                          <a:sym typeface="Nunito Sans"/>
                        </a:rPr>
                        <a:t> is 3700, rounded to 2 significant figures. Complete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 </a:t>
                      </a: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k</a:t>
                      </a:r>
                      <a:r>
                        <a:rPr b="1" lang="en" sz="1600">
                          <a:solidFill>
                            <a:schemeClr val="dk1"/>
                          </a:solidFill>
                          <a:latin typeface="Nunito Sans"/>
                          <a:ea typeface="Nunito Sans"/>
                          <a:cs typeface="Nunito Sans"/>
                          <a:sym typeface="Nunito Sans"/>
                        </a:rPr>
                        <a:t> &lt; </a:t>
                      </a:r>
                      <a:r>
                        <a:rPr b="1" lang="en" sz="1600" u="sng">
                          <a:solidFill>
                            <a:schemeClr val="dk1"/>
                          </a:solidFill>
                          <a:latin typeface="Nunito Sans"/>
                          <a:ea typeface="Nunito Sans"/>
                          <a:cs typeface="Nunito Sans"/>
                          <a:sym typeface="Nunito Sans"/>
                        </a:rPr>
                        <a:t>              </a:t>
                      </a:r>
                      <a:r>
                        <a:rPr b="1" lang="en" sz="1600" u="sng">
                          <a:solidFill>
                            <a:schemeClr val="lt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99130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second term is 8 and the term to term rule is “add 3”.</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79497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Number of siblings</a:t>
                      </a:r>
                      <a:r>
                        <a:rPr b="1" lang="en" sz="1600">
                          <a:solidFill>
                            <a:schemeClr val="dk1"/>
                          </a:solidFill>
                          <a:latin typeface="Nunito Sans"/>
                          <a:ea typeface="Nunito Sans"/>
                          <a:cs typeface="Nunito Sans"/>
                          <a:sym typeface="Nunito Sans"/>
                        </a:rPr>
                        <a:t> is an example of which type of data?</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vMerge="1"/>
              </a:tr>
            </a:tbl>
          </a:graphicData>
        </a:graphic>
      </p:graphicFrame>
      <p:sp>
        <p:nvSpPr>
          <p:cNvPr id="177" name="Google Shape;177;p3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4</a:t>
            </a:r>
            <a:endParaRPr b="1">
              <a:solidFill>
                <a:srgbClr val="FFFFFF"/>
              </a:solidFill>
              <a:latin typeface="Nunito Sans"/>
              <a:ea typeface="Nunito Sans"/>
              <a:cs typeface="Nunito Sans"/>
              <a:sym typeface="Nunito Sans"/>
            </a:endParaRPr>
          </a:p>
        </p:txBody>
      </p:sp>
      <p:pic>
        <p:nvPicPr>
          <p:cNvPr id="178" name="Google Shape;178;p36"/>
          <p:cNvPicPr preferRelativeResize="0"/>
          <p:nvPr/>
        </p:nvPicPr>
        <p:blipFill rotWithShape="1">
          <a:blip r:embed="rId3">
            <a:alphaModFix/>
          </a:blip>
          <a:srcRect b="0" l="8144" r="8144" t="0"/>
          <a:stretch/>
        </p:blipFill>
        <p:spPr>
          <a:xfrm>
            <a:off x="5652487" y="1936300"/>
            <a:ext cx="2562325" cy="22363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graphicFrame>
        <p:nvGraphicFramePr>
          <p:cNvPr id="183" name="Google Shape;183;p37"/>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764625"/>
                <a:gridCol w="439225"/>
                <a:gridCol w="3673775"/>
              </a:tblGrid>
              <a:tr h="991300">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in the form 1:</a:t>
                      </a:r>
                      <a:r>
                        <a:rPr b="1" i="1" lang="en" sz="1600">
                          <a:solidFill>
                            <a:schemeClr val="dk1"/>
                          </a:solidFill>
                          <a:latin typeface="Times New Roman"/>
                          <a:ea typeface="Times New Roman"/>
                          <a:cs typeface="Times New Roman"/>
                          <a:sym typeface="Times New Roman"/>
                        </a:rPr>
                        <a:t>n</a:t>
                      </a:r>
                      <a:endParaRPr b="1" i="1" sz="1600">
                        <a:solidFill>
                          <a:schemeClr val="dk1"/>
                        </a:solidFill>
                        <a:latin typeface="Times New Roman"/>
                        <a:ea typeface="Times New Roman"/>
                        <a:cs typeface="Times New Roman"/>
                        <a:sym typeface="Times New Roman"/>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7:343    </a:t>
                      </a:r>
                      <a:r>
                        <a:rPr b="1" lang="en" sz="1600">
                          <a:solidFill>
                            <a:srgbClr val="00BC89"/>
                          </a:solidFill>
                          <a:latin typeface="Nunito Sans"/>
                          <a:ea typeface="Nunito Sans"/>
                          <a:cs typeface="Nunito Sans"/>
                          <a:sym typeface="Nunito Sans"/>
                        </a:rPr>
                        <a:t>1:49</a:t>
                      </a:r>
                      <a:endParaRPr b="1" sz="1600">
                        <a:solidFill>
                          <a:srgbClr val="00BC89"/>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6:33      </a:t>
                      </a:r>
                      <a:r>
                        <a:rPr b="1" lang="en" sz="1600">
                          <a:solidFill>
                            <a:srgbClr val="00BC89"/>
                          </a:solidFill>
                          <a:latin typeface="Nunito Sans"/>
                          <a:ea typeface="Nunito Sans"/>
                          <a:cs typeface="Nunito Sans"/>
                          <a:sym typeface="Nunito Sans"/>
                        </a:rPr>
                        <a:t>1:5.5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Rotate the triangle 90</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clockwise about point </a:t>
                      </a:r>
                      <a:r>
                        <a:rPr b="1" i="1" lang="en" sz="1600">
                          <a:solidFill>
                            <a:schemeClr val="dk1"/>
                          </a:solidFill>
                          <a:latin typeface="Times New Roman"/>
                          <a:ea typeface="Times New Roman"/>
                          <a:cs typeface="Times New Roman"/>
                          <a:sym typeface="Times New Roman"/>
                        </a:rPr>
                        <a:t>O</a:t>
                      </a:r>
                      <a:r>
                        <a:rPr b="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99130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k</a:t>
                      </a:r>
                      <a:r>
                        <a:rPr b="1" lang="en" sz="1600">
                          <a:solidFill>
                            <a:schemeClr val="dk1"/>
                          </a:solidFill>
                          <a:latin typeface="Nunito Sans"/>
                          <a:ea typeface="Nunito Sans"/>
                          <a:cs typeface="Nunito Sans"/>
                          <a:sym typeface="Nunito Sans"/>
                        </a:rPr>
                        <a:t> is 3700, rounded to 2 significant figures. Complete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rgbClr val="00BC89"/>
                          </a:solidFill>
                          <a:latin typeface="Nunito Sans"/>
                          <a:ea typeface="Nunito Sans"/>
                          <a:cs typeface="Nunito Sans"/>
                          <a:sym typeface="Nunito Sans"/>
                        </a:rPr>
                        <a:t>3650</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k</a:t>
                      </a:r>
                      <a:r>
                        <a:rPr b="1" lang="en" sz="1600">
                          <a:solidFill>
                            <a:schemeClr val="dk1"/>
                          </a:solidFill>
                          <a:latin typeface="Nunito Sans"/>
                          <a:ea typeface="Nunito Sans"/>
                          <a:cs typeface="Nunito Sans"/>
                          <a:sym typeface="Nunito Sans"/>
                        </a:rPr>
                        <a:t> &lt; </a:t>
                      </a:r>
                      <a:r>
                        <a:rPr b="1" lang="en" sz="1600">
                          <a:solidFill>
                            <a:srgbClr val="00BC89"/>
                          </a:solidFill>
                          <a:latin typeface="Nunito Sans"/>
                          <a:ea typeface="Nunito Sans"/>
                          <a:cs typeface="Nunito Sans"/>
                          <a:sym typeface="Nunito Sans"/>
                        </a:rPr>
                        <a:t>3750</a:t>
                      </a:r>
                      <a:r>
                        <a:rPr b="1" lang="en" sz="1600" u="sng">
                          <a:solidFill>
                            <a:schemeClr val="lt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99130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second term is 8 and the term to term rule is “add 3”. </a:t>
                      </a:r>
                      <a:r>
                        <a:rPr b="1" lang="en" sz="1600">
                          <a:solidFill>
                            <a:srgbClr val="00BC89"/>
                          </a:solidFill>
                          <a:latin typeface="Nunito Sans"/>
                          <a:ea typeface="Nunito Sans"/>
                          <a:cs typeface="Nunito Sans"/>
                          <a:sym typeface="Nunito Sans"/>
                        </a:rPr>
                        <a:t>5, 8, 11, 14, 17</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79497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Number of siblings is an example of which type of data? </a:t>
                      </a:r>
                      <a:r>
                        <a:rPr b="1" lang="en" sz="1600">
                          <a:solidFill>
                            <a:srgbClr val="00BC89"/>
                          </a:solidFill>
                          <a:latin typeface="Nunito Sans"/>
                          <a:ea typeface="Nunito Sans"/>
                          <a:cs typeface="Nunito Sans"/>
                          <a:sym typeface="Nunito Sans"/>
                        </a:rPr>
                        <a:t>Discrete data</a:t>
                      </a:r>
                      <a:endParaRPr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vMerge="1"/>
              </a:tr>
            </a:tbl>
          </a:graphicData>
        </a:graphic>
      </p:graphicFrame>
      <p:sp>
        <p:nvSpPr>
          <p:cNvPr id="184" name="Google Shape;184;p3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4</a:t>
            </a:r>
            <a:endParaRPr b="1">
              <a:solidFill>
                <a:srgbClr val="FFFFFF"/>
              </a:solidFill>
              <a:latin typeface="Nunito Sans"/>
              <a:ea typeface="Nunito Sans"/>
              <a:cs typeface="Nunito Sans"/>
              <a:sym typeface="Nunito Sans"/>
            </a:endParaRPr>
          </a:p>
        </p:txBody>
      </p:sp>
      <p:pic>
        <p:nvPicPr>
          <p:cNvPr id="185" name="Google Shape;185;p37"/>
          <p:cNvPicPr preferRelativeResize="0"/>
          <p:nvPr/>
        </p:nvPicPr>
        <p:blipFill rotWithShape="1">
          <a:blip r:embed="rId3">
            <a:alphaModFix/>
          </a:blip>
          <a:srcRect b="0" l="8144" r="8144" t="0"/>
          <a:stretch/>
        </p:blipFill>
        <p:spPr>
          <a:xfrm>
            <a:off x="5652487" y="1936300"/>
            <a:ext cx="2562325" cy="22363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graphicFrame>
        <p:nvGraphicFramePr>
          <p:cNvPr id="190" name="Google Shape;190;p38"/>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764600"/>
                <a:gridCol w="437950"/>
                <a:gridCol w="3675075"/>
              </a:tblGrid>
              <a:tr h="943950">
                <a:tc>
                  <a:txBody>
                    <a:bodyPr/>
                    <a:lstStyle/>
                    <a:p>
                      <a:pPr indent="0" lvl="0" marL="0" rtl="0" algn="l">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Express in the form 1:</a:t>
                      </a:r>
                      <a:r>
                        <a:rPr b="1" i="1" lang="en" sz="1600">
                          <a:solidFill>
                            <a:schemeClr val="dk1"/>
                          </a:solidFill>
                          <a:latin typeface="Times New Roman"/>
                          <a:ea typeface="Times New Roman"/>
                          <a:cs typeface="Times New Roman"/>
                          <a:sym typeface="Times New Roman"/>
                        </a:rPr>
                        <a:t>n</a:t>
                      </a:r>
                      <a:endParaRPr b="1" i="1" sz="1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0.5:2.5</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0.25:1.75</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Rotate the </a:t>
                      </a:r>
                      <a:r>
                        <a:rPr b="1" lang="en" sz="1600">
                          <a:solidFill>
                            <a:schemeClr val="dk1"/>
                          </a:solidFill>
                          <a:latin typeface="Nunito Sans"/>
                          <a:ea typeface="Nunito Sans"/>
                          <a:cs typeface="Nunito Sans"/>
                          <a:sym typeface="Nunito Sans"/>
                        </a:rPr>
                        <a:t>triangle</a:t>
                      </a:r>
                      <a:r>
                        <a:rPr b="1" lang="en" sz="1600">
                          <a:solidFill>
                            <a:schemeClr val="dk1"/>
                          </a:solidFill>
                          <a:latin typeface="Nunito Sans"/>
                          <a:ea typeface="Nunito Sans"/>
                          <a:cs typeface="Nunito Sans"/>
                          <a:sym typeface="Nunito Sans"/>
                        </a:rPr>
                        <a:t> 180</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clockwise about point </a:t>
                      </a:r>
                      <a:r>
                        <a:rPr b="1" i="1" lang="en" sz="1600">
                          <a:solidFill>
                            <a:schemeClr val="dk1"/>
                          </a:solidFill>
                          <a:latin typeface="Times New Roman"/>
                          <a:ea typeface="Times New Roman"/>
                          <a:cs typeface="Times New Roman"/>
                          <a:sym typeface="Times New Roman"/>
                        </a:rPr>
                        <a:t>O</a:t>
                      </a:r>
                      <a:r>
                        <a:rPr b="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943950">
                <a:tc>
                  <a:txBody>
                    <a:bodyPr/>
                    <a:lstStyle/>
                    <a:p>
                      <a:pPr indent="0" lvl="0" marL="0" rtl="0" algn="l">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A height </a:t>
                      </a:r>
                      <a:r>
                        <a:rPr b="1" i="1" lang="en" sz="1600">
                          <a:solidFill>
                            <a:schemeClr val="dk1"/>
                          </a:solidFill>
                          <a:latin typeface="Times New Roman"/>
                          <a:ea typeface="Times New Roman"/>
                          <a:cs typeface="Times New Roman"/>
                          <a:sym typeface="Times New Roman"/>
                        </a:rPr>
                        <a:t>h</a:t>
                      </a:r>
                      <a:r>
                        <a:rPr b="1" lang="en" sz="1600">
                          <a:solidFill>
                            <a:schemeClr val="dk1"/>
                          </a:solidFill>
                          <a:latin typeface="Nunito Sans"/>
                          <a:ea typeface="Nunito Sans"/>
                          <a:cs typeface="Nunito Sans"/>
                          <a:sym typeface="Nunito Sans"/>
                        </a:rPr>
                        <a:t> is 5.4cm, rounded to the nearest mm. Complete the error interval:</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  </a:t>
                      </a: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h</a:t>
                      </a:r>
                      <a:r>
                        <a:rPr b="1" lang="en" sz="1600">
                          <a:solidFill>
                            <a:schemeClr val="dk1"/>
                          </a:solidFill>
                          <a:latin typeface="Nunito Sans"/>
                          <a:ea typeface="Nunito Sans"/>
                          <a:cs typeface="Nunito Sans"/>
                          <a:sym typeface="Nunito Sans"/>
                        </a:rPr>
                        <a:t> &lt; </a:t>
                      </a:r>
                      <a:r>
                        <a:rPr b="1" lang="en" sz="1600" u="sng">
                          <a:solidFill>
                            <a:schemeClr val="dk1"/>
                          </a:solidFill>
                          <a:latin typeface="Nunito Sans"/>
                          <a:ea typeface="Nunito Sans"/>
                          <a:cs typeface="Nunito Sans"/>
                          <a:sym typeface="Nunito Sans"/>
                        </a:rPr>
                        <a:t>              </a:t>
                      </a:r>
                      <a:r>
                        <a:rPr b="1" lang="en" sz="1600" u="sng">
                          <a:solidFill>
                            <a:schemeClr val="lt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1211975">
                <a:tc>
                  <a:txBody>
                    <a:bodyPr/>
                    <a:lstStyle/>
                    <a:p>
                      <a:pPr indent="0" lvl="0" marL="0" rtl="0" algn="l">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third term is 16 and the term to term rule is “multiply by 2”.</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624450">
                <a:tc>
                  <a:txBody>
                    <a:bodyPr/>
                    <a:lstStyle/>
                    <a:p>
                      <a:pPr indent="0" lvl="0" marL="0" rtl="0" algn="l">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Temperature</a:t>
                      </a:r>
                      <a:r>
                        <a:rPr b="1" lang="en" sz="1600">
                          <a:solidFill>
                            <a:schemeClr val="dk1"/>
                          </a:solidFill>
                          <a:latin typeface="Nunito Sans"/>
                          <a:ea typeface="Nunito Sans"/>
                          <a:cs typeface="Nunito Sans"/>
                          <a:sym typeface="Nunito Sans"/>
                        </a:rPr>
                        <a:t> is an example of which type of data?</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vMerge="1"/>
              </a:tr>
            </a:tbl>
          </a:graphicData>
        </a:graphic>
      </p:graphicFrame>
      <p:sp>
        <p:nvSpPr>
          <p:cNvPr id="191" name="Google Shape;191;p3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5</a:t>
            </a:r>
            <a:endParaRPr b="1">
              <a:solidFill>
                <a:srgbClr val="FFFFFF"/>
              </a:solidFill>
              <a:latin typeface="Nunito Sans"/>
              <a:ea typeface="Nunito Sans"/>
              <a:cs typeface="Nunito Sans"/>
              <a:sym typeface="Nunito Sans"/>
            </a:endParaRPr>
          </a:p>
        </p:txBody>
      </p:sp>
      <p:pic>
        <p:nvPicPr>
          <p:cNvPr id="192" name="Google Shape;192;p38"/>
          <p:cNvPicPr preferRelativeResize="0"/>
          <p:nvPr/>
        </p:nvPicPr>
        <p:blipFill rotWithShape="1">
          <a:blip r:embed="rId3">
            <a:alphaModFix/>
          </a:blip>
          <a:srcRect b="0" l="79" r="69" t="0"/>
          <a:stretch/>
        </p:blipFill>
        <p:spPr>
          <a:xfrm>
            <a:off x="5652475" y="2131957"/>
            <a:ext cx="2562350" cy="183726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graphicFrame>
        <p:nvGraphicFramePr>
          <p:cNvPr id="197" name="Google Shape;197;p39"/>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764600"/>
                <a:gridCol w="437950"/>
                <a:gridCol w="3675075"/>
              </a:tblGrid>
              <a:tr h="943950">
                <a:tc>
                  <a:txBody>
                    <a:bodyPr/>
                    <a:lstStyle/>
                    <a:p>
                      <a:pPr indent="0" lvl="0" marL="0" rtl="0" algn="l">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Express in the form 1:</a:t>
                      </a:r>
                      <a:r>
                        <a:rPr b="1" i="1" lang="en" sz="1600">
                          <a:solidFill>
                            <a:schemeClr val="dk1"/>
                          </a:solidFill>
                          <a:latin typeface="Times New Roman"/>
                          <a:ea typeface="Times New Roman"/>
                          <a:cs typeface="Times New Roman"/>
                          <a:sym typeface="Times New Roman"/>
                        </a:rPr>
                        <a:t>n</a:t>
                      </a:r>
                      <a:endParaRPr b="1" i="1" sz="1600">
                        <a:solidFill>
                          <a:schemeClr val="dk1"/>
                        </a:solidFill>
                        <a:latin typeface="Times New Roman"/>
                        <a:ea typeface="Times New Roman"/>
                        <a:cs typeface="Times New Roman"/>
                        <a:sym typeface="Times New Roman"/>
                      </a:endParaRPr>
                    </a:p>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0.5:2.5       </a:t>
                      </a:r>
                      <a:r>
                        <a:rPr b="1" lang="en" sz="1600">
                          <a:solidFill>
                            <a:srgbClr val="00BC89"/>
                          </a:solidFill>
                          <a:latin typeface="Nunito Sans"/>
                          <a:ea typeface="Nunito Sans"/>
                          <a:cs typeface="Nunito Sans"/>
                          <a:sym typeface="Nunito Sans"/>
                        </a:rPr>
                        <a:t>1:5</a:t>
                      </a:r>
                      <a:endParaRPr b="1" sz="1600">
                        <a:solidFill>
                          <a:srgbClr val="00BC89"/>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0.25:1.75   </a:t>
                      </a:r>
                      <a:r>
                        <a:rPr b="1" lang="en" sz="1600">
                          <a:solidFill>
                            <a:srgbClr val="00BC89"/>
                          </a:solidFill>
                          <a:latin typeface="Nunito Sans"/>
                          <a:ea typeface="Nunito Sans"/>
                          <a:cs typeface="Nunito Sans"/>
                          <a:sym typeface="Nunito Sans"/>
                        </a:rPr>
                        <a:t>1:7</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Rotate the triangle 180</a:t>
                      </a:r>
                      <a:r>
                        <a:rPr b="1" baseline="30000" lang="en" sz="1600">
                          <a:solidFill>
                            <a:schemeClr val="dk1"/>
                          </a:solidFill>
                          <a:latin typeface="Nunito Sans"/>
                          <a:ea typeface="Nunito Sans"/>
                          <a:cs typeface="Nunito Sans"/>
                          <a:sym typeface="Nunito Sans"/>
                        </a:rPr>
                        <a:t>o</a:t>
                      </a:r>
                      <a:r>
                        <a:rPr b="1" lang="en" sz="1600">
                          <a:solidFill>
                            <a:schemeClr val="dk1"/>
                          </a:solidFill>
                          <a:latin typeface="Nunito Sans"/>
                          <a:ea typeface="Nunito Sans"/>
                          <a:cs typeface="Nunito Sans"/>
                          <a:sym typeface="Nunito Sans"/>
                        </a:rPr>
                        <a:t> clockwise about point </a:t>
                      </a:r>
                      <a:r>
                        <a:rPr b="1" i="1" lang="en" sz="1600">
                          <a:solidFill>
                            <a:schemeClr val="dk1"/>
                          </a:solidFill>
                          <a:latin typeface="Times New Roman"/>
                          <a:ea typeface="Times New Roman"/>
                          <a:cs typeface="Times New Roman"/>
                          <a:sym typeface="Times New Roman"/>
                        </a:rPr>
                        <a:t>O</a:t>
                      </a:r>
                      <a:r>
                        <a:rPr b="1" lang="en" sz="1600">
                          <a:solidFill>
                            <a:schemeClr val="dk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943950">
                <a:tc>
                  <a:txBody>
                    <a:bodyPr/>
                    <a:lstStyle/>
                    <a:p>
                      <a:pPr indent="0" lvl="0" marL="0" rtl="0" algn="l">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A height </a:t>
                      </a:r>
                      <a:r>
                        <a:rPr b="1" i="1" lang="en" sz="1600">
                          <a:solidFill>
                            <a:schemeClr val="dk1"/>
                          </a:solidFill>
                          <a:latin typeface="Times New Roman"/>
                          <a:ea typeface="Times New Roman"/>
                          <a:cs typeface="Times New Roman"/>
                          <a:sym typeface="Times New Roman"/>
                        </a:rPr>
                        <a:t>h</a:t>
                      </a:r>
                      <a:r>
                        <a:rPr b="1" lang="en" sz="1600">
                          <a:solidFill>
                            <a:schemeClr val="dk1"/>
                          </a:solidFill>
                          <a:latin typeface="Nunito Sans"/>
                          <a:ea typeface="Nunito Sans"/>
                          <a:cs typeface="Nunito Sans"/>
                          <a:sym typeface="Nunito Sans"/>
                        </a:rPr>
                        <a:t> is 5.4cm, rounded to the nearest mm. Complete the error interval:</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None/>
                      </a:pPr>
                      <a:r>
                        <a:rPr b="1" lang="en" sz="1600">
                          <a:solidFill>
                            <a:srgbClr val="00BC89"/>
                          </a:solidFill>
                          <a:latin typeface="Nunito Sans"/>
                          <a:ea typeface="Nunito Sans"/>
                          <a:cs typeface="Nunito Sans"/>
                          <a:sym typeface="Nunito Sans"/>
                        </a:rPr>
                        <a:t>5.35cm</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h</a:t>
                      </a:r>
                      <a:r>
                        <a:rPr b="1" lang="en" sz="1600">
                          <a:solidFill>
                            <a:schemeClr val="dk1"/>
                          </a:solidFill>
                          <a:latin typeface="Nunito Sans"/>
                          <a:ea typeface="Nunito Sans"/>
                          <a:cs typeface="Nunito Sans"/>
                          <a:sym typeface="Nunito Sans"/>
                        </a:rPr>
                        <a:t> &lt; </a:t>
                      </a:r>
                      <a:r>
                        <a:rPr b="1" lang="en" sz="1600">
                          <a:solidFill>
                            <a:srgbClr val="00BC89"/>
                          </a:solidFill>
                          <a:latin typeface="Nunito Sans"/>
                          <a:ea typeface="Nunito Sans"/>
                          <a:cs typeface="Nunito Sans"/>
                          <a:sym typeface="Nunito Sans"/>
                        </a:rPr>
                        <a:t>5.45cm</a:t>
                      </a:r>
                      <a:r>
                        <a:rPr b="1" lang="en" sz="1600" u="sng">
                          <a:solidFill>
                            <a:schemeClr val="lt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1211975">
                <a:tc>
                  <a:txBody>
                    <a:bodyPr/>
                    <a:lstStyle/>
                    <a:p>
                      <a:pPr indent="0" lvl="0" marL="0" rtl="0" algn="l">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third term is 16 and the term to term rule is “multiply by 2”.</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 sz="1600">
                          <a:solidFill>
                            <a:srgbClr val="00BC89"/>
                          </a:solidFill>
                          <a:latin typeface="Nunito Sans"/>
                          <a:ea typeface="Nunito Sans"/>
                          <a:cs typeface="Nunito Sans"/>
                          <a:sym typeface="Nunito Sans"/>
                        </a:rPr>
                        <a:t>4, 8, 16, 32, 64</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624450">
                <a:tc>
                  <a:txBody>
                    <a:bodyPr/>
                    <a:lstStyle/>
                    <a:p>
                      <a:pPr indent="0" lvl="0" marL="0" rtl="0" algn="l">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15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Temperature is an example of which type of data? </a:t>
                      </a:r>
                      <a:r>
                        <a:rPr b="1" lang="en" sz="1600">
                          <a:solidFill>
                            <a:srgbClr val="00BC89"/>
                          </a:solidFill>
                          <a:latin typeface="Nunito Sans"/>
                          <a:ea typeface="Nunito Sans"/>
                          <a:cs typeface="Nunito Sans"/>
                          <a:sym typeface="Nunito Sans"/>
                        </a:rPr>
                        <a:t>Continuous data</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15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vMerge="1"/>
              </a:tr>
            </a:tbl>
          </a:graphicData>
        </a:graphic>
      </p:graphicFrame>
      <p:sp>
        <p:nvSpPr>
          <p:cNvPr id="198" name="Google Shape;198;p3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5</a:t>
            </a:r>
            <a:endParaRPr b="1">
              <a:solidFill>
                <a:srgbClr val="FFFFFF"/>
              </a:solidFill>
              <a:latin typeface="Nunito Sans"/>
              <a:ea typeface="Nunito Sans"/>
              <a:cs typeface="Nunito Sans"/>
              <a:sym typeface="Nunito Sans"/>
            </a:endParaRPr>
          </a:p>
        </p:txBody>
      </p:sp>
      <p:pic>
        <p:nvPicPr>
          <p:cNvPr id="199" name="Google Shape;199;p39"/>
          <p:cNvPicPr preferRelativeResize="0"/>
          <p:nvPr/>
        </p:nvPicPr>
        <p:blipFill rotWithShape="1">
          <a:blip r:embed="rId3">
            <a:alphaModFix/>
          </a:blip>
          <a:srcRect b="0" l="79" r="69" t="0"/>
          <a:stretch/>
        </p:blipFill>
        <p:spPr>
          <a:xfrm>
            <a:off x="5652475" y="2131957"/>
            <a:ext cx="2562350" cy="183726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8"/>
          <p:cNvSpPr txBox="1"/>
          <p:nvPr/>
        </p:nvSpPr>
        <p:spPr>
          <a:xfrm>
            <a:off x="103000" y="4060750"/>
            <a:ext cx="8829300" cy="877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500">
                <a:solidFill>
                  <a:schemeClr val="dk1"/>
                </a:solidFill>
                <a:latin typeface="Nunito Sans"/>
                <a:ea typeface="Nunito Sans"/>
                <a:cs typeface="Nunito Sans"/>
                <a:sym typeface="Nunito Sans"/>
              </a:rPr>
              <a:t>It is possible that students will need to be reminded of what types of data occur and how to recognise them. You may wish to cover some of the technical aspects of dealing with rotations prior to starting the questions in order to </a:t>
            </a:r>
            <a:r>
              <a:rPr lang="en" sz="1500">
                <a:solidFill>
                  <a:schemeClr val="dk1"/>
                </a:solidFill>
                <a:latin typeface="Nunito Sans"/>
                <a:ea typeface="Nunito Sans"/>
                <a:cs typeface="Nunito Sans"/>
                <a:sym typeface="Nunito Sans"/>
              </a:rPr>
              <a:t>boost</a:t>
            </a:r>
            <a:r>
              <a:rPr lang="en" sz="1500">
                <a:solidFill>
                  <a:schemeClr val="dk1"/>
                </a:solidFill>
                <a:latin typeface="Nunito Sans"/>
                <a:ea typeface="Nunito Sans"/>
                <a:cs typeface="Nunito Sans"/>
                <a:sym typeface="Nunito Sans"/>
              </a:rPr>
              <a:t> the students’ confidence in accessing the topic.</a:t>
            </a:r>
            <a:endParaRPr sz="1500">
              <a:solidFill>
                <a:schemeClr val="dk1"/>
              </a:solidFill>
              <a:latin typeface="Nunito Sans"/>
              <a:ea typeface="Nunito Sans"/>
              <a:cs typeface="Nunito Sans"/>
              <a:sym typeface="Nunito Sans"/>
            </a:endParaRPr>
          </a:p>
        </p:txBody>
      </p:sp>
      <p:graphicFrame>
        <p:nvGraphicFramePr>
          <p:cNvPr id="122" name="Google Shape;122;p28"/>
          <p:cNvGraphicFramePr/>
          <p:nvPr/>
        </p:nvGraphicFramePr>
        <p:xfrm>
          <a:off x="174000" y="905875"/>
          <a:ext cx="3000000" cy="3000000"/>
        </p:xfrm>
        <a:graphic>
          <a:graphicData uri="http://schemas.openxmlformats.org/drawingml/2006/table">
            <a:tbl>
              <a:tblPr>
                <a:noFill/>
                <a:tableStyleId>{9E4CDA51-1B5D-4719-8F18-F8255F4B3BA5}</a:tableStyleId>
              </a:tblPr>
              <a:tblGrid>
                <a:gridCol w="8687325"/>
              </a:tblGrid>
              <a:tr h="40857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 sz="1500">
                          <a:latin typeface="Nunito Sans"/>
                          <a:ea typeface="Nunito Sans"/>
                          <a:cs typeface="Nunito Sans"/>
                          <a:sym typeface="Nunito Sans"/>
                        </a:rPr>
                        <a:t>This week, the topics for questions 1, 2 and 3 move on from the recently covered material. Students should have a good level of confidence to access </a:t>
                      </a:r>
                      <a:r>
                        <a:rPr lang="en" sz="1500">
                          <a:latin typeface="Nunito Sans"/>
                          <a:ea typeface="Nunito Sans"/>
                          <a:cs typeface="Nunito Sans"/>
                          <a:sym typeface="Nunito Sans"/>
                        </a:rPr>
                        <a:t>the</a:t>
                      </a:r>
                      <a:r>
                        <a:rPr lang="en" sz="1500">
                          <a:latin typeface="Nunito Sans"/>
                          <a:ea typeface="Nunito Sans"/>
                          <a:cs typeface="Nunito Sans"/>
                          <a:sym typeface="Nunito Sans"/>
                        </a:rPr>
                        <a:t> questions here, with </a:t>
                      </a:r>
                      <a:r>
                        <a:rPr lang="en" sz="1500">
                          <a:latin typeface="Nunito Sans"/>
                          <a:ea typeface="Nunito Sans"/>
                          <a:cs typeface="Nunito Sans"/>
                          <a:sym typeface="Nunito Sans"/>
                        </a:rPr>
                        <a:t>prompts</a:t>
                      </a:r>
                      <a:r>
                        <a:rPr lang="en" sz="1500">
                          <a:latin typeface="Nunito Sans"/>
                          <a:ea typeface="Nunito Sans"/>
                          <a:cs typeface="Nunito Sans"/>
                          <a:sym typeface="Nunito Sans"/>
                        </a:rPr>
                        <a:t> being kept to a minimum.</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1: </a:t>
                      </a:r>
                      <a:r>
                        <a:rPr b="1" lang="en" sz="1500">
                          <a:solidFill>
                            <a:schemeClr val="dk1"/>
                          </a:solidFill>
                          <a:latin typeface="Nunito Sans"/>
                          <a:ea typeface="Nunito Sans"/>
                          <a:cs typeface="Nunito Sans"/>
                          <a:sym typeface="Nunito Sans"/>
                        </a:rPr>
                        <a:t>Simplifying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2: </a:t>
                      </a:r>
                      <a:r>
                        <a:rPr b="1" lang="en" sz="1500">
                          <a:solidFill>
                            <a:schemeClr val="dk1"/>
                          </a:solidFill>
                          <a:latin typeface="Nunito Sans"/>
                          <a:ea typeface="Nunito Sans"/>
                          <a:cs typeface="Nunito Sans"/>
                          <a:sym typeface="Nunito Sans"/>
                        </a:rPr>
                        <a:t>Error intervals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3: </a:t>
                      </a:r>
                      <a:r>
                        <a:rPr b="1" lang="en" sz="1500">
                          <a:solidFill>
                            <a:schemeClr val="dk1"/>
                          </a:solidFill>
                          <a:latin typeface="Nunito Sans"/>
                          <a:ea typeface="Nunito Sans"/>
                          <a:cs typeface="Nunito Sans"/>
                          <a:sym typeface="Nunito Sans"/>
                        </a:rPr>
                        <a:t>Generating a sequence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 sz="1500">
                          <a:solidFill>
                            <a:schemeClr val="dk1"/>
                          </a:solidFill>
                          <a:latin typeface="Nunito Sans"/>
                          <a:ea typeface="Nunito Sans"/>
                          <a:cs typeface="Nunito Sans"/>
                          <a:sym typeface="Nunito Sans"/>
                        </a:rPr>
                        <a:t>Question 4: </a:t>
                      </a:r>
                      <a:r>
                        <a:rPr b="1" lang="en" sz="1500">
                          <a:solidFill>
                            <a:schemeClr val="dk1"/>
                          </a:solidFill>
                          <a:latin typeface="Nunito Sans"/>
                          <a:ea typeface="Nunito Sans"/>
                          <a:cs typeface="Nunito Sans"/>
                          <a:sym typeface="Nunito Sans"/>
                        </a:rPr>
                        <a:t>Types of data</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 sz="1500">
                          <a:latin typeface="Nunito Sans"/>
                          <a:ea typeface="Nunito Sans"/>
                          <a:cs typeface="Nunito Sans"/>
                          <a:sym typeface="Nunito Sans"/>
                        </a:rPr>
                        <a:t>Question 5: </a:t>
                      </a:r>
                      <a:r>
                        <a:rPr b="1" lang="en" sz="1500">
                          <a:solidFill>
                            <a:schemeClr val="dk1"/>
                          </a:solidFill>
                          <a:latin typeface="Nunito Sans"/>
                          <a:ea typeface="Nunito Sans"/>
                          <a:cs typeface="Nunito Sans"/>
                          <a:sym typeface="Nunito Sans"/>
                        </a:rPr>
                        <a:t>Rotation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123" name="Google Shape;123;p2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graphicFrame>
        <p:nvGraphicFramePr>
          <p:cNvPr id="128" name="Google Shape;128;p29"/>
          <p:cNvGraphicFramePr/>
          <p:nvPr/>
        </p:nvGraphicFramePr>
        <p:xfrm>
          <a:off x="174000" y="905875"/>
          <a:ext cx="3000000" cy="3000000"/>
        </p:xfrm>
        <a:graphic>
          <a:graphicData uri="http://schemas.openxmlformats.org/drawingml/2006/table">
            <a:tbl>
              <a:tblPr>
                <a:noFill/>
                <a:tableStyleId>{9E4CDA51-1B5D-4719-8F18-F8255F4B3BA5}</a:tableStyleId>
              </a:tblPr>
              <a:tblGrid>
                <a:gridCol w="8458075"/>
              </a:tblGrid>
              <a:tr h="355900">
                <a:tc>
                  <a:txBody>
                    <a:bodyPr/>
                    <a:lstStyle/>
                    <a:p>
                      <a:pPr indent="0" lvl="0" marL="0" rtl="0" algn="l">
                        <a:lnSpc>
                          <a:spcPct val="115000"/>
                        </a:lnSpc>
                        <a:spcBef>
                          <a:spcPts val="0"/>
                        </a:spcBef>
                        <a:spcAft>
                          <a:spcPts val="0"/>
                        </a:spcAft>
                        <a:buNone/>
                      </a:pPr>
                      <a:r>
                        <a:rPr lang="en">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8626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1: </a:t>
                      </a:r>
                      <a:r>
                        <a:rPr b="1" lang="en">
                          <a:solidFill>
                            <a:schemeClr val="dk1"/>
                          </a:solidFill>
                          <a:latin typeface="Nunito Sans"/>
                          <a:ea typeface="Nunito Sans"/>
                          <a:cs typeface="Nunito Sans"/>
                          <a:sym typeface="Nunito Sans"/>
                        </a:rPr>
                        <a:t>Simplifying ratio</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might we want a ratio in its simplest form?</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Can you think of times when we would not want ratios in their simplest form?</a:t>
                      </a:r>
                      <a:endParaRPr b="1">
                        <a:solidFill>
                          <a:srgbClr val="0000FF"/>
                        </a:solidFill>
                        <a:latin typeface="Nunito Sans"/>
                        <a:ea typeface="Nunito Sans"/>
                        <a:cs typeface="Nunito Sans"/>
                        <a:sym typeface="Nunito Sans"/>
                      </a:endParaRPr>
                    </a:p>
                  </a:txBody>
                  <a:tcPr marT="19050" marB="19050" marR="28575" marL="2857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2: </a:t>
                      </a:r>
                      <a:r>
                        <a:rPr b="1" lang="en">
                          <a:solidFill>
                            <a:schemeClr val="dk1"/>
                          </a:solidFill>
                          <a:latin typeface="Nunito Sans"/>
                          <a:ea typeface="Nunito Sans"/>
                          <a:cs typeface="Nunito Sans"/>
                          <a:sym typeface="Nunito Sans"/>
                        </a:rPr>
                        <a:t>Error intervals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Why do error intervals contain a strong and a weak inequality?</a:t>
                      </a:r>
                      <a:endParaRPr b="1">
                        <a:solidFill>
                          <a:srgbClr val="0000FF"/>
                        </a:solidFill>
                        <a:latin typeface="Nunito Sans"/>
                        <a:ea typeface="Nunito Sans"/>
                        <a:cs typeface="Nunito Sans"/>
                        <a:sym typeface="Nunito Sans"/>
                      </a:endParaRPr>
                    </a:p>
                  </a:txBody>
                  <a:tcPr marT="19050" marB="19050" marR="28575" marL="2857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3: </a:t>
                      </a:r>
                      <a:r>
                        <a:rPr b="1" lang="en">
                          <a:solidFill>
                            <a:schemeClr val="dk1"/>
                          </a:solidFill>
                          <a:latin typeface="Nunito Sans"/>
                          <a:ea typeface="Nunito Sans"/>
                          <a:cs typeface="Nunito Sans"/>
                          <a:sym typeface="Nunito Sans"/>
                        </a:rPr>
                        <a:t>Generating a sequence</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Pick a sequence; how many ways can you find to describe how it could be generated?</a:t>
                      </a:r>
                      <a:endParaRPr b="1">
                        <a:solidFill>
                          <a:srgbClr val="0000FF"/>
                        </a:solidFill>
                        <a:latin typeface="Nunito Sans"/>
                        <a:ea typeface="Nunito Sans"/>
                        <a:cs typeface="Nunito Sans"/>
                        <a:sym typeface="Nunito Sans"/>
                      </a:endParaRPr>
                    </a:p>
                  </a:txBody>
                  <a:tcPr marT="19050" marB="19050" marR="28575" marL="2857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4: </a:t>
                      </a:r>
                      <a:r>
                        <a:rPr b="1" lang="en">
                          <a:solidFill>
                            <a:schemeClr val="dk1"/>
                          </a:solidFill>
                          <a:latin typeface="Nunito Sans"/>
                          <a:ea typeface="Nunito Sans"/>
                          <a:cs typeface="Nunito Sans"/>
                          <a:sym typeface="Nunito Sans"/>
                        </a:rPr>
                        <a:t>Types of data</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Into which data types does all your personal data fall?</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“Big data” is now big business. What is “big data” and how do you think it is used?</a:t>
                      </a:r>
                      <a:endParaRPr b="1">
                        <a:solidFill>
                          <a:srgbClr val="0000FF"/>
                        </a:solidFill>
                        <a:latin typeface="Nunito Sans"/>
                        <a:ea typeface="Nunito Sans"/>
                        <a:cs typeface="Nunito Sans"/>
                        <a:sym typeface="Nunito Sans"/>
                      </a:endParaRPr>
                    </a:p>
                  </a:txBody>
                  <a:tcPr marT="19050" marB="19050" marR="28575" marL="2857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
                          <a:solidFill>
                            <a:schemeClr val="dk1"/>
                          </a:solidFill>
                          <a:latin typeface="Nunito Sans"/>
                          <a:ea typeface="Nunito Sans"/>
                          <a:cs typeface="Nunito Sans"/>
                          <a:sym typeface="Nunito Sans"/>
                        </a:rPr>
                        <a:t>Question 5: </a:t>
                      </a:r>
                      <a:r>
                        <a:rPr b="1" lang="en">
                          <a:solidFill>
                            <a:schemeClr val="dk1"/>
                          </a:solidFill>
                          <a:latin typeface="Nunito Sans"/>
                          <a:ea typeface="Nunito Sans"/>
                          <a:cs typeface="Nunito Sans"/>
                          <a:sym typeface="Nunito Sans"/>
                        </a:rPr>
                        <a:t>Rotation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
                          <a:solidFill>
                            <a:srgbClr val="0000FF"/>
                          </a:solidFill>
                          <a:latin typeface="Nunito Sans"/>
                          <a:ea typeface="Nunito Sans"/>
                          <a:cs typeface="Nunito Sans"/>
                          <a:sym typeface="Nunito Sans"/>
                        </a:rPr>
                        <a:t>If we didn’t have clocks, how would you describe clockwise and anticlockwise?</a:t>
                      </a:r>
                      <a:endParaRPr b="1">
                        <a:solidFill>
                          <a:srgbClr val="0000FF"/>
                        </a:solidFill>
                        <a:latin typeface="Nunito Sans"/>
                        <a:ea typeface="Nunito Sans"/>
                        <a:cs typeface="Nunito Sans"/>
                        <a:sym typeface="Nunito Sans"/>
                      </a:endParaRPr>
                    </a:p>
                  </a:txBody>
                  <a:tcPr marT="19050" marB="19050" marR="28575" marL="2857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bl>
          </a:graphicData>
        </a:graphic>
      </p:graphicFrame>
      <p:sp>
        <p:nvSpPr>
          <p:cNvPr id="129" name="Google Shape;129;p29"/>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30"/>
          <p:cNvGraphicFramePr/>
          <p:nvPr/>
        </p:nvGraphicFramePr>
        <p:xfrm>
          <a:off x="130950" y="838175"/>
          <a:ext cx="3000000" cy="3000000"/>
        </p:xfrm>
        <a:graphic>
          <a:graphicData uri="http://schemas.openxmlformats.org/drawingml/2006/table">
            <a:tbl>
              <a:tblPr>
                <a:noFill/>
                <a:tableStyleId>{B4F4BFF5-4185-4CD5-94AF-749471AF43DA}</a:tableStyleId>
              </a:tblPr>
              <a:tblGrid>
                <a:gridCol w="382850"/>
                <a:gridCol w="1621625"/>
                <a:gridCol w="2462350"/>
                <a:gridCol w="382850"/>
                <a:gridCol w="4032425"/>
              </a:tblGrid>
              <a:tr h="943425">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the ratio in its simplest terms:</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8:4</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3:12</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5)</a:t>
                      </a:r>
                      <a:endParaRPr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latin typeface="Nunito Sans"/>
                          <a:ea typeface="Nunito Sans"/>
                          <a:cs typeface="Nunito Sans"/>
                          <a:sym typeface="Nunito Sans"/>
                        </a:rPr>
                        <a:t>What is the order of rotational symmetry for this regular hexagon?</a:t>
                      </a:r>
                      <a:endParaRPr b="1"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93607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n</a:t>
                      </a:r>
                      <a:r>
                        <a:rPr b="1" lang="en" sz="1600">
                          <a:solidFill>
                            <a:schemeClr val="dk1"/>
                          </a:solidFill>
                          <a:latin typeface="Nunito Sans"/>
                          <a:ea typeface="Nunito Sans"/>
                          <a:cs typeface="Nunito Sans"/>
                          <a:sym typeface="Nunito Sans"/>
                        </a:rPr>
                        <a:t> is 130, rounded to the nearest 10. </a:t>
                      </a:r>
                      <a:r>
                        <a:rPr b="1" lang="en" sz="1600">
                          <a:solidFill>
                            <a:schemeClr val="dk1"/>
                          </a:solidFill>
                          <a:latin typeface="Nunito Sans"/>
                          <a:ea typeface="Nunito Sans"/>
                          <a:cs typeface="Nunito Sans"/>
                          <a:sym typeface="Nunito Sans"/>
                        </a:rPr>
                        <a:t>Complete</a:t>
                      </a:r>
                      <a:r>
                        <a:rPr b="1" lang="en" sz="1600">
                          <a:solidFill>
                            <a:schemeClr val="dk1"/>
                          </a:solidFill>
                          <a:latin typeface="Nunito Sans"/>
                          <a:ea typeface="Nunito Sans"/>
                          <a:cs typeface="Nunito Sans"/>
                          <a:sym typeface="Nunito Sans"/>
                        </a:rPr>
                        <a:t>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  </a:t>
                      </a: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n</a:t>
                      </a:r>
                      <a:r>
                        <a:rPr b="1" lang="en" sz="1600">
                          <a:solidFill>
                            <a:schemeClr val="dk1"/>
                          </a:solidFill>
                          <a:latin typeface="Nunito Sans"/>
                          <a:ea typeface="Nunito Sans"/>
                          <a:cs typeface="Nunito Sans"/>
                          <a:sym typeface="Nunito Sans"/>
                        </a:rPr>
                        <a:t> &lt; </a:t>
                      </a:r>
                      <a:r>
                        <a:rPr b="1" lang="en" sz="1600" u="sng">
                          <a:solidFill>
                            <a:schemeClr val="dk1"/>
                          </a:solidFill>
                          <a:latin typeface="Nunito Sans"/>
                          <a:ea typeface="Nunito Sans"/>
                          <a:cs typeface="Nunito Sans"/>
                          <a:sym typeface="Nunito Sans"/>
                        </a:rPr>
                        <a:t>              </a:t>
                      </a:r>
                      <a:r>
                        <a:rPr b="1" lang="en" sz="1600" u="sng">
                          <a:solidFill>
                            <a:schemeClr val="lt1"/>
                          </a:solidFill>
                          <a:latin typeface="Nunito Sans"/>
                          <a:ea typeface="Nunito Sans"/>
                          <a:cs typeface="Nunito Sans"/>
                          <a:sym typeface="Nunito Sans"/>
                        </a:rPr>
                        <a:t>.</a:t>
                      </a:r>
                      <a:endParaRPr b="1" sz="1600" u="sng">
                        <a:solidFill>
                          <a:schemeClr val="lt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11950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first term is 3 and the term to term rule is “add 5”.</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69185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Shoe size is an example of which type of data?</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bl>
          </a:graphicData>
        </a:graphic>
      </p:graphicFrame>
      <p:sp>
        <p:nvSpPr>
          <p:cNvPr id="135" name="Google Shape;135;p3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1</a:t>
            </a:r>
            <a:endParaRPr b="1">
              <a:solidFill>
                <a:srgbClr val="FFFFFF"/>
              </a:solidFill>
              <a:latin typeface="Nunito Sans"/>
              <a:ea typeface="Nunito Sans"/>
              <a:cs typeface="Nunito Sans"/>
              <a:sym typeface="Nunito Sans"/>
            </a:endParaRPr>
          </a:p>
        </p:txBody>
      </p:sp>
      <p:pic>
        <p:nvPicPr>
          <p:cNvPr id="136" name="Google Shape;136;p30"/>
          <p:cNvPicPr preferRelativeResize="0"/>
          <p:nvPr/>
        </p:nvPicPr>
        <p:blipFill>
          <a:blip r:embed="rId3">
            <a:alphaModFix/>
          </a:blip>
          <a:stretch>
            <a:fillRect/>
          </a:stretch>
        </p:blipFill>
        <p:spPr>
          <a:xfrm>
            <a:off x="5625563" y="1957163"/>
            <a:ext cx="2337025" cy="22833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aphicFrame>
        <p:nvGraphicFramePr>
          <p:cNvPr id="141" name="Google Shape;141;p31"/>
          <p:cNvGraphicFramePr/>
          <p:nvPr/>
        </p:nvGraphicFramePr>
        <p:xfrm>
          <a:off x="130950" y="838175"/>
          <a:ext cx="3000000" cy="3000000"/>
        </p:xfrm>
        <a:graphic>
          <a:graphicData uri="http://schemas.openxmlformats.org/drawingml/2006/table">
            <a:tbl>
              <a:tblPr>
                <a:noFill/>
                <a:tableStyleId>{B4F4BFF5-4185-4CD5-94AF-749471AF43DA}</a:tableStyleId>
              </a:tblPr>
              <a:tblGrid>
                <a:gridCol w="382850"/>
                <a:gridCol w="1621625"/>
                <a:gridCol w="2462350"/>
                <a:gridCol w="382850"/>
                <a:gridCol w="4032425"/>
              </a:tblGrid>
              <a:tr h="943425">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the ratio in its simplest terms:</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8:4     </a:t>
                      </a:r>
                      <a:r>
                        <a:rPr b="1" lang="en" sz="1600">
                          <a:solidFill>
                            <a:srgbClr val="00BC89"/>
                          </a:solidFill>
                          <a:latin typeface="Nunito Sans"/>
                          <a:ea typeface="Nunito Sans"/>
                          <a:cs typeface="Nunito Sans"/>
                          <a:sym typeface="Nunito Sans"/>
                        </a:rPr>
                        <a:t>2:1</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3:12   </a:t>
                      </a:r>
                      <a:r>
                        <a:rPr b="1" lang="en" sz="1600">
                          <a:solidFill>
                            <a:srgbClr val="00BC89"/>
                          </a:solidFill>
                          <a:latin typeface="Nunito Sans"/>
                          <a:ea typeface="Nunito Sans"/>
                          <a:cs typeface="Nunito Sans"/>
                          <a:sym typeface="Nunito Sans"/>
                        </a:rPr>
                        <a:t>1:4</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5)</a:t>
                      </a:r>
                      <a:endParaRPr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latin typeface="Nunito Sans"/>
                          <a:ea typeface="Nunito Sans"/>
                          <a:cs typeface="Nunito Sans"/>
                          <a:sym typeface="Nunito Sans"/>
                        </a:rPr>
                        <a:t>What is the order of rotational symmetry for this regular hexagon? </a:t>
                      </a:r>
                      <a:r>
                        <a:rPr b="1" lang="en" sz="1600">
                          <a:solidFill>
                            <a:srgbClr val="00BC89"/>
                          </a:solidFill>
                          <a:latin typeface="Nunito Sans"/>
                          <a:ea typeface="Nunito Sans"/>
                          <a:cs typeface="Nunito Sans"/>
                          <a:sym typeface="Nunito Sans"/>
                        </a:rPr>
                        <a:t>6</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r>
              <a:tr h="93607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n</a:t>
                      </a:r>
                      <a:r>
                        <a:rPr b="1" lang="en" sz="1600">
                          <a:solidFill>
                            <a:schemeClr val="dk1"/>
                          </a:solidFill>
                          <a:latin typeface="Nunito Sans"/>
                          <a:ea typeface="Nunito Sans"/>
                          <a:cs typeface="Nunito Sans"/>
                          <a:sym typeface="Nunito Sans"/>
                        </a:rPr>
                        <a:t> is 130, rounded to the nearest 10. Complete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rgbClr val="00BC89"/>
                          </a:solidFill>
                          <a:latin typeface="Nunito Sans"/>
                          <a:ea typeface="Nunito Sans"/>
                          <a:cs typeface="Nunito Sans"/>
                          <a:sym typeface="Nunito Sans"/>
                        </a:rPr>
                        <a:t>125</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n</a:t>
                      </a:r>
                      <a:r>
                        <a:rPr b="1" lang="en" sz="1600">
                          <a:solidFill>
                            <a:schemeClr val="dk1"/>
                          </a:solidFill>
                          <a:latin typeface="Nunito Sans"/>
                          <a:ea typeface="Nunito Sans"/>
                          <a:cs typeface="Nunito Sans"/>
                          <a:sym typeface="Nunito Sans"/>
                        </a:rPr>
                        <a:t> &lt; </a:t>
                      </a:r>
                      <a:r>
                        <a:rPr b="1" lang="en" sz="1600">
                          <a:solidFill>
                            <a:srgbClr val="00BC89"/>
                          </a:solidFill>
                          <a:latin typeface="Nunito Sans"/>
                          <a:ea typeface="Nunito Sans"/>
                          <a:cs typeface="Nunito Sans"/>
                          <a:sym typeface="Nunito Sans"/>
                        </a:rPr>
                        <a:t>135</a:t>
                      </a:r>
                      <a:r>
                        <a:rPr b="1" lang="en" sz="1600" u="sng">
                          <a:solidFill>
                            <a:schemeClr val="lt1"/>
                          </a:solidFill>
                          <a:latin typeface="Nunito Sans"/>
                          <a:ea typeface="Nunito Sans"/>
                          <a:cs typeface="Nunito Sans"/>
                          <a:sym typeface="Nunito Sans"/>
                        </a:rPr>
                        <a:t>.</a:t>
                      </a:r>
                      <a:r>
                        <a:rPr b="1" lang="en" sz="1600" u="sng">
                          <a:solidFill>
                            <a:schemeClr val="lt1"/>
                          </a:solidFill>
                          <a:latin typeface="Nunito Sans"/>
                          <a:ea typeface="Nunito Sans"/>
                          <a:cs typeface="Nunito Sans"/>
                          <a:sym typeface="Nunito Sans"/>
                        </a:rPr>
                        <a:t>.</a:t>
                      </a:r>
                      <a:endParaRPr b="1" sz="1600" u="sng">
                        <a:solidFill>
                          <a:schemeClr val="lt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11950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first term is 3 and the term to term rule is “add 5”.</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 sz="1600">
                          <a:solidFill>
                            <a:srgbClr val="00BC89"/>
                          </a:solidFill>
                          <a:latin typeface="Nunito Sans"/>
                          <a:ea typeface="Nunito Sans"/>
                          <a:cs typeface="Nunito Sans"/>
                          <a:sym typeface="Nunito Sans"/>
                        </a:rPr>
                        <a:t>3, 8, 13, 18, 23</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69185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Shoe size is an example of which type of data? </a:t>
                      </a:r>
                      <a:r>
                        <a:rPr b="1" lang="en" sz="1600">
                          <a:solidFill>
                            <a:srgbClr val="00BC89"/>
                          </a:solidFill>
                          <a:latin typeface="Nunito Sans"/>
                          <a:ea typeface="Nunito Sans"/>
                          <a:cs typeface="Nunito Sans"/>
                          <a:sym typeface="Nunito Sans"/>
                        </a:rPr>
                        <a:t>Discrete data</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b="1" sz="1600">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bl>
          </a:graphicData>
        </a:graphic>
      </p:graphicFrame>
      <p:sp>
        <p:nvSpPr>
          <p:cNvPr id="142" name="Google Shape;142;p3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1</a:t>
            </a:r>
            <a:endParaRPr b="1">
              <a:solidFill>
                <a:srgbClr val="FFFFFF"/>
              </a:solidFill>
              <a:latin typeface="Nunito Sans"/>
              <a:ea typeface="Nunito Sans"/>
              <a:cs typeface="Nunito Sans"/>
              <a:sym typeface="Nunito Sans"/>
            </a:endParaRPr>
          </a:p>
        </p:txBody>
      </p:sp>
      <p:pic>
        <p:nvPicPr>
          <p:cNvPr id="143" name="Google Shape;143;p31"/>
          <p:cNvPicPr preferRelativeResize="0"/>
          <p:nvPr/>
        </p:nvPicPr>
        <p:blipFill>
          <a:blip r:embed="rId3">
            <a:alphaModFix/>
          </a:blip>
          <a:stretch>
            <a:fillRect/>
          </a:stretch>
        </p:blipFill>
        <p:spPr>
          <a:xfrm>
            <a:off x="5625563" y="1957163"/>
            <a:ext cx="2337025" cy="22833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32"/>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485250"/>
                <a:gridCol w="523950"/>
                <a:gridCol w="3868425"/>
              </a:tblGrid>
              <a:tr h="902625">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the ratio in its simplest terms:</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16:4    </a:t>
                      </a:r>
                      <a:endParaRPr b="1" sz="1600">
                        <a:solidFill>
                          <a:srgbClr val="00BC89"/>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15:10</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What is the order of rotational symmetry for this triangle?</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94077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t</a:t>
                      </a:r>
                      <a:r>
                        <a:rPr b="1" lang="en" sz="1600">
                          <a:solidFill>
                            <a:schemeClr val="dk1"/>
                          </a:solidFill>
                          <a:latin typeface="Nunito Sans"/>
                          <a:ea typeface="Nunito Sans"/>
                          <a:cs typeface="Nunito Sans"/>
                          <a:sym typeface="Nunito Sans"/>
                        </a:rPr>
                        <a:t> is 4800, rounded to the nearest 100. Complete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  </a:t>
                      </a:r>
                      <a:r>
                        <a:rPr b="1" lang="en" sz="1600" u="sng">
                          <a:solidFill>
                            <a:schemeClr val="dk1"/>
                          </a:solidFill>
                          <a:latin typeface="Nunito Sans"/>
                          <a:ea typeface="Nunito Sans"/>
                          <a:cs typeface="Nunito Sans"/>
                          <a:sym typeface="Nunito Sans"/>
                        </a:rPr>
                        <a:t>             </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&lt;</a:t>
                      </a:r>
                      <a:r>
                        <a:rPr lang="en" sz="1600">
                          <a:solidFill>
                            <a:schemeClr val="dk1"/>
                          </a:solidFill>
                          <a:latin typeface="Nunito Sans"/>
                          <a:ea typeface="Nunito Sans"/>
                          <a:cs typeface="Nunito Sans"/>
                          <a:sym typeface="Nunito Sans"/>
                        </a:rPr>
                        <a:t> </a:t>
                      </a:r>
                      <a:r>
                        <a:rPr b="1" lang="en" sz="1600" u="sng">
                          <a:solidFill>
                            <a:schemeClr val="dk1"/>
                          </a:solidFill>
                          <a:latin typeface="Nunito Sans"/>
                          <a:ea typeface="Nunito Sans"/>
                          <a:cs typeface="Nunito Sans"/>
                          <a:sym typeface="Nunito Sans"/>
                        </a:rPr>
                        <a:t>             </a:t>
                      </a:r>
                      <a:r>
                        <a:rPr lang="en" sz="1600" u="sng">
                          <a:solidFill>
                            <a:schemeClr val="lt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11950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first term is 31 and the term to term rule is “subtract 4”.</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93570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Height</a:t>
                      </a:r>
                      <a:r>
                        <a:rPr b="1" lang="en" sz="1600">
                          <a:solidFill>
                            <a:schemeClr val="dk1"/>
                          </a:solidFill>
                          <a:latin typeface="Nunito Sans"/>
                          <a:ea typeface="Nunito Sans"/>
                          <a:cs typeface="Nunito Sans"/>
                          <a:sym typeface="Nunito Sans"/>
                        </a:rPr>
                        <a:t> is an example of which type of data?</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vMerge="1"/>
              </a:tr>
            </a:tbl>
          </a:graphicData>
        </a:graphic>
      </p:graphicFrame>
      <p:sp>
        <p:nvSpPr>
          <p:cNvPr id="149" name="Google Shape;149;p3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2</a:t>
            </a:r>
            <a:endParaRPr b="1">
              <a:solidFill>
                <a:srgbClr val="FFFFFF"/>
              </a:solidFill>
              <a:latin typeface="Nunito Sans"/>
              <a:ea typeface="Nunito Sans"/>
              <a:cs typeface="Nunito Sans"/>
              <a:sym typeface="Nunito Sans"/>
            </a:endParaRPr>
          </a:p>
        </p:txBody>
      </p:sp>
      <p:pic>
        <p:nvPicPr>
          <p:cNvPr id="150" name="Google Shape;150;p32"/>
          <p:cNvPicPr preferRelativeResize="0"/>
          <p:nvPr/>
        </p:nvPicPr>
        <p:blipFill>
          <a:blip r:embed="rId3">
            <a:alphaModFix/>
          </a:blip>
          <a:stretch>
            <a:fillRect/>
          </a:stretch>
        </p:blipFill>
        <p:spPr>
          <a:xfrm>
            <a:off x="5947475" y="2221050"/>
            <a:ext cx="1693200" cy="19318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graphicFrame>
        <p:nvGraphicFramePr>
          <p:cNvPr id="155" name="Google Shape;155;p33"/>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485250"/>
                <a:gridCol w="523950"/>
                <a:gridCol w="3868425"/>
              </a:tblGrid>
              <a:tr h="902625">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the ratio in its simplest terms:</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16:4     </a:t>
                      </a:r>
                      <a:r>
                        <a:rPr b="1" lang="en" sz="1600">
                          <a:solidFill>
                            <a:srgbClr val="00BC89"/>
                          </a:solidFill>
                          <a:latin typeface="Nunito Sans"/>
                          <a:ea typeface="Nunito Sans"/>
                          <a:cs typeface="Nunito Sans"/>
                          <a:sym typeface="Nunito Sans"/>
                        </a:rPr>
                        <a:t>4:1</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15:10   </a:t>
                      </a:r>
                      <a:r>
                        <a:rPr b="1" lang="en" sz="1600">
                          <a:solidFill>
                            <a:srgbClr val="00BC89"/>
                          </a:solidFill>
                          <a:latin typeface="Nunito Sans"/>
                          <a:ea typeface="Nunito Sans"/>
                          <a:cs typeface="Nunito Sans"/>
                          <a:sym typeface="Nunito Sans"/>
                        </a:rPr>
                        <a:t>3:2</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What is the order of rotational symmetry for this triangle? </a:t>
                      </a:r>
                      <a:r>
                        <a:rPr b="1" lang="en" sz="1600">
                          <a:solidFill>
                            <a:srgbClr val="00BC89"/>
                          </a:solidFill>
                          <a:latin typeface="Nunito Sans"/>
                          <a:ea typeface="Nunito Sans"/>
                          <a:cs typeface="Nunito Sans"/>
                          <a:sym typeface="Nunito Sans"/>
                        </a:rPr>
                        <a:t>1</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94077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t</a:t>
                      </a:r>
                      <a:r>
                        <a:rPr b="1" lang="en" sz="1600">
                          <a:solidFill>
                            <a:schemeClr val="dk1"/>
                          </a:solidFill>
                          <a:latin typeface="Nunito Sans"/>
                          <a:ea typeface="Nunito Sans"/>
                          <a:cs typeface="Nunito Sans"/>
                          <a:sym typeface="Nunito Sans"/>
                        </a:rPr>
                        <a:t> is 4800, rounded to the nearest 100. Complete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rgbClr val="00BC89"/>
                          </a:solidFill>
                          <a:latin typeface="Nunito Sans"/>
                          <a:ea typeface="Nunito Sans"/>
                          <a:cs typeface="Nunito Sans"/>
                          <a:sym typeface="Nunito Sans"/>
                        </a:rPr>
                        <a:t>4750</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a:t>
                      </a:r>
                      <a:r>
                        <a:rPr lang="en" sz="1600">
                          <a:solidFill>
                            <a:schemeClr val="dk1"/>
                          </a:solidFill>
                          <a:latin typeface="Nunito Sans"/>
                          <a:ea typeface="Nunito Sans"/>
                          <a:cs typeface="Nunito Sans"/>
                          <a:sym typeface="Nunito Sans"/>
                        </a:rPr>
                        <a:t> </a:t>
                      </a:r>
                      <a:r>
                        <a:rPr b="1" i="1" lang="en" sz="1600">
                          <a:solidFill>
                            <a:schemeClr val="dk1"/>
                          </a:solidFill>
                          <a:latin typeface="Times New Roman"/>
                          <a:ea typeface="Times New Roman"/>
                          <a:cs typeface="Times New Roman"/>
                          <a:sym typeface="Times New Roman"/>
                        </a:rPr>
                        <a:t>t</a:t>
                      </a:r>
                      <a:r>
                        <a:rPr lang="en" sz="1600">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&lt;</a:t>
                      </a:r>
                      <a:r>
                        <a:rPr lang="en" sz="1600">
                          <a:solidFill>
                            <a:schemeClr val="dk1"/>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4850</a:t>
                      </a:r>
                      <a:r>
                        <a:rPr lang="en" sz="1600" u="sng">
                          <a:solidFill>
                            <a:schemeClr val="lt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11950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first term is 31 and the term to term rule is “subtract 4”.</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 sz="1600">
                          <a:solidFill>
                            <a:srgbClr val="00BC89"/>
                          </a:solidFill>
                          <a:latin typeface="Nunito Sans"/>
                          <a:ea typeface="Nunito Sans"/>
                          <a:cs typeface="Nunito Sans"/>
                          <a:sym typeface="Nunito Sans"/>
                        </a:rPr>
                        <a:t>31, 27, 23, 19, 15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FFFFFF">
                          <a:alpha val="0"/>
                        </a:srgbClr>
                      </a:solidFill>
                      <a:prstDash val="solid"/>
                      <a:round/>
                      <a:headEnd len="sm" w="sm" type="none"/>
                      <a:tailEnd len="sm" w="sm" type="none"/>
                    </a:lnB>
                  </a:tcPr>
                </a:tc>
                <a:tc vMerge="1"/>
              </a:tr>
              <a:tr h="93570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Height is an example of which type of data? </a:t>
                      </a:r>
                      <a:r>
                        <a:rPr b="1" lang="en" sz="1600">
                          <a:solidFill>
                            <a:srgbClr val="00BC89"/>
                          </a:solidFill>
                          <a:latin typeface="Nunito Sans"/>
                          <a:ea typeface="Nunito Sans"/>
                          <a:cs typeface="Nunito Sans"/>
                          <a:sym typeface="Nunito Sans"/>
                        </a:rPr>
                        <a:t>Continuous data</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alpha val="0"/>
                        </a:srgb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alpha val="0"/>
                        </a:srgbClr>
                      </a:solidFill>
                      <a:prstDash val="solid"/>
                      <a:round/>
                      <a:headEnd len="sm" w="sm" type="none"/>
                      <a:tailEnd len="sm" w="sm" type="none"/>
                    </a:lnR>
                    <a:lnT cap="flat" cmpd="sng" w="9525">
                      <a:solidFill>
                        <a:srgbClr val="FFFFFF">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vMerge="1"/>
              </a:tr>
            </a:tbl>
          </a:graphicData>
        </a:graphic>
      </p:graphicFrame>
      <p:sp>
        <p:nvSpPr>
          <p:cNvPr id="156" name="Google Shape;156;p3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2</a:t>
            </a:r>
            <a:endParaRPr b="1">
              <a:solidFill>
                <a:srgbClr val="FFFFFF"/>
              </a:solidFill>
              <a:latin typeface="Nunito Sans"/>
              <a:ea typeface="Nunito Sans"/>
              <a:cs typeface="Nunito Sans"/>
              <a:sym typeface="Nunito Sans"/>
            </a:endParaRPr>
          </a:p>
        </p:txBody>
      </p:sp>
      <p:pic>
        <p:nvPicPr>
          <p:cNvPr id="157" name="Google Shape;157;p33"/>
          <p:cNvPicPr preferRelativeResize="0"/>
          <p:nvPr/>
        </p:nvPicPr>
        <p:blipFill>
          <a:blip r:embed="rId3">
            <a:alphaModFix/>
          </a:blip>
          <a:stretch>
            <a:fillRect/>
          </a:stretch>
        </p:blipFill>
        <p:spPr>
          <a:xfrm>
            <a:off x="5947475" y="2221050"/>
            <a:ext cx="1693200" cy="19318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34"/>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742425"/>
                <a:gridCol w="382850"/>
                <a:gridCol w="3752350"/>
              </a:tblGrid>
              <a:tr h="838325">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the ratio in its simplest terms:</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18:9:6</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8:12:20</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What is the order of rotational symmetry for the object pictured below?</a:t>
                      </a:r>
                      <a:endParaRPr b="1"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8383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w</a:t>
                      </a:r>
                      <a:r>
                        <a:rPr b="1" lang="en" sz="1600">
                          <a:solidFill>
                            <a:schemeClr val="dk1"/>
                          </a:solidFill>
                          <a:latin typeface="Nunito Sans"/>
                          <a:ea typeface="Nunito Sans"/>
                          <a:cs typeface="Nunito Sans"/>
                          <a:sym typeface="Nunito Sans"/>
                        </a:rPr>
                        <a:t> is 0.02, rounded to the nearest hundredth. Complete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  </a:t>
                      </a:r>
                      <a:r>
                        <a:rPr b="1" lang="en" sz="1600" u="sng">
                          <a:solidFill>
                            <a:schemeClr val="dk1"/>
                          </a:solidFill>
                          <a:latin typeface="Nunito Sans"/>
                          <a:ea typeface="Nunito Sans"/>
                          <a:cs typeface="Nunito Sans"/>
                          <a:sym typeface="Nunito Sans"/>
                        </a:rPr>
                        <a:t>             </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w</a:t>
                      </a:r>
                      <a:r>
                        <a:rPr b="1" lang="en" sz="1600">
                          <a:solidFill>
                            <a:schemeClr val="dk1"/>
                          </a:solidFill>
                          <a:latin typeface="Nunito Sans"/>
                          <a:ea typeface="Nunito Sans"/>
                          <a:cs typeface="Nunito Sans"/>
                          <a:sym typeface="Nunito Sans"/>
                        </a:rPr>
                        <a:t> &lt; </a:t>
                      </a:r>
                      <a:r>
                        <a:rPr b="1" lang="en" sz="1600" u="sng">
                          <a:solidFill>
                            <a:schemeClr val="dk1"/>
                          </a:solidFill>
                          <a:latin typeface="Nunito Sans"/>
                          <a:ea typeface="Nunito Sans"/>
                          <a:cs typeface="Nunito Sans"/>
                          <a:sym typeface="Nunito Sans"/>
                        </a:rPr>
                        <a:t>              </a:t>
                      </a:r>
                      <a:r>
                        <a:rPr b="1" lang="en" sz="1600" u="sng">
                          <a:solidFill>
                            <a:schemeClr val="lt1"/>
                          </a:solidFill>
                          <a:latin typeface="Nunito Sans"/>
                          <a:ea typeface="Nunito Sans"/>
                          <a:cs typeface="Nunito Sans"/>
                          <a:sym typeface="Nunito Sans"/>
                        </a:rPr>
                        <a:t>.</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8383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first term is 48 and the term to term rule is “divide by 2”.</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b="1"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74905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Favourite colour</a:t>
                      </a:r>
                      <a:r>
                        <a:rPr b="1" lang="en" sz="1600">
                          <a:solidFill>
                            <a:schemeClr val="dk1"/>
                          </a:solidFill>
                          <a:latin typeface="Nunito Sans"/>
                          <a:ea typeface="Nunito Sans"/>
                          <a:cs typeface="Nunito Sans"/>
                          <a:sym typeface="Nunito Sans"/>
                        </a:rPr>
                        <a:t> is an example of which type of data?</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bl>
          </a:graphicData>
        </a:graphic>
      </p:graphicFrame>
      <p:sp>
        <p:nvSpPr>
          <p:cNvPr id="163" name="Google Shape;163;p3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3</a:t>
            </a:r>
            <a:endParaRPr b="1">
              <a:solidFill>
                <a:srgbClr val="FFFFFF"/>
              </a:solidFill>
              <a:latin typeface="Nunito Sans"/>
              <a:ea typeface="Nunito Sans"/>
              <a:cs typeface="Nunito Sans"/>
              <a:sym typeface="Nunito Sans"/>
            </a:endParaRPr>
          </a:p>
        </p:txBody>
      </p:sp>
      <p:pic>
        <p:nvPicPr>
          <p:cNvPr id="164" name="Google Shape;164;p34"/>
          <p:cNvPicPr preferRelativeResize="0"/>
          <p:nvPr/>
        </p:nvPicPr>
        <p:blipFill rotWithShape="1">
          <a:blip r:embed="rId3">
            <a:alphaModFix/>
          </a:blip>
          <a:srcRect b="3007" l="0" r="0" t="3016"/>
          <a:stretch/>
        </p:blipFill>
        <p:spPr>
          <a:xfrm>
            <a:off x="5685762" y="2002975"/>
            <a:ext cx="2599225" cy="24426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graphicFrame>
        <p:nvGraphicFramePr>
          <p:cNvPr id="169" name="Google Shape;169;p35"/>
          <p:cNvGraphicFramePr/>
          <p:nvPr/>
        </p:nvGraphicFramePr>
        <p:xfrm>
          <a:off x="108050" y="862525"/>
          <a:ext cx="3000000" cy="3000000"/>
        </p:xfrm>
        <a:graphic>
          <a:graphicData uri="http://schemas.openxmlformats.org/drawingml/2006/table">
            <a:tbl>
              <a:tblPr>
                <a:noFill/>
                <a:tableStyleId>{B4F4BFF5-4185-4CD5-94AF-749471AF43DA}</a:tableStyleId>
              </a:tblPr>
              <a:tblGrid>
                <a:gridCol w="447300"/>
                <a:gridCol w="1557175"/>
                <a:gridCol w="2742425"/>
                <a:gridCol w="382850"/>
                <a:gridCol w="3752350"/>
              </a:tblGrid>
              <a:tr h="838325">
                <a:tc>
                  <a:txBody>
                    <a:bodyPr/>
                    <a:lstStyle/>
                    <a:p>
                      <a:pPr indent="0" lvl="0" marL="0" rtl="0" algn="l">
                        <a:lnSpc>
                          <a:spcPct val="100000"/>
                        </a:lnSpc>
                        <a:spcBef>
                          <a:spcPts val="0"/>
                        </a:spcBef>
                        <a:spcAft>
                          <a:spcPts val="0"/>
                        </a:spcAft>
                        <a:buNone/>
                      </a:pPr>
                      <a:r>
                        <a:rPr lang="en" sz="1600">
                          <a:latin typeface="Nunito Sans"/>
                          <a:ea typeface="Nunito Sans"/>
                          <a:cs typeface="Nunito Sans"/>
                          <a:sym typeface="Nunito Sans"/>
                        </a:rPr>
                        <a:t>1)</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a)</a:t>
                      </a:r>
                      <a:endParaRPr sz="1600">
                        <a:latin typeface="Nunito Sans"/>
                        <a:ea typeface="Nunito Sans"/>
                        <a:cs typeface="Nunito Sans"/>
                        <a:sym typeface="Nunito Sans"/>
                      </a:endParaRPr>
                    </a:p>
                    <a:p>
                      <a:pPr indent="0" lvl="0" marL="0" rtl="0" algn="l">
                        <a:lnSpc>
                          <a:spcPct val="100000"/>
                        </a:lnSpc>
                        <a:spcBef>
                          <a:spcPts val="0"/>
                        </a:spcBef>
                        <a:spcAft>
                          <a:spcPts val="0"/>
                        </a:spcAft>
                        <a:buNone/>
                      </a:pPr>
                      <a:r>
                        <a:rPr lang="en" sz="1600">
                          <a:latin typeface="Nunito Sans"/>
                          <a:ea typeface="Nunito Sans"/>
                          <a:cs typeface="Nunito Sans"/>
                          <a:sym typeface="Nunito Sans"/>
                        </a:rPr>
                        <a:t>b)</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Express the ratio in its simplest terms:</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18:9:6    </a:t>
                      </a:r>
                      <a:r>
                        <a:rPr b="1" lang="en" sz="1600">
                          <a:solidFill>
                            <a:srgbClr val="00BC89"/>
                          </a:solidFill>
                          <a:latin typeface="Nunito Sans"/>
                          <a:ea typeface="Nunito Sans"/>
                          <a:cs typeface="Nunito Sans"/>
                          <a:sym typeface="Nunito Sans"/>
                        </a:rPr>
                        <a:t>6:3:2</a:t>
                      </a:r>
                      <a:endParaRPr b="1" sz="1600">
                        <a:solidFill>
                          <a:srgbClr val="00BC89"/>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8:12:20  </a:t>
                      </a:r>
                      <a:r>
                        <a:rPr b="1" lang="en" sz="1600">
                          <a:solidFill>
                            <a:srgbClr val="00BC89"/>
                          </a:solidFill>
                          <a:latin typeface="Nunito Sans"/>
                          <a:ea typeface="Nunito Sans"/>
                          <a:cs typeface="Nunito Sans"/>
                          <a:sym typeface="Nunito Sans"/>
                        </a:rPr>
                        <a:t>2:3:5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rowSpan="4">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What is the order of rotational symmetry for the object pictured below? </a:t>
                      </a:r>
                      <a:r>
                        <a:rPr b="1" lang="en" sz="1600">
                          <a:solidFill>
                            <a:srgbClr val="00BC89"/>
                          </a:solidFill>
                          <a:latin typeface="Nunito Sans"/>
                          <a:ea typeface="Nunito Sans"/>
                          <a:cs typeface="Nunito Sans"/>
                          <a:sym typeface="Nunito Sans"/>
                        </a:rPr>
                        <a:t>2</a:t>
                      </a:r>
                      <a:endParaRPr b="1" sz="1600">
                        <a:solidFill>
                          <a:srgbClr val="00BC89"/>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rgbClr val="B7B7B7">
                          <a:alpha val="0"/>
                        </a:srgbClr>
                      </a:solidFill>
                      <a:prstDash val="solid"/>
                      <a:round/>
                      <a:headEnd len="sm" w="sm" type="none"/>
                      <a:tailEnd len="sm" w="sm" type="none"/>
                    </a:lnR>
                    <a:lnT cap="flat" cmpd="sng" w="9525">
                      <a:solidFill>
                        <a:srgbClr val="B7B7B7">
                          <a:alpha val="0"/>
                        </a:srgbClr>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r>
              <a:tr h="8383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2)</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A number </a:t>
                      </a:r>
                      <a:r>
                        <a:rPr b="1" i="1" lang="en" sz="1600">
                          <a:solidFill>
                            <a:schemeClr val="dk1"/>
                          </a:solidFill>
                          <a:latin typeface="Times New Roman"/>
                          <a:ea typeface="Times New Roman"/>
                          <a:cs typeface="Times New Roman"/>
                          <a:sym typeface="Times New Roman"/>
                        </a:rPr>
                        <a:t>w</a:t>
                      </a:r>
                      <a:r>
                        <a:rPr b="1" lang="en" sz="1600">
                          <a:solidFill>
                            <a:schemeClr val="dk1"/>
                          </a:solidFill>
                          <a:latin typeface="Nunito Sans"/>
                          <a:ea typeface="Nunito Sans"/>
                          <a:cs typeface="Nunito Sans"/>
                          <a:sym typeface="Nunito Sans"/>
                        </a:rPr>
                        <a:t> is 0.02, rounded to the nearest hundredth. Complete the error interval:</a:t>
                      </a:r>
                      <a:endParaRPr b="1"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rPr b="1" lang="en" sz="1600">
                          <a:solidFill>
                            <a:srgbClr val="00BC89"/>
                          </a:solidFill>
                          <a:latin typeface="Nunito Sans"/>
                          <a:ea typeface="Nunito Sans"/>
                          <a:cs typeface="Nunito Sans"/>
                          <a:sym typeface="Nunito Sans"/>
                        </a:rPr>
                        <a:t>0.015</a:t>
                      </a:r>
                      <a:r>
                        <a:rPr b="1" lang="en" sz="1600">
                          <a:solidFill>
                            <a:schemeClr val="dk1"/>
                          </a:solidFill>
                          <a:latin typeface="Nunito Sans"/>
                          <a:ea typeface="Nunito Sans"/>
                          <a:cs typeface="Nunito Sans"/>
                          <a:sym typeface="Nunito Sans"/>
                        </a:rPr>
                        <a:t> ≤ </a:t>
                      </a:r>
                      <a:r>
                        <a:rPr b="1" i="1" lang="en" sz="1600">
                          <a:solidFill>
                            <a:schemeClr val="dk1"/>
                          </a:solidFill>
                          <a:latin typeface="Times New Roman"/>
                          <a:ea typeface="Times New Roman"/>
                          <a:cs typeface="Times New Roman"/>
                          <a:sym typeface="Times New Roman"/>
                        </a:rPr>
                        <a:t>w</a:t>
                      </a:r>
                      <a:r>
                        <a:rPr b="1" lang="en" sz="1600">
                          <a:solidFill>
                            <a:schemeClr val="dk1"/>
                          </a:solidFill>
                          <a:latin typeface="Nunito Sans"/>
                          <a:ea typeface="Nunito Sans"/>
                          <a:cs typeface="Nunito Sans"/>
                          <a:sym typeface="Nunito Sans"/>
                        </a:rPr>
                        <a:t> &lt;</a:t>
                      </a:r>
                      <a:r>
                        <a:rPr b="1" lang="en" sz="1600">
                          <a:solidFill>
                            <a:srgbClr val="00BC89"/>
                          </a:solidFill>
                          <a:latin typeface="Nunito Sans"/>
                          <a:ea typeface="Nunito Sans"/>
                          <a:cs typeface="Nunito Sans"/>
                          <a:sym typeface="Nunito Sans"/>
                        </a:rPr>
                        <a:t> </a:t>
                      </a:r>
                      <a:r>
                        <a:rPr b="1" lang="en" sz="1600">
                          <a:solidFill>
                            <a:srgbClr val="00BC89"/>
                          </a:solidFill>
                          <a:latin typeface="Nunito Sans"/>
                          <a:ea typeface="Nunito Sans"/>
                          <a:cs typeface="Nunito Sans"/>
                          <a:sym typeface="Nunito Sans"/>
                        </a:rPr>
                        <a:t>0.025</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838325">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None/>
                      </a:pPr>
                      <a:r>
                        <a:rPr b="1" lang="en" sz="1600">
                          <a:solidFill>
                            <a:schemeClr val="dk1"/>
                          </a:solidFill>
                          <a:latin typeface="Nunito Sans"/>
                          <a:ea typeface="Nunito Sans"/>
                          <a:cs typeface="Nunito Sans"/>
                          <a:sym typeface="Nunito Sans"/>
                        </a:rPr>
                        <a:t>Generate the first five terms of a sequence given that the first term is 48 and the term to term rule is “divide by 2”.</a:t>
                      </a:r>
                      <a:endParaRPr b="1" sz="1600">
                        <a:solidFill>
                          <a:schemeClr val="dk1"/>
                        </a:solidFill>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b="1" lang="en" sz="1600">
                          <a:solidFill>
                            <a:srgbClr val="00BC89"/>
                          </a:solidFill>
                          <a:latin typeface="Nunito Sans"/>
                          <a:ea typeface="Nunito Sans"/>
                          <a:cs typeface="Nunito Sans"/>
                          <a:sym typeface="Nunito Sans"/>
                        </a:rPr>
                        <a:t>48, 24, 12, 6, 3</a:t>
                      </a:r>
                      <a:endParaRPr b="1" sz="1600">
                        <a:solidFill>
                          <a:srgbClr val="00BC89"/>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r h="749050">
                <a:tc>
                  <a:txBody>
                    <a:bodyPr/>
                    <a:lstStyle/>
                    <a:p>
                      <a:pPr indent="0" lvl="0" marL="0" rtl="0" algn="l">
                        <a:lnSpc>
                          <a:spcPct val="100000"/>
                        </a:lnSpc>
                        <a:spcBef>
                          <a:spcPts val="0"/>
                        </a:spcBef>
                        <a:spcAft>
                          <a:spcPts val="0"/>
                        </a:spcAft>
                        <a:buNone/>
                      </a:pPr>
                      <a:r>
                        <a:rPr lang="en"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latin typeface="Nunito Sans"/>
                        <a:ea typeface="Nunito Sans"/>
                        <a:cs typeface="Nunito Sans"/>
                        <a:sym typeface="Nunito Sans"/>
                      </a:endParaRPr>
                    </a:p>
                  </a:txBody>
                  <a:tcPr marT="91425" marB="91425" marR="91425" marL="91425">
                    <a:lnL cap="flat" cmpd="sng" w="9525">
                      <a:solidFill>
                        <a:srgbClr val="B7B7B7">
                          <a:alpha val="0"/>
                        </a:srgbClr>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gridSpan="2">
                  <a:txBody>
                    <a:bodyPr/>
                    <a:lstStyle/>
                    <a:p>
                      <a:pPr indent="0" lvl="0" marL="0" rtl="0" algn="l">
                        <a:lnSpc>
                          <a:spcPct val="100000"/>
                        </a:lnSpc>
                        <a:spcBef>
                          <a:spcPts val="0"/>
                        </a:spcBef>
                        <a:spcAft>
                          <a:spcPts val="0"/>
                        </a:spcAft>
                        <a:buClr>
                          <a:schemeClr val="dk1"/>
                        </a:buClr>
                        <a:buSzPts val="1100"/>
                        <a:buFont typeface="Arial"/>
                        <a:buNone/>
                      </a:pPr>
                      <a:r>
                        <a:rPr b="1" lang="en" sz="1600">
                          <a:solidFill>
                            <a:schemeClr val="dk1"/>
                          </a:solidFill>
                          <a:latin typeface="Nunito Sans"/>
                          <a:ea typeface="Nunito Sans"/>
                          <a:cs typeface="Nunito Sans"/>
                          <a:sym typeface="Nunito Sans"/>
                        </a:rPr>
                        <a:t>Favourite colour is an example of which type of data? </a:t>
                      </a:r>
                      <a:r>
                        <a:rPr b="1" lang="en" sz="1600">
                          <a:solidFill>
                            <a:srgbClr val="00BC89"/>
                          </a:solidFill>
                          <a:latin typeface="Nunito Sans"/>
                          <a:ea typeface="Nunito Sans"/>
                          <a:cs typeface="Nunito Sans"/>
                          <a:sym typeface="Nunito Sans"/>
                        </a:rPr>
                        <a:t>Categorical (Qualitative)</a:t>
                      </a:r>
                      <a:endParaRPr b="1" sz="1600">
                        <a:solidFill>
                          <a:srgbClr val="00BC89"/>
                        </a:solidFill>
                        <a:latin typeface="Nunito Sans"/>
                        <a:ea typeface="Nunito Sans"/>
                        <a:cs typeface="Nunito Sans"/>
                        <a:sym typeface="Nunito Sans"/>
                      </a:endParaRPr>
                    </a:p>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rgbClr val="FFFFFF"/>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rgbClr val="B7B7B7"/>
                      </a:solidFill>
                      <a:prstDash val="solid"/>
                      <a:round/>
                      <a:headEnd len="sm" w="sm" type="none"/>
                      <a:tailEnd len="sm" w="sm" type="none"/>
                    </a:lnT>
                    <a:lnB cap="flat" cmpd="sng" w="9525">
                      <a:solidFill>
                        <a:srgbClr val="B7B7B7">
                          <a:alpha val="0"/>
                        </a:srgbClr>
                      </a:solidFill>
                      <a:prstDash val="solid"/>
                      <a:round/>
                      <a:headEnd len="sm" w="sm" type="none"/>
                      <a:tailEnd len="sm" w="sm" type="none"/>
                    </a:lnB>
                  </a:tcPr>
                </a:tc>
                <a:tc hMerge="1"/>
                <a:tc>
                  <a:txBody>
                    <a:bodyPr/>
                    <a:lstStyle/>
                    <a:p>
                      <a:pPr indent="0" lvl="0" marL="0" rtl="0" algn="l">
                        <a:lnSpc>
                          <a:spcPct val="100000"/>
                        </a:lnSpc>
                        <a:spcBef>
                          <a:spcPts val="0"/>
                        </a:spcBef>
                        <a:spcAft>
                          <a:spcPts val="0"/>
                        </a:spcAft>
                        <a:buNone/>
                      </a:pPr>
                      <a:r>
                        <a:t/>
                      </a:r>
                      <a:endParaRPr sz="1600">
                        <a:solidFill>
                          <a:schemeClr val="dk1"/>
                        </a:solidFill>
                        <a:latin typeface="Nunito Sans"/>
                        <a:ea typeface="Nunito Sans"/>
                        <a:cs typeface="Nunito Sans"/>
                        <a:sym typeface="Nunito Sans"/>
                      </a:endParaRPr>
                    </a:p>
                  </a:txBody>
                  <a:tcPr marT="91425" marB="91425" marR="91425" marL="91425">
                    <a:lnL cap="flat" cmpd="sng" w="9525">
                      <a:solidFill>
                        <a:schemeClr val="dk1">
                          <a:alpha val="0"/>
                        </a:schemeClr>
                      </a:solidFill>
                      <a:prstDash val="solid"/>
                      <a:round/>
                      <a:headEnd len="sm" w="sm" type="none"/>
                      <a:tailEnd len="sm" w="sm" type="none"/>
                    </a:lnL>
                    <a:lnR cap="flat" cmpd="sng" w="9525">
                      <a:solidFill>
                        <a:schemeClr val="dk1">
                          <a:alpha val="0"/>
                        </a:schemeClr>
                      </a:solidFill>
                      <a:prstDash val="solid"/>
                      <a:round/>
                      <a:headEnd len="sm" w="sm" type="none"/>
                      <a:tailEnd len="sm" w="sm" type="none"/>
                    </a:lnR>
                    <a:lnT cap="flat" cmpd="sng" w="9525">
                      <a:solidFill>
                        <a:schemeClr val="dk1">
                          <a:alpha val="0"/>
                        </a:schemeClr>
                      </a:solidFill>
                      <a:prstDash val="solid"/>
                      <a:round/>
                      <a:headEnd len="sm" w="sm" type="none"/>
                      <a:tailEnd len="sm" w="sm" type="none"/>
                    </a:lnT>
                    <a:lnB cap="flat" cmpd="sng" w="9525">
                      <a:solidFill>
                        <a:schemeClr val="dk1">
                          <a:alpha val="0"/>
                        </a:schemeClr>
                      </a:solidFill>
                      <a:prstDash val="solid"/>
                      <a:round/>
                      <a:headEnd len="sm" w="sm" type="none"/>
                      <a:tailEnd len="sm" w="sm" type="none"/>
                    </a:lnB>
                  </a:tcPr>
                </a:tc>
                <a:tc vMerge="1"/>
              </a:tr>
            </a:tbl>
          </a:graphicData>
        </a:graphic>
      </p:graphicFrame>
      <p:sp>
        <p:nvSpPr>
          <p:cNvPr id="170" name="Google Shape;170;p3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a:solidFill>
                  <a:srgbClr val="FFFFFF"/>
                </a:solidFill>
                <a:latin typeface="Nunito Sans"/>
                <a:ea typeface="Nunito Sans"/>
                <a:cs typeface="Nunito Sans"/>
                <a:sym typeface="Nunito Sans"/>
              </a:rPr>
              <a:t>Week 3: Day 3</a:t>
            </a:r>
            <a:endParaRPr b="1">
              <a:solidFill>
                <a:srgbClr val="FFFFFF"/>
              </a:solidFill>
              <a:latin typeface="Nunito Sans"/>
              <a:ea typeface="Nunito Sans"/>
              <a:cs typeface="Nunito Sans"/>
              <a:sym typeface="Nunito Sans"/>
            </a:endParaRPr>
          </a:p>
        </p:txBody>
      </p:sp>
      <p:pic>
        <p:nvPicPr>
          <p:cNvPr id="171" name="Google Shape;171;p35"/>
          <p:cNvPicPr preferRelativeResize="0"/>
          <p:nvPr/>
        </p:nvPicPr>
        <p:blipFill rotWithShape="1">
          <a:blip r:embed="rId3">
            <a:alphaModFix/>
          </a:blip>
          <a:srcRect b="3007" l="0" r="0" t="3016"/>
          <a:stretch/>
        </p:blipFill>
        <p:spPr>
          <a:xfrm>
            <a:off x="5685762" y="2002975"/>
            <a:ext cx="2599225" cy="24426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