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4" r:id="rId5"/>
    <p:sldMasterId id="2147483675"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Lst>
  <p:sldSz cy="5143500" cx="9144000"/>
  <p:notesSz cx="6858000" cy="9144000"/>
  <p:embeddedFontLst>
    <p:embeddedFont>
      <p:font typeface="Nunito Sans"/>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7558FDF-FECB-41B3-8F4F-0F1B770F88E1}">
  <a:tblStyle styleId="{A7558FDF-FECB-41B3-8F4F-0F1B770F88E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E7D271A-6D4E-43C0-8916-17D51E3CE5E6}"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11" Type="http://schemas.openxmlformats.org/officeDocument/2006/relationships/slide" Target="slides/slide4.xml"/><Relationship Id="rId22" Type="http://schemas.openxmlformats.org/officeDocument/2006/relationships/font" Target="fonts/NunitoSans-bold.fntdata"/><Relationship Id="rId10" Type="http://schemas.openxmlformats.org/officeDocument/2006/relationships/slide" Target="slides/slide3.xml"/><Relationship Id="rId21" Type="http://schemas.openxmlformats.org/officeDocument/2006/relationships/font" Target="fonts/NunitoSans-regular.fntdata"/><Relationship Id="rId13" Type="http://schemas.openxmlformats.org/officeDocument/2006/relationships/slide" Target="slides/slide6.xml"/><Relationship Id="rId24" Type="http://schemas.openxmlformats.org/officeDocument/2006/relationships/font" Target="fonts/NunitoSans-boldItalic.fntdata"/><Relationship Id="rId12" Type="http://schemas.openxmlformats.org/officeDocument/2006/relationships/slide" Target="slides/slide5.xml"/><Relationship Id="rId23" Type="http://schemas.openxmlformats.org/officeDocument/2006/relationships/font" Target="fonts/Nunito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5" Type="http://schemas.openxmlformats.org/officeDocument/2006/relationships/slideMaster" Target="slideMasters/slideMaster1.xml"/><Relationship Id="rId19" Type="http://schemas.openxmlformats.org/officeDocument/2006/relationships/slide" Target="slides/slide12.xml"/><Relationship Id="rId6" Type="http://schemas.openxmlformats.org/officeDocument/2006/relationships/slideMaster" Target="slideMasters/slideMaster2.xml"/><Relationship Id="rId18" Type="http://schemas.openxmlformats.org/officeDocument/2006/relationships/slide" Target="slides/slide1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e6b0838fdf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ge6b0838fdf_0_7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e7e8e6b175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ge7e8e6b175_0_20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e6b0838fdf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ge6b0838fdf_0_7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e7e8e6b175_0_2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ge7e8e6b175_0_23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e6b0838fd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e6b0838fd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e41911381c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e41911381c_0_7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e7e8e6b175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ge7e8e6b175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e6b0838fdf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ge6b0838fdf_0_6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e7e8e6b175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ge7e8e6b175_0_14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e6b0838fdf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ge6b0838fdf_0_6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e7e8e6b175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ge7e8e6b175_0_18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jp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GCSE – FOUNDATION</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1" name="Shape 51"/>
        <p:cNvGrpSpPr/>
        <p:nvPr/>
      </p:nvGrpSpPr>
      <p:grpSpPr>
        <a:xfrm>
          <a:off x="0" y="0"/>
          <a:ext cx="0" cy="0"/>
          <a:chOff x="0" y="0"/>
          <a:chExt cx="0" cy="0"/>
        </a:xfrm>
      </p:grpSpPr>
      <p:sp>
        <p:nvSpPr>
          <p:cNvPr id="52" name="Google Shape;52;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3" name="Google Shape;53;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4" name="Shape 54"/>
        <p:cNvGrpSpPr/>
        <p:nvPr/>
      </p:nvGrpSpPr>
      <p:grpSpPr>
        <a:xfrm>
          <a:off x="0" y="0"/>
          <a:ext cx="0" cy="0"/>
          <a:chOff x="0" y="0"/>
          <a:chExt cx="0" cy="0"/>
        </a:xfrm>
      </p:grpSpPr>
      <p:sp>
        <p:nvSpPr>
          <p:cNvPr id="55" name="Google Shape;55;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6" name="Google Shape;56;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0" name="Shape 60"/>
        <p:cNvGrpSpPr/>
        <p:nvPr/>
      </p:nvGrpSpPr>
      <p:grpSpPr>
        <a:xfrm>
          <a:off x="0" y="0"/>
          <a:ext cx="0" cy="0"/>
          <a:chOff x="0" y="0"/>
          <a:chExt cx="0" cy="0"/>
        </a:xfrm>
      </p:grpSpPr>
      <p:sp>
        <p:nvSpPr>
          <p:cNvPr id="61" name="Google Shape;61;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2" name="Google Shape;62;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3" name="Google Shape;63;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5" name="Google Shape;65;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0" name="Shape 70"/>
        <p:cNvGrpSpPr/>
        <p:nvPr/>
      </p:nvGrpSpPr>
      <p:grpSpPr>
        <a:xfrm>
          <a:off x="0" y="0"/>
          <a:ext cx="0" cy="0"/>
          <a:chOff x="0" y="0"/>
          <a:chExt cx="0" cy="0"/>
        </a:xfrm>
      </p:grpSpPr>
      <p:sp>
        <p:nvSpPr>
          <p:cNvPr id="71" name="Google Shape;71;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72" name="Google Shape;72;p16"/>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6"/>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74" name="Google Shape;74;p16"/>
          <p:cNvSpPr txBox="1"/>
          <p:nvPr/>
        </p:nvSpPr>
        <p:spPr>
          <a:xfrm>
            <a:off x="0" y="3380300"/>
            <a:ext cx="9144000" cy="594600"/>
          </a:xfrm>
          <a:prstGeom prst="rect">
            <a:avLst/>
          </a:prstGeom>
          <a:noFill/>
          <a:ln>
            <a:noFill/>
          </a:ln>
        </p:spPr>
        <p:txBody>
          <a:bodyPr anchorCtr="0" anchor="t" bIns="34275" lIns="68575" spcFirstLastPara="1" rIns="68575" wrap="square" tIns="34275">
            <a:normAutofit/>
          </a:bodyPr>
          <a:lstStyle/>
          <a:p>
            <a:pPr indent="0" lvl="0" marL="0" rtl="0" algn="ctr">
              <a:lnSpc>
                <a:spcPct val="90000"/>
              </a:lnSpc>
              <a:spcBef>
                <a:spcPts val="0"/>
              </a:spcBef>
              <a:spcAft>
                <a:spcPts val="0"/>
              </a:spcAft>
              <a:buClr>
                <a:schemeClr val="dk1"/>
              </a:buClr>
              <a:buSzPts val="1800"/>
              <a:buNone/>
            </a:pPr>
            <a:r>
              <a:rPr lang="en-GB">
                <a:solidFill>
                  <a:srgbClr val="FFFFFF"/>
                </a:solidFill>
                <a:latin typeface="Nunito Sans"/>
                <a:ea typeface="Nunito Sans"/>
                <a:cs typeface="Nunito Sans"/>
                <a:sym typeface="Nunito Sans"/>
              </a:rPr>
              <a:t>GCSE – FOUNDATION</a:t>
            </a:r>
            <a:endParaRPr>
              <a:solidFill>
                <a:srgbClr val="FFFFFF"/>
              </a:solidFill>
              <a:latin typeface="Nunito Sans"/>
              <a:ea typeface="Nunito Sans"/>
              <a:cs typeface="Nunito Sans"/>
              <a:sym typeface="Nunito Sans"/>
            </a:endParaRPr>
          </a:p>
          <a:p>
            <a:pPr indent="0" lvl="0" marL="0" rtl="0" algn="ctr">
              <a:lnSpc>
                <a:spcPct val="90000"/>
              </a:lnSpc>
              <a:spcBef>
                <a:spcPts val="800"/>
              </a:spcBef>
              <a:spcAft>
                <a:spcPts val="0"/>
              </a:spcAft>
              <a:buClr>
                <a:schemeClr val="dk1"/>
              </a:buClr>
              <a:buSzPts val="1800"/>
              <a:buNone/>
            </a:pPr>
            <a:r>
              <a:t/>
            </a:r>
            <a:endParaRPr>
              <a:solidFill>
                <a:srgbClr val="FFFFFF"/>
              </a:solidFill>
              <a:latin typeface="Nunito Sans"/>
              <a:ea typeface="Nunito Sans"/>
              <a:cs typeface="Nunito Sans"/>
              <a:sym typeface="Nunito Sans"/>
            </a:endParaRPr>
          </a:p>
        </p:txBody>
      </p:sp>
      <p:sp>
        <p:nvSpPr>
          <p:cNvPr id="75" name="Google Shape;75;p16"/>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6" name="Google Shape;76;p16"/>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7" name="Shape 77"/>
        <p:cNvGrpSpPr/>
        <p:nvPr/>
      </p:nvGrpSpPr>
      <p:grpSpPr>
        <a:xfrm>
          <a:off x="0" y="0"/>
          <a:ext cx="0" cy="0"/>
          <a:chOff x="0" y="0"/>
          <a:chExt cx="0" cy="0"/>
        </a:xfrm>
      </p:grpSpPr>
      <p:sp>
        <p:nvSpPr>
          <p:cNvPr id="78" name="Google Shape;78;p17"/>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79" name="Google Shape;79;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0" name="Shape 80"/>
        <p:cNvGrpSpPr/>
        <p:nvPr/>
      </p:nvGrpSpPr>
      <p:grpSpPr>
        <a:xfrm>
          <a:off x="0" y="0"/>
          <a:ext cx="0" cy="0"/>
          <a:chOff x="0" y="0"/>
          <a:chExt cx="0" cy="0"/>
        </a:xfrm>
      </p:grpSpPr>
      <p:sp>
        <p:nvSpPr>
          <p:cNvPr id="81" name="Google Shape;81;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82" name="Google Shape;82;p18"/>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Half Term 1</a:t>
            </a:r>
            <a:endParaRPr sz="1200"/>
          </a:p>
        </p:txBody>
      </p:sp>
      <p:pic>
        <p:nvPicPr>
          <p:cNvPr id="83" name="Google Shape;83;p18"/>
          <p:cNvPicPr preferRelativeResize="0"/>
          <p:nvPr/>
        </p:nvPicPr>
        <p:blipFill>
          <a:blip r:embed="rId2">
            <a:alphaModFix/>
          </a:blip>
          <a:stretch>
            <a:fillRect/>
          </a:stretch>
        </p:blipFill>
        <p:spPr>
          <a:xfrm>
            <a:off x="7622375" y="76200"/>
            <a:ext cx="1367800" cy="586200"/>
          </a:xfrm>
          <a:prstGeom prst="rect">
            <a:avLst/>
          </a:prstGeom>
          <a:noFill/>
          <a:ln>
            <a:noFill/>
          </a:ln>
        </p:spPr>
      </p:pic>
      <p:graphicFrame>
        <p:nvGraphicFramePr>
          <p:cNvPr id="84" name="Google Shape;84;p18"/>
          <p:cNvGraphicFramePr/>
          <p:nvPr/>
        </p:nvGraphicFramePr>
        <p:xfrm>
          <a:off x="0" y="369300"/>
          <a:ext cx="3000000" cy="3000000"/>
        </p:xfrm>
        <a:graphic>
          <a:graphicData uri="http://schemas.openxmlformats.org/drawingml/2006/table">
            <a:tbl>
              <a:tblPr>
                <a:noFill/>
                <a:tableStyleId>{A7558FDF-FECB-41B3-8F4F-0F1B770F88E1}</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85" name="Shape 85"/>
        <p:cNvGrpSpPr/>
        <p:nvPr/>
      </p:nvGrpSpPr>
      <p:grpSpPr>
        <a:xfrm>
          <a:off x="0" y="0"/>
          <a:ext cx="0" cy="0"/>
          <a:chOff x="0" y="0"/>
          <a:chExt cx="0" cy="0"/>
        </a:xfrm>
      </p:grpSpPr>
      <p:sp>
        <p:nvSpPr>
          <p:cNvPr id="86" name="Google Shape;86;p19"/>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Spring Term</a:t>
            </a:r>
            <a:endParaRPr sz="1200"/>
          </a:p>
        </p:txBody>
      </p:sp>
      <p:pic>
        <p:nvPicPr>
          <p:cNvPr id="87" name="Google Shape;87;p19"/>
          <p:cNvPicPr preferRelativeResize="0"/>
          <p:nvPr/>
        </p:nvPicPr>
        <p:blipFill>
          <a:blip r:embed="rId2">
            <a:alphaModFix/>
          </a:blip>
          <a:stretch>
            <a:fillRect/>
          </a:stretch>
        </p:blipFill>
        <p:spPr>
          <a:xfrm>
            <a:off x="7622375" y="76200"/>
            <a:ext cx="1367800" cy="586200"/>
          </a:xfrm>
          <a:prstGeom prst="rect">
            <a:avLst/>
          </a:prstGeom>
          <a:noFill/>
          <a:ln>
            <a:noFill/>
          </a:ln>
        </p:spPr>
      </p:pic>
      <p:graphicFrame>
        <p:nvGraphicFramePr>
          <p:cNvPr id="88" name="Google Shape;88;p19"/>
          <p:cNvGraphicFramePr/>
          <p:nvPr/>
        </p:nvGraphicFramePr>
        <p:xfrm>
          <a:off x="0" y="369300"/>
          <a:ext cx="3000000" cy="3000000"/>
        </p:xfrm>
        <a:graphic>
          <a:graphicData uri="http://schemas.openxmlformats.org/drawingml/2006/table">
            <a:tbl>
              <a:tblPr>
                <a:noFill/>
                <a:tableStyleId>{A7558FDF-FECB-41B3-8F4F-0F1B770F88E1}</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89" name="Google Shape;89;p19"/>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9"/>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91" name="Shape 91"/>
        <p:cNvGrpSpPr/>
        <p:nvPr/>
      </p:nvGrpSpPr>
      <p:grpSpPr>
        <a:xfrm>
          <a:off x="0" y="0"/>
          <a:ext cx="0" cy="0"/>
          <a:chOff x="0" y="0"/>
          <a:chExt cx="0" cy="0"/>
        </a:xfrm>
      </p:grpSpPr>
      <p:sp>
        <p:nvSpPr>
          <p:cNvPr id="92" name="Google Shape;92;p20"/>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3" name="Google Shape;93;p20"/>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94" name="Google Shape;94;p20"/>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95" name="Google Shape;95;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6" name="Shape 96"/>
        <p:cNvGrpSpPr/>
        <p:nvPr/>
      </p:nvGrpSpPr>
      <p:grpSpPr>
        <a:xfrm>
          <a:off x="0" y="0"/>
          <a:ext cx="0" cy="0"/>
          <a:chOff x="0" y="0"/>
          <a:chExt cx="0" cy="0"/>
        </a:xfrm>
      </p:grpSpPr>
      <p:sp>
        <p:nvSpPr>
          <p:cNvPr id="97" name="Google Shape;97;p21"/>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8" name="Google Shape;98;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99" name="Shape 99"/>
        <p:cNvGrpSpPr/>
        <p:nvPr/>
      </p:nvGrpSpPr>
      <p:grpSpPr>
        <a:xfrm>
          <a:off x="0" y="0"/>
          <a:ext cx="0" cy="0"/>
          <a:chOff x="0" y="0"/>
          <a:chExt cx="0" cy="0"/>
        </a:xfrm>
      </p:grpSpPr>
      <p:sp>
        <p:nvSpPr>
          <p:cNvPr id="100" name="Google Shape;100;p22"/>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1" name="Google Shape;101;p22"/>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02" name="Google Shape;102;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03" name="Shape 103"/>
        <p:cNvGrpSpPr/>
        <p:nvPr/>
      </p:nvGrpSpPr>
      <p:grpSpPr>
        <a:xfrm>
          <a:off x="0" y="0"/>
          <a:ext cx="0" cy="0"/>
          <a:chOff x="0" y="0"/>
          <a:chExt cx="0" cy="0"/>
        </a:xfrm>
      </p:grpSpPr>
      <p:sp>
        <p:nvSpPr>
          <p:cNvPr id="104" name="Google Shape;104;p23"/>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05" name="Google Shape;105;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06" name="Shape 106"/>
        <p:cNvGrpSpPr/>
        <p:nvPr/>
      </p:nvGrpSpPr>
      <p:grpSpPr>
        <a:xfrm>
          <a:off x="0" y="0"/>
          <a:ext cx="0" cy="0"/>
          <a:chOff x="0" y="0"/>
          <a:chExt cx="0" cy="0"/>
        </a:xfrm>
      </p:grpSpPr>
      <p:sp>
        <p:nvSpPr>
          <p:cNvPr id="107" name="Google Shape;107;p24"/>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24"/>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09" name="Google Shape;109;p24"/>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10" name="Google Shape;110;p24"/>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111" name="Google Shape;111;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2" name="Shape 112"/>
        <p:cNvGrpSpPr/>
        <p:nvPr/>
      </p:nvGrpSpPr>
      <p:grpSpPr>
        <a:xfrm>
          <a:off x="0" y="0"/>
          <a:ext cx="0" cy="0"/>
          <a:chOff x="0" y="0"/>
          <a:chExt cx="0" cy="0"/>
        </a:xfrm>
      </p:grpSpPr>
      <p:sp>
        <p:nvSpPr>
          <p:cNvPr id="113" name="Google Shape;113;p25"/>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114" name="Google Shape;114;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15" name="Shape 115"/>
        <p:cNvGrpSpPr/>
        <p:nvPr/>
      </p:nvGrpSpPr>
      <p:grpSpPr>
        <a:xfrm>
          <a:off x="0" y="0"/>
          <a:ext cx="0" cy="0"/>
          <a:chOff x="0" y="0"/>
          <a:chExt cx="0" cy="0"/>
        </a:xfrm>
      </p:grpSpPr>
      <p:sp>
        <p:nvSpPr>
          <p:cNvPr id="116" name="Google Shape;116;p26"/>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17" name="Google Shape;117;p26"/>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118" name="Google Shape;118;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9" name="Shape 119"/>
        <p:cNvGrpSpPr/>
        <p:nvPr/>
      </p:nvGrpSpPr>
      <p:grpSpPr>
        <a:xfrm>
          <a:off x="0" y="0"/>
          <a:ext cx="0" cy="0"/>
          <a:chOff x="0" y="0"/>
          <a:chExt cx="0" cy="0"/>
        </a:xfrm>
      </p:grpSpPr>
      <p:sp>
        <p:nvSpPr>
          <p:cNvPr id="120" name="Google Shape;120;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21" name="Shape 121"/>
        <p:cNvGrpSpPr/>
        <p:nvPr/>
      </p:nvGrpSpPr>
      <p:grpSpPr>
        <a:xfrm>
          <a:off x="0" y="0"/>
          <a:ext cx="0" cy="0"/>
          <a:chOff x="0" y="0"/>
          <a:chExt cx="0" cy="0"/>
        </a:xfrm>
      </p:grpSpPr>
      <p:sp>
        <p:nvSpPr>
          <p:cNvPr id="122" name="Google Shape;122;p28"/>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23" name="Google Shape;123;p28"/>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124" name="Google Shape;124;p2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25" name="Google Shape;125;p2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26" name="Google Shape;126;p2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21" name="Google Shape;21;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Spring Term</a:t>
            </a:r>
            <a:endParaRPr sz="1200"/>
          </a:p>
        </p:txBody>
      </p:sp>
      <p:pic>
        <p:nvPicPr>
          <p:cNvPr id="22" name="Google Shape;22;p4"/>
          <p:cNvPicPr preferRelativeResize="0"/>
          <p:nvPr/>
        </p:nvPicPr>
        <p:blipFill>
          <a:blip r:embed="rId2">
            <a:alphaModFix/>
          </a:blip>
          <a:stretch>
            <a:fillRect/>
          </a:stretch>
        </p:blipFill>
        <p:spPr>
          <a:xfrm>
            <a:off x="7622375" y="76200"/>
            <a:ext cx="1367800" cy="586200"/>
          </a:xfrm>
          <a:prstGeom prst="rect">
            <a:avLst/>
          </a:prstGeom>
          <a:noFill/>
          <a:ln>
            <a:noFill/>
          </a:ln>
        </p:spPr>
      </p:pic>
      <p:graphicFrame>
        <p:nvGraphicFramePr>
          <p:cNvPr id="23" name="Google Shape;23;p4"/>
          <p:cNvGraphicFramePr/>
          <p:nvPr/>
        </p:nvGraphicFramePr>
        <p:xfrm>
          <a:off x="0" y="369300"/>
          <a:ext cx="3000000" cy="3000000"/>
        </p:xfrm>
        <a:graphic>
          <a:graphicData uri="http://schemas.openxmlformats.org/drawingml/2006/table">
            <a:tbl>
              <a:tblPr>
                <a:noFill/>
                <a:tableStyleId>{A7558FDF-FECB-41B3-8F4F-0F1B770F88E1}</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4" name="Shape 24"/>
        <p:cNvGrpSpPr/>
        <p:nvPr/>
      </p:nvGrpSpPr>
      <p:grpSpPr>
        <a:xfrm>
          <a:off x="0" y="0"/>
          <a:ext cx="0" cy="0"/>
          <a:chOff x="0" y="0"/>
          <a:chExt cx="0" cy="0"/>
        </a:xfrm>
      </p:grpSpPr>
      <p:sp>
        <p:nvSpPr>
          <p:cNvPr id="25" name="Google Shape;25;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Spring Term</a:t>
            </a:r>
            <a:endParaRPr sz="1200"/>
          </a:p>
        </p:txBody>
      </p:sp>
      <p:pic>
        <p:nvPicPr>
          <p:cNvPr id="26" name="Google Shape;26;p5"/>
          <p:cNvPicPr preferRelativeResize="0"/>
          <p:nvPr/>
        </p:nvPicPr>
        <p:blipFill>
          <a:blip r:embed="rId2">
            <a:alphaModFix/>
          </a:blip>
          <a:stretch>
            <a:fillRect/>
          </a:stretch>
        </p:blipFill>
        <p:spPr>
          <a:xfrm>
            <a:off x="7622375" y="76200"/>
            <a:ext cx="1367800" cy="586200"/>
          </a:xfrm>
          <a:prstGeom prst="rect">
            <a:avLst/>
          </a:prstGeom>
          <a:noFill/>
          <a:ln>
            <a:noFill/>
          </a:ln>
        </p:spPr>
      </p:pic>
      <p:graphicFrame>
        <p:nvGraphicFramePr>
          <p:cNvPr id="27" name="Google Shape;27;p5"/>
          <p:cNvGraphicFramePr/>
          <p:nvPr/>
        </p:nvGraphicFramePr>
        <p:xfrm>
          <a:off x="0" y="369300"/>
          <a:ext cx="3000000" cy="3000000"/>
        </p:xfrm>
        <a:graphic>
          <a:graphicData uri="http://schemas.openxmlformats.org/drawingml/2006/table">
            <a:tbl>
              <a:tblPr>
                <a:noFill/>
                <a:tableStyleId>{A7558FDF-FECB-41B3-8F4F-0F1B770F88E1}</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8" name="Google Shape;28;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0" name="Shape 30"/>
        <p:cNvGrpSpPr/>
        <p:nvPr/>
      </p:nvGrpSpPr>
      <p:grpSpPr>
        <a:xfrm>
          <a:off x="0" y="0"/>
          <a:ext cx="0" cy="0"/>
          <a:chOff x="0" y="0"/>
          <a:chExt cx="0" cy="0"/>
        </a:xfrm>
      </p:grpSpPr>
      <p:sp>
        <p:nvSpPr>
          <p:cNvPr id="31" name="Google Shape;31;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2" name="Google Shape;32;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 name="Shape 35"/>
        <p:cNvGrpSpPr/>
        <p:nvPr/>
      </p:nvGrpSpPr>
      <p:grpSpPr>
        <a:xfrm>
          <a:off x="0" y="0"/>
          <a:ext cx="0" cy="0"/>
          <a:chOff x="0" y="0"/>
          <a:chExt cx="0" cy="0"/>
        </a:xfrm>
      </p:grpSpPr>
      <p:sp>
        <p:nvSpPr>
          <p:cNvPr id="36" name="Google Shape;36;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7" name="Google Shape;37;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sp>
        <p:nvSpPr>
          <p:cNvPr id="39" name="Google Shape;39;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2" name="Shape 42"/>
        <p:cNvGrpSpPr/>
        <p:nvPr/>
      </p:nvGrpSpPr>
      <p:grpSpPr>
        <a:xfrm>
          <a:off x="0" y="0"/>
          <a:ext cx="0" cy="0"/>
          <a:chOff x="0" y="0"/>
          <a:chExt cx="0" cy="0"/>
        </a:xfrm>
      </p:grpSpPr>
      <p:sp>
        <p:nvSpPr>
          <p:cNvPr id="43" name="Google Shape;43;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4" name="Google Shape;44;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8" name="Google Shape;48;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9" name="Google Shape;49;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50" name="Google Shape;50;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0" Type="http://schemas.openxmlformats.org/officeDocument/2006/relationships/slideLayout" Target="../slideLayouts/slideLayout23.xml"/><Relationship Id="rId13" Type="http://schemas.openxmlformats.org/officeDocument/2006/relationships/slideLayout" Target="../slideLayouts/slideLayout26.xml"/><Relationship Id="rId12" Type="http://schemas.openxmlformats.org/officeDocument/2006/relationships/slideLayout" Target="../slideLayouts/slideLayout25.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3.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66" name="Shape 66"/>
        <p:cNvGrpSpPr/>
        <p:nvPr/>
      </p:nvGrpSpPr>
      <p:grpSpPr>
        <a:xfrm>
          <a:off x="0" y="0"/>
          <a:ext cx="0" cy="0"/>
          <a:chOff x="0" y="0"/>
          <a:chExt cx="0" cy="0"/>
        </a:xfrm>
      </p:grpSpPr>
      <p:sp>
        <p:nvSpPr>
          <p:cNvPr id="67" name="Google Shape;67;p1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68" name="Google Shape;68;p1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0"/>
              </a:spcBef>
              <a:spcAft>
                <a:spcPts val="0"/>
              </a:spcAft>
              <a:buClr>
                <a:schemeClr val="dk2"/>
              </a:buClr>
              <a:buSzPts val="1400"/>
              <a:buChar char="○"/>
              <a:defRPr>
                <a:solidFill>
                  <a:schemeClr val="dk2"/>
                </a:solidFill>
              </a:defRPr>
            </a:lvl2pPr>
            <a:lvl3pPr indent="-317500" lvl="2" marL="1371600" rtl="0">
              <a:lnSpc>
                <a:spcPct val="115000"/>
              </a:lnSpc>
              <a:spcBef>
                <a:spcPts val="0"/>
              </a:spcBef>
              <a:spcAft>
                <a:spcPts val="0"/>
              </a:spcAft>
              <a:buClr>
                <a:schemeClr val="dk2"/>
              </a:buClr>
              <a:buSzPts val="1400"/>
              <a:buChar char="■"/>
              <a:defRPr>
                <a:solidFill>
                  <a:schemeClr val="dk2"/>
                </a:solidFill>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69" name="Google Shape;69;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2.xml"/><Relationship Id="rId3" Type="http://schemas.openxmlformats.org/officeDocument/2006/relationships/image" Target="../media/image17.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3.xml"/><Relationship Id="rId3"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xml"/><Relationship Id="rId3" Type="http://schemas.openxmlformats.org/officeDocument/2006/relationships/image" Target="../media/image13.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xml"/><Relationship Id="rId3" Type="http://schemas.openxmlformats.org/officeDocument/2006/relationships/image" Target="../media/image13.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9.xml"/><Relationship Id="rId3"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9"/>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11</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 4</a:t>
            </a:r>
            <a:endParaRPr b="1">
              <a:solidFill>
                <a:srgbClr val="FFFFFF"/>
              </a:solidFill>
              <a:latin typeface="Nunito Sans"/>
              <a:ea typeface="Nunito Sans"/>
              <a:cs typeface="Nunito Sans"/>
              <a:sym typeface="Nunito Sans"/>
            </a:endParaRPr>
          </a:p>
        </p:txBody>
      </p:sp>
      <p:graphicFrame>
        <p:nvGraphicFramePr>
          <p:cNvPr id="196" name="Google Shape;196;p38"/>
          <p:cNvGraphicFramePr/>
          <p:nvPr/>
        </p:nvGraphicFramePr>
        <p:xfrm>
          <a:off x="80025" y="866500"/>
          <a:ext cx="3000000" cy="3000000"/>
        </p:xfrm>
        <a:graphic>
          <a:graphicData uri="http://schemas.openxmlformats.org/drawingml/2006/table">
            <a:tbl>
              <a:tblPr>
                <a:noFill/>
                <a:tableStyleId>{A7558FDF-FECB-41B3-8F4F-0F1B770F88E1}</a:tableStyleId>
              </a:tblPr>
              <a:tblGrid>
                <a:gridCol w="2983175"/>
                <a:gridCol w="2983175"/>
                <a:gridCol w="2983175"/>
              </a:tblGrid>
              <a:tr h="1408575">
                <a:tc>
                  <a:txBody>
                    <a:bodyPr/>
                    <a:lstStyle/>
                    <a:p>
                      <a:pPr indent="-330200" lvl="0" marL="457200" rtl="0" algn="l">
                        <a:spcBef>
                          <a:spcPts val="0"/>
                        </a:spcBef>
                        <a:spcAft>
                          <a:spcPts val="0"/>
                        </a:spcAft>
                        <a:buClr>
                          <a:schemeClr val="dk1"/>
                        </a:buClr>
                        <a:buSzPts val="1600"/>
                        <a:buFont typeface="Nunito Sans"/>
                        <a:buAutoNum type="arabicParenR"/>
                      </a:pPr>
                      <a:r>
                        <a:rPr lang="en-GB" sz="1600">
                          <a:solidFill>
                            <a:schemeClr val="dk1"/>
                          </a:solidFill>
                          <a:latin typeface="Nunito Sans"/>
                          <a:ea typeface="Nunito Sans"/>
                          <a:cs typeface="Nunito Sans"/>
                          <a:sym typeface="Nunito Sans"/>
                        </a:rPr>
                        <a:t>The median of this data set is 5. Write down a possible value for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Times New Roman"/>
                          <a:ea typeface="Times New Roman"/>
                          <a:cs typeface="Times New Roman"/>
                          <a:sym typeface="Times New Roman"/>
                        </a:rPr>
                        <a:t>.</a:t>
                      </a:r>
                      <a:endParaRPr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5, 12, 8, 4</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2) </a:t>
                      </a:r>
                      <a:r>
                        <a:rPr lang="en-GB" sz="1600">
                          <a:solidFill>
                            <a:schemeClr val="dk1"/>
                          </a:solidFill>
                          <a:highlight>
                            <a:srgbClr val="FFFFFF"/>
                          </a:highlight>
                          <a:latin typeface="Nunito Sans"/>
                          <a:ea typeface="Nunito Sans"/>
                          <a:cs typeface="Nunito Sans"/>
                          <a:sym typeface="Nunito Sans"/>
                        </a:rPr>
                        <a:t>Two numbers are in the ratio 4 : 5. If the sum of numbers is 81, find the numbers.</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3) </a:t>
                      </a:r>
                      <a:r>
                        <a:rPr lang="en-GB" sz="1600">
                          <a:solidFill>
                            <a:srgbClr val="181818"/>
                          </a:solidFill>
                          <a:highlight>
                            <a:srgbClr val="FFFFFF"/>
                          </a:highlight>
                          <a:latin typeface="Nunito Sans"/>
                          <a:ea typeface="Nunito Sans"/>
                          <a:cs typeface="Nunito Sans"/>
                          <a:sym typeface="Nunito Sans"/>
                        </a:rPr>
                        <a:t>A car decreases in value by 5% each year. It was initially worth £4000, how much is it worth after 3 years?</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r>
              <a:tr h="2452425">
                <a:tc>
                  <a:txBody>
                    <a:bodyPr/>
                    <a:lstStyle/>
                    <a:p>
                      <a:pPr indent="0" lvl="0" marL="0" rtl="0" algn="l">
                        <a:spcBef>
                          <a:spcPts val="0"/>
                        </a:spcBef>
                        <a:spcAft>
                          <a:spcPts val="0"/>
                        </a:spcAft>
                        <a:buNone/>
                      </a:pPr>
                      <a:r>
                        <a:rPr lang="en-GB" sz="1600">
                          <a:latin typeface="Nunito Sans"/>
                          <a:ea typeface="Nunito Sans"/>
                          <a:cs typeface="Nunito Sans"/>
                          <a:sym typeface="Nunito Sans"/>
                        </a:rPr>
                        <a:t>4) What is the bearing of</a:t>
                      </a:r>
                      <a:r>
                        <a:rPr i="1" lang="en-GB" sz="1600">
                          <a:latin typeface="Nunito Sans"/>
                          <a:ea typeface="Nunito Sans"/>
                          <a:cs typeface="Nunito Sans"/>
                          <a:sym typeface="Nunito Sans"/>
                        </a:rPr>
                        <a:t> </a:t>
                      </a:r>
                      <a:r>
                        <a:rPr i="1" lang="en-GB" sz="1600">
                          <a:latin typeface="Times New Roman"/>
                          <a:ea typeface="Times New Roman"/>
                          <a:cs typeface="Times New Roman"/>
                          <a:sym typeface="Times New Roman"/>
                        </a:rPr>
                        <a:t>G</a:t>
                      </a:r>
                      <a:r>
                        <a:rPr lang="en-GB" sz="1600">
                          <a:latin typeface="Times New Roman"/>
                          <a:ea typeface="Times New Roman"/>
                          <a:cs typeface="Times New Roman"/>
                          <a:sym typeface="Times New Roman"/>
                        </a:rPr>
                        <a:t> </a:t>
                      </a:r>
                      <a:r>
                        <a:rPr lang="en-GB" sz="1600">
                          <a:latin typeface="Nunito Sans"/>
                          <a:ea typeface="Nunito Sans"/>
                          <a:cs typeface="Nunito Sans"/>
                          <a:sym typeface="Nunito Sans"/>
                        </a:rPr>
                        <a:t>from </a:t>
                      </a:r>
                      <a:r>
                        <a:rPr i="1" lang="en-GB" sz="1600">
                          <a:latin typeface="Times New Roman"/>
                          <a:ea typeface="Times New Roman"/>
                          <a:cs typeface="Times New Roman"/>
                          <a:sym typeface="Times New Roman"/>
                        </a:rPr>
                        <a:t>H</a:t>
                      </a:r>
                      <a:r>
                        <a:rPr lang="en-GB" sz="1600">
                          <a:latin typeface="Nunito Sans"/>
                          <a:ea typeface="Nunito Sans"/>
                          <a:cs typeface="Nunito Sans"/>
                          <a:sym typeface="Nunito Sans"/>
                        </a:rPr>
                        <a:t>?</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spcBef>
                          <a:spcPts val="0"/>
                        </a:spcBef>
                        <a:spcAft>
                          <a:spcPts val="0"/>
                        </a:spcAft>
                        <a:buNone/>
                      </a:pPr>
                      <a:r>
                        <a:rPr lang="en-GB" sz="1600">
                          <a:latin typeface="Nunito Sans"/>
                          <a:ea typeface="Nunito Sans"/>
                          <a:cs typeface="Nunito Sans"/>
                          <a:sym typeface="Nunito Sans"/>
                        </a:rPr>
                        <a:t>5) Complete the frequency tree, which shows language options for years 7 and 8:</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197" name="Google Shape;197;p38"/>
          <p:cNvPicPr preferRelativeResize="0"/>
          <p:nvPr/>
        </p:nvPicPr>
        <p:blipFill>
          <a:blip r:embed="rId3">
            <a:alphaModFix/>
          </a:blip>
          <a:stretch>
            <a:fillRect/>
          </a:stretch>
        </p:blipFill>
        <p:spPr>
          <a:xfrm>
            <a:off x="622750" y="2786125"/>
            <a:ext cx="1381715" cy="1763901"/>
          </a:xfrm>
          <a:prstGeom prst="rect">
            <a:avLst/>
          </a:prstGeom>
          <a:noFill/>
          <a:ln>
            <a:noFill/>
          </a:ln>
        </p:spPr>
      </p:pic>
      <p:pic>
        <p:nvPicPr>
          <p:cNvPr id="198" name="Google Shape;198;p38"/>
          <p:cNvPicPr preferRelativeResize="0"/>
          <p:nvPr/>
        </p:nvPicPr>
        <p:blipFill>
          <a:blip r:embed="rId4">
            <a:alphaModFix/>
          </a:blip>
          <a:stretch>
            <a:fillRect/>
          </a:stretch>
        </p:blipFill>
        <p:spPr>
          <a:xfrm>
            <a:off x="4010975" y="2786125"/>
            <a:ext cx="3432026" cy="17639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 4</a:t>
            </a:r>
            <a:endParaRPr b="1">
              <a:solidFill>
                <a:srgbClr val="FFFFFF"/>
              </a:solidFill>
              <a:latin typeface="Nunito Sans"/>
              <a:ea typeface="Nunito Sans"/>
              <a:cs typeface="Nunito Sans"/>
              <a:sym typeface="Nunito Sans"/>
            </a:endParaRPr>
          </a:p>
        </p:txBody>
      </p:sp>
      <p:graphicFrame>
        <p:nvGraphicFramePr>
          <p:cNvPr id="204" name="Google Shape;204;p39"/>
          <p:cNvGraphicFramePr/>
          <p:nvPr/>
        </p:nvGraphicFramePr>
        <p:xfrm>
          <a:off x="80025" y="866500"/>
          <a:ext cx="3000000" cy="3000000"/>
        </p:xfrm>
        <a:graphic>
          <a:graphicData uri="http://schemas.openxmlformats.org/drawingml/2006/table">
            <a:tbl>
              <a:tblPr>
                <a:noFill/>
                <a:tableStyleId>{A7558FDF-FECB-41B3-8F4F-0F1B770F88E1}</a:tableStyleId>
              </a:tblPr>
              <a:tblGrid>
                <a:gridCol w="2983175"/>
                <a:gridCol w="2983175"/>
                <a:gridCol w="2983175"/>
              </a:tblGrid>
              <a:tr h="1858275">
                <a:tc>
                  <a:txBody>
                    <a:bodyPr/>
                    <a:lstStyle/>
                    <a:p>
                      <a:pPr indent="-330200" lvl="0" marL="457200" rtl="0" algn="l">
                        <a:spcBef>
                          <a:spcPts val="0"/>
                        </a:spcBef>
                        <a:spcAft>
                          <a:spcPts val="0"/>
                        </a:spcAft>
                        <a:buClr>
                          <a:schemeClr val="dk1"/>
                        </a:buClr>
                        <a:buSzPts val="1600"/>
                        <a:buFont typeface="Nunito Sans"/>
                        <a:buAutoNum type="arabicParenR"/>
                      </a:pPr>
                      <a:r>
                        <a:rPr lang="en-GB" sz="1600">
                          <a:solidFill>
                            <a:schemeClr val="dk1"/>
                          </a:solidFill>
                          <a:latin typeface="Nunito Sans"/>
                          <a:ea typeface="Nunito Sans"/>
                          <a:cs typeface="Nunito Sans"/>
                          <a:sym typeface="Nunito Sans"/>
                        </a:rPr>
                        <a:t>The median of this data set is 5. Write down a possible value for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 y</a:t>
                      </a:r>
                      <a:r>
                        <a:rPr lang="en-GB" sz="1600">
                          <a:solidFill>
                            <a:schemeClr val="dk1"/>
                          </a:solidFill>
                          <a:latin typeface="Nunito Sans"/>
                          <a:ea typeface="Nunito Sans"/>
                          <a:cs typeface="Nunito Sans"/>
                          <a:sym typeface="Nunito Sans"/>
                        </a:rPr>
                        <a:t>, 5, 12, 8, 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Any number less than or equal to 5</a:t>
                      </a:r>
                      <a:endParaRPr b="1" sz="16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2) </a:t>
                      </a:r>
                      <a:r>
                        <a:rPr lang="en-GB" sz="1600">
                          <a:solidFill>
                            <a:schemeClr val="dk1"/>
                          </a:solidFill>
                          <a:highlight>
                            <a:srgbClr val="FFFFFF"/>
                          </a:highlight>
                          <a:latin typeface="Nunito Sans"/>
                          <a:ea typeface="Nunito Sans"/>
                          <a:cs typeface="Nunito Sans"/>
                          <a:sym typeface="Nunito Sans"/>
                        </a:rPr>
                        <a:t>Two numbers are in the ratio 4 : 5. If the sum of numbers is 81, find the numbers.</a:t>
                      </a:r>
                      <a:endParaRPr sz="1600">
                        <a:solidFill>
                          <a:schemeClr val="dk1"/>
                        </a:solidFill>
                        <a:highlight>
                          <a:srgbClr val="FFFFFF"/>
                        </a:highlight>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highlight>
                            <a:srgbClr val="FFFFFF"/>
                          </a:highlight>
                          <a:latin typeface="Nunito Sans"/>
                          <a:ea typeface="Nunito Sans"/>
                          <a:cs typeface="Nunito Sans"/>
                          <a:sym typeface="Nunito Sans"/>
                        </a:rPr>
                        <a:t>36 and 45</a:t>
                      </a:r>
                      <a:endParaRPr b="1" sz="1600">
                        <a:solidFill>
                          <a:srgbClr val="00BC89"/>
                        </a:solidFill>
                        <a:highlight>
                          <a:srgbClr val="FFFFFF"/>
                        </a:highlight>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3) </a:t>
                      </a:r>
                      <a:r>
                        <a:rPr lang="en-GB" sz="1600">
                          <a:solidFill>
                            <a:srgbClr val="181818"/>
                          </a:solidFill>
                          <a:highlight>
                            <a:srgbClr val="FFFFFF"/>
                          </a:highlight>
                          <a:latin typeface="Nunito Sans"/>
                          <a:ea typeface="Nunito Sans"/>
                          <a:cs typeface="Nunito Sans"/>
                          <a:sym typeface="Nunito Sans"/>
                        </a:rPr>
                        <a:t>A car decreases in value by 5% each year. It was initially worth £4000, how much is it worth after 3 years?</a:t>
                      </a:r>
                      <a:endParaRPr sz="1600">
                        <a:solidFill>
                          <a:srgbClr val="181818"/>
                        </a:solidFill>
                        <a:highlight>
                          <a:srgbClr val="FFFFFF"/>
                        </a:highlight>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highlight>
                            <a:srgbClr val="FFFFFF"/>
                          </a:highlight>
                          <a:latin typeface="Nunito Sans"/>
                          <a:ea typeface="Nunito Sans"/>
                          <a:cs typeface="Nunito Sans"/>
                          <a:sym typeface="Nunito Sans"/>
                        </a:rPr>
                        <a:t>£3429.50</a:t>
                      </a:r>
                      <a:endParaRPr b="1" sz="1600">
                        <a:solidFill>
                          <a:srgbClr val="00BC89"/>
                        </a:solidFill>
                        <a:highlight>
                          <a:srgbClr val="FFFFFF"/>
                        </a:highlight>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r>
              <a:tr h="1896025">
                <a:tc>
                  <a:txBody>
                    <a:bodyPr/>
                    <a:lstStyle/>
                    <a:p>
                      <a:pPr indent="0" lvl="0" marL="0" rtl="0" algn="l">
                        <a:spcBef>
                          <a:spcPts val="0"/>
                        </a:spcBef>
                        <a:spcAft>
                          <a:spcPts val="0"/>
                        </a:spcAft>
                        <a:buNone/>
                      </a:pPr>
                      <a:r>
                        <a:rPr lang="en-GB" sz="1600">
                          <a:latin typeface="Nunito Sans"/>
                          <a:ea typeface="Nunito Sans"/>
                          <a:cs typeface="Nunito Sans"/>
                          <a:sym typeface="Nunito Sans"/>
                        </a:rPr>
                        <a:t>4) What is the bearing of </a:t>
                      </a:r>
                      <a:r>
                        <a:rPr i="1" lang="en-GB" sz="1600">
                          <a:latin typeface="Times New Roman"/>
                          <a:ea typeface="Times New Roman"/>
                          <a:cs typeface="Times New Roman"/>
                          <a:sym typeface="Times New Roman"/>
                        </a:rPr>
                        <a:t>G</a:t>
                      </a:r>
                      <a:r>
                        <a:rPr lang="en-GB" sz="1600">
                          <a:latin typeface="Nunito Sans"/>
                          <a:ea typeface="Nunito Sans"/>
                          <a:cs typeface="Nunito Sans"/>
                          <a:sym typeface="Nunito Sans"/>
                        </a:rPr>
                        <a:t> from</a:t>
                      </a:r>
                      <a:r>
                        <a:rPr i="1" lang="en-GB" sz="1600">
                          <a:latin typeface="Times New Roman"/>
                          <a:ea typeface="Times New Roman"/>
                          <a:cs typeface="Times New Roman"/>
                          <a:sym typeface="Times New Roman"/>
                        </a:rPr>
                        <a:t> H</a:t>
                      </a:r>
                      <a:r>
                        <a:rPr lang="en-GB" sz="1600">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305</a:t>
                      </a:r>
                      <a:r>
                        <a:rPr b="1" baseline="30000" lang="en-GB" sz="1600">
                          <a:solidFill>
                            <a:srgbClr val="00BC89"/>
                          </a:solidFill>
                          <a:latin typeface="Nunito Sans"/>
                          <a:ea typeface="Nunito Sans"/>
                          <a:cs typeface="Nunito Sans"/>
                          <a:sym typeface="Nunito Sans"/>
                        </a:rPr>
                        <a:t>o</a:t>
                      </a:r>
                      <a:endParaRPr b="1" baseline="30000" sz="16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spcBef>
                          <a:spcPts val="0"/>
                        </a:spcBef>
                        <a:spcAft>
                          <a:spcPts val="0"/>
                        </a:spcAft>
                        <a:buNone/>
                      </a:pPr>
                      <a:r>
                        <a:rPr lang="en-GB" sz="1600">
                          <a:latin typeface="Nunito Sans"/>
                          <a:ea typeface="Nunito Sans"/>
                          <a:cs typeface="Nunito Sans"/>
                          <a:sym typeface="Nunito Sans"/>
                        </a:rPr>
                        <a:t>5) Complete the frequency tree, which shows language options for years 7 and 8:</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205" name="Google Shape;205;p39"/>
          <p:cNvPicPr preferRelativeResize="0"/>
          <p:nvPr/>
        </p:nvPicPr>
        <p:blipFill>
          <a:blip r:embed="rId3">
            <a:alphaModFix/>
          </a:blip>
          <a:stretch>
            <a:fillRect/>
          </a:stretch>
        </p:blipFill>
        <p:spPr>
          <a:xfrm>
            <a:off x="827250" y="3184873"/>
            <a:ext cx="1052100" cy="1343100"/>
          </a:xfrm>
          <a:prstGeom prst="rect">
            <a:avLst/>
          </a:prstGeom>
          <a:noFill/>
          <a:ln>
            <a:noFill/>
          </a:ln>
        </p:spPr>
      </p:pic>
      <p:pic>
        <p:nvPicPr>
          <p:cNvPr id="206" name="Google Shape;206;p39"/>
          <p:cNvPicPr preferRelativeResize="0"/>
          <p:nvPr/>
        </p:nvPicPr>
        <p:blipFill>
          <a:blip r:embed="rId4">
            <a:alphaModFix/>
          </a:blip>
          <a:stretch>
            <a:fillRect/>
          </a:stretch>
        </p:blipFill>
        <p:spPr>
          <a:xfrm>
            <a:off x="4923300" y="3141400"/>
            <a:ext cx="2613279" cy="13431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4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 5</a:t>
            </a:r>
            <a:endParaRPr b="1">
              <a:solidFill>
                <a:srgbClr val="FFFFFF"/>
              </a:solidFill>
              <a:latin typeface="Nunito Sans"/>
              <a:ea typeface="Nunito Sans"/>
              <a:cs typeface="Nunito Sans"/>
              <a:sym typeface="Nunito Sans"/>
            </a:endParaRPr>
          </a:p>
        </p:txBody>
      </p:sp>
      <p:graphicFrame>
        <p:nvGraphicFramePr>
          <p:cNvPr id="212" name="Google Shape;212;p40"/>
          <p:cNvGraphicFramePr/>
          <p:nvPr/>
        </p:nvGraphicFramePr>
        <p:xfrm>
          <a:off x="80025" y="866500"/>
          <a:ext cx="3000000" cy="3000000"/>
        </p:xfrm>
        <a:graphic>
          <a:graphicData uri="http://schemas.openxmlformats.org/drawingml/2006/table">
            <a:tbl>
              <a:tblPr>
                <a:noFill/>
                <a:tableStyleId>{A7558FDF-FECB-41B3-8F4F-0F1B770F88E1}</a:tableStyleId>
              </a:tblPr>
              <a:tblGrid>
                <a:gridCol w="2983175"/>
                <a:gridCol w="2983175"/>
                <a:gridCol w="2983175"/>
              </a:tblGrid>
              <a:tr h="1681375">
                <a:tc>
                  <a:txBody>
                    <a:bodyPr/>
                    <a:lstStyle/>
                    <a:p>
                      <a:pPr indent="-317500" lvl="0" marL="457200" rtl="0" algn="l">
                        <a:spcBef>
                          <a:spcPts val="0"/>
                        </a:spcBef>
                        <a:spcAft>
                          <a:spcPts val="0"/>
                        </a:spcAft>
                        <a:buSzPts val="1400"/>
                        <a:buAutoNum type="arabicParenR"/>
                      </a:pPr>
                      <a:r>
                        <a:rPr lang="en-GB"/>
                        <a:t>The mean of a data set is 8. What is the value of </a:t>
                      </a:r>
                      <a:r>
                        <a:rPr i="1" lang="en-GB">
                          <a:latin typeface="Times New Roman"/>
                          <a:ea typeface="Times New Roman"/>
                          <a:cs typeface="Times New Roman"/>
                          <a:sym typeface="Times New Roman"/>
                        </a:rPr>
                        <a:t>x</a:t>
                      </a:r>
                      <a:r>
                        <a:rPr lang="en-GB"/>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         7, 11, 4, 9, </a:t>
                      </a:r>
                      <a:r>
                        <a:rPr i="1" lang="en-GB">
                          <a:latin typeface="Times New Roman"/>
                          <a:ea typeface="Times New Roman"/>
                          <a:cs typeface="Times New Roman"/>
                          <a:sym typeface="Times New Roman"/>
                        </a:rPr>
                        <a:t>x</a:t>
                      </a:r>
                      <a:endParaRPr i="1">
                        <a:latin typeface="Times New Roman"/>
                        <a:ea typeface="Times New Roman"/>
                        <a:cs typeface="Times New Roman"/>
                        <a:sym typeface="Times New Roman"/>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2) </a:t>
                      </a:r>
                      <a:r>
                        <a:rPr lang="en-GB" sz="1600">
                          <a:solidFill>
                            <a:schemeClr val="dk1"/>
                          </a:solidFill>
                          <a:highlight>
                            <a:srgbClr val="FFFFFF"/>
                          </a:highlight>
                          <a:latin typeface="Nunito Sans"/>
                          <a:ea typeface="Nunito Sans"/>
                          <a:cs typeface="Nunito Sans"/>
                          <a:sym typeface="Nunito Sans"/>
                        </a:rPr>
                        <a:t>The angles in a triangle are in the ratio 3:4:5. Work out the size of the smallest angle.</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a:t>3) A colony of bacteria doubles in size every 3 hours. Initially, there are 1000 bacteria. How many </a:t>
                      </a:r>
                      <a:r>
                        <a:rPr lang="en-GB"/>
                        <a:t>bacteria</a:t>
                      </a:r>
                      <a:r>
                        <a:rPr lang="en-GB"/>
                        <a:t> are there after 12 hours?</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r>
              <a:tr h="2118175">
                <a:tc>
                  <a:txBody>
                    <a:bodyPr/>
                    <a:lstStyle/>
                    <a:p>
                      <a:pPr indent="0" lvl="0" marL="0" rtl="0" algn="l">
                        <a:spcBef>
                          <a:spcPts val="0"/>
                        </a:spcBef>
                        <a:spcAft>
                          <a:spcPts val="0"/>
                        </a:spcAft>
                        <a:buNone/>
                      </a:pPr>
                      <a:r>
                        <a:rPr lang="en-GB"/>
                        <a:t>4) </a:t>
                      </a:r>
                      <a:r>
                        <a:rPr i="1" lang="en-GB">
                          <a:latin typeface="Times New Roman"/>
                          <a:ea typeface="Times New Roman"/>
                          <a:cs typeface="Times New Roman"/>
                          <a:sym typeface="Times New Roman"/>
                        </a:rPr>
                        <a:t>WNW</a:t>
                      </a:r>
                      <a:r>
                        <a:rPr lang="en-GB">
                          <a:latin typeface="Times New Roman"/>
                          <a:ea typeface="Times New Roman"/>
                          <a:cs typeface="Times New Roman"/>
                          <a:sym typeface="Times New Roman"/>
                        </a:rPr>
                        <a:t> </a:t>
                      </a:r>
                      <a:r>
                        <a:rPr lang="en-GB"/>
                        <a:t>is </a:t>
                      </a:r>
                      <a:r>
                        <a:rPr lang="en-GB"/>
                        <a:t>halfway</a:t>
                      </a:r>
                      <a:r>
                        <a:rPr lang="en-GB"/>
                        <a:t> between West and North West. Determine the bearing of </a:t>
                      </a:r>
                      <a:r>
                        <a:rPr i="1" lang="en-GB">
                          <a:latin typeface="Times New Roman"/>
                          <a:ea typeface="Times New Roman"/>
                          <a:cs typeface="Times New Roman"/>
                          <a:sym typeface="Times New Roman"/>
                        </a:rPr>
                        <a:t>WNW</a:t>
                      </a:r>
                      <a:r>
                        <a:rPr lang="en-GB"/>
                        <a: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spcBef>
                          <a:spcPts val="0"/>
                        </a:spcBef>
                        <a:spcAft>
                          <a:spcPts val="0"/>
                        </a:spcAft>
                        <a:buNone/>
                      </a:pPr>
                      <a:r>
                        <a:rPr lang="en-GB"/>
                        <a:t>5) By </a:t>
                      </a:r>
                      <a:r>
                        <a:rPr lang="en-GB"/>
                        <a:t>calculating the value of </a:t>
                      </a:r>
                      <a:r>
                        <a:rPr i="1" lang="en-GB">
                          <a:latin typeface="Times New Roman"/>
                          <a:ea typeface="Times New Roman"/>
                          <a:cs typeface="Times New Roman"/>
                          <a:sym typeface="Times New Roman"/>
                        </a:rPr>
                        <a:t>x</a:t>
                      </a:r>
                      <a:r>
                        <a:rPr lang="en-GB"/>
                        <a:t>, complete the frequency tree.</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213" name="Google Shape;213;p40"/>
          <p:cNvPicPr preferRelativeResize="0"/>
          <p:nvPr/>
        </p:nvPicPr>
        <p:blipFill>
          <a:blip r:embed="rId3">
            <a:alphaModFix/>
          </a:blip>
          <a:stretch>
            <a:fillRect/>
          </a:stretch>
        </p:blipFill>
        <p:spPr>
          <a:xfrm>
            <a:off x="867325" y="3238300"/>
            <a:ext cx="1299974" cy="1262276"/>
          </a:xfrm>
          <a:prstGeom prst="rect">
            <a:avLst/>
          </a:prstGeom>
          <a:noFill/>
          <a:ln>
            <a:noFill/>
          </a:ln>
        </p:spPr>
      </p:pic>
      <p:pic>
        <p:nvPicPr>
          <p:cNvPr id="214" name="Google Shape;214;p40"/>
          <p:cNvPicPr preferRelativeResize="0"/>
          <p:nvPr/>
        </p:nvPicPr>
        <p:blipFill>
          <a:blip r:embed="rId4">
            <a:alphaModFix/>
          </a:blip>
          <a:stretch>
            <a:fillRect/>
          </a:stretch>
        </p:blipFill>
        <p:spPr>
          <a:xfrm>
            <a:off x="3979525" y="2911225"/>
            <a:ext cx="3092346" cy="15893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4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 5</a:t>
            </a:r>
            <a:endParaRPr b="1">
              <a:solidFill>
                <a:srgbClr val="FFFFFF"/>
              </a:solidFill>
              <a:latin typeface="Nunito Sans"/>
              <a:ea typeface="Nunito Sans"/>
              <a:cs typeface="Nunito Sans"/>
              <a:sym typeface="Nunito Sans"/>
            </a:endParaRPr>
          </a:p>
        </p:txBody>
      </p:sp>
      <p:graphicFrame>
        <p:nvGraphicFramePr>
          <p:cNvPr id="220" name="Google Shape;220;p41"/>
          <p:cNvGraphicFramePr/>
          <p:nvPr/>
        </p:nvGraphicFramePr>
        <p:xfrm>
          <a:off x="80025" y="866500"/>
          <a:ext cx="3000000" cy="3000000"/>
        </p:xfrm>
        <a:graphic>
          <a:graphicData uri="http://schemas.openxmlformats.org/drawingml/2006/table">
            <a:tbl>
              <a:tblPr>
                <a:noFill/>
                <a:tableStyleId>{A7558FDF-FECB-41B3-8F4F-0F1B770F88E1}</a:tableStyleId>
              </a:tblPr>
              <a:tblGrid>
                <a:gridCol w="2983175"/>
                <a:gridCol w="2983175"/>
                <a:gridCol w="2983175"/>
              </a:tblGrid>
              <a:tr h="1681375">
                <a:tc>
                  <a:txBody>
                    <a:bodyPr/>
                    <a:lstStyle/>
                    <a:p>
                      <a:pPr indent="-317500" lvl="0" marL="457200" rtl="0" algn="l">
                        <a:spcBef>
                          <a:spcPts val="0"/>
                        </a:spcBef>
                        <a:spcAft>
                          <a:spcPts val="0"/>
                        </a:spcAft>
                        <a:buSzPts val="1400"/>
                        <a:buAutoNum type="arabicParenR"/>
                      </a:pPr>
                      <a:r>
                        <a:rPr lang="en-GB"/>
                        <a:t>The mean of a data set is 8. What is the value of </a:t>
                      </a:r>
                      <a:r>
                        <a:rPr i="1" lang="en-GB">
                          <a:latin typeface="Times New Roman"/>
                          <a:ea typeface="Times New Roman"/>
                          <a:cs typeface="Times New Roman"/>
                          <a:sym typeface="Times New Roman"/>
                        </a:rPr>
                        <a:t>x</a:t>
                      </a:r>
                      <a:r>
                        <a:rPr lang="en-GB"/>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         7, 11, 4, 9, </a:t>
                      </a:r>
                      <a:r>
                        <a:rPr i="1" lang="en-GB">
                          <a:latin typeface="Times New Roman"/>
                          <a:ea typeface="Times New Roman"/>
                          <a:cs typeface="Times New Roman"/>
                          <a:sym typeface="Times New Roman"/>
                        </a:rPr>
                        <a:t>x</a:t>
                      </a:r>
                      <a:endParaRPr i="1">
                        <a:latin typeface="Times New Roman"/>
                        <a:ea typeface="Times New Roman"/>
                        <a:cs typeface="Times New Roman"/>
                        <a:sym typeface="Times New Roman"/>
                      </a:endParaRPr>
                    </a:p>
                    <a:p>
                      <a:pPr indent="0" lvl="0" marL="0" rtl="0" algn="l">
                        <a:spcBef>
                          <a:spcPts val="0"/>
                        </a:spcBef>
                        <a:spcAft>
                          <a:spcPts val="0"/>
                        </a:spcAft>
                        <a:buNone/>
                      </a:pPr>
                      <a:r>
                        <a:t/>
                      </a:r>
                      <a:endParaRPr/>
                    </a:p>
                    <a:p>
                      <a:pPr indent="0" lvl="0" marL="0" rtl="0" algn="l">
                        <a:spcBef>
                          <a:spcPts val="0"/>
                        </a:spcBef>
                        <a:spcAft>
                          <a:spcPts val="0"/>
                        </a:spcAft>
                        <a:buNone/>
                      </a:pPr>
                      <a:r>
                        <a:rPr b="1" i="1" lang="en-GB">
                          <a:solidFill>
                            <a:srgbClr val="00BC89"/>
                          </a:solidFill>
                          <a:latin typeface="Times New Roman"/>
                          <a:ea typeface="Times New Roman"/>
                          <a:cs typeface="Times New Roman"/>
                          <a:sym typeface="Times New Roman"/>
                        </a:rPr>
                        <a:t>x</a:t>
                      </a:r>
                      <a:r>
                        <a:rPr b="1" lang="en-GB">
                          <a:solidFill>
                            <a:srgbClr val="00BC89"/>
                          </a:solidFill>
                        </a:rPr>
                        <a:t> = 9</a:t>
                      </a:r>
                      <a:endParaRPr b="1">
                        <a:solidFill>
                          <a:srgbClr val="00BC89"/>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2) </a:t>
                      </a:r>
                      <a:r>
                        <a:rPr lang="en-GB" sz="1600">
                          <a:solidFill>
                            <a:schemeClr val="dk1"/>
                          </a:solidFill>
                          <a:highlight>
                            <a:schemeClr val="lt1"/>
                          </a:highlight>
                          <a:latin typeface="Nunito Sans"/>
                          <a:ea typeface="Nunito Sans"/>
                          <a:cs typeface="Nunito Sans"/>
                          <a:sym typeface="Nunito Sans"/>
                        </a:rPr>
                        <a:t>The angles in a triangle are in the ratio 3:4:5. Work out the size of the smallest angle.</a:t>
                      </a:r>
                      <a:endParaRPr sz="1600">
                        <a:solidFill>
                          <a:schemeClr val="dk1"/>
                        </a:solidFill>
                        <a:highlight>
                          <a:srgbClr val="FFFFFF"/>
                        </a:highlight>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highlight>
                            <a:srgbClr val="FFFFFF"/>
                          </a:highlight>
                          <a:latin typeface="Nunito Sans"/>
                          <a:ea typeface="Nunito Sans"/>
                          <a:cs typeface="Nunito Sans"/>
                          <a:sym typeface="Nunito Sans"/>
                        </a:rPr>
                        <a:t>45</a:t>
                      </a:r>
                      <a:r>
                        <a:rPr b="1" baseline="30000" lang="en-GB" sz="1600">
                          <a:solidFill>
                            <a:srgbClr val="00BC89"/>
                          </a:solidFill>
                          <a:highlight>
                            <a:srgbClr val="FFFFFF"/>
                          </a:highlight>
                          <a:latin typeface="Nunito Sans"/>
                          <a:ea typeface="Nunito Sans"/>
                          <a:cs typeface="Nunito Sans"/>
                          <a:sym typeface="Nunito Sans"/>
                        </a:rPr>
                        <a:t>o</a:t>
                      </a:r>
                      <a:endParaRPr b="1" baseline="30000" sz="1600">
                        <a:solidFill>
                          <a:srgbClr val="00BC89"/>
                        </a:solidFill>
                        <a:highlight>
                          <a:srgbClr val="FFFFFF"/>
                        </a:highlight>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a:t>3) A colony of bacteria doubles in size every 3 hours. Initially, there are 1000 bacteria. How many bacteria are there after 12 hours?</a:t>
                      </a:r>
                      <a:endParaRPr/>
                    </a:p>
                    <a:p>
                      <a:pPr indent="0" lvl="0" marL="0" rtl="0" algn="l">
                        <a:spcBef>
                          <a:spcPts val="0"/>
                        </a:spcBef>
                        <a:spcAft>
                          <a:spcPts val="0"/>
                        </a:spcAft>
                        <a:buNone/>
                      </a:pPr>
                      <a:r>
                        <a:rPr b="1" lang="en-GB">
                          <a:solidFill>
                            <a:srgbClr val="00BC89"/>
                          </a:solidFill>
                        </a:rPr>
                        <a:t>16 000</a:t>
                      </a:r>
                      <a:endParaRPr b="1">
                        <a:solidFill>
                          <a:srgbClr val="00BC89"/>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r>
              <a:tr h="2118150">
                <a:tc>
                  <a:txBody>
                    <a:bodyPr/>
                    <a:lstStyle/>
                    <a:p>
                      <a:pPr indent="0" lvl="0" marL="0" rtl="0" algn="l">
                        <a:spcBef>
                          <a:spcPts val="0"/>
                        </a:spcBef>
                        <a:spcAft>
                          <a:spcPts val="0"/>
                        </a:spcAft>
                        <a:buNone/>
                      </a:pPr>
                      <a:r>
                        <a:rPr lang="en-GB"/>
                        <a:t>4) </a:t>
                      </a:r>
                      <a:r>
                        <a:rPr i="1" lang="en-GB">
                          <a:solidFill>
                            <a:schemeClr val="dk1"/>
                          </a:solidFill>
                          <a:latin typeface="Times New Roman"/>
                          <a:ea typeface="Times New Roman"/>
                          <a:cs typeface="Times New Roman"/>
                          <a:sym typeface="Times New Roman"/>
                        </a:rPr>
                        <a:t>WNW</a:t>
                      </a:r>
                      <a:r>
                        <a:rPr lang="en-GB">
                          <a:solidFill>
                            <a:schemeClr val="dk1"/>
                          </a:solidFill>
                        </a:rPr>
                        <a:t> is halfway between West and North West. Determine the bearing of </a:t>
                      </a:r>
                      <a:r>
                        <a:rPr i="1" lang="en-GB">
                          <a:solidFill>
                            <a:schemeClr val="dk1"/>
                          </a:solidFill>
                          <a:latin typeface="Times New Roman"/>
                          <a:ea typeface="Times New Roman"/>
                          <a:cs typeface="Times New Roman"/>
                          <a:sym typeface="Times New Roman"/>
                        </a:rPr>
                        <a:t>WNW</a:t>
                      </a:r>
                      <a:r>
                        <a:rPr lang="en-GB">
                          <a:solidFill>
                            <a:schemeClr val="dk1"/>
                          </a:solidFill>
                        </a:rPr>
                        <a:t>.</a:t>
                      </a:r>
                      <a:endParaRPr/>
                    </a:p>
                    <a:p>
                      <a:pPr indent="0" lvl="0" marL="0" rtl="0" algn="l">
                        <a:spcBef>
                          <a:spcPts val="0"/>
                        </a:spcBef>
                        <a:spcAft>
                          <a:spcPts val="0"/>
                        </a:spcAft>
                        <a:buNone/>
                      </a:pPr>
                      <a:r>
                        <a:rPr b="1" lang="en-GB">
                          <a:solidFill>
                            <a:srgbClr val="00BC89"/>
                          </a:solidFill>
                        </a:rPr>
                        <a:t>292.5</a:t>
                      </a:r>
                      <a:r>
                        <a:rPr baseline="30000" lang="en-GB">
                          <a:solidFill>
                            <a:srgbClr val="00BC89"/>
                          </a:solidFill>
                        </a:rPr>
                        <a:t>o</a:t>
                      </a:r>
                      <a:endParaRPr baseline="30000">
                        <a:solidFill>
                          <a:srgbClr val="00BC89"/>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spcBef>
                          <a:spcPts val="0"/>
                        </a:spcBef>
                        <a:spcAft>
                          <a:spcPts val="0"/>
                        </a:spcAft>
                        <a:buNone/>
                      </a:pPr>
                      <a:r>
                        <a:rPr lang="en-GB"/>
                        <a:t>5) By calculating the </a:t>
                      </a:r>
                      <a:r>
                        <a:rPr lang="en-GB"/>
                        <a:t>v</a:t>
                      </a:r>
                      <a:r>
                        <a:rPr lang="en-GB"/>
                        <a:t>alue of </a:t>
                      </a:r>
                      <a:r>
                        <a:rPr i="1" lang="en-GB">
                          <a:latin typeface="Times New Roman"/>
                          <a:ea typeface="Times New Roman"/>
                          <a:cs typeface="Times New Roman"/>
                          <a:sym typeface="Times New Roman"/>
                        </a:rPr>
                        <a:t>x</a:t>
                      </a:r>
                      <a:r>
                        <a:rPr lang="en-GB"/>
                        <a:t>, complete the freq</a:t>
                      </a:r>
                      <a:r>
                        <a:rPr lang="en-GB"/>
                        <a:t>u</a:t>
                      </a:r>
                      <a:r>
                        <a:rPr lang="en-GB"/>
                        <a:t>ency tree.</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221" name="Google Shape;221;p41"/>
          <p:cNvPicPr preferRelativeResize="0"/>
          <p:nvPr/>
        </p:nvPicPr>
        <p:blipFill>
          <a:blip r:embed="rId3">
            <a:alphaModFix/>
          </a:blip>
          <a:stretch>
            <a:fillRect/>
          </a:stretch>
        </p:blipFill>
        <p:spPr>
          <a:xfrm>
            <a:off x="867325" y="3238300"/>
            <a:ext cx="1261775" cy="1225175"/>
          </a:xfrm>
          <a:prstGeom prst="rect">
            <a:avLst/>
          </a:prstGeom>
          <a:noFill/>
          <a:ln>
            <a:noFill/>
          </a:ln>
        </p:spPr>
      </p:pic>
      <p:pic>
        <p:nvPicPr>
          <p:cNvPr id="222" name="Google Shape;222;p41"/>
          <p:cNvPicPr preferRelativeResize="0"/>
          <p:nvPr/>
        </p:nvPicPr>
        <p:blipFill>
          <a:blip r:embed="rId4">
            <a:alphaModFix/>
          </a:blip>
          <a:stretch>
            <a:fillRect/>
          </a:stretch>
        </p:blipFill>
        <p:spPr>
          <a:xfrm>
            <a:off x="3853725" y="2938174"/>
            <a:ext cx="3112099" cy="159947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30"/>
          <p:cNvGraphicFramePr/>
          <p:nvPr/>
        </p:nvGraphicFramePr>
        <p:xfrm>
          <a:off x="174000" y="829675"/>
          <a:ext cx="3000000" cy="3000000"/>
        </p:xfrm>
        <a:graphic>
          <a:graphicData uri="http://schemas.openxmlformats.org/drawingml/2006/table">
            <a:tbl>
              <a:tblPr>
                <a:noFill/>
                <a:tableStyleId>{6E7D271A-6D4E-43C0-8916-17D51E3CE5E6}</a:tableStyleId>
              </a:tblPr>
              <a:tblGrid>
                <a:gridCol w="8725475"/>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Prior to the questions this week, you may wish to remind students about the points of a compass, as well as the conventions when using bearings.</a:t>
                      </a:r>
                      <a:endParaRPr sz="15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t/>
                      </a:r>
                      <a:endParaRPr sz="15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Again, discuss how previously covered skills may help when completing frequency trees. The work on growth and decay is kept non-technical and can be attempted using previously covered ideas.</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Using averages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latin typeface="Nunito Sans"/>
                          <a:ea typeface="Nunito Sans"/>
                          <a:cs typeface="Nunito Sans"/>
                          <a:sym typeface="Nunito Sans"/>
                        </a:rPr>
                        <a:t>Ratio problems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latin typeface="Nunito Sans"/>
                          <a:ea typeface="Nunito Sans"/>
                          <a:cs typeface="Nunito Sans"/>
                          <a:sym typeface="Nunito Sans"/>
                        </a:rPr>
                        <a:t>Growth and decay</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latin typeface="Nunito Sans"/>
                          <a:ea typeface="Nunito Sans"/>
                          <a:cs typeface="Nunito Sans"/>
                          <a:sym typeface="Nunito Sans"/>
                        </a:rPr>
                        <a:t>Bearings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Frequency trees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137" name="Google Shape;137;p3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31"/>
          <p:cNvGraphicFramePr/>
          <p:nvPr/>
        </p:nvGraphicFramePr>
        <p:xfrm>
          <a:off x="174000" y="905875"/>
          <a:ext cx="3000000" cy="3000000"/>
        </p:xfrm>
        <a:graphic>
          <a:graphicData uri="http://schemas.openxmlformats.org/drawingml/2006/table">
            <a:tbl>
              <a:tblPr>
                <a:noFill/>
                <a:tableStyleId>{6E7D271A-6D4E-43C0-8916-17D51E3CE5E6}</a:tableStyleId>
              </a:tblPr>
              <a:tblGrid>
                <a:gridCol w="8458075"/>
              </a:tblGrid>
              <a:tr h="35590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This week’s ideas for class discussion include:</a:t>
                      </a:r>
                      <a:endParaRPr>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9975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Using averages</a:t>
                      </a:r>
                      <a:endParaRPr b="1">
                        <a:solidFill>
                          <a:srgbClr val="FF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An average provides one number to summarise a data set. Why might this be useful?</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6190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Ratio problems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Do you think that any proportion problem can be expressed using ratio? How might we do this?</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5235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Growth and decay</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Can you give me some examples of where growth and decay occur in the real world? Do you think these events obey the same mathematical rules that we have used this week?</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235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Bearings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Why do you think an accepted convention for giving directions was developed?</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0895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Frequency trees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Why is the visual breakdown of sets into categories/subsets useful to us, and to others?</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143" name="Google Shape;143;p31"/>
          <p:cNvSpPr txBox="1"/>
          <p:nvPr/>
        </p:nvSpPr>
        <p:spPr>
          <a:xfrm>
            <a:off x="80050" y="361775"/>
            <a:ext cx="2614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Discussion Ideas</a:t>
            </a:r>
            <a:endParaRPr b="1">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3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 1</a:t>
            </a:r>
            <a:endParaRPr b="1">
              <a:solidFill>
                <a:srgbClr val="FFFFFF"/>
              </a:solidFill>
              <a:latin typeface="Nunito Sans"/>
              <a:ea typeface="Nunito Sans"/>
              <a:cs typeface="Nunito Sans"/>
              <a:sym typeface="Nunito Sans"/>
            </a:endParaRPr>
          </a:p>
        </p:txBody>
      </p:sp>
      <p:graphicFrame>
        <p:nvGraphicFramePr>
          <p:cNvPr id="149" name="Google Shape;149;p32"/>
          <p:cNvGraphicFramePr/>
          <p:nvPr/>
        </p:nvGraphicFramePr>
        <p:xfrm>
          <a:off x="80025" y="866500"/>
          <a:ext cx="3000000" cy="3000000"/>
        </p:xfrm>
        <a:graphic>
          <a:graphicData uri="http://schemas.openxmlformats.org/drawingml/2006/table">
            <a:tbl>
              <a:tblPr>
                <a:noFill/>
                <a:tableStyleId>{A7558FDF-FECB-41B3-8F4F-0F1B770F88E1}</a:tableStyleId>
              </a:tblPr>
              <a:tblGrid>
                <a:gridCol w="3136725"/>
                <a:gridCol w="2829625"/>
                <a:gridCol w="2983175"/>
              </a:tblGrid>
              <a:tr h="1463725">
                <a:tc>
                  <a:txBody>
                    <a:bodyPr/>
                    <a:lstStyle/>
                    <a:p>
                      <a:pPr indent="-330200" lvl="0" marL="457200" rtl="0" algn="l">
                        <a:spcBef>
                          <a:spcPts val="0"/>
                        </a:spcBef>
                        <a:spcAft>
                          <a:spcPts val="0"/>
                        </a:spcAft>
                        <a:buSzPts val="1600"/>
                        <a:buFont typeface="Nunito Sans"/>
                        <a:buAutoNum type="arabicParenR"/>
                      </a:pPr>
                      <a:r>
                        <a:rPr lang="en-GB" sz="1600">
                          <a:latin typeface="Nunito Sans"/>
                          <a:ea typeface="Nunito Sans"/>
                          <a:cs typeface="Nunito Sans"/>
                          <a:sym typeface="Nunito Sans"/>
                        </a:rPr>
                        <a:t>Which set has the greater mean?</a:t>
                      </a:r>
                      <a:endParaRPr sz="1600">
                        <a:latin typeface="Nunito Sans"/>
                        <a:ea typeface="Nunito Sans"/>
                        <a:cs typeface="Nunito Sans"/>
                        <a:sym typeface="Nunito Sans"/>
                      </a:endParaRPr>
                    </a:p>
                    <a:p>
                      <a:pPr indent="0" lvl="0" marL="457200" rtl="0" algn="l">
                        <a:spcBef>
                          <a:spcPts val="0"/>
                        </a:spcBef>
                        <a:spcAft>
                          <a:spcPts val="0"/>
                        </a:spcAft>
                        <a:buNone/>
                      </a:pPr>
                      <a:r>
                        <a:rPr lang="en-GB" sz="1600">
                          <a:latin typeface="Nunito Sans"/>
                          <a:ea typeface="Nunito Sans"/>
                          <a:cs typeface="Nunito Sans"/>
                          <a:sym typeface="Nunito Sans"/>
                        </a:rPr>
                        <a:t>A: 12, 20, 11, 9</a:t>
                      </a:r>
                      <a:endParaRPr sz="1600">
                        <a:latin typeface="Nunito Sans"/>
                        <a:ea typeface="Nunito Sans"/>
                        <a:cs typeface="Nunito Sans"/>
                        <a:sym typeface="Nunito Sans"/>
                      </a:endParaRPr>
                    </a:p>
                    <a:p>
                      <a:pPr indent="0" lvl="0" marL="457200" rtl="0" algn="l">
                        <a:spcBef>
                          <a:spcPts val="0"/>
                        </a:spcBef>
                        <a:spcAft>
                          <a:spcPts val="0"/>
                        </a:spcAft>
                        <a:buNone/>
                      </a:pPr>
                      <a:r>
                        <a:rPr lang="en-GB" sz="1600">
                          <a:latin typeface="Nunito Sans"/>
                          <a:ea typeface="Nunito Sans"/>
                          <a:cs typeface="Nunito Sans"/>
                          <a:sym typeface="Nunito Sans"/>
                        </a:rPr>
                        <a:t>B: 15, 18, 17, 16, 12</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2) Pink paint is ¼ red paint and ¾ white paint. </a:t>
                      </a:r>
                      <a:r>
                        <a:rPr lang="en-GB" sz="1600">
                          <a:latin typeface="Nunito Sans"/>
                          <a:ea typeface="Nunito Sans"/>
                          <a:cs typeface="Nunito Sans"/>
                          <a:sym typeface="Nunito Sans"/>
                        </a:rPr>
                        <a:t>Write down the ratio of </a:t>
                      </a:r>
                      <a:endParaRPr sz="1600">
                        <a:latin typeface="Nunito Sans"/>
                        <a:ea typeface="Nunito Sans"/>
                        <a:cs typeface="Nunito Sans"/>
                        <a:sym typeface="Nunito Sans"/>
                      </a:endParaRPr>
                    </a:p>
                    <a:p>
                      <a:pPr indent="0" lvl="0" marL="0" rtl="0" algn="l">
                        <a:spcBef>
                          <a:spcPts val="0"/>
                        </a:spcBef>
                        <a:spcAft>
                          <a:spcPts val="0"/>
                        </a:spcAft>
                        <a:buNone/>
                      </a:pPr>
                      <a:r>
                        <a:rPr lang="en-GB" sz="1600">
                          <a:latin typeface="Nunito Sans"/>
                          <a:ea typeface="Nunito Sans"/>
                          <a:cs typeface="Nunito Sans"/>
                          <a:sym typeface="Nunito Sans"/>
                        </a:rPr>
                        <a:t>red paint:white paint.</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a:t>3) Continue this sequence: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    486, 162, 54, 18, … , … </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r>
              <a:tr h="2323075">
                <a:tc>
                  <a:txBody>
                    <a:bodyPr/>
                    <a:lstStyle/>
                    <a:p>
                      <a:pPr indent="0" lvl="0" marL="0" rtl="0" algn="l">
                        <a:spcBef>
                          <a:spcPts val="0"/>
                        </a:spcBef>
                        <a:spcAft>
                          <a:spcPts val="0"/>
                        </a:spcAft>
                        <a:buNone/>
                      </a:pPr>
                      <a:r>
                        <a:rPr lang="en-GB"/>
                        <a:t>4) What is the bearing of </a:t>
                      </a:r>
                      <a:r>
                        <a:rPr i="1" lang="en-GB">
                          <a:latin typeface="Times New Roman"/>
                          <a:ea typeface="Times New Roman"/>
                          <a:cs typeface="Times New Roman"/>
                          <a:sym typeface="Times New Roman"/>
                        </a:rPr>
                        <a:t>B</a:t>
                      </a:r>
                      <a:r>
                        <a:rPr lang="en-GB">
                          <a:latin typeface="Times New Roman"/>
                          <a:ea typeface="Times New Roman"/>
                          <a:cs typeface="Times New Roman"/>
                          <a:sym typeface="Times New Roman"/>
                        </a:rPr>
                        <a:t> </a:t>
                      </a:r>
                      <a:r>
                        <a:rPr lang="en-GB"/>
                        <a:t>from </a:t>
                      </a:r>
                      <a:r>
                        <a:rPr i="1" lang="en-GB">
                          <a:latin typeface="Times New Roman"/>
                          <a:ea typeface="Times New Roman"/>
                          <a:cs typeface="Times New Roman"/>
                          <a:sym typeface="Times New Roman"/>
                        </a:rPr>
                        <a:t>A</a:t>
                      </a:r>
                      <a:r>
                        <a:rPr lang="en-GB"/>
                        <a:t>?</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spcBef>
                          <a:spcPts val="0"/>
                        </a:spcBef>
                        <a:spcAft>
                          <a:spcPts val="0"/>
                        </a:spcAft>
                        <a:buNone/>
                      </a:pPr>
                      <a:r>
                        <a:rPr lang="en-GB"/>
                        <a:t>5) Complete this frequency tree showing snack preferences:</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150" name="Google Shape;150;p32"/>
          <p:cNvPicPr preferRelativeResize="0"/>
          <p:nvPr/>
        </p:nvPicPr>
        <p:blipFill>
          <a:blip r:embed="rId3">
            <a:alphaModFix/>
          </a:blip>
          <a:stretch>
            <a:fillRect/>
          </a:stretch>
        </p:blipFill>
        <p:spPr>
          <a:xfrm>
            <a:off x="714549" y="2773824"/>
            <a:ext cx="1619100" cy="1982564"/>
          </a:xfrm>
          <a:prstGeom prst="rect">
            <a:avLst/>
          </a:prstGeom>
          <a:noFill/>
          <a:ln>
            <a:noFill/>
          </a:ln>
        </p:spPr>
      </p:pic>
      <p:pic>
        <p:nvPicPr>
          <p:cNvPr id="151" name="Google Shape;151;p32"/>
          <p:cNvPicPr preferRelativeResize="0"/>
          <p:nvPr/>
        </p:nvPicPr>
        <p:blipFill>
          <a:blip r:embed="rId4">
            <a:alphaModFix/>
          </a:blip>
          <a:stretch>
            <a:fillRect/>
          </a:stretch>
        </p:blipFill>
        <p:spPr>
          <a:xfrm>
            <a:off x="3995275" y="2734274"/>
            <a:ext cx="4011449" cy="20616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3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 1</a:t>
            </a:r>
            <a:endParaRPr b="1">
              <a:solidFill>
                <a:srgbClr val="FFFFFF"/>
              </a:solidFill>
              <a:latin typeface="Nunito Sans"/>
              <a:ea typeface="Nunito Sans"/>
              <a:cs typeface="Nunito Sans"/>
              <a:sym typeface="Nunito Sans"/>
            </a:endParaRPr>
          </a:p>
        </p:txBody>
      </p:sp>
      <p:graphicFrame>
        <p:nvGraphicFramePr>
          <p:cNvPr id="157" name="Google Shape;157;p33"/>
          <p:cNvGraphicFramePr/>
          <p:nvPr/>
        </p:nvGraphicFramePr>
        <p:xfrm>
          <a:off x="80025" y="866500"/>
          <a:ext cx="3000000" cy="3000000"/>
        </p:xfrm>
        <a:graphic>
          <a:graphicData uri="http://schemas.openxmlformats.org/drawingml/2006/table">
            <a:tbl>
              <a:tblPr>
                <a:noFill/>
                <a:tableStyleId>{A7558FDF-FECB-41B3-8F4F-0F1B770F88E1}</a:tableStyleId>
              </a:tblPr>
              <a:tblGrid>
                <a:gridCol w="3136725"/>
                <a:gridCol w="2829625"/>
                <a:gridCol w="2983175"/>
              </a:tblGrid>
              <a:tr h="1463725">
                <a:tc>
                  <a:txBody>
                    <a:bodyPr/>
                    <a:lstStyle/>
                    <a:p>
                      <a:pPr indent="-330200" lvl="0" marL="457200" rtl="0" algn="l">
                        <a:spcBef>
                          <a:spcPts val="0"/>
                        </a:spcBef>
                        <a:spcAft>
                          <a:spcPts val="0"/>
                        </a:spcAft>
                        <a:buSzPts val="1600"/>
                        <a:buFont typeface="Nunito Sans"/>
                        <a:buAutoNum type="arabicParenR"/>
                      </a:pPr>
                      <a:r>
                        <a:rPr lang="en-GB" sz="1600">
                          <a:latin typeface="Nunito Sans"/>
                          <a:ea typeface="Nunito Sans"/>
                          <a:cs typeface="Nunito Sans"/>
                          <a:sym typeface="Nunito Sans"/>
                        </a:rPr>
                        <a:t>Which set has the greater mean?</a:t>
                      </a:r>
                      <a:endParaRPr sz="1600">
                        <a:latin typeface="Nunito Sans"/>
                        <a:ea typeface="Nunito Sans"/>
                        <a:cs typeface="Nunito Sans"/>
                        <a:sym typeface="Nunito Sans"/>
                      </a:endParaRPr>
                    </a:p>
                    <a:p>
                      <a:pPr indent="0" lvl="0" marL="457200" rtl="0" algn="l">
                        <a:spcBef>
                          <a:spcPts val="0"/>
                        </a:spcBef>
                        <a:spcAft>
                          <a:spcPts val="0"/>
                        </a:spcAft>
                        <a:buNone/>
                      </a:pPr>
                      <a:r>
                        <a:rPr lang="en-GB" sz="1600">
                          <a:latin typeface="Nunito Sans"/>
                          <a:ea typeface="Nunito Sans"/>
                          <a:cs typeface="Nunito Sans"/>
                          <a:sym typeface="Nunito Sans"/>
                        </a:rPr>
                        <a:t>A: 12, 20, 11, 9</a:t>
                      </a:r>
                      <a:endParaRPr sz="1600">
                        <a:latin typeface="Nunito Sans"/>
                        <a:ea typeface="Nunito Sans"/>
                        <a:cs typeface="Nunito Sans"/>
                        <a:sym typeface="Nunito Sans"/>
                      </a:endParaRPr>
                    </a:p>
                    <a:p>
                      <a:pPr indent="0" lvl="0" marL="457200" rtl="0" algn="l">
                        <a:spcBef>
                          <a:spcPts val="0"/>
                        </a:spcBef>
                        <a:spcAft>
                          <a:spcPts val="0"/>
                        </a:spcAft>
                        <a:buNone/>
                      </a:pPr>
                      <a:r>
                        <a:rPr lang="en-GB" sz="1600">
                          <a:latin typeface="Nunito Sans"/>
                          <a:ea typeface="Nunito Sans"/>
                          <a:cs typeface="Nunito Sans"/>
                          <a:sym typeface="Nunito Sans"/>
                        </a:rPr>
                        <a:t>B: 15, 18, 17, 16, 12</a:t>
                      </a:r>
                      <a:endParaRPr sz="1600">
                        <a:latin typeface="Nunito Sans"/>
                        <a:ea typeface="Nunito Sans"/>
                        <a:cs typeface="Nunito Sans"/>
                        <a:sym typeface="Nunito Sans"/>
                      </a:endParaRPr>
                    </a:p>
                    <a:p>
                      <a:pPr indent="0" lvl="0" marL="457200" rtl="0" algn="l">
                        <a:spcBef>
                          <a:spcPts val="0"/>
                        </a:spcBef>
                        <a:spcAft>
                          <a:spcPts val="0"/>
                        </a:spcAft>
                        <a:buNone/>
                      </a:pPr>
                      <a:r>
                        <a:rPr b="1" lang="en-GB" sz="1600">
                          <a:solidFill>
                            <a:srgbClr val="00BC89"/>
                          </a:solidFill>
                          <a:latin typeface="Nunito Sans"/>
                          <a:ea typeface="Nunito Sans"/>
                          <a:cs typeface="Nunito Sans"/>
                          <a:sym typeface="Nunito Sans"/>
                        </a:rPr>
                        <a:t>A: 13, B: 15.6 so B</a:t>
                      </a:r>
                      <a:endParaRPr b="1" sz="16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2) </a:t>
                      </a:r>
                      <a:r>
                        <a:rPr lang="en-GB" sz="1600">
                          <a:solidFill>
                            <a:schemeClr val="dk1"/>
                          </a:solidFill>
                          <a:latin typeface="Nunito Sans"/>
                          <a:ea typeface="Nunito Sans"/>
                          <a:cs typeface="Nunito Sans"/>
                          <a:sym typeface="Nunito Sans"/>
                        </a:rPr>
                        <a:t>Pink paint is ¼ red paint and ¾ white paint. </a:t>
                      </a:r>
                      <a:r>
                        <a:rPr lang="en-GB" sz="1600">
                          <a:solidFill>
                            <a:schemeClr val="dk1"/>
                          </a:solidFill>
                          <a:latin typeface="Nunito Sans"/>
                          <a:ea typeface="Nunito Sans"/>
                          <a:cs typeface="Nunito Sans"/>
                          <a:sym typeface="Nunito Sans"/>
                        </a:rPr>
                        <a:t>Write down the ratio of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red paint:white paint.</a:t>
                      </a:r>
                      <a:endParaRPr sz="1600">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1:3</a:t>
                      </a:r>
                      <a:endParaRPr b="1" sz="16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a:t>3) Continue this sequence: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    486, 162, 54, 18,</a:t>
                      </a:r>
                      <a:r>
                        <a:rPr b="1" lang="en-GB"/>
                        <a:t> </a:t>
                      </a:r>
                      <a:r>
                        <a:rPr b="1" lang="en-GB">
                          <a:solidFill>
                            <a:srgbClr val="00BC89"/>
                          </a:solidFill>
                        </a:rPr>
                        <a:t>6</a:t>
                      </a:r>
                      <a:r>
                        <a:rPr b="1" lang="en-GB"/>
                        <a:t> , </a:t>
                      </a:r>
                      <a:r>
                        <a:rPr b="1" lang="en-GB">
                          <a:solidFill>
                            <a:srgbClr val="00BC89"/>
                          </a:solidFill>
                        </a:rPr>
                        <a:t>2</a:t>
                      </a:r>
                      <a:r>
                        <a:rPr b="1" lang="en-GB"/>
                        <a:t> </a:t>
                      </a:r>
                      <a:endParaRPr b="1"/>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r>
              <a:tr h="2100500">
                <a:tc>
                  <a:txBody>
                    <a:bodyPr/>
                    <a:lstStyle/>
                    <a:p>
                      <a:pPr indent="0" lvl="0" marL="0" rtl="0" algn="l">
                        <a:spcBef>
                          <a:spcPts val="0"/>
                        </a:spcBef>
                        <a:spcAft>
                          <a:spcPts val="0"/>
                        </a:spcAft>
                        <a:buNone/>
                      </a:pPr>
                      <a:r>
                        <a:rPr lang="en-GB"/>
                        <a:t>4) What is the bearing of </a:t>
                      </a:r>
                      <a:r>
                        <a:rPr i="1" lang="en-GB">
                          <a:latin typeface="Times New Roman"/>
                          <a:ea typeface="Times New Roman"/>
                          <a:cs typeface="Times New Roman"/>
                          <a:sym typeface="Times New Roman"/>
                        </a:rPr>
                        <a:t>B</a:t>
                      </a:r>
                      <a:r>
                        <a:rPr lang="en-GB">
                          <a:latin typeface="Times New Roman"/>
                          <a:ea typeface="Times New Roman"/>
                          <a:cs typeface="Times New Roman"/>
                          <a:sym typeface="Times New Roman"/>
                        </a:rPr>
                        <a:t> </a:t>
                      </a:r>
                      <a:r>
                        <a:rPr lang="en-GB"/>
                        <a:t>from </a:t>
                      </a:r>
                      <a:r>
                        <a:rPr i="1" lang="en-GB">
                          <a:latin typeface="Times New Roman"/>
                          <a:ea typeface="Times New Roman"/>
                          <a:cs typeface="Times New Roman"/>
                          <a:sym typeface="Times New Roman"/>
                        </a:rPr>
                        <a:t>A</a:t>
                      </a:r>
                      <a:r>
                        <a:rPr lang="en-GB"/>
                        <a:t>?</a:t>
                      </a:r>
                      <a:endParaRPr/>
                    </a:p>
                    <a:p>
                      <a:pPr indent="0" lvl="0" marL="0" rtl="0" algn="l">
                        <a:spcBef>
                          <a:spcPts val="0"/>
                        </a:spcBef>
                        <a:spcAft>
                          <a:spcPts val="0"/>
                        </a:spcAft>
                        <a:buNone/>
                      </a:pPr>
                      <a:r>
                        <a:rPr b="1" lang="en-GB">
                          <a:solidFill>
                            <a:srgbClr val="00BC89"/>
                          </a:solidFill>
                        </a:rPr>
                        <a:t>065</a:t>
                      </a:r>
                      <a:r>
                        <a:rPr b="1" baseline="30000" lang="en-GB">
                          <a:solidFill>
                            <a:srgbClr val="00BC89"/>
                          </a:solidFill>
                        </a:rPr>
                        <a:t>o</a:t>
                      </a:r>
                      <a:endParaRPr b="1" baseline="30000">
                        <a:solidFill>
                          <a:srgbClr val="00BC89"/>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spcBef>
                          <a:spcPts val="0"/>
                        </a:spcBef>
                        <a:spcAft>
                          <a:spcPts val="0"/>
                        </a:spcAft>
                        <a:buNone/>
                      </a:pPr>
                      <a:r>
                        <a:rPr lang="en-GB"/>
                        <a:t>5) Complete this frequency tree showing snack </a:t>
                      </a:r>
                      <a:r>
                        <a:rPr lang="en-GB"/>
                        <a:t>p</a:t>
                      </a:r>
                      <a:r>
                        <a:rPr lang="en-GB"/>
                        <a:t>refe</a:t>
                      </a:r>
                      <a:r>
                        <a:rPr lang="en-GB"/>
                        <a:t>r</a:t>
                      </a:r>
                      <a:r>
                        <a:rPr lang="en-GB"/>
                        <a:t>ences:</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158" name="Google Shape;158;p33"/>
          <p:cNvPicPr preferRelativeResize="0"/>
          <p:nvPr/>
        </p:nvPicPr>
        <p:blipFill>
          <a:blip r:embed="rId3">
            <a:alphaModFix/>
          </a:blip>
          <a:stretch>
            <a:fillRect/>
          </a:stretch>
        </p:blipFill>
        <p:spPr>
          <a:xfrm>
            <a:off x="714549" y="2773824"/>
            <a:ext cx="1619100" cy="1982564"/>
          </a:xfrm>
          <a:prstGeom prst="rect">
            <a:avLst/>
          </a:prstGeom>
          <a:noFill/>
          <a:ln>
            <a:noFill/>
          </a:ln>
        </p:spPr>
      </p:pic>
      <p:pic>
        <p:nvPicPr>
          <p:cNvPr id="159" name="Google Shape;159;p33"/>
          <p:cNvPicPr preferRelativeResize="0"/>
          <p:nvPr/>
        </p:nvPicPr>
        <p:blipFill>
          <a:blip r:embed="rId4">
            <a:alphaModFix/>
          </a:blip>
          <a:stretch>
            <a:fillRect/>
          </a:stretch>
        </p:blipFill>
        <p:spPr>
          <a:xfrm>
            <a:off x="3995275" y="2742335"/>
            <a:ext cx="3980002" cy="204555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3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 2</a:t>
            </a:r>
            <a:endParaRPr b="1">
              <a:solidFill>
                <a:srgbClr val="FFFFFF"/>
              </a:solidFill>
              <a:latin typeface="Nunito Sans"/>
              <a:ea typeface="Nunito Sans"/>
              <a:cs typeface="Nunito Sans"/>
              <a:sym typeface="Nunito Sans"/>
            </a:endParaRPr>
          </a:p>
        </p:txBody>
      </p:sp>
      <p:graphicFrame>
        <p:nvGraphicFramePr>
          <p:cNvPr id="165" name="Google Shape;165;p34"/>
          <p:cNvGraphicFramePr/>
          <p:nvPr/>
        </p:nvGraphicFramePr>
        <p:xfrm>
          <a:off x="80025" y="866500"/>
          <a:ext cx="3000000" cy="3000000"/>
        </p:xfrm>
        <a:graphic>
          <a:graphicData uri="http://schemas.openxmlformats.org/drawingml/2006/table">
            <a:tbl>
              <a:tblPr>
                <a:noFill/>
                <a:tableStyleId>{A7558FDF-FECB-41B3-8F4F-0F1B770F88E1}</a:tableStyleId>
              </a:tblPr>
              <a:tblGrid>
                <a:gridCol w="3098350"/>
                <a:gridCol w="2868000"/>
                <a:gridCol w="2983175"/>
              </a:tblGrid>
              <a:tr h="1410975">
                <a:tc>
                  <a:txBody>
                    <a:bodyPr/>
                    <a:lstStyle/>
                    <a:p>
                      <a:pPr indent="-330200" lvl="0" marL="457200" rtl="0" algn="l">
                        <a:spcBef>
                          <a:spcPts val="0"/>
                        </a:spcBef>
                        <a:spcAft>
                          <a:spcPts val="0"/>
                        </a:spcAft>
                        <a:buClr>
                          <a:schemeClr val="dk1"/>
                        </a:buClr>
                        <a:buSzPts val="1600"/>
                        <a:buFont typeface="Nunito Sans"/>
                        <a:buAutoNum type="arabicParenR"/>
                      </a:pPr>
                      <a:r>
                        <a:rPr lang="en-GB" sz="1600">
                          <a:solidFill>
                            <a:schemeClr val="dk1"/>
                          </a:solidFill>
                          <a:latin typeface="Nunito Sans"/>
                          <a:ea typeface="Nunito Sans"/>
                          <a:cs typeface="Nunito Sans"/>
                          <a:sym typeface="Nunito Sans"/>
                        </a:rPr>
                        <a:t>Which set has the greater median?</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A: 12, 20, 11, 9</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B: 15, 18, 17, 16, 12</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2) I</a:t>
                      </a:r>
                      <a:r>
                        <a:rPr lang="en-GB" sz="1600">
                          <a:solidFill>
                            <a:srgbClr val="202124"/>
                          </a:solidFill>
                          <a:highlight>
                            <a:srgbClr val="FFFFFF"/>
                          </a:highlight>
                          <a:latin typeface="Nunito Sans"/>
                          <a:ea typeface="Nunito Sans"/>
                          <a:cs typeface="Nunito Sans"/>
                          <a:sym typeface="Nunito Sans"/>
                        </a:rPr>
                        <a:t>n a bag, the ratio of red to green to blue beads is 1:2:3. There are 5 red beads. How many blue beads are there?</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3) On Monday I am given £1. The amount I am given doubles every day. How much am I given </a:t>
                      </a:r>
                      <a:r>
                        <a:rPr lang="en-GB" sz="1600">
                          <a:latin typeface="Nunito Sans"/>
                          <a:ea typeface="Nunito Sans"/>
                          <a:cs typeface="Nunito Sans"/>
                          <a:sym typeface="Nunito Sans"/>
                        </a:rPr>
                        <a:t>on the following Sunday</a:t>
                      </a:r>
                      <a:r>
                        <a:rPr lang="en-GB" sz="1600">
                          <a:latin typeface="Nunito Sans"/>
                          <a:ea typeface="Nunito Sans"/>
                          <a:cs typeface="Nunito Sans"/>
                          <a:sym typeface="Nunito Sans"/>
                        </a:rPr>
                        <a:t>?</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r>
              <a:tr h="2145600">
                <a:tc>
                  <a:txBody>
                    <a:bodyPr/>
                    <a:lstStyle/>
                    <a:p>
                      <a:pPr indent="0" lvl="0" marL="0" rtl="0" algn="l">
                        <a:spcBef>
                          <a:spcPts val="0"/>
                        </a:spcBef>
                        <a:spcAft>
                          <a:spcPts val="0"/>
                        </a:spcAft>
                        <a:buNone/>
                      </a:pPr>
                      <a:r>
                        <a:rPr lang="en-GB"/>
                        <a:t>4) What is the bear</a:t>
                      </a:r>
                      <a:r>
                        <a:rPr lang="en-GB"/>
                        <a:t>i</a:t>
                      </a:r>
                      <a:r>
                        <a:rPr lang="en-GB"/>
                        <a:t>ng of </a:t>
                      </a:r>
                      <a:r>
                        <a:rPr i="1" lang="en-GB">
                          <a:latin typeface="Times New Roman"/>
                          <a:ea typeface="Times New Roman"/>
                          <a:cs typeface="Times New Roman"/>
                          <a:sym typeface="Times New Roman"/>
                        </a:rPr>
                        <a:t>E</a:t>
                      </a:r>
                      <a:r>
                        <a:rPr lang="en-GB">
                          <a:latin typeface="Times New Roman"/>
                          <a:ea typeface="Times New Roman"/>
                          <a:cs typeface="Times New Roman"/>
                          <a:sym typeface="Times New Roman"/>
                        </a:rPr>
                        <a:t> </a:t>
                      </a:r>
                      <a:r>
                        <a:rPr lang="en-GB"/>
                        <a:t>from </a:t>
                      </a:r>
                      <a:r>
                        <a:rPr i="1" lang="en-GB">
                          <a:latin typeface="Times New Roman"/>
                          <a:ea typeface="Times New Roman"/>
                          <a:cs typeface="Times New Roman"/>
                          <a:sym typeface="Times New Roman"/>
                        </a:rPr>
                        <a:t>D</a:t>
                      </a:r>
                      <a:r>
                        <a:rPr lang="en-GB"/>
                        <a:t>?</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spcBef>
                          <a:spcPts val="0"/>
                        </a:spcBef>
                        <a:spcAft>
                          <a:spcPts val="0"/>
                        </a:spcAft>
                        <a:buNone/>
                      </a:pPr>
                      <a:r>
                        <a:rPr lang="en-GB"/>
                        <a:t>5) Complete the </a:t>
                      </a:r>
                      <a:r>
                        <a:rPr lang="en-GB"/>
                        <a:t>frequency</a:t>
                      </a:r>
                      <a:r>
                        <a:rPr lang="en-GB"/>
                        <a:t> tree showing film preference:</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sp>
        <p:nvSpPr>
          <p:cNvPr id="166" name="Google Shape;166;p34"/>
          <p:cNvSpPr txBox="1"/>
          <p:nvPr/>
        </p:nvSpPr>
        <p:spPr>
          <a:xfrm>
            <a:off x="2055400" y="3516725"/>
            <a:ext cx="396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pic>
        <p:nvPicPr>
          <p:cNvPr id="167" name="Google Shape;167;p34"/>
          <p:cNvPicPr preferRelativeResize="0"/>
          <p:nvPr/>
        </p:nvPicPr>
        <p:blipFill>
          <a:blip r:embed="rId3">
            <a:alphaModFix/>
          </a:blip>
          <a:stretch>
            <a:fillRect/>
          </a:stretch>
        </p:blipFill>
        <p:spPr>
          <a:xfrm>
            <a:off x="515724" y="2717733"/>
            <a:ext cx="2125050" cy="1998182"/>
          </a:xfrm>
          <a:prstGeom prst="rect">
            <a:avLst/>
          </a:prstGeom>
          <a:noFill/>
          <a:ln>
            <a:noFill/>
          </a:ln>
        </p:spPr>
      </p:pic>
      <p:pic>
        <p:nvPicPr>
          <p:cNvPr id="168" name="Google Shape;168;p34"/>
          <p:cNvPicPr preferRelativeResize="0"/>
          <p:nvPr/>
        </p:nvPicPr>
        <p:blipFill>
          <a:blip r:embed="rId4">
            <a:alphaModFix/>
          </a:blip>
          <a:stretch>
            <a:fillRect/>
          </a:stretch>
        </p:blipFill>
        <p:spPr>
          <a:xfrm>
            <a:off x="3853700" y="2717725"/>
            <a:ext cx="4087910" cy="21010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3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 2</a:t>
            </a:r>
            <a:endParaRPr b="1">
              <a:solidFill>
                <a:srgbClr val="FFFFFF"/>
              </a:solidFill>
              <a:latin typeface="Nunito Sans"/>
              <a:ea typeface="Nunito Sans"/>
              <a:cs typeface="Nunito Sans"/>
              <a:sym typeface="Nunito Sans"/>
            </a:endParaRPr>
          </a:p>
        </p:txBody>
      </p:sp>
      <p:graphicFrame>
        <p:nvGraphicFramePr>
          <p:cNvPr id="174" name="Google Shape;174;p35"/>
          <p:cNvGraphicFramePr/>
          <p:nvPr/>
        </p:nvGraphicFramePr>
        <p:xfrm>
          <a:off x="80025" y="866500"/>
          <a:ext cx="3000000" cy="3000000"/>
        </p:xfrm>
        <a:graphic>
          <a:graphicData uri="http://schemas.openxmlformats.org/drawingml/2006/table">
            <a:tbl>
              <a:tblPr>
                <a:noFill/>
                <a:tableStyleId>{A7558FDF-FECB-41B3-8F4F-0F1B770F88E1}</a:tableStyleId>
              </a:tblPr>
              <a:tblGrid>
                <a:gridCol w="3098350"/>
                <a:gridCol w="2868000"/>
                <a:gridCol w="2983175"/>
              </a:tblGrid>
              <a:tr h="1410975">
                <a:tc>
                  <a:txBody>
                    <a:bodyPr/>
                    <a:lstStyle/>
                    <a:p>
                      <a:pPr indent="-330200" lvl="0" marL="457200" rtl="0" algn="l">
                        <a:spcBef>
                          <a:spcPts val="0"/>
                        </a:spcBef>
                        <a:spcAft>
                          <a:spcPts val="0"/>
                        </a:spcAft>
                        <a:buClr>
                          <a:schemeClr val="dk1"/>
                        </a:buClr>
                        <a:buSzPts val="1600"/>
                        <a:buFont typeface="Nunito Sans"/>
                        <a:buAutoNum type="arabicParenR"/>
                      </a:pPr>
                      <a:r>
                        <a:rPr lang="en-GB" sz="1600">
                          <a:solidFill>
                            <a:schemeClr val="dk1"/>
                          </a:solidFill>
                          <a:latin typeface="Nunito Sans"/>
                          <a:ea typeface="Nunito Sans"/>
                          <a:cs typeface="Nunito Sans"/>
                          <a:sym typeface="Nunito Sans"/>
                        </a:rPr>
                        <a:t>Which set has the greater median?</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A: 12, 20, 11, 9</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B: 15, 18, 17, 16, 12</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A: 11.5, B: 16 so B</a:t>
                      </a:r>
                      <a:endParaRPr b="1" sz="16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2) I</a:t>
                      </a:r>
                      <a:r>
                        <a:rPr lang="en-GB" sz="1600">
                          <a:solidFill>
                            <a:srgbClr val="202124"/>
                          </a:solidFill>
                          <a:highlight>
                            <a:srgbClr val="FFFFFF"/>
                          </a:highlight>
                          <a:latin typeface="Nunito Sans"/>
                          <a:ea typeface="Nunito Sans"/>
                          <a:cs typeface="Nunito Sans"/>
                          <a:sym typeface="Nunito Sans"/>
                        </a:rPr>
                        <a:t>n a bag, the ratio of red to green to blue beads is 1:2:3. There are 5 red beads. How many blue beads are there?</a:t>
                      </a:r>
                      <a:endParaRPr sz="1600">
                        <a:solidFill>
                          <a:srgbClr val="202124"/>
                        </a:solidFill>
                        <a:highlight>
                          <a:srgbClr val="FFFFFF"/>
                        </a:highlight>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highlight>
                            <a:srgbClr val="FFFFFF"/>
                          </a:highlight>
                          <a:latin typeface="Nunito Sans"/>
                          <a:ea typeface="Nunito Sans"/>
                          <a:cs typeface="Nunito Sans"/>
                          <a:sym typeface="Nunito Sans"/>
                        </a:rPr>
                        <a:t>15</a:t>
                      </a:r>
                      <a:endParaRPr b="1" sz="1600">
                        <a:solidFill>
                          <a:srgbClr val="00BC89"/>
                        </a:solidFill>
                        <a:highlight>
                          <a:srgbClr val="FFFFFF"/>
                        </a:highlight>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3) On Monday I am given £1. The amount I am given doubles every day. How much am I given </a:t>
                      </a:r>
                      <a:r>
                        <a:rPr lang="en-GB" sz="1600">
                          <a:latin typeface="Nunito Sans"/>
                          <a:ea typeface="Nunito Sans"/>
                          <a:cs typeface="Nunito Sans"/>
                          <a:sym typeface="Nunito Sans"/>
                        </a:rPr>
                        <a:t>on the following Sunday</a:t>
                      </a:r>
                      <a:r>
                        <a:rPr lang="en-GB" sz="1600">
                          <a:latin typeface="Nunito Sans"/>
                          <a:ea typeface="Nunito Sans"/>
                          <a:cs typeface="Nunito Sans"/>
                          <a:sym typeface="Nunito Sans"/>
                        </a:rPr>
                        <a:t>?</a:t>
                      </a:r>
                      <a:endParaRPr sz="1600">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£64</a:t>
                      </a:r>
                      <a:endParaRPr b="1" sz="16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r>
              <a:tr h="2306725">
                <a:tc>
                  <a:txBody>
                    <a:bodyPr/>
                    <a:lstStyle/>
                    <a:p>
                      <a:pPr indent="0" lvl="0" marL="0" rtl="0" algn="l">
                        <a:spcBef>
                          <a:spcPts val="0"/>
                        </a:spcBef>
                        <a:spcAft>
                          <a:spcPts val="0"/>
                        </a:spcAft>
                        <a:buNone/>
                      </a:pPr>
                      <a:r>
                        <a:rPr lang="en-GB"/>
                        <a:t>4) What is the bearing of </a:t>
                      </a:r>
                      <a:r>
                        <a:rPr i="1" lang="en-GB">
                          <a:latin typeface="Times New Roman"/>
                          <a:ea typeface="Times New Roman"/>
                          <a:cs typeface="Times New Roman"/>
                          <a:sym typeface="Times New Roman"/>
                        </a:rPr>
                        <a:t>E </a:t>
                      </a:r>
                      <a:r>
                        <a:rPr lang="en-GB"/>
                        <a:t>from </a:t>
                      </a:r>
                      <a:r>
                        <a:rPr i="1" lang="en-GB">
                          <a:latin typeface="Times New Roman"/>
                          <a:ea typeface="Times New Roman"/>
                          <a:cs typeface="Times New Roman"/>
                          <a:sym typeface="Times New Roman"/>
                        </a:rPr>
                        <a:t>D</a:t>
                      </a:r>
                      <a:r>
                        <a:rPr lang="en-GB"/>
                        <a:t>?</a:t>
                      </a:r>
                      <a:endParaRPr/>
                    </a:p>
                    <a:p>
                      <a:pPr indent="0" lvl="0" marL="0" rtl="0" algn="l">
                        <a:spcBef>
                          <a:spcPts val="0"/>
                        </a:spcBef>
                        <a:spcAft>
                          <a:spcPts val="0"/>
                        </a:spcAft>
                        <a:buNone/>
                      </a:pPr>
                      <a:r>
                        <a:rPr b="1" lang="en-GB">
                          <a:solidFill>
                            <a:srgbClr val="00BC89"/>
                          </a:solidFill>
                        </a:rPr>
                        <a:t>070</a:t>
                      </a:r>
                      <a:r>
                        <a:rPr b="1" baseline="30000" lang="en-GB">
                          <a:solidFill>
                            <a:srgbClr val="00BC89"/>
                          </a:solidFill>
                        </a:rPr>
                        <a:t>o</a:t>
                      </a:r>
                      <a:endParaRPr b="1" baseline="30000">
                        <a:solidFill>
                          <a:srgbClr val="00BC89"/>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spcBef>
                          <a:spcPts val="0"/>
                        </a:spcBef>
                        <a:spcAft>
                          <a:spcPts val="0"/>
                        </a:spcAft>
                        <a:buNone/>
                      </a:pPr>
                      <a:r>
                        <a:rPr lang="en-GB"/>
                        <a:t>5) Complete the frequency tree showing film preference:</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175" name="Google Shape;175;p35"/>
          <p:cNvPicPr preferRelativeResize="0"/>
          <p:nvPr/>
        </p:nvPicPr>
        <p:blipFill>
          <a:blip r:embed="rId3">
            <a:alphaModFix/>
          </a:blip>
          <a:stretch>
            <a:fillRect/>
          </a:stretch>
        </p:blipFill>
        <p:spPr>
          <a:xfrm>
            <a:off x="681300" y="2873424"/>
            <a:ext cx="1959476" cy="1842501"/>
          </a:xfrm>
          <a:prstGeom prst="rect">
            <a:avLst/>
          </a:prstGeom>
          <a:noFill/>
          <a:ln>
            <a:noFill/>
          </a:ln>
        </p:spPr>
      </p:pic>
      <p:pic>
        <p:nvPicPr>
          <p:cNvPr id="176" name="Google Shape;176;p35"/>
          <p:cNvPicPr preferRelativeResize="0"/>
          <p:nvPr/>
        </p:nvPicPr>
        <p:blipFill>
          <a:blip r:embed="rId4">
            <a:alphaModFix/>
          </a:blip>
          <a:stretch>
            <a:fillRect/>
          </a:stretch>
        </p:blipFill>
        <p:spPr>
          <a:xfrm>
            <a:off x="4172370" y="2873425"/>
            <a:ext cx="3787156" cy="19464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 3</a:t>
            </a:r>
            <a:endParaRPr b="1">
              <a:solidFill>
                <a:srgbClr val="FFFFFF"/>
              </a:solidFill>
              <a:latin typeface="Nunito Sans"/>
              <a:ea typeface="Nunito Sans"/>
              <a:cs typeface="Nunito Sans"/>
              <a:sym typeface="Nunito Sans"/>
            </a:endParaRPr>
          </a:p>
        </p:txBody>
      </p:sp>
      <p:graphicFrame>
        <p:nvGraphicFramePr>
          <p:cNvPr id="182" name="Google Shape;182;p36"/>
          <p:cNvGraphicFramePr/>
          <p:nvPr/>
        </p:nvGraphicFramePr>
        <p:xfrm>
          <a:off x="80025" y="866500"/>
          <a:ext cx="3000000" cy="3000000"/>
        </p:xfrm>
        <a:graphic>
          <a:graphicData uri="http://schemas.openxmlformats.org/drawingml/2006/table">
            <a:tbl>
              <a:tblPr>
                <a:noFill/>
                <a:tableStyleId>{A7558FDF-FECB-41B3-8F4F-0F1B770F88E1}</a:tableStyleId>
              </a:tblPr>
              <a:tblGrid>
                <a:gridCol w="2983175"/>
                <a:gridCol w="2983175"/>
                <a:gridCol w="2983175"/>
              </a:tblGrid>
              <a:tr h="1730175">
                <a:tc>
                  <a:txBody>
                    <a:bodyPr/>
                    <a:lstStyle/>
                    <a:p>
                      <a:pPr indent="-317500" lvl="0" marL="457200" rtl="0" algn="l">
                        <a:spcBef>
                          <a:spcPts val="0"/>
                        </a:spcBef>
                        <a:spcAft>
                          <a:spcPts val="0"/>
                        </a:spcAft>
                        <a:buSzPts val="1400"/>
                        <a:buAutoNum type="arabicParenR"/>
                      </a:pPr>
                      <a:r>
                        <a:rPr lang="en-GB"/>
                        <a:t>Is the median or mean greater for this data?</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        3, 7, 2, 10, 11, 8</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2) </a:t>
                      </a:r>
                      <a:r>
                        <a:rPr lang="en-GB" sz="1600">
                          <a:solidFill>
                            <a:schemeClr val="dk1"/>
                          </a:solidFill>
                          <a:latin typeface="Nunito Sans"/>
                          <a:ea typeface="Nunito Sans"/>
                          <a:cs typeface="Nunito Sans"/>
                          <a:sym typeface="Nunito Sans"/>
                        </a:rPr>
                        <a:t>Express the ratio 3 ⅓  : 7 ⅔  in its simplest form.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3) </a:t>
                      </a:r>
                      <a:r>
                        <a:rPr lang="en-GB" sz="1600">
                          <a:solidFill>
                            <a:schemeClr val="dk1"/>
                          </a:solidFill>
                          <a:latin typeface="Nunito Sans"/>
                          <a:ea typeface="Nunito Sans"/>
                          <a:cs typeface="Nunito Sans"/>
                          <a:sym typeface="Nunito Sans"/>
                        </a:rPr>
                        <a:t>On Monday I am given £3. The amount I am given doubles every day. How much do I have in total on Friday?</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r>
              <a:tr h="2188250">
                <a:tc>
                  <a:txBody>
                    <a:bodyPr/>
                    <a:lstStyle/>
                    <a:p>
                      <a:pPr indent="0" lvl="0" marL="0" rtl="0" algn="l">
                        <a:spcBef>
                          <a:spcPts val="0"/>
                        </a:spcBef>
                        <a:spcAft>
                          <a:spcPts val="0"/>
                        </a:spcAft>
                        <a:buNone/>
                      </a:pPr>
                      <a:r>
                        <a:rPr lang="en-GB"/>
                        <a:t>4) A ship is sailing in the direction South West. What is this as a bearing?</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spcBef>
                          <a:spcPts val="0"/>
                        </a:spcBef>
                        <a:spcAft>
                          <a:spcPts val="0"/>
                        </a:spcAft>
                        <a:buNone/>
                      </a:pPr>
                      <a:r>
                        <a:rPr lang="en-GB"/>
                        <a:t>5) Complete this </a:t>
                      </a:r>
                      <a:r>
                        <a:rPr lang="en-GB"/>
                        <a:t>frequency</a:t>
                      </a:r>
                      <a:r>
                        <a:rPr lang="en-GB"/>
                        <a:t> tree showing time spent revising:</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183" name="Google Shape;183;p36"/>
          <p:cNvPicPr preferRelativeResize="0"/>
          <p:nvPr/>
        </p:nvPicPr>
        <p:blipFill>
          <a:blip r:embed="rId3">
            <a:alphaModFix/>
          </a:blip>
          <a:stretch>
            <a:fillRect/>
          </a:stretch>
        </p:blipFill>
        <p:spPr>
          <a:xfrm>
            <a:off x="4073900" y="3031075"/>
            <a:ext cx="3268125" cy="167967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3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 3</a:t>
            </a:r>
            <a:endParaRPr b="1">
              <a:solidFill>
                <a:srgbClr val="FFFFFF"/>
              </a:solidFill>
              <a:latin typeface="Nunito Sans"/>
              <a:ea typeface="Nunito Sans"/>
              <a:cs typeface="Nunito Sans"/>
              <a:sym typeface="Nunito Sans"/>
            </a:endParaRPr>
          </a:p>
        </p:txBody>
      </p:sp>
      <p:graphicFrame>
        <p:nvGraphicFramePr>
          <p:cNvPr id="189" name="Google Shape;189;p37"/>
          <p:cNvGraphicFramePr/>
          <p:nvPr/>
        </p:nvGraphicFramePr>
        <p:xfrm>
          <a:off x="80025" y="866500"/>
          <a:ext cx="3000000" cy="3000000"/>
        </p:xfrm>
        <a:graphic>
          <a:graphicData uri="http://schemas.openxmlformats.org/drawingml/2006/table">
            <a:tbl>
              <a:tblPr>
                <a:noFill/>
                <a:tableStyleId>{A7558FDF-FECB-41B3-8F4F-0F1B770F88E1}</a:tableStyleId>
              </a:tblPr>
              <a:tblGrid>
                <a:gridCol w="2983175"/>
                <a:gridCol w="2983175"/>
                <a:gridCol w="2983175"/>
              </a:tblGrid>
              <a:tr h="1730175">
                <a:tc>
                  <a:txBody>
                    <a:bodyPr/>
                    <a:lstStyle/>
                    <a:p>
                      <a:pPr indent="-330200" lvl="0" marL="457200" rtl="0" algn="l">
                        <a:spcBef>
                          <a:spcPts val="0"/>
                        </a:spcBef>
                        <a:spcAft>
                          <a:spcPts val="0"/>
                        </a:spcAft>
                        <a:buSzPts val="1600"/>
                        <a:buFont typeface="Nunito Sans"/>
                        <a:buAutoNum type="arabicParenR"/>
                      </a:pPr>
                      <a:r>
                        <a:rPr lang="en-GB" sz="1600">
                          <a:latin typeface="Nunito Sans"/>
                          <a:ea typeface="Nunito Sans"/>
                          <a:cs typeface="Nunito Sans"/>
                          <a:sym typeface="Nunito Sans"/>
                        </a:rPr>
                        <a:t>Is the median or mean greater for this data?</a:t>
                      </a:r>
                      <a:endParaRPr sz="1600">
                        <a:latin typeface="Nunito Sans"/>
                        <a:ea typeface="Nunito Sans"/>
                        <a:cs typeface="Nunito Sans"/>
                        <a:sym typeface="Nunito Sans"/>
                      </a:endParaRPr>
                    </a:p>
                    <a:p>
                      <a:pPr indent="0" lvl="0" marL="0" rtl="0" algn="l">
                        <a:spcBef>
                          <a:spcPts val="0"/>
                        </a:spcBef>
                        <a:spcAft>
                          <a:spcPts val="0"/>
                        </a:spcAft>
                        <a:buNone/>
                      </a:pPr>
                      <a:r>
                        <a:rPr lang="en-GB" sz="1600">
                          <a:latin typeface="Nunito Sans"/>
                          <a:ea typeface="Nunito Sans"/>
                          <a:cs typeface="Nunito Sans"/>
                          <a:sym typeface="Nunito Sans"/>
                        </a:rPr>
                        <a:t>        3, 7, 2, 10, 11, 8</a:t>
                      </a:r>
                      <a:endParaRPr sz="1600">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Median = 7.5</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Mean = 6.83</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So </a:t>
                      </a:r>
                      <a:r>
                        <a:rPr b="1" lang="en-GB" sz="1600" u="sng">
                          <a:solidFill>
                            <a:srgbClr val="00BC89"/>
                          </a:solidFill>
                          <a:latin typeface="Nunito Sans"/>
                          <a:ea typeface="Nunito Sans"/>
                          <a:cs typeface="Nunito Sans"/>
                          <a:sym typeface="Nunito Sans"/>
                        </a:rPr>
                        <a:t>median</a:t>
                      </a:r>
                      <a:endParaRPr b="1" sz="1600" u="sng">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2) </a:t>
                      </a:r>
                      <a:r>
                        <a:rPr lang="en-GB" sz="1600">
                          <a:solidFill>
                            <a:schemeClr val="dk1"/>
                          </a:solidFill>
                          <a:latin typeface="Nunito Sans"/>
                          <a:ea typeface="Nunito Sans"/>
                          <a:cs typeface="Nunito Sans"/>
                          <a:sym typeface="Nunito Sans"/>
                        </a:rPr>
                        <a:t>Express the ratio 3 ⅓  : 7 ⅔  in its simplest form.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10:23</a:t>
                      </a:r>
                      <a:endParaRPr b="1" sz="16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3) </a:t>
                      </a:r>
                      <a:r>
                        <a:rPr lang="en-GB" sz="1600">
                          <a:solidFill>
                            <a:schemeClr val="dk1"/>
                          </a:solidFill>
                          <a:latin typeface="Nunito Sans"/>
                          <a:ea typeface="Nunito Sans"/>
                          <a:cs typeface="Nunito Sans"/>
                          <a:sym typeface="Nunito Sans"/>
                        </a:rPr>
                        <a:t>On Monday I am given £3. The amount I am given doubles every day. How much do I have in total on Friday?</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£93</a:t>
                      </a:r>
                      <a:endParaRPr b="1" sz="16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r>
              <a:tr h="2157100">
                <a:tc>
                  <a:txBody>
                    <a:bodyPr/>
                    <a:lstStyle/>
                    <a:p>
                      <a:pPr indent="0" lvl="0" marL="0" rtl="0" algn="l">
                        <a:spcBef>
                          <a:spcPts val="0"/>
                        </a:spcBef>
                        <a:spcAft>
                          <a:spcPts val="0"/>
                        </a:spcAft>
                        <a:buNone/>
                      </a:pPr>
                      <a:r>
                        <a:rPr lang="en-GB" sz="1600">
                          <a:latin typeface="Nunito Sans"/>
                          <a:ea typeface="Nunito Sans"/>
                          <a:cs typeface="Nunito Sans"/>
                          <a:sym typeface="Nunito Sans"/>
                        </a:rPr>
                        <a:t>4) A ship is sailing in the direction South West. What is this as a bearing?</a:t>
                      </a:r>
                      <a:endParaRPr sz="1600">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225</a:t>
                      </a:r>
                      <a:r>
                        <a:rPr b="1" baseline="30000" lang="en-GB" sz="1600">
                          <a:solidFill>
                            <a:srgbClr val="00BC89"/>
                          </a:solidFill>
                          <a:latin typeface="Nunito Sans"/>
                          <a:ea typeface="Nunito Sans"/>
                          <a:cs typeface="Nunito Sans"/>
                          <a:sym typeface="Nunito Sans"/>
                        </a:rPr>
                        <a:t>o</a:t>
                      </a:r>
                      <a:endParaRPr b="1" baseline="30000" sz="16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spcBef>
                          <a:spcPts val="0"/>
                        </a:spcBef>
                        <a:spcAft>
                          <a:spcPts val="0"/>
                        </a:spcAft>
                        <a:buNone/>
                      </a:pPr>
                      <a:r>
                        <a:rPr lang="en-GB" sz="1600">
                          <a:latin typeface="Nunito Sans"/>
                          <a:ea typeface="Nunito Sans"/>
                          <a:cs typeface="Nunito Sans"/>
                          <a:sym typeface="Nunito Sans"/>
                        </a:rPr>
                        <a:t>5) Complete this frequency tree showing time spent revising:</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190" name="Google Shape;190;p37"/>
          <p:cNvPicPr preferRelativeResize="0"/>
          <p:nvPr/>
        </p:nvPicPr>
        <p:blipFill>
          <a:blip r:embed="rId3">
            <a:alphaModFix/>
          </a:blip>
          <a:stretch>
            <a:fillRect/>
          </a:stretch>
        </p:blipFill>
        <p:spPr>
          <a:xfrm>
            <a:off x="4105375" y="3043550"/>
            <a:ext cx="3147626" cy="16177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