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7F078A1-4752-4EE9-99DA-8D29E1EE15C4}">
  <a:tblStyle styleId="{B7F078A1-4752-4EE9-99DA-8D29E1EE15C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D13813A1-CFF6-4C7A-B8AE-334650F50D5B}"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d924af5e16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gd924af5e16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d924af5e16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a:solidFill>
                  <a:schemeClr val="dk1"/>
                </a:solidFill>
              </a:rPr>
              <a:t>Questions 2 and 4 written symbolically for comparison</a:t>
            </a:r>
            <a:endParaRPr>
              <a:solidFill>
                <a:schemeClr val="dk1"/>
              </a:solidFill>
            </a:endParaRPr>
          </a:p>
          <a:p>
            <a:pPr indent="0" lvl="0" marL="0" rtl="0" algn="l">
              <a:spcBef>
                <a:spcPts val="0"/>
              </a:spcBef>
              <a:spcAft>
                <a:spcPts val="0"/>
              </a:spcAft>
              <a:buNone/>
            </a:pPr>
            <a:r>
              <a:t/>
            </a:r>
            <a:endParaRPr/>
          </a:p>
        </p:txBody>
      </p:sp>
      <p:sp>
        <p:nvSpPr>
          <p:cNvPr id="127" name="Google Shape;127;gd924af5e16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d924af5e16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gd924af5e16_0_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d924af5e16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a:solidFill>
                  <a:schemeClr val="dk1"/>
                </a:solidFill>
              </a:rPr>
              <a:t>Questions 2 and 4 written symbolically for comparison</a:t>
            </a:r>
            <a:endParaRPr>
              <a:solidFill>
                <a:schemeClr val="dk1"/>
              </a:solidFill>
            </a:endParaRPr>
          </a:p>
          <a:p>
            <a:pPr indent="0" lvl="0" marL="0" rtl="0" algn="l">
              <a:spcBef>
                <a:spcPts val="0"/>
              </a:spcBef>
              <a:spcAft>
                <a:spcPts val="0"/>
              </a:spcAft>
              <a:buNone/>
            </a:pPr>
            <a:r>
              <a:t/>
            </a:r>
            <a:endParaRPr/>
          </a:p>
        </p:txBody>
      </p:sp>
      <p:sp>
        <p:nvSpPr>
          <p:cNvPr id="139" name="Google Shape;139;gd924af5e16_0_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b1961ad11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b1961ad11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d99a71221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d99a71221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d9c7bf38d3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gd9c7bf38d3_0_3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d9c7bf38d3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gd9c7bf38d3_0_4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d9c7bf38d3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gd9c7bf38d3_0_5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d9c7bf38d3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gd9c7bf38d3_0_5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d9c7bf38d3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gd9c7bf38d3_0_7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d924af5e1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Questions 2 and 4 written symbolically for comparison</a:t>
            </a:r>
            <a:endParaRPr/>
          </a:p>
        </p:txBody>
      </p:sp>
      <p:sp>
        <p:nvSpPr>
          <p:cNvPr id="115" name="Google Shape;115;gd924af5e16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a:bodyPr>
          <a:lstStyle/>
          <a:p>
            <a:pPr indent="0" lvl="0" marL="0" rtl="0" algn="ctr">
              <a:lnSpc>
                <a:spcPct val="90000"/>
              </a:lnSpc>
              <a:spcBef>
                <a:spcPts val="0"/>
              </a:spcBef>
              <a:spcAft>
                <a:spcPts val="0"/>
              </a:spcAft>
              <a:buClr>
                <a:schemeClr val="dk1"/>
              </a:buClr>
              <a:buSzPts val="1800"/>
              <a:buNone/>
            </a:pPr>
            <a:r>
              <a:rPr lang="en-GB">
                <a:solidFill>
                  <a:srgbClr val="FFFFFF"/>
                </a:solidFill>
                <a:latin typeface="Nunito Sans"/>
                <a:ea typeface="Nunito Sans"/>
                <a:cs typeface="Nunito Sans"/>
                <a:sym typeface="Nunito Sans"/>
              </a:rPr>
              <a:t>GCSE – FOUNDATION</a:t>
            </a:r>
            <a:endParaRPr>
              <a:solidFill>
                <a:srgbClr val="FFFFFF"/>
              </a:solidFill>
              <a:latin typeface="Nunito Sans"/>
              <a:ea typeface="Nunito Sans"/>
              <a:cs typeface="Nunito Sans"/>
              <a:sym typeface="Nunito Sans"/>
            </a:endParaRPr>
          </a:p>
          <a:p>
            <a:pPr indent="0" lvl="0" marL="0" rtl="0" algn="ctr">
              <a:lnSpc>
                <a:spcPct val="90000"/>
              </a:lnSpc>
              <a:spcBef>
                <a:spcPts val="800"/>
              </a:spcBef>
              <a:spcAft>
                <a:spcPts val="0"/>
              </a:spcAft>
              <a:buClr>
                <a:schemeClr val="dk1"/>
              </a:buClr>
              <a:buSzPts val="1800"/>
              <a:buNone/>
            </a:pPr>
            <a:r>
              <a:rPr lang="en-GB">
                <a:solidFill>
                  <a:srgbClr val="FFFFFF"/>
                </a:solidFill>
                <a:latin typeface="Nunito Sans"/>
                <a:ea typeface="Nunito Sans"/>
                <a:cs typeface="Nunito Sans"/>
                <a:sym typeface="Nunito Sans"/>
              </a:rPr>
              <a:t>AUTUMN TERM</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GCSE Maths Revision | Fluent in Five | Autumn</a:t>
            </a:r>
            <a:r>
              <a:rPr lang="en-GB" sz="1000">
                <a:solidFill>
                  <a:srgbClr val="2779F5"/>
                </a:solidFill>
                <a:latin typeface="Nunito Sans"/>
                <a:ea typeface="Nunito Sans"/>
                <a:cs typeface="Nunito Sans"/>
                <a:sym typeface="Nunito Sans"/>
              </a:rPr>
              <a:t>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{B7F078A1-4752-4EE9-99DA-8D29E1EE15C4}</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
        <p:nvSpPr>
          <p:cNvPr id="23" name="Google Shape;23;p4"/>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4"/>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5" name="Shape 25"/>
        <p:cNvGrpSpPr/>
        <p:nvPr/>
      </p:nvGrpSpPr>
      <p:grpSpPr>
        <a:xfrm>
          <a:off x="0" y="0"/>
          <a:ext cx="0" cy="0"/>
          <a:chOff x="0" y="0"/>
          <a:chExt cx="0" cy="0"/>
        </a:xfrm>
      </p:grpSpPr>
      <p:sp>
        <p:nvSpPr>
          <p:cNvPr id="26" name="Google Shape;26;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GCSE Maths Revision | Fluent in Five | Autumn </a:t>
            </a:r>
            <a:r>
              <a:rPr lang="en-GB" sz="1000">
                <a:solidFill>
                  <a:srgbClr val="2779F5"/>
                </a:solidFill>
                <a:latin typeface="Nunito Sans"/>
                <a:ea typeface="Nunito Sans"/>
                <a:cs typeface="Nunito Sans"/>
                <a:sym typeface="Nunito Sans"/>
              </a:rPr>
              <a:t>Term</a:t>
            </a:r>
            <a:endParaRPr sz="1200"/>
          </a:p>
        </p:txBody>
      </p:sp>
      <p:graphicFrame>
        <p:nvGraphicFramePr>
          <p:cNvPr id="27" name="Google Shape;27;p5"/>
          <p:cNvGraphicFramePr/>
          <p:nvPr/>
        </p:nvGraphicFramePr>
        <p:xfrm>
          <a:off x="0" y="369300"/>
          <a:ext cx="3000000" cy="3000000"/>
        </p:xfrm>
        <a:graphic>
          <a:graphicData uri="http://schemas.openxmlformats.org/drawingml/2006/table">
            <a:tbl>
              <a:tblPr>
                <a:noFill/>
                <a:tableStyleId>{B7F078A1-4752-4EE9-99DA-8D29E1EE15C4}</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1</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graphicFrame>
        <p:nvGraphicFramePr>
          <p:cNvPr id="123" name="Google Shape;123;p24"/>
          <p:cNvGraphicFramePr/>
          <p:nvPr/>
        </p:nvGraphicFramePr>
        <p:xfrm>
          <a:off x="108050" y="862525"/>
          <a:ext cx="3000000" cy="3000000"/>
        </p:xfrm>
        <a:graphic>
          <a:graphicData uri="http://schemas.openxmlformats.org/drawingml/2006/table">
            <a:tbl>
              <a:tblPr>
                <a:noFill/>
                <a:tableStyleId>{B7F078A1-4752-4EE9-99DA-8D29E1EE15C4}</a:tableStyleId>
              </a:tblPr>
              <a:tblGrid>
                <a:gridCol w="498875"/>
                <a:gridCol w="4106500"/>
                <a:gridCol w="4276725"/>
              </a:tblGrid>
              <a:tr h="838325">
                <a:tc>
                  <a:txBody>
                    <a:bodyPr/>
                    <a:lstStyle/>
                    <a:p>
                      <a:pPr indent="0" lvl="0" marL="0" rtl="0" algn="l">
                        <a:spcBef>
                          <a:spcPts val="0"/>
                        </a:spcBef>
                        <a:spcAft>
                          <a:spcPts val="0"/>
                        </a:spcAft>
                        <a:buNone/>
                      </a:pPr>
                      <a:r>
                        <a:rPr lang="en-GB" sz="1600">
                          <a:latin typeface="Nunito Sans"/>
                          <a:ea typeface="Nunito Sans"/>
                          <a:cs typeface="Nunito Sans"/>
                          <a:sym typeface="Nunito Sans"/>
                        </a:rPr>
                        <a:t>1)</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a:t>
                      </a:r>
                      <a:r>
                        <a:rPr b="1" lang="en-GB" sz="1600">
                          <a:solidFill>
                            <a:schemeClr val="dk1"/>
                          </a:solidFill>
                          <a:latin typeface="Nunito Sans"/>
                          <a:ea typeface="Nunito Sans"/>
                          <a:cs typeface="Nunito Sans"/>
                          <a:sym typeface="Nunito Sans"/>
                        </a:rPr>
                        <a:t>Write down the first </a:t>
                      </a:r>
                      <a:r>
                        <a:rPr b="1" lang="en-GB" sz="1600">
                          <a:solidFill>
                            <a:schemeClr val="dk1"/>
                          </a:solidFill>
                          <a:latin typeface="Nunito Sans"/>
                          <a:ea typeface="Nunito Sans"/>
                          <a:cs typeface="Nunito Sans"/>
                          <a:sym typeface="Nunito Sans"/>
                        </a:rPr>
                        <a:t>9 multiples of 9</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Write down the factors of 36</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hMerge="1"/>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a:t>
                      </a:r>
                      <a:r>
                        <a:rPr b="1" lang="en-GB" sz="1600">
                          <a:solidFill>
                            <a:schemeClr val="dk1"/>
                          </a:solidFill>
                          <a:latin typeface="Nunito Sans"/>
                          <a:ea typeface="Nunito Sans"/>
                          <a:cs typeface="Nunito Sans"/>
                          <a:sym typeface="Nunito Sans"/>
                        </a:rPr>
                        <a:t>Work out the total of 327 and 89.</a:t>
                      </a:r>
                      <a:endParaRPr b="1" sz="1600">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Decrease 166 by 47</a:t>
                      </a:r>
                      <a:r>
                        <a:rPr b="1" lang="en-GB" sz="1600">
                          <a:solidFill>
                            <a:schemeClr val="dk1"/>
                          </a:solidFill>
                          <a:latin typeface="Nunito Sans"/>
                          <a:ea typeface="Nunito Sans"/>
                          <a:cs typeface="Nunito Sans"/>
                          <a:sym typeface="Nunito Sans"/>
                        </a:rPr>
                        <a:t>.</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r>
              <a:tr h="69275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4– -5 – 9</a:t>
                      </a:r>
                      <a:endParaRPr sz="1600">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24 </a:t>
                      </a:r>
                      <a:r>
                        <a:rPr b="1" lang="en-GB" sz="1600">
                          <a:solidFill>
                            <a:srgbClr val="222222"/>
                          </a:solidFill>
                          <a:highlight>
                            <a:schemeClr val="lt1"/>
                          </a:highlight>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 8</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r>
              <a:tr h="7170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What is 13 multiplied by 28?</a:t>
                      </a:r>
                      <a:endParaRPr sz="1600">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What is 196 shared into 4 equal parts?</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b="1" lang="en-GB" sz="1600">
                          <a:solidFill>
                            <a:schemeClr val="dk1"/>
                          </a:solidFill>
                          <a:latin typeface="Nunito Sans"/>
                          <a:ea typeface="Nunito Sans"/>
                          <a:cs typeface="Nunito Sans"/>
                          <a:sym typeface="Nunito Sans"/>
                        </a:rPr>
                        <a:t>Write in figures the number </a:t>
                      </a:r>
                      <a:r>
                        <a:rPr b="1" lang="en-GB" sz="1600">
                          <a:solidFill>
                            <a:schemeClr val="dk1"/>
                          </a:solidFill>
                          <a:latin typeface="Nunito Sans"/>
                          <a:ea typeface="Nunito Sans"/>
                          <a:cs typeface="Nunito Sans"/>
                          <a:sym typeface="Nunito Sans"/>
                        </a:rPr>
                        <a:t>seven hundred and eighteen thousand, five hundred and seventy four</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hMerge="1"/>
              </a:tr>
            </a:tbl>
          </a:graphicData>
        </a:graphic>
      </p:graphicFrame>
      <p:sp>
        <p:nvSpPr>
          <p:cNvPr id="124" name="Google Shape;124;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GB">
                <a:solidFill>
                  <a:schemeClr val="lt1"/>
                </a:solidFill>
                <a:latin typeface="Nunito Sans"/>
                <a:ea typeface="Nunito Sans"/>
                <a:cs typeface="Nunito Sans"/>
                <a:sym typeface="Nunito Sans"/>
              </a:rPr>
              <a:t>Week 1: Day 4</a:t>
            </a:r>
            <a:endParaRPr b="1">
              <a:solidFill>
                <a:srgbClr val="FFFFFF"/>
              </a:solidFill>
              <a:latin typeface="Nunito Sans"/>
              <a:ea typeface="Nunito Sans"/>
              <a:cs typeface="Nunito Sans"/>
              <a:sym typeface="Nunito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graphicFrame>
        <p:nvGraphicFramePr>
          <p:cNvPr id="129" name="Google Shape;129;p25"/>
          <p:cNvGraphicFramePr/>
          <p:nvPr/>
        </p:nvGraphicFramePr>
        <p:xfrm>
          <a:off x="108050" y="862525"/>
          <a:ext cx="3000000" cy="3000000"/>
        </p:xfrm>
        <a:graphic>
          <a:graphicData uri="http://schemas.openxmlformats.org/drawingml/2006/table">
            <a:tbl>
              <a:tblPr>
                <a:noFill/>
                <a:tableStyleId>{B7F078A1-4752-4EE9-99DA-8D29E1EE15C4}</a:tableStyleId>
              </a:tblPr>
              <a:tblGrid>
                <a:gridCol w="524650"/>
                <a:gridCol w="4080725"/>
                <a:gridCol w="4276725"/>
              </a:tblGrid>
              <a:tr h="838325">
                <a:tc>
                  <a:txBody>
                    <a:bodyPr/>
                    <a:lstStyle/>
                    <a:p>
                      <a:pPr indent="0" lvl="0" marL="0" rtl="0" algn="l">
                        <a:spcBef>
                          <a:spcPts val="0"/>
                        </a:spcBef>
                        <a:spcAft>
                          <a:spcPts val="0"/>
                        </a:spcAft>
                        <a:buNone/>
                      </a:pPr>
                      <a:r>
                        <a:rPr lang="en-GB" sz="1600">
                          <a:latin typeface="Nunito Sans"/>
                          <a:ea typeface="Nunito Sans"/>
                          <a:cs typeface="Nunito Sans"/>
                          <a:sym typeface="Nunito Sans"/>
                        </a:rPr>
                        <a:t>1)</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a:t>
                      </a:r>
                      <a:r>
                        <a:rPr b="1" lang="en-GB" sz="1600">
                          <a:solidFill>
                            <a:schemeClr val="dk1"/>
                          </a:solidFill>
                          <a:latin typeface="Nunito Sans"/>
                          <a:ea typeface="Nunito Sans"/>
                          <a:cs typeface="Nunito Sans"/>
                          <a:sym typeface="Nunito Sans"/>
                        </a:rPr>
                        <a:t>Write down the first 9 multiples of 9 </a:t>
                      </a:r>
                      <a:r>
                        <a:rPr b="1" lang="en-GB" sz="1600">
                          <a:solidFill>
                            <a:srgbClr val="00BC89"/>
                          </a:solidFill>
                          <a:latin typeface="Nunito Sans"/>
                          <a:ea typeface="Nunito Sans"/>
                          <a:cs typeface="Nunito Sans"/>
                          <a:sym typeface="Nunito Sans"/>
                        </a:rPr>
                        <a:t>= 9, 18, 27, 36, 45, 54, 63, 72, 81</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Write down the factors of 36 </a:t>
                      </a:r>
                      <a:r>
                        <a:rPr b="1" lang="en-GB" sz="1600">
                          <a:solidFill>
                            <a:srgbClr val="00BC89"/>
                          </a:solidFill>
                          <a:latin typeface="Nunito Sans"/>
                          <a:ea typeface="Nunito Sans"/>
                          <a:cs typeface="Nunito Sans"/>
                          <a:sym typeface="Nunito Sans"/>
                        </a:rPr>
                        <a:t>= 1, 2, 3, 4, 6, 9, 12, 18, 36</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hMerge="1"/>
              </a:tr>
              <a:tr h="67057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a:t>
                      </a:r>
                      <a:r>
                        <a:rPr b="1" lang="en-GB" sz="1600">
                          <a:solidFill>
                            <a:schemeClr val="dk1"/>
                          </a:solidFill>
                          <a:latin typeface="Nunito Sans"/>
                          <a:ea typeface="Nunito Sans"/>
                          <a:cs typeface="Nunito Sans"/>
                          <a:sym typeface="Nunito Sans"/>
                        </a:rPr>
                        <a:t>Work out the total of 327 and 89</a:t>
                      </a:r>
                      <a:endParaRPr sz="16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1" lang="en-GB" sz="1600">
                          <a:solidFill>
                            <a:srgbClr val="00BC89"/>
                          </a:solidFill>
                          <a:latin typeface="Nunito Sans"/>
                          <a:ea typeface="Nunito Sans"/>
                          <a:cs typeface="Nunito Sans"/>
                          <a:sym typeface="Nunito Sans"/>
                        </a:rPr>
                        <a:t>= 416</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Decrease 166 by 47</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 119</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6467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4– -5 – 9</a:t>
                      </a:r>
                      <a:endParaRPr sz="16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1" lang="en-GB" sz="1600">
                          <a:solidFill>
                            <a:srgbClr val="00BC89"/>
                          </a:solidFill>
                          <a:latin typeface="Nunito Sans"/>
                          <a:ea typeface="Nunito Sans"/>
                          <a:cs typeface="Nunito Sans"/>
                          <a:sym typeface="Nunito Sans"/>
                        </a:rPr>
                        <a:t>= 0</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24</a:t>
                      </a:r>
                      <a:r>
                        <a:rPr b="1" lang="en-GB" sz="1600">
                          <a:solidFill>
                            <a:schemeClr val="dk1"/>
                          </a:solidFill>
                          <a:latin typeface="Nunito Sans"/>
                          <a:ea typeface="Nunito Sans"/>
                          <a:cs typeface="Nunito Sans"/>
                          <a:sym typeface="Nunito Sans"/>
                        </a:rPr>
                        <a:t> </a:t>
                      </a:r>
                      <a:r>
                        <a:rPr b="1" lang="en-GB" sz="1600">
                          <a:solidFill>
                            <a:srgbClr val="222222"/>
                          </a:solidFill>
                          <a:highlight>
                            <a:schemeClr val="lt1"/>
                          </a:highlight>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 8</a:t>
                      </a:r>
                      <a:endParaRPr b="1" sz="1600">
                        <a:solidFill>
                          <a:srgbClr val="93C47D"/>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 -3</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74460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What is 13 multiplied by 28?</a:t>
                      </a:r>
                      <a:endParaRPr sz="16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1" lang="en-GB" sz="1600">
                          <a:solidFill>
                            <a:srgbClr val="00BC89"/>
                          </a:solidFill>
                          <a:latin typeface="Nunito Sans"/>
                          <a:ea typeface="Nunito Sans"/>
                          <a:cs typeface="Nunito Sans"/>
                          <a:sym typeface="Nunito Sans"/>
                        </a:rPr>
                        <a:t>= 364</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What is 196 shared into 4 equal parts?</a:t>
                      </a:r>
                      <a:endParaRPr b="1" sz="1600">
                        <a:solidFill>
                          <a:srgbClr val="222222"/>
                        </a:solidFill>
                        <a:highlight>
                          <a:schemeClr val="lt1"/>
                        </a:highlight>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1" lang="en-GB" sz="1600">
                          <a:solidFill>
                            <a:srgbClr val="00BC89"/>
                          </a:solidFill>
                          <a:latin typeface="Nunito Sans"/>
                          <a:ea typeface="Nunito Sans"/>
                          <a:cs typeface="Nunito Sans"/>
                          <a:sym typeface="Nunito Sans"/>
                        </a:rPr>
                        <a:t>= 49</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b="1" lang="en-GB" sz="1600">
                          <a:solidFill>
                            <a:schemeClr val="dk1"/>
                          </a:solidFill>
                          <a:latin typeface="Nunito Sans"/>
                          <a:ea typeface="Nunito Sans"/>
                          <a:cs typeface="Nunito Sans"/>
                          <a:sym typeface="Nunito Sans"/>
                        </a:rPr>
                        <a:t>Write in figures the number seven hundred and eighteen thousand, five hundred and seventy four</a:t>
                      </a:r>
                      <a:endParaRPr sz="16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1" lang="en-GB" sz="1600">
                          <a:solidFill>
                            <a:srgbClr val="00BC89"/>
                          </a:solidFill>
                          <a:latin typeface="Nunito Sans"/>
                          <a:ea typeface="Nunito Sans"/>
                          <a:cs typeface="Nunito Sans"/>
                          <a:sym typeface="Nunito Sans"/>
                        </a:rPr>
                        <a:t>= 718 574</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hMerge="1"/>
              </a:tr>
            </a:tbl>
          </a:graphicData>
        </a:graphic>
      </p:graphicFrame>
      <p:sp>
        <p:nvSpPr>
          <p:cNvPr id="130" name="Google Shape;130;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 4</a:t>
            </a:r>
            <a:endParaRPr b="1">
              <a:solidFill>
                <a:srgbClr val="FFFFFF"/>
              </a:solidFill>
              <a:latin typeface="Nunito Sans"/>
              <a:ea typeface="Nunito Sans"/>
              <a:cs typeface="Nunito Sans"/>
              <a:sym typeface="Nunito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graphicFrame>
        <p:nvGraphicFramePr>
          <p:cNvPr id="135" name="Google Shape;135;p26"/>
          <p:cNvGraphicFramePr/>
          <p:nvPr/>
        </p:nvGraphicFramePr>
        <p:xfrm>
          <a:off x="108050" y="862525"/>
          <a:ext cx="3000000" cy="3000000"/>
        </p:xfrm>
        <a:graphic>
          <a:graphicData uri="http://schemas.openxmlformats.org/drawingml/2006/table">
            <a:tbl>
              <a:tblPr>
                <a:noFill/>
                <a:tableStyleId>{B7F078A1-4752-4EE9-99DA-8D29E1EE15C4}</a:tableStyleId>
              </a:tblPr>
              <a:tblGrid>
                <a:gridCol w="447300"/>
                <a:gridCol w="4158075"/>
                <a:gridCol w="4276725"/>
              </a:tblGrid>
              <a:tr h="838325">
                <a:tc>
                  <a:txBody>
                    <a:bodyPr/>
                    <a:lstStyle/>
                    <a:p>
                      <a:pPr indent="0" lvl="0" marL="0" rtl="0" algn="l">
                        <a:spcBef>
                          <a:spcPts val="0"/>
                        </a:spcBef>
                        <a:spcAft>
                          <a:spcPts val="0"/>
                        </a:spcAft>
                        <a:buNone/>
                      </a:pPr>
                      <a:r>
                        <a:rPr lang="en-GB" sz="1600">
                          <a:latin typeface="Nunito Sans"/>
                          <a:ea typeface="Nunito Sans"/>
                          <a:cs typeface="Nunito Sans"/>
                          <a:sym typeface="Nunito Sans"/>
                        </a:rPr>
                        <a:t>1)</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a:t>
                      </a:r>
                      <a:r>
                        <a:rPr b="1" lang="en-GB" sz="1600">
                          <a:solidFill>
                            <a:schemeClr val="dk1"/>
                          </a:solidFill>
                          <a:latin typeface="Nunito Sans"/>
                          <a:ea typeface="Nunito Sans"/>
                          <a:cs typeface="Nunito Sans"/>
                          <a:sym typeface="Nunito Sans"/>
                        </a:rPr>
                        <a:t>Write down the first 11 multiples of 8</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Write down the factors of 90</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hMerge="1"/>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a:t>
                      </a:r>
                      <a:r>
                        <a:rPr b="1" lang="en-GB" sz="1600">
                          <a:solidFill>
                            <a:schemeClr val="dk1"/>
                          </a:solidFill>
                          <a:latin typeface="Nunito Sans"/>
                          <a:ea typeface="Nunito Sans"/>
                          <a:cs typeface="Nunito Sans"/>
                          <a:sym typeface="Nunito Sans"/>
                        </a:rPr>
                        <a:t>What is 879 increased by 322?</a:t>
                      </a:r>
                      <a:endParaRPr b="1" sz="1600">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Subtract 157 from 605.</a:t>
                      </a:r>
                      <a:endParaRPr b="1"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r>
              <a:tr h="6806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-3 x -4 x -7</a:t>
                      </a:r>
                      <a:endParaRPr sz="1600">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48 </a:t>
                      </a:r>
                      <a:r>
                        <a:rPr b="1" lang="en-GB" sz="1600">
                          <a:solidFill>
                            <a:srgbClr val="222222"/>
                          </a:solidFill>
                          <a:highlight>
                            <a:schemeClr val="lt1"/>
                          </a:highlight>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 8</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r>
              <a:tr h="72915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What number is 18 multiplied by 43?</a:t>
                      </a:r>
                      <a:endParaRPr sz="1600">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What is 216 shared into 6 parts?</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b="1" lang="en-GB" sz="1600">
                          <a:solidFill>
                            <a:schemeClr val="dk1"/>
                          </a:solidFill>
                          <a:latin typeface="Nunito Sans"/>
                          <a:ea typeface="Nunito Sans"/>
                          <a:cs typeface="Nunito Sans"/>
                          <a:sym typeface="Nunito Sans"/>
                        </a:rPr>
                        <a:t>Write in figures the number </a:t>
                      </a:r>
                      <a:r>
                        <a:rPr b="1" lang="en-GB" sz="1600">
                          <a:solidFill>
                            <a:schemeClr val="dk1"/>
                          </a:solidFill>
                          <a:latin typeface="Nunito Sans"/>
                          <a:ea typeface="Nunito Sans"/>
                          <a:cs typeface="Nunito Sans"/>
                          <a:sym typeface="Nunito Sans"/>
                        </a:rPr>
                        <a:t>two million, fifty nine thousand, nine hundred and nine</a:t>
                      </a:r>
                      <a:endParaRPr b="1"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hMerge="1"/>
              </a:tr>
            </a:tbl>
          </a:graphicData>
        </a:graphic>
      </p:graphicFrame>
      <p:sp>
        <p:nvSpPr>
          <p:cNvPr id="136" name="Google Shape;136;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GB">
                <a:solidFill>
                  <a:schemeClr val="lt1"/>
                </a:solidFill>
                <a:latin typeface="Nunito Sans"/>
                <a:ea typeface="Nunito Sans"/>
                <a:cs typeface="Nunito Sans"/>
                <a:sym typeface="Nunito Sans"/>
              </a:rPr>
              <a:t>Week 1: Day 5</a:t>
            </a:r>
            <a:endParaRPr b="1">
              <a:solidFill>
                <a:srgbClr val="FFFFFF"/>
              </a:solidFill>
              <a:latin typeface="Nunito Sans"/>
              <a:ea typeface="Nunito Sans"/>
              <a:cs typeface="Nunito Sans"/>
              <a:sym typeface="Nunito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graphicFrame>
        <p:nvGraphicFramePr>
          <p:cNvPr id="141" name="Google Shape;141;p27"/>
          <p:cNvGraphicFramePr/>
          <p:nvPr/>
        </p:nvGraphicFramePr>
        <p:xfrm>
          <a:off x="108050" y="862525"/>
          <a:ext cx="3000000" cy="3000000"/>
        </p:xfrm>
        <a:graphic>
          <a:graphicData uri="http://schemas.openxmlformats.org/drawingml/2006/table">
            <a:tbl>
              <a:tblPr>
                <a:noFill/>
                <a:tableStyleId>{B7F078A1-4752-4EE9-99DA-8D29E1EE15C4}</a:tableStyleId>
              </a:tblPr>
              <a:tblGrid>
                <a:gridCol w="486000"/>
                <a:gridCol w="4119375"/>
                <a:gridCol w="4276725"/>
              </a:tblGrid>
              <a:tr h="838325">
                <a:tc>
                  <a:txBody>
                    <a:bodyPr/>
                    <a:lstStyle/>
                    <a:p>
                      <a:pPr indent="0" lvl="0" marL="0" rtl="0" algn="l">
                        <a:spcBef>
                          <a:spcPts val="0"/>
                        </a:spcBef>
                        <a:spcAft>
                          <a:spcPts val="0"/>
                        </a:spcAft>
                        <a:buNone/>
                      </a:pPr>
                      <a:r>
                        <a:rPr lang="en-GB" sz="1600">
                          <a:latin typeface="Nunito Sans"/>
                          <a:ea typeface="Nunito Sans"/>
                          <a:cs typeface="Nunito Sans"/>
                          <a:sym typeface="Nunito Sans"/>
                        </a:rPr>
                        <a:t>1)</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a:t>
                      </a:r>
                      <a:r>
                        <a:rPr b="1" lang="en-GB" sz="1600">
                          <a:solidFill>
                            <a:schemeClr val="dk1"/>
                          </a:solidFill>
                          <a:latin typeface="Nunito Sans"/>
                          <a:ea typeface="Nunito Sans"/>
                          <a:cs typeface="Nunito Sans"/>
                          <a:sym typeface="Nunito Sans"/>
                        </a:rPr>
                        <a:t>Write down the first 11 multiples of 8 </a:t>
                      </a:r>
                      <a:r>
                        <a:rPr b="1" lang="en-GB" sz="1600">
                          <a:solidFill>
                            <a:srgbClr val="00BC89"/>
                          </a:solidFill>
                          <a:latin typeface="Nunito Sans"/>
                          <a:ea typeface="Nunito Sans"/>
                          <a:cs typeface="Nunito Sans"/>
                          <a:sym typeface="Nunito Sans"/>
                        </a:rPr>
                        <a:t>= 8, 16, 24, 32, 40, 48, 56, 64, 72, 80, 88</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Write down the factors of 90 </a:t>
                      </a:r>
                      <a:r>
                        <a:rPr b="1" lang="en-GB" sz="1600">
                          <a:solidFill>
                            <a:srgbClr val="00BC89"/>
                          </a:solidFill>
                          <a:latin typeface="Nunito Sans"/>
                          <a:ea typeface="Nunito Sans"/>
                          <a:cs typeface="Nunito Sans"/>
                          <a:sym typeface="Nunito Sans"/>
                        </a:rPr>
                        <a:t>= 1, 2, 3, 5, 6, 9, 10, 15, 18, 30, 45, 90</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hMerge="1"/>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a:t>
                      </a:r>
                      <a:r>
                        <a:rPr b="1" lang="en-GB" sz="1600">
                          <a:solidFill>
                            <a:schemeClr val="dk1"/>
                          </a:solidFill>
                          <a:latin typeface="Nunito Sans"/>
                          <a:ea typeface="Nunito Sans"/>
                          <a:cs typeface="Nunito Sans"/>
                          <a:sym typeface="Nunito Sans"/>
                        </a:rPr>
                        <a:t>What is 879 increased by 322?</a:t>
                      </a:r>
                      <a:endParaRPr sz="16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1" lang="en-GB" sz="1600">
                          <a:solidFill>
                            <a:srgbClr val="00BC89"/>
                          </a:solidFill>
                          <a:latin typeface="Nunito Sans"/>
                          <a:ea typeface="Nunito Sans"/>
                          <a:cs typeface="Nunito Sans"/>
                          <a:sym typeface="Nunito Sans"/>
                        </a:rPr>
                        <a:t>= 1201</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Subtract 157 from 605.</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 448</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7170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-3 x -4 x -7</a:t>
                      </a:r>
                      <a:endParaRPr sz="16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1" lang="en-GB" sz="1600">
                          <a:solidFill>
                            <a:srgbClr val="00BC89"/>
                          </a:solidFill>
                          <a:latin typeface="Nunito Sans"/>
                          <a:ea typeface="Nunito Sans"/>
                          <a:cs typeface="Nunito Sans"/>
                          <a:sym typeface="Nunito Sans"/>
                        </a:rPr>
                        <a:t>= -84</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4</a:t>
                      </a:r>
                      <a:r>
                        <a:rPr b="1" lang="en-GB" sz="1600">
                          <a:solidFill>
                            <a:schemeClr val="dk1"/>
                          </a:solidFill>
                          <a:latin typeface="Nunito Sans"/>
                          <a:ea typeface="Nunito Sans"/>
                          <a:cs typeface="Nunito Sans"/>
                          <a:sym typeface="Nunito Sans"/>
                        </a:rPr>
                        <a:t>8 </a:t>
                      </a:r>
                      <a:r>
                        <a:rPr b="1" lang="en-GB" sz="1600">
                          <a:solidFill>
                            <a:srgbClr val="222222"/>
                          </a:solidFill>
                          <a:highlight>
                            <a:schemeClr val="lt1"/>
                          </a:highlight>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 8</a:t>
                      </a:r>
                      <a:endParaRPr b="1" sz="1600">
                        <a:solidFill>
                          <a:srgbClr val="93C47D"/>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 -6</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7170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What number is 18 multiplied by 43?</a:t>
                      </a:r>
                      <a:endParaRPr sz="16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1" lang="en-GB" sz="1600">
                          <a:solidFill>
                            <a:srgbClr val="00BC89"/>
                          </a:solidFill>
                          <a:latin typeface="Nunito Sans"/>
                          <a:ea typeface="Nunito Sans"/>
                          <a:cs typeface="Nunito Sans"/>
                          <a:sym typeface="Nunito Sans"/>
                        </a:rPr>
                        <a:t>= 774</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What is 216 shared into 6 parts?</a:t>
                      </a:r>
                      <a:endParaRPr b="1" sz="1600">
                        <a:solidFill>
                          <a:srgbClr val="222222"/>
                        </a:solidFill>
                        <a:highlight>
                          <a:schemeClr val="lt1"/>
                        </a:highlight>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1" lang="en-GB" sz="1600">
                          <a:solidFill>
                            <a:srgbClr val="00BC89"/>
                          </a:solidFill>
                          <a:latin typeface="Nunito Sans"/>
                          <a:ea typeface="Nunito Sans"/>
                          <a:cs typeface="Nunito Sans"/>
                          <a:sym typeface="Nunito Sans"/>
                        </a:rPr>
                        <a:t>= 36</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b="1" lang="en-GB" sz="1600">
                          <a:solidFill>
                            <a:schemeClr val="dk1"/>
                          </a:solidFill>
                          <a:latin typeface="Nunito Sans"/>
                          <a:ea typeface="Nunito Sans"/>
                          <a:cs typeface="Nunito Sans"/>
                          <a:sym typeface="Nunito Sans"/>
                        </a:rPr>
                        <a:t>Write in figures the number two million, fifty nine thousand, nine hundred and nine</a:t>
                      </a:r>
                      <a:endParaRPr sz="16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1" lang="en-GB" sz="1600">
                          <a:solidFill>
                            <a:srgbClr val="00BC89"/>
                          </a:solidFill>
                          <a:latin typeface="Nunito Sans"/>
                          <a:ea typeface="Nunito Sans"/>
                          <a:cs typeface="Nunito Sans"/>
                          <a:sym typeface="Nunito Sans"/>
                        </a:rPr>
                        <a:t>= 2 059 909</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hMerge="1"/>
              </a:tr>
            </a:tbl>
          </a:graphicData>
        </a:graphic>
      </p:graphicFrame>
      <p:sp>
        <p:nvSpPr>
          <p:cNvPr id="142" name="Google Shape;142;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 5</a:t>
            </a:r>
            <a:endParaRPr b="1">
              <a:solidFill>
                <a:srgbClr val="FFFFFF"/>
              </a:solidFill>
              <a:latin typeface="Nunito Sans"/>
              <a:ea typeface="Nunito Sans"/>
              <a:cs typeface="Nunito Sans"/>
              <a:sym typeface="Nunito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6"/>
          <p:cNvSpPr txBox="1"/>
          <p:nvPr/>
        </p:nvSpPr>
        <p:spPr>
          <a:xfrm>
            <a:off x="157350" y="3827000"/>
            <a:ext cx="8829300" cy="110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500">
                <a:latin typeface="Nunito Sans"/>
                <a:ea typeface="Nunito Sans"/>
                <a:cs typeface="Nunito Sans"/>
                <a:sym typeface="Nunito Sans"/>
              </a:rPr>
              <a:t>The questions aim to </a:t>
            </a:r>
            <a:r>
              <a:rPr lang="en-GB" sz="1500">
                <a:latin typeface="Nunito Sans"/>
                <a:ea typeface="Nunito Sans"/>
                <a:cs typeface="Nunito Sans"/>
                <a:sym typeface="Nunito Sans"/>
              </a:rPr>
              <a:t>develop</a:t>
            </a:r>
            <a:r>
              <a:rPr lang="en-GB" sz="1500">
                <a:latin typeface="Nunito Sans"/>
                <a:ea typeface="Nunito Sans"/>
                <a:cs typeface="Nunito Sans"/>
                <a:sym typeface="Nunito Sans"/>
              </a:rPr>
              <a:t> and deepen understanding over the week. Due to the necessity of the topics covered this week, there is an emphasis on the interchangeability of command words, and language flexibility. It may be worth taking some extra time this week to make sure your students are developing their mathematical literacy.</a:t>
            </a:r>
            <a:endParaRPr sz="1500">
              <a:latin typeface="Nunito Sans"/>
              <a:ea typeface="Nunito Sans"/>
              <a:cs typeface="Nunito Sans"/>
              <a:sym typeface="Nunito Sans"/>
            </a:endParaRPr>
          </a:p>
        </p:txBody>
      </p:sp>
      <p:graphicFrame>
        <p:nvGraphicFramePr>
          <p:cNvPr id="75" name="Google Shape;75;p16"/>
          <p:cNvGraphicFramePr/>
          <p:nvPr/>
        </p:nvGraphicFramePr>
        <p:xfrm>
          <a:off x="174000" y="905875"/>
          <a:ext cx="3000000" cy="3000000"/>
        </p:xfrm>
        <a:graphic>
          <a:graphicData uri="http://schemas.openxmlformats.org/drawingml/2006/table">
            <a:tbl>
              <a:tblPr>
                <a:noFill/>
                <a:tableStyleId>{D13813A1-CFF6-4C7A-B8AE-334650F50D5B}</a:tableStyleId>
              </a:tblPr>
              <a:tblGrid>
                <a:gridCol w="8599875"/>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The skill for each question is the same everyday, with the focus for this week being some of the fundamentals required for further work in the number system.</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Multiples and Factors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latin typeface="Nunito Sans"/>
                          <a:ea typeface="Nunito Sans"/>
                          <a:cs typeface="Nunito Sans"/>
                          <a:sym typeface="Nunito Sans"/>
                        </a:rPr>
                        <a:t>Addition &amp; Subtraction (Integers)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FCFCFC"/>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latin typeface="Nunito Sans"/>
                          <a:ea typeface="Nunito Sans"/>
                          <a:cs typeface="Nunito Sans"/>
                          <a:sym typeface="Nunito Sans"/>
                        </a:rPr>
                        <a:t>Negative numbers (+-x÷)</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latin typeface="Nunito Sans"/>
                          <a:ea typeface="Nunito Sans"/>
                          <a:cs typeface="Nunito Sans"/>
                          <a:sym typeface="Nunito Sans"/>
                        </a:rPr>
                        <a:t>Multiplication &amp; Division (Integers)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Write in figures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6" name="Google Shape;76;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graphicFrame>
        <p:nvGraphicFramePr>
          <p:cNvPr id="81" name="Google Shape;81;p17"/>
          <p:cNvGraphicFramePr/>
          <p:nvPr/>
        </p:nvGraphicFramePr>
        <p:xfrm>
          <a:off x="174000" y="905875"/>
          <a:ext cx="3000000" cy="3000000"/>
        </p:xfrm>
        <a:graphic>
          <a:graphicData uri="http://schemas.openxmlformats.org/drawingml/2006/table">
            <a:tbl>
              <a:tblPr>
                <a:noFill/>
                <a:tableStyleId>{D13813A1-CFF6-4C7A-B8AE-334650F50D5B}</a:tableStyleId>
              </a:tblPr>
              <a:tblGrid>
                <a:gridCol w="8458075"/>
              </a:tblGrid>
              <a:tr h="355900">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This week’s ideas for class discussion include:</a:t>
                      </a:r>
                      <a:endParaRPr>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1073150">
                <a:tc>
                  <a:txBody>
                    <a:bodyPr/>
                    <a:lstStyle/>
                    <a:p>
                      <a:pPr indent="0" lvl="0" marL="0" rtl="0" algn="l">
                        <a:lnSpc>
                          <a:spcPct val="115000"/>
                        </a:lnSpc>
                        <a:spcBef>
                          <a:spcPts val="0"/>
                        </a:spcBef>
                        <a:spcAft>
                          <a:spcPts val="0"/>
                        </a:spcAft>
                        <a:buNone/>
                      </a:pPr>
                      <a:r>
                        <a:rPr lang="en-GB">
                          <a:solidFill>
                            <a:schemeClr val="dk1"/>
                          </a:solidFill>
                          <a:latin typeface="Nunito Sans"/>
                          <a:ea typeface="Nunito Sans"/>
                          <a:cs typeface="Nunito Sans"/>
                          <a:sym typeface="Nunito Sans"/>
                        </a:rPr>
                        <a:t>Question</a:t>
                      </a:r>
                      <a:r>
                        <a:rPr lang="en-GB">
                          <a:latin typeface="Nunito Sans"/>
                          <a:ea typeface="Nunito Sans"/>
                          <a:cs typeface="Nunito Sans"/>
                          <a:sym typeface="Nunito Sans"/>
                        </a:rPr>
                        <a:t> 1: </a:t>
                      </a:r>
                      <a:r>
                        <a:rPr b="1" lang="en-GB">
                          <a:latin typeface="Nunito Sans"/>
                          <a:ea typeface="Nunito Sans"/>
                          <a:cs typeface="Nunito Sans"/>
                          <a:sym typeface="Nunito Sans"/>
                        </a:rPr>
                        <a:t>Multiples and Factors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How can you remember the difference between a factor and a multiple?</a:t>
                      </a:r>
                      <a:endParaRPr b="1">
                        <a:solidFill>
                          <a:srgbClr val="0000FF"/>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Why do some numbers have an even number of factors and some have an odd number of factors?</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619000">
                <a:tc>
                  <a:txBody>
                    <a:bodyPr/>
                    <a:lstStyle/>
                    <a:p>
                      <a:pPr indent="0" lvl="0" marL="0" rtl="0" algn="l">
                        <a:lnSpc>
                          <a:spcPct val="115000"/>
                        </a:lnSpc>
                        <a:spcBef>
                          <a:spcPts val="0"/>
                        </a:spcBef>
                        <a:spcAft>
                          <a:spcPts val="0"/>
                        </a:spcAft>
                        <a:buNone/>
                      </a:pPr>
                      <a:r>
                        <a:rPr lang="en-GB">
                          <a:solidFill>
                            <a:schemeClr val="dk1"/>
                          </a:solidFill>
                          <a:latin typeface="Nunito Sans"/>
                          <a:ea typeface="Nunito Sans"/>
                          <a:cs typeface="Nunito Sans"/>
                          <a:sym typeface="Nunito Sans"/>
                        </a:rPr>
                        <a:t>Question</a:t>
                      </a:r>
                      <a:r>
                        <a:rPr lang="en-GB">
                          <a:solidFill>
                            <a:schemeClr val="dk1"/>
                          </a:solidFill>
                          <a:latin typeface="Nunito Sans"/>
                          <a:ea typeface="Nunito Sans"/>
                          <a:cs typeface="Nunito Sans"/>
                          <a:sym typeface="Nunito Sans"/>
                        </a:rPr>
                        <a:t> 2: </a:t>
                      </a:r>
                      <a:r>
                        <a:rPr b="1" lang="en-GB">
                          <a:latin typeface="Nunito Sans"/>
                          <a:ea typeface="Nunito Sans"/>
                          <a:cs typeface="Nunito Sans"/>
                          <a:sym typeface="Nunito Sans"/>
                        </a:rPr>
                        <a:t>Addition &amp; Subtraction (Integers)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Which words or phrases can be used for addition/subtraction?</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FCFCFC"/>
                    </a:solidFill>
                  </a:tcPr>
                </a:tc>
              </a:tr>
              <a:tr h="523500">
                <a:tc>
                  <a:txBody>
                    <a:bodyPr/>
                    <a:lstStyle/>
                    <a:p>
                      <a:pPr indent="0" lvl="0" marL="0" rtl="0" algn="l">
                        <a:lnSpc>
                          <a:spcPct val="115000"/>
                        </a:lnSpc>
                        <a:spcBef>
                          <a:spcPts val="0"/>
                        </a:spcBef>
                        <a:spcAft>
                          <a:spcPts val="0"/>
                        </a:spcAft>
                        <a:buNone/>
                      </a:pPr>
                      <a:r>
                        <a:rPr lang="en-GB">
                          <a:solidFill>
                            <a:schemeClr val="dk1"/>
                          </a:solidFill>
                          <a:latin typeface="Nunito Sans"/>
                          <a:ea typeface="Nunito Sans"/>
                          <a:cs typeface="Nunito Sans"/>
                          <a:sym typeface="Nunito Sans"/>
                        </a:rPr>
                        <a:t>Question</a:t>
                      </a:r>
                      <a:r>
                        <a:rPr lang="en-GB">
                          <a:solidFill>
                            <a:schemeClr val="dk1"/>
                          </a:solidFill>
                          <a:latin typeface="Nunito Sans"/>
                          <a:ea typeface="Nunito Sans"/>
                          <a:cs typeface="Nunito Sans"/>
                          <a:sym typeface="Nunito Sans"/>
                        </a:rPr>
                        <a:t> 3: </a:t>
                      </a:r>
                      <a:r>
                        <a:rPr b="1" lang="en-GB">
                          <a:latin typeface="Nunito Sans"/>
                          <a:ea typeface="Nunito Sans"/>
                          <a:cs typeface="Nunito Sans"/>
                          <a:sym typeface="Nunito Sans"/>
                        </a:rPr>
                        <a:t>Negative numbers (+-x÷)</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What rules do you have to consider when dealing with negative numbers?</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523500">
                <a:tc>
                  <a:txBody>
                    <a:bodyPr/>
                    <a:lstStyle/>
                    <a:p>
                      <a:pPr indent="0" lvl="0" marL="0" rtl="0" algn="l">
                        <a:lnSpc>
                          <a:spcPct val="115000"/>
                        </a:lnSpc>
                        <a:spcBef>
                          <a:spcPts val="0"/>
                        </a:spcBef>
                        <a:spcAft>
                          <a:spcPts val="0"/>
                        </a:spcAft>
                        <a:buNone/>
                      </a:pPr>
                      <a:r>
                        <a:rPr lang="en-GB">
                          <a:solidFill>
                            <a:schemeClr val="dk1"/>
                          </a:solidFill>
                          <a:latin typeface="Nunito Sans"/>
                          <a:ea typeface="Nunito Sans"/>
                          <a:cs typeface="Nunito Sans"/>
                          <a:sym typeface="Nunito Sans"/>
                        </a:rPr>
                        <a:t>Question</a:t>
                      </a:r>
                      <a:r>
                        <a:rPr lang="en-GB">
                          <a:solidFill>
                            <a:schemeClr val="dk1"/>
                          </a:solidFill>
                          <a:latin typeface="Nunito Sans"/>
                          <a:ea typeface="Nunito Sans"/>
                          <a:cs typeface="Nunito Sans"/>
                          <a:sym typeface="Nunito Sans"/>
                        </a:rPr>
                        <a:t> 4: </a:t>
                      </a:r>
                      <a:r>
                        <a:rPr b="1" lang="en-GB">
                          <a:latin typeface="Nunito Sans"/>
                          <a:ea typeface="Nunito Sans"/>
                          <a:cs typeface="Nunito Sans"/>
                          <a:sym typeface="Nunito Sans"/>
                        </a:rPr>
                        <a:t>Multiplication &amp; Division (Integers)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Which words or phrases can be used for multiplication/division?</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508950">
                <a:tc>
                  <a:txBody>
                    <a:bodyPr/>
                    <a:lstStyle/>
                    <a:p>
                      <a:pPr indent="0" lvl="0" marL="0" rtl="0" algn="l">
                        <a:lnSpc>
                          <a:spcPct val="115000"/>
                        </a:lnSpc>
                        <a:spcBef>
                          <a:spcPts val="0"/>
                        </a:spcBef>
                        <a:spcAft>
                          <a:spcPts val="0"/>
                        </a:spcAft>
                        <a:buNone/>
                      </a:pPr>
                      <a:r>
                        <a:rPr lang="en-GB">
                          <a:solidFill>
                            <a:schemeClr val="dk1"/>
                          </a:solidFill>
                          <a:latin typeface="Nunito Sans"/>
                          <a:ea typeface="Nunito Sans"/>
                          <a:cs typeface="Nunito Sans"/>
                          <a:sym typeface="Nunito Sans"/>
                        </a:rPr>
                        <a:t>Question</a:t>
                      </a:r>
                      <a:r>
                        <a:rPr lang="en-GB">
                          <a:latin typeface="Nunito Sans"/>
                          <a:ea typeface="Nunito Sans"/>
                          <a:cs typeface="Nunito Sans"/>
                          <a:sym typeface="Nunito Sans"/>
                        </a:rPr>
                        <a:t> 5:</a:t>
                      </a:r>
                      <a:r>
                        <a:rPr lang="en-GB">
                          <a:latin typeface="Nunito Sans"/>
                          <a:ea typeface="Nunito Sans"/>
                          <a:cs typeface="Nunito Sans"/>
                          <a:sym typeface="Nunito Sans"/>
                        </a:rPr>
                        <a:t> </a:t>
                      </a:r>
                      <a:r>
                        <a:rPr b="1" lang="en-GB">
                          <a:latin typeface="Nunito Sans"/>
                          <a:ea typeface="Nunito Sans"/>
                          <a:cs typeface="Nunito Sans"/>
                          <a:sym typeface="Nunito Sans"/>
                        </a:rPr>
                        <a:t>Write in figures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What are place holders?</a:t>
                      </a:r>
                      <a:endParaRPr b="1">
                        <a:solidFill>
                          <a:srgbClr val="0000FF"/>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Why are place holders important?</a:t>
                      </a:r>
                      <a:endParaRPr b="1">
                        <a:solidFill>
                          <a:srgbClr val="0000FF"/>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How do we make sure the magnitude of the number is correct?</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82" name="Google Shape;82;p17"/>
          <p:cNvSpPr txBox="1"/>
          <p:nvPr/>
        </p:nvSpPr>
        <p:spPr>
          <a:xfrm>
            <a:off x="80050" y="361775"/>
            <a:ext cx="2614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Discussion Ideas</a:t>
            </a:r>
            <a:endParaRPr b="1">
              <a:solidFill>
                <a:srgbClr val="FFFFFF"/>
              </a:solidFill>
              <a:latin typeface="Nunito Sans"/>
              <a:ea typeface="Nunito Sans"/>
              <a:cs typeface="Nunito Sans"/>
              <a:sym typeface="Nunito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graphicFrame>
        <p:nvGraphicFramePr>
          <p:cNvPr id="87" name="Google Shape;87;p18"/>
          <p:cNvGraphicFramePr/>
          <p:nvPr/>
        </p:nvGraphicFramePr>
        <p:xfrm>
          <a:off x="108050" y="862525"/>
          <a:ext cx="3000000" cy="3000000"/>
        </p:xfrm>
        <a:graphic>
          <a:graphicData uri="http://schemas.openxmlformats.org/drawingml/2006/table">
            <a:tbl>
              <a:tblPr>
                <a:noFill/>
                <a:tableStyleId>{B7F078A1-4752-4EE9-99DA-8D29E1EE15C4}</a:tableStyleId>
              </a:tblPr>
              <a:tblGrid>
                <a:gridCol w="460200"/>
                <a:gridCol w="4145175"/>
                <a:gridCol w="4276725"/>
              </a:tblGrid>
              <a:tr h="838325">
                <a:tc>
                  <a:txBody>
                    <a:bodyPr/>
                    <a:lstStyle/>
                    <a:p>
                      <a:pPr indent="0" lvl="0" marL="0" rtl="0" algn="l">
                        <a:spcBef>
                          <a:spcPts val="0"/>
                        </a:spcBef>
                        <a:spcAft>
                          <a:spcPts val="0"/>
                        </a:spcAft>
                        <a:buNone/>
                      </a:pPr>
                      <a:r>
                        <a:rPr lang="en-GB" sz="1600">
                          <a:latin typeface="Nunito Sans"/>
                          <a:ea typeface="Nunito Sans"/>
                          <a:cs typeface="Nunito Sans"/>
                          <a:sym typeface="Nunito Sans"/>
                        </a:rPr>
                        <a:t>1</a:t>
                      </a:r>
                      <a:r>
                        <a:rPr lang="en-GB" sz="1600">
                          <a:latin typeface="Nunito Sans"/>
                          <a:ea typeface="Nunito Sans"/>
                          <a:cs typeface="Nunito Sans"/>
                          <a:sym typeface="Nunito Sans"/>
                        </a:rPr>
                        <a:t>)</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a:t>
                      </a:r>
                      <a:r>
                        <a:rPr b="1" lang="en-GB" sz="1600">
                          <a:solidFill>
                            <a:schemeClr val="dk1"/>
                          </a:solidFill>
                          <a:latin typeface="Nunito Sans"/>
                          <a:ea typeface="Nunito Sans"/>
                          <a:cs typeface="Nunito Sans"/>
                          <a:sym typeface="Nunito Sans"/>
                        </a:rPr>
                        <a:t>Write down the first 8 multiples of 4</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Write down the factors of 18</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hMerge="1"/>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2</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a:t>
                      </a:r>
                      <a:r>
                        <a:rPr b="1" lang="en-GB" sz="1600">
                          <a:solidFill>
                            <a:schemeClr val="dk1"/>
                          </a:solidFill>
                          <a:latin typeface="Nunito Sans"/>
                          <a:ea typeface="Nunito Sans"/>
                          <a:cs typeface="Nunito Sans"/>
                          <a:sym typeface="Nunito Sans"/>
                        </a:rPr>
                        <a:t>22</a:t>
                      </a:r>
                      <a:r>
                        <a:rPr b="1" lang="en-GB" sz="1600">
                          <a:solidFill>
                            <a:schemeClr val="dk1"/>
                          </a:solidFill>
                          <a:latin typeface="Nunito Sans"/>
                          <a:ea typeface="Nunito Sans"/>
                          <a:cs typeface="Nunito Sans"/>
                          <a:sym typeface="Nunito Sans"/>
                        </a:rPr>
                        <a:t> + 9</a:t>
                      </a:r>
                      <a:endParaRPr sz="1600">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16</a:t>
                      </a:r>
                      <a:r>
                        <a:rPr b="1" lang="en-GB" sz="1600">
                          <a:solidFill>
                            <a:schemeClr val="dk1"/>
                          </a:solidFill>
                          <a:latin typeface="Nunito Sans"/>
                          <a:ea typeface="Nunito Sans"/>
                          <a:cs typeface="Nunito Sans"/>
                          <a:sym typeface="Nunito Sans"/>
                        </a:rPr>
                        <a:t> – 7</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3</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-3 x -7</a:t>
                      </a:r>
                      <a:endParaRPr sz="1600">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-8 + -3</a:t>
                      </a:r>
                      <a:endParaRPr b="1" sz="1600">
                        <a:solidFill>
                          <a:srgbClr val="93C47D"/>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72915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4</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3 x 8</a:t>
                      </a:r>
                      <a:endParaRPr sz="1600">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24</a:t>
                      </a:r>
                      <a:r>
                        <a:rPr b="1" lang="en-GB" sz="1600">
                          <a:solidFill>
                            <a:schemeClr val="dk1"/>
                          </a:solidFill>
                          <a:latin typeface="Nunito Sans"/>
                          <a:ea typeface="Nunito Sans"/>
                          <a:cs typeface="Nunito Sans"/>
                          <a:sym typeface="Nunito Sans"/>
                        </a:rPr>
                        <a:t> </a:t>
                      </a:r>
                      <a:r>
                        <a:rPr b="1" lang="en-GB" sz="1600">
                          <a:solidFill>
                            <a:srgbClr val="222222"/>
                          </a:solidFill>
                          <a:highlight>
                            <a:schemeClr val="lt1"/>
                          </a:highlight>
                          <a:latin typeface="Nunito Sans"/>
                          <a:ea typeface="Nunito Sans"/>
                          <a:cs typeface="Nunito Sans"/>
                          <a:sym typeface="Nunito Sans"/>
                        </a:rPr>
                        <a:t>÷ 6</a:t>
                      </a:r>
                      <a:endParaRPr b="1" sz="1600">
                        <a:solidFill>
                          <a:srgbClr val="222222"/>
                        </a:solidFill>
                        <a:highlight>
                          <a:schemeClr val="lt1"/>
                        </a:highlight>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56135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5</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b="1" lang="en-GB" sz="1600">
                          <a:solidFill>
                            <a:schemeClr val="dk1"/>
                          </a:solidFill>
                          <a:latin typeface="Nunito Sans"/>
                          <a:ea typeface="Nunito Sans"/>
                          <a:cs typeface="Nunito Sans"/>
                          <a:sym typeface="Nunito Sans"/>
                        </a:rPr>
                        <a:t>Write in figures the number three hundred and eleven</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hMerge="1"/>
              </a:tr>
            </a:tbl>
          </a:graphicData>
        </a:graphic>
      </p:graphicFrame>
      <p:sp>
        <p:nvSpPr>
          <p:cNvPr id="88" name="Google Shape;88;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 1</a:t>
            </a:r>
            <a:endParaRPr b="1">
              <a:solidFill>
                <a:srgbClr val="FFFFFF"/>
              </a:solidFill>
              <a:latin typeface="Nunito Sans"/>
              <a:ea typeface="Nunito Sans"/>
              <a:cs typeface="Nunito Sans"/>
              <a:sym typeface="Nunito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graphicFrame>
        <p:nvGraphicFramePr>
          <p:cNvPr id="93" name="Google Shape;93;p19"/>
          <p:cNvGraphicFramePr/>
          <p:nvPr/>
        </p:nvGraphicFramePr>
        <p:xfrm>
          <a:off x="108050" y="862525"/>
          <a:ext cx="3000000" cy="3000000"/>
        </p:xfrm>
        <a:graphic>
          <a:graphicData uri="http://schemas.openxmlformats.org/drawingml/2006/table">
            <a:tbl>
              <a:tblPr>
                <a:noFill/>
                <a:tableStyleId>{B7F078A1-4752-4EE9-99DA-8D29E1EE15C4}</a:tableStyleId>
              </a:tblPr>
              <a:tblGrid>
                <a:gridCol w="473075"/>
                <a:gridCol w="4132300"/>
                <a:gridCol w="4276725"/>
              </a:tblGrid>
              <a:tr h="838325">
                <a:tc>
                  <a:txBody>
                    <a:bodyPr/>
                    <a:lstStyle/>
                    <a:p>
                      <a:pPr indent="0" lvl="0" marL="0" rtl="0" algn="l">
                        <a:spcBef>
                          <a:spcPts val="0"/>
                        </a:spcBef>
                        <a:spcAft>
                          <a:spcPts val="0"/>
                        </a:spcAft>
                        <a:buNone/>
                      </a:pPr>
                      <a:r>
                        <a:rPr lang="en-GB" sz="1600">
                          <a:latin typeface="Nunito Sans"/>
                          <a:ea typeface="Nunito Sans"/>
                          <a:cs typeface="Nunito Sans"/>
                          <a:sym typeface="Nunito Sans"/>
                        </a:rPr>
                        <a:t>1)</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a:t>
                      </a:r>
                      <a:r>
                        <a:rPr b="1" lang="en-GB" sz="1600">
                          <a:solidFill>
                            <a:schemeClr val="dk1"/>
                          </a:solidFill>
                          <a:latin typeface="Nunito Sans"/>
                          <a:ea typeface="Nunito Sans"/>
                          <a:cs typeface="Nunito Sans"/>
                          <a:sym typeface="Nunito Sans"/>
                        </a:rPr>
                        <a:t>Write down the first 8 multiples of 4 </a:t>
                      </a:r>
                      <a:r>
                        <a:rPr b="1" lang="en-GB" sz="1600">
                          <a:solidFill>
                            <a:srgbClr val="00BC89"/>
                          </a:solidFill>
                          <a:latin typeface="Nunito Sans"/>
                          <a:ea typeface="Nunito Sans"/>
                          <a:cs typeface="Nunito Sans"/>
                          <a:sym typeface="Nunito Sans"/>
                        </a:rPr>
                        <a:t>= 4, 8, 12, 16, 20, 24, 28, 32</a:t>
                      </a:r>
                      <a:endParaRPr b="1" sz="1600">
                        <a:solidFill>
                          <a:srgbClr val="00BC89"/>
                        </a:solidFill>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Write down the factors of 18 </a:t>
                      </a:r>
                      <a:r>
                        <a:rPr b="1" lang="en-GB" sz="1600">
                          <a:solidFill>
                            <a:srgbClr val="00BC89"/>
                          </a:solidFill>
                          <a:latin typeface="Nunito Sans"/>
                          <a:ea typeface="Nunito Sans"/>
                          <a:cs typeface="Nunito Sans"/>
                          <a:sym typeface="Nunito Sans"/>
                        </a:rPr>
                        <a:t>= 1, 2, 3, 6, 9, 18</a:t>
                      </a:r>
                      <a:endParaRPr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hMerge="1"/>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a:t>
                      </a:r>
                      <a:r>
                        <a:rPr b="1" lang="en-GB" sz="1600">
                          <a:solidFill>
                            <a:schemeClr val="dk1"/>
                          </a:solidFill>
                          <a:latin typeface="Nunito Sans"/>
                          <a:ea typeface="Nunito Sans"/>
                          <a:cs typeface="Nunito Sans"/>
                          <a:sym typeface="Nunito Sans"/>
                        </a:rPr>
                        <a:t>22</a:t>
                      </a:r>
                      <a:r>
                        <a:rPr b="1" lang="en-GB" sz="1600">
                          <a:solidFill>
                            <a:schemeClr val="dk1"/>
                          </a:solidFill>
                          <a:latin typeface="Nunito Sans"/>
                          <a:ea typeface="Nunito Sans"/>
                          <a:cs typeface="Nunito Sans"/>
                          <a:sym typeface="Nunito Sans"/>
                        </a:rPr>
                        <a:t> + 9</a:t>
                      </a:r>
                      <a:endParaRPr sz="16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1" lang="en-GB" sz="1600">
                          <a:solidFill>
                            <a:srgbClr val="00BC89"/>
                          </a:solidFill>
                          <a:latin typeface="Nunito Sans"/>
                          <a:ea typeface="Nunito Sans"/>
                          <a:cs typeface="Nunito Sans"/>
                          <a:sym typeface="Nunito Sans"/>
                        </a:rPr>
                        <a:t>= 31</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16</a:t>
                      </a:r>
                      <a:r>
                        <a:rPr b="1" lang="en-GB" sz="1600">
                          <a:solidFill>
                            <a:schemeClr val="dk1"/>
                          </a:solidFill>
                          <a:latin typeface="Nunito Sans"/>
                          <a:ea typeface="Nunito Sans"/>
                          <a:cs typeface="Nunito Sans"/>
                          <a:sym typeface="Nunito Sans"/>
                        </a:rPr>
                        <a:t> – 7</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 9</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-3 x -7</a:t>
                      </a:r>
                      <a:endParaRPr sz="16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1" lang="en-GB" sz="1600">
                          <a:solidFill>
                            <a:srgbClr val="00BC89"/>
                          </a:solidFill>
                          <a:latin typeface="Nunito Sans"/>
                          <a:ea typeface="Nunito Sans"/>
                          <a:cs typeface="Nunito Sans"/>
                          <a:sym typeface="Nunito Sans"/>
                        </a:rPr>
                        <a:t>= 21</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-8 + -3</a:t>
                      </a:r>
                      <a:endParaRPr b="1" sz="1600">
                        <a:solidFill>
                          <a:srgbClr val="93C47D"/>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 -11</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66847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3 x 8</a:t>
                      </a:r>
                      <a:endParaRPr sz="16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1" lang="en-GB" sz="1600">
                          <a:solidFill>
                            <a:srgbClr val="00BC89"/>
                          </a:solidFill>
                          <a:latin typeface="Nunito Sans"/>
                          <a:ea typeface="Nunito Sans"/>
                          <a:cs typeface="Nunito Sans"/>
                          <a:sym typeface="Nunito Sans"/>
                        </a:rPr>
                        <a:t>= 24</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24 </a:t>
                      </a:r>
                      <a:r>
                        <a:rPr b="1" lang="en-GB" sz="1600">
                          <a:solidFill>
                            <a:srgbClr val="222222"/>
                          </a:solidFill>
                          <a:highlight>
                            <a:schemeClr val="lt1"/>
                          </a:highlight>
                          <a:latin typeface="Nunito Sans"/>
                          <a:ea typeface="Nunito Sans"/>
                          <a:cs typeface="Nunito Sans"/>
                          <a:sym typeface="Nunito Sans"/>
                        </a:rPr>
                        <a:t>÷ 6</a:t>
                      </a:r>
                      <a:endParaRPr b="1" sz="1600">
                        <a:solidFill>
                          <a:srgbClr val="222222"/>
                        </a:solidFill>
                        <a:highlight>
                          <a:schemeClr val="lt1"/>
                        </a:highlight>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1" lang="en-GB" sz="1600">
                          <a:solidFill>
                            <a:srgbClr val="00BC89"/>
                          </a:solidFill>
                          <a:latin typeface="Nunito Sans"/>
                          <a:ea typeface="Nunito Sans"/>
                          <a:cs typeface="Nunito Sans"/>
                          <a:sym typeface="Nunito Sans"/>
                        </a:rPr>
                        <a:t>= 4</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69275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b="1" lang="en-GB" sz="1600">
                          <a:solidFill>
                            <a:schemeClr val="dk1"/>
                          </a:solidFill>
                          <a:latin typeface="Nunito Sans"/>
                          <a:ea typeface="Nunito Sans"/>
                          <a:cs typeface="Nunito Sans"/>
                          <a:sym typeface="Nunito Sans"/>
                        </a:rPr>
                        <a:t>Write in figures the number </a:t>
                      </a:r>
                      <a:r>
                        <a:rPr b="1" lang="en-GB" sz="1600">
                          <a:solidFill>
                            <a:schemeClr val="dk1"/>
                          </a:solidFill>
                          <a:latin typeface="Nunito Sans"/>
                          <a:ea typeface="Nunito Sans"/>
                          <a:cs typeface="Nunito Sans"/>
                          <a:sym typeface="Nunito Sans"/>
                        </a:rPr>
                        <a:t>three hundred and eleven</a:t>
                      </a:r>
                      <a:endParaRPr sz="16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1" lang="en-GB" sz="1600">
                          <a:solidFill>
                            <a:srgbClr val="00BC89"/>
                          </a:solidFill>
                          <a:latin typeface="Nunito Sans"/>
                          <a:ea typeface="Nunito Sans"/>
                          <a:cs typeface="Nunito Sans"/>
                          <a:sym typeface="Nunito Sans"/>
                        </a:rPr>
                        <a:t>= 311</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hMerge="1"/>
              </a:tr>
            </a:tbl>
          </a:graphicData>
        </a:graphic>
      </p:graphicFrame>
      <p:sp>
        <p:nvSpPr>
          <p:cNvPr id="94" name="Google Shape;94;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 1</a:t>
            </a:r>
            <a:endParaRPr b="1">
              <a:solidFill>
                <a:srgbClr val="FFFFFF"/>
              </a:solidFill>
              <a:latin typeface="Nunito Sans"/>
              <a:ea typeface="Nunito Sans"/>
              <a:cs typeface="Nunito Sans"/>
              <a:sym typeface="Nunito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graphicFrame>
        <p:nvGraphicFramePr>
          <p:cNvPr id="99" name="Google Shape;99;p20"/>
          <p:cNvGraphicFramePr/>
          <p:nvPr/>
        </p:nvGraphicFramePr>
        <p:xfrm>
          <a:off x="108050" y="862525"/>
          <a:ext cx="3000000" cy="3000000"/>
        </p:xfrm>
        <a:graphic>
          <a:graphicData uri="http://schemas.openxmlformats.org/drawingml/2006/table">
            <a:tbl>
              <a:tblPr>
                <a:noFill/>
                <a:tableStyleId>{B7F078A1-4752-4EE9-99DA-8D29E1EE15C4}</a:tableStyleId>
              </a:tblPr>
              <a:tblGrid>
                <a:gridCol w="498850"/>
                <a:gridCol w="4106525"/>
                <a:gridCol w="4276725"/>
              </a:tblGrid>
              <a:tr h="838325">
                <a:tc>
                  <a:txBody>
                    <a:bodyPr/>
                    <a:lstStyle/>
                    <a:p>
                      <a:pPr indent="0" lvl="0" marL="0" rtl="0" algn="l">
                        <a:spcBef>
                          <a:spcPts val="0"/>
                        </a:spcBef>
                        <a:spcAft>
                          <a:spcPts val="0"/>
                        </a:spcAft>
                        <a:buNone/>
                      </a:pPr>
                      <a:r>
                        <a:rPr lang="en-GB" sz="1600">
                          <a:latin typeface="Nunito Sans"/>
                          <a:ea typeface="Nunito Sans"/>
                          <a:cs typeface="Nunito Sans"/>
                          <a:sym typeface="Nunito Sans"/>
                        </a:rPr>
                        <a:t>1)</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a:t>
                      </a:r>
                      <a:r>
                        <a:rPr b="1" lang="en-GB" sz="1600">
                          <a:solidFill>
                            <a:schemeClr val="dk1"/>
                          </a:solidFill>
                          <a:latin typeface="Nunito Sans"/>
                          <a:ea typeface="Nunito Sans"/>
                          <a:cs typeface="Nunito Sans"/>
                          <a:sym typeface="Nunito Sans"/>
                        </a:rPr>
                        <a:t>Write down the first </a:t>
                      </a:r>
                      <a:r>
                        <a:rPr b="1" lang="en-GB" sz="1600">
                          <a:solidFill>
                            <a:schemeClr val="dk1"/>
                          </a:solidFill>
                          <a:latin typeface="Nunito Sans"/>
                          <a:ea typeface="Nunito Sans"/>
                          <a:cs typeface="Nunito Sans"/>
                          <a:sym typeface="Nunito Sans"/>
                        </a:rPr>
                        <a:t>8 multiples of 7</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Write down the factors of 24</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hMerge="1"/>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a:t>
                      </a:r>
                      <a:r>
                        <a:rPr b="1" lang="en-GB" sz="1600">
                          <a:solidFill>
                            <a:schemeClr val="dk1"/>
                          </a:solidFill>
                          <a:latin typeface="Nunito Sans"/>
                          <a:ea typeface="Nunito Sans"/>
                          <a:cs typeface="Nunito Sans"/>
                          <a:sym typeface="Nunito Sans"/>
                        </a:rPr>
                        <a:t>78 + 32</a:t>
                      </a:r>
                      <a:endParaRPr sz="1600">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14 – 7</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-9 – -4</a:t>
                      </a:r>
                      <a:endParaRPr sz="1600">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-24 </a:t>
                      </a:r>
                      <a:r>
                        <a:rPr b="1" lang="en-GB" sz="1600">
                          <a:solidFill>
                            <a:srgbClr val="222222"/>
                          </a:solidFill>
                          <a:highlight>
                            <a:schemeClr val="lt1"/>
                          </a:highlight>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 3</a:t>
                      </a:r>
                      <a:endParaRPr b="1" sz="1600">
                        <a:solidFill>
                          <a:srgbClr val="93C47D"/>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75340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4 x 13</a:t>
                      </a:r>
                      <a:endParaRPr sz="1600">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54 </a:t>
                      </a:r>
                      <a:r>
                        <a:rPr b="1" lang="en-GB" sz="1600">
                          <a:solidFill>
                            <a:srgbClr val="222222"/>
                          </a:solidFill>
                          <a:highlight>
                            <a:schemeClr val="lt1"/>
                          </a:highlight>
                          <a:latin typeface="Nunito Sans"/>
                          <a:ea typeface="Nunito Sans"/>
                          <a:cs typeface="Nunito Sans"/>
                          <a:sym typeface="Nunito Sans"/>
                        </a:rPr>
                        <a:t>÷ 9</a:t>
                      </a:r>
                      <a:endParaRPr b="1" sz="1600">
                        <a:solidFill>
                          <a:srgbClr val="222222"/>
                        </a:solidFill>
                        <a:highlight>
                          <a:schemeClr val="lt1"/>
                        </a:highlight>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559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b="1" lang="en-GB" sz="1600">
                          <a:solidFill>
                            <a:schemeClr val="dk1"/>
                          </a:solidFill>
                          <a:latin typeface="Nunito Sans"/>
                          <a:ea typeface="Nunito Sans"/>
                          <a:cs typeface="Nunito Sans"/>
                          <a:sym typeface="Nunito Sans"/>
                        </a:rPr>
                        <a:t>Write in figures the number four thousand, seven hundred and two</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hMerge="1"/>
              </a:tr>
            </a:tbl>
          </a:graphicData>
        </a:graphic>
      </p:graphicFrame>
      <p:sp>
        <p:nvSpPr>
          <p:cNvPr id="100" name="Google Shape;100;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 2</a:t>
            </a:r>
            <a:endParaRPr b="1">
              <a:solidFill>
                <a:srgbClr val="FFFFFF"/>
              </a:solidFill>
              <a:latin typeface="Nunito Sans"/>
              <a:ea typeface="Nunito Sans"/>
              <a:cs typeface="Nunito Sans"/>
              <a:sym typeface="Nunito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graphicFrame>
        <p:nvGraphicFramePr>
          <p:cNvPr id="105" name="Google Shape;105;p21"/>
          <p:cNvGraphicFramePr/>
          <p:nvPr/>
        </p:nvGraphicFramePr>
        <p:xfrm>
          <a:off x="108050" y="862525"/>
          <a:ext cx="3000000" cy="3000000"/>
        </p:xfrm>
        <a:graphic>
          <a:graphicData uri="http://schemas.openxmlformats.org/drawingml/2006/table">
            <a:tbl>
              <a:tblPr>
                <a:noFill/>
                <a:tableStyleId>{B7F078A1-4752-4EE9-99DA-8D29E1EE15C4}</a:tableStyleId>
              </a:tblPr>
              <a:tblGrid>
                <a:gridCol w="460200"/>
                <a:gridCol w="4145175"/>
                <a:gridCol w="4276725"/>
              </a:tblGrid>
              <a:tr h="838325">
                <a:tc>
                  <a:txBody>
                    <a:bodyPr/>
                    <a:lstStyle/>
                    <a:p>
                      <a:pPr indent="0" lvl="0" marL="0" rtl="0" algn="l">
                        <a:spcBef>
                          <a:spcPts val="0"/>
                        </a:spcBef>
                        <a:spcAft>
                          <a:spcPts val="0"/>
                        </a:spcAft>
                        <a:buNone/>
                      </a:pPr>
                      <a:r>
                        <a:rPr lang="en-GB" sz="1600">
                          <a:latin typeface="Nunito Sans"/>
                          <a:ea typeface="Nunito Sans"/>
                          <a:cs typeface="Nunito Sans"/>
                          <a:sym typeface="Nunito Sans"/>
                        </a:rPr>
                        <a:t>1)</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a:t>
                      </a:r>
                      <a:r>
                        <a:rPr b="1" lang="en-GB" sz="1600">
                          <a:solidFill>
                            <a:schemeClr val="dk1"/>
                          </a:solidFill>
                          <a:latin typeface="Nunito Sans"/>
                          <a:ea typeface="Nunito Sans"/>
                          <a:cs typeface="Nunito Sans"/>
                          <a:sym typeface="Nunito Sans"/>
                        </a:rPr>
                        <a:t>Write down the first 8 multiples of 7 </a:t>
                      </a:r>
                      <a:r>
                        <a:rPr b="1" lang="en-GB" sz="1600">
                          <a:solidFill>
                            <a:srgbClr val="00BC89"/>
                          </a:solidFill>
                          <a:latin typeface="Nunito Sans"/>
                          <a:ea typeface="Nunito Sans"/>
                          <a:cs typeface="Nunito Sans"/>
                          <a:sym typeface="Nunito Sans"/>
                        </a:rPr>
                        <a:t>= 7, 14, 21, 28, 35, 42, 49, 56</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Write down the factors of 24 </a:t>
                      </a:r>
                      <a:r>
                        <a:rPr b="1" lang="en-GB" sz="1600">
                          <a:solidFill>
                            <a:srgbClr val="00BC89"/>
                          </a:solidFill>
                          <a:latin typeface="Nunito Sans"/>
                          <a:ea typeface="Nunito Sans"/>
                          <a:cs typeface="Nunito Sans"/>
                          <a:sym typeface="Nunito Sans"/>
                        </a:rPr>
                        <a:t>= 1, 2, 3, 4, 6, 8, 12, 24</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hMerge="1"/>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a:t>
                      </a:r>
                      <a:r>
                        <a:rPr b="1" lang="en-GB" sz="1600">
                          <a:solidFill>
                            <a:schemeClr val="dk1"/>
                          </a:solidFill>
                          <a:latin typeface="Nunito Sans"/>
                          <a:ea typeface="Nunito Sans"/>
                          <a:cs typeface="Nunito Sans"/>
                          <a:sym typeface="Nunito Sans"/>
                        </a:rPr>
                        <a:t>78</a:t>
                      </a:r>
                      <a:r>
                        <a:rPr b="1" lang="en-GB" sz="1600">
                          <a:solidFill>
                            <a:schemeClr val="dk1"/>
                          </a:solidFill>
                          <a:latin typeface="Nunito Sans"/>
                          <a:ea typeface="Nunito Sans"/>
                          <a:cs typeface="Nunito Sans"/>
                          <a:sym typeface="Nunito Sans"/>
                        </a:rPr>
                        <a:t> + 32</a:t>
                      </a:r>
                      <a:endParaRPr sz="16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1" lang="en-GB" sz="1600">
                          <a:solidFill>
                            <a:srgbClr val="00BC89"/>
                          </a:solidFill>
                          <a:latin typeface="Nunito Sans"/>
                          <a:ea typeface="Nunito Sans"/>
                          <a:cs typeface="Nunito Sans"/>
                          <a:sym typeface="Nunito Sans"/>
                        </a:rPr>
                        <a:t>= 110</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14</a:t>
                      </a:r>
                      <a:r>
                        <a:rPr b="1" lang="en-GB" sz="1600">
                          <a:solidFill>
                            <a:schemeClr val="dk1"/>
                          </a:solidFill>
                          <a:latin typeface="Nunito Sans"/>
                          <a:ea typeface="Nunito Sans"/>
                          <a:cs typeface="Nunito Sans"/>
                          <a:sym typeface="Nunito Sans"/>
                        </a:rPr>
                        <a:t> – 7</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 7</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-9 – -4</a:t>
                      </a:r>
                      <a:endParaRPr sz="16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1" lang="en-GB" sz="1600">
                          <a:solidFill>
                            <a:srgbClr val="00BC89"/>
                          </a:solidFill>
                          <a:latin typeface="Nunito Sans"/>
                          <a:ea typeface="Nunito Sans"/>
                          <a:cs typeface="Nunito Sans"/>
                          <a:sym typeface="Nunito Sans"/>
                        </a:rPr>
                        <a:t>= -5</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-24 </a:t>
                      </a:r>
                      <a:r>
                        <a:rPr b="1" lang="en-GB" sz="1600">
                          <a:solidFill>
                            <a:srgbClr val="222222"/>
                          </a:solidFill>
                          <a:highlight>
                            <a:schemeClr val="lt1"/>
                          </a:highlight>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 3</a:t>
                      </a:r>
                      <a:endParaRPr b="1" sz="1600">
                        <a:solidFill>
                          <a:srgbClr val="93C47D"/>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 8</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6806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4 x 13</a:t>
                      </a:r>
                      <a:endParaRPr sz="16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1" lang="en-GB" sz="1600">
                          <a:solidFill>
                            <a:srgbClr val="00BC89"/>
                          </a:solidFill>
                          <a:latin typeface="Nunito Sans"/>
                          <a:ea typeface="Nunito Sans"/>
                          <a:cs typeface="Nunito Sans"/>
                          <a:sym typeface="Nunito Sans"/>
                        </a:rPr>
                        <a:t>= 52</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54</a:t>
                      </a:r>
                      <a:r>
                        <a:rPr b="1" lang="en-GB" sz="1600">
                          <a:solidFill>
                            <a:schemeClr val="dk1"/>
                          </a:solidFill>
                          <a:latin typeface="Nunito Sans"/>
                          <a:ea typeface="Nunito Sans"/>
                          <a:cs typeface="Nunito Sans"/>
                          <a:sym typeface="Nunito Sans"/>
                        </a:rPr>
                        <a:t> </a:t>
                      </a:r>
                      <a:r>
                        <a:rPr b="1" lang="en-GB" sz="1600">
                          <a:solidFill>
                            <a:srgbClr val="222222"/>
                          </a:solidFill>
                          <a:highlight>
                            <a:schemeClr val="lt1"/>
                          </a:highlight>
                          <a:latin typeface="Nunito Sans"/>
                          <a:ea typeface="Nunito Sans"/>
                          <a:cs typeface="Nunito Sans"/>
                          <a:sym typeface="Nunito Sans"/>
                        </a:rPr>
                        <a:t>÷ 9</a:t>
                      </a:r>
                      <a:endParaRPr b="1" sz="1600">
                        <a:solidFill>
                          <a:srgbClr val="222222"/>
                        </a:solidFill>
                        <a:highlight>
                          <a:schemeClr val="lt1"/>
                        </a:highlight>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1" lang="en-GB" sz="1600">
                          <a:solidFill>
                            <a:srgbClr val="00BC89"/>
                          </a:solidFill>
                          <a:latin typeface="Nunito Sans"/>
                          <a:ea typeface="Nunito Sans"/>
                          <a:cs typeface="Nunito Sans"/>
                          <a:sym typeface="Nunito Sans"/>
                        </a:rPr>
                        <a:t>= 6</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6806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b="1" lang="en-GB" sz="1600">
                          <a:solidFill>
                            <a:schemeClr val="dk1"/>
                          </a:solidFill>
                          <a:latin typeface="Nunito Sans"/>
                          <a:ea typeface="Nunito Sans"/>
                          <a:cs typeface="Nunito Sans"/>
                          <a:sym typeface="Nunito Sans"/>
                        </a:rPr>
                        <a:t>Write in figures the number four thousand, seven hundred and two</a:t>
                      </a:r>
                      <a:endParaRPr sz="16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1" lang="en-GB" sz="1600">
                          <a:solidFill>
                            <a:srgbClr val="00BC89"/>
                          </a:solidFill>
                          <a:latin typeface="Nunito Sans"/>
                          <a:ea typeface="Nunito Sans"/>
                          <a:cs typeface="Nunito Sans"/>
                          <a:sym typeface="Nunito Sans"/>
                        </a:rPr>
                        <a:t>= 4702</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hMerge="1"/>
              </a:tr>
            </a:tbl>
          </a:graphicData>
        </a:graphic>
      </p:graphicFrame>
      <p:sp>
        <p:nvSpPr>
          <p:cNvPr id="106" name="Google Shape;106;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 2</a:t>
            </a:r>
            <a:endParaRPr b="1">
              <a:solidFill>
                <a:srgbClr val="FFFFFF"/>
              </a:solidFill>
              <a:latin typeface="Nunito Sans"/>
              <a:ea typeface="Nunito Sans"/>
              <a:cs typeface="Nunito Sans"/>
              <a:sym typeface="Nunito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graphicFrame>
        <p:nvGraphicFramePr>
          <p:cNvPr id="111" name="Google Shape;111;p22"/>
          <p:cNvGraphicFramePr/>
          <p:nvPr/>
        </p:nvGraphicFramePr>
        <p:xfrm>
          <a:off x="108050" y="862525"/>
          <a:ext cx="3000000" cy="3000000"/>
        </p:xfrm>
        <a:graphic>
          <a:graphicData uri="http://schemas.openxmlformats.org/drawingml/2006/table">
            <a:tbl>
              <a:tblPr>
                <a:noFill/>
                <a:tableStyleId>{B7F078A1-4752-4EE9-99DA-8D29E1EE15C4}</a:tableStyleId>
              </a:tblPr>
              <a:tblGrid>
                <a:gridCol w="511775"/>
                <a:gridCol w="4093600"/>
                <a:gridCol w="4276725"/>
              </a:tblGrid>
              <a:tr h="838325">
                <a:tc>
                  <a:txBody>
                    <a:bodyPr/>
                    <a:lstStyle/>
                    <a:p>
                      <a:pPr indent="0" lvl="0" marL="0" rtl="0" algn="l">
                        <a:spcBef>
                          <a:spcPts val="0"/>
                        </a:spcBef>
                        <a:spcAft>
                          <a:spcPts val="0"/>
                        </a:spcAft>
                        <a:buNone/>
                      </a:pPr>
                      <a:r>
                        <a:rPr lang="en-GB" sz="1600">
                          <a:latin typeface="Nunito Sans"/>
                          <a:ea typeface="Nunito Sans"/>
                          <a:cs typeface="Nunito Sans"/>
                          <a:sym typeface="Nunito Sans"/>
                        </a:rPr>
                        <a:t>1)</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a:t>
                      </a:r>
                      <a:r>
                        <a:rPr b="1" lang="en-GB" sz="1600">
                          <a:solidFill>
                            <a:schemeClr val="dk1"/>
                          </a:solidFill>
                          <a:latin typeface="Nunito Sans"/>
                          <a:ea typeface="Nunito Sans"/>
                          <a:cs typeface="Nunito Sans"/>
                          <a:sym typeface="Nunito Sans"/>
                        </a:rPr>
                        <a:t>Write down the first </a:t>
                      </a:r>
                      <a:r>
                        <a:rPr b="1" lang="en-GB" sz="1600">
                          <a:solidFill>
                            <a:schemeClr val="dk1"/>
                          </a:solidFill>
                          <a:latin typeface="Nunito Sans"/>
                          <a:ea typeface="Nunito Sans"/>
                          <a:cs typeface="Nunito Sans"/>
                          <a:sym typeface="Nunito Sans"/>
                        </a:rPr>
                        <a:t>7 multiples of 13</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Write down the factors of 45</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hMerge="1"/>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a:t>
                      </a:r>
                      <a:r>
                        <a:rPr b="1" lang="en-GB" sz="1600">
                          <a:solidFill>
                            <a:schemeClr val="dk1"/>
                          </a:solidFill>
                          <a:latin typeface="Nunito Sans"/>
                          <a:ea typeface="Nunito Sans"/>
                          <a:cs typeface="Nunito Sans"/>
                          <a:sym typeface="Nunito Sans"/>
                        </a:rPr>
                        <a:t>What is the sum of 28 and 79?</a:t>
                      </a:r>
                      <a:endParaRPr b="1" sz="1600">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Calculate</a:t>
                      </a:r>
                      <a:r>
                        <a:rPr b="1" lang="en-GB" sz="1600">
                          <a:solidFill>
                            <a:schemeClr val="dk1"/>
                          </a:solidFill>
                          <a:latin typeface="Nunito Sans"/>
                          <a:ea typeface="Nunito Sans"/>
                          <a:cs typeface="Nunito Sans"/>
                          <a:sym typeface="Nunito Sans"/>
                        </a:rPr>
                        <a:t> the difference between 65 and 17?</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4 – -9</a:t>
                      </a:r>
                      <a:endParaRPr sz="1600">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-24 </a:t>
                      </a:r>
                      <a:r>
                        <a:rPr b="1" lang="en-GB" sz="1600">
                          <a:solidFill>
                            <a:srgbClr val="222222"/>
                          </a:solidFill>
                          <a:highlight>
                            <a:schemeClr val="lt1"/>
                          </a:highlight>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 12</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r>
              <a:tr h="72915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What is the product of 8 and 23?</a:t>
                      </a:r>
                      <a:endParaRPr sz="1600">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What is 96 divided by 8?</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r>
              <a:tr h="58357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b="1" lang="en-GB" sz="1600">
                          <a:solidFill>
                            <a:schemeClr val="dk1"/>
                          </a:solidFill>
                          <a:latin typeface="Nunito Sans"/>
                          <a:ea typeface="Nunito Sans"/>
                          <a:cs typeface="Nunito Sans"/>
                          <a:sym typeface="Nunito Sans"/>
                        </a:rPr>
                        <a:t>Write in figures the number </a:t>
                      </a:r>
                      <a:r>
                        <a:rPr b="1" lang="en-GB" sz="1600">
                          <a:solidFill>
                            <a:schemeClr val="dk1"/>
                          </a:solidFill>
                          <a:latin typeface="Nunito Sans"/>
                          <a:ea typeface="Nunito Sans"/>
                          <a:cs typeface="Nunito Sans"/>
                          <a:sym typeface="Nunito Sans"/>
                        </a:rPr>
                        <a:t>sixty six thousand, and eighty five</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hMerge="1"/>
              </a:tr>
            </a:tbl>
          </a:graphicData>
        </a:graphic>
      </p:graphicFrame>
      <p:sp>
        <p:nvSpPr>
          <p:cNvPr id="112" name="Google Shape;112;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 3</a:t>
            </a:r>
            <a:endParaRPr b="1">
              <a:solidFill>
                <a:srgbClr val="FFFFFF"/>
              </a:solidFill>
              <a:latin typeface="Nunito Sans"/>
              <a:ea typeface="Nunito Sans"/>
              <a:cs typeface="Nunito Sans"/>
              <a:sym typeface="Nunito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graphicFrame>
        <p:nvGraphicFramePr>
          <p:cNvPr id="117" name="Google Shape;117;p23"/>
          <p:cNvGraphicFramePr/>
          <p:nvPr/>
        </p:nvGraphicFramePr>
        <p:xfrm>
          <a:off x="108050" y="862525"/>
          <a:ext cx="3000000" cy="3000000"/>
        </p:xfrm>
        <a:graphic>
          <a:graphicData uri="http://schemas.openxmlformats.org/drawingml/2006/table">
            <a:tbl>
              <a:tblPr>
                <a:noFill/>
                <a:tableStyleId>{B7F078A1-4752-4EE9-99DA-8D29E1EE15C4}</a:tableStyleId>
              </a:tblPr>
              <a:tblGrid>
                <a:gridCol w="460175"/>
                <a:gridCol w="4145200"/>
                <a:gridCol w="4276725"/>
              </a:tblGrid>
              <a:tr h="838325">
                <a:tc>
                  <a:txBody>
                    <a:bodyPr/>
                    <a:lstStyle/>
                    <a:p>
                      <a:pPr indent="0" lvl="0" marL="0" rtl="0" algn="l">
                        <a:spcBef>
                          <a:spcPts val="0"/>
                        </a:spcBef>
                        <a:spcAft>
                          <a:spcPts val="0"/>
                        </a:spcAft>
                        <a:buNone/>
                      </a:pPr>
                      <a:r>
                        <a:rPr lang="en-GB" sz="1600">
                          <a:latin typeface="Nunito Sans"/>
                          <a:ea typeface="Nunito Sans"/>
                          <a:cs typeface="Nunito Sans"/>
                          <a:sym typeface="Nunito Sans"/>
                        </a:rPr>
                        <a:t>1)</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a:t>
                      </a:r>
                      <a:r>
                        <a:rPr b="1" lang="en-GB" sz="1600">
                          <a:solidFill>
                            <a:schemeClr val="dk1"/>
                          </a:solidFill>
                          <a:latin typeface="Nunito Sans"/>
                          <a:ea typeface="Nunito Sans"/>
                          <a:cs typeface="Nunito Sans"/>
                          <a:sym typeface="Nunito Sans"/>
                        </a:rPr>
                        <a:t>Write down the first 7 multiples of 13 </a:t>
                      </a:r>
                      <a:r>
                        <a:rPr b="1" lang="en-GB" sz="1600">
                          <a:solidFill>
                            <a:srgbClr val="00BC89"/>
                          </a:solidFill>
                          <a:latin typeface="Nunito Sans"/>
                          <a:ea typeface="Nunito Sans"/>
                          <a:cs typeface="Nunito Sans"/>
                          <a:sym typeface="Nunito Sans"/>
                        </a:rPr>
                        <a:t>= 13, 26, 39, 52, 65, 78, 91</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Write down the factors of 45 </a:t>
                      </a:r>
                      <a:r>
                        <a:rPr b="1" lang="en-GB" sz="1600">
                          <a:solidFill>
                            <a:srgbClr val="00BC89"/>
                          </a:solidFill>
                          <a:latin typeface="Nunito Sans"/>
                          <a:ea typeface="Nunito Sans"/>
                          <a:cs typeface="Nunito Sans"/>
                          <a:sym typeface="Nunito Sans"/>
                        </a:rPr>
                        <a:t>= 1, 3, 5, 9, 15, 45</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hMerge="1"/>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a:t>
                      </a:r>
                      <a:r>
                        <a:rPr b="1" lang="en-GB" sz="1600">
                          <a:solidFill>
                            <a:schemeClr val="dk1"/>
                          </a:solidFill>
                          <a:latin typeface="Nunito Sans"/>
                          <a:ea typeface="Nunito Sans"/>
                          <a:cs typeface="Nunito Sans"/>
                          <a:sym typeface="Nunito Sans"/>
                        </a:rPr>
                        <a:t>What is the sum of 28 and 79?</a:t>
                      </a:r>
                      <a:endParaRPr sz="16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1" lang="en-GB" sz="1600">
                          <a:solidFill>
                            <a:srgbClr val="00BC89"/>
                          </a:solidFill>
                          <a:latin typeface="Nunito Sans"/>
                          <a:ea typeface="Nunito Sans"/>
                          <a:cs typeface="Nunito Sans"/>
                          <a:sym typeface="Nunito Sans"/>
                        </a:rPr>
                        <a:t>= 107</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Calculate the difference between 65 and 17?</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 48</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B7B7B7"/>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6806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4 – -9</a:t>
                      </a:r>
                      <a:endParaRPr sz="16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1" lang="en-GB" sz="1600">
                          <a:solidFill>
                            <a:srgbClr val="00BC89"/>
                          </a:solidFill>
                          <a:latin typeface="Nunito Sans"/>
                          <a:ea typeface="Nunito Sans"/>
                          <a:cs typeface="Nunito Sans"/>
                          <a:sym typeface="Nunito Sans"/>
                        </a:rPr>
                        <a:t>= 13</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-24 </a:t>
                      </a:r>
                      <a:r>
                        <a:rPr b="1" lang="en-GB" sz="1600">
                          <a:solidFill>
                            <a:srgbClr val="222222"/>
                          </a:solidFill>
                          <a:highlight>
                            <a:schemeClr val="lt1"/>
                          </a:highlight>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 12</a:t>
                      </a:r>
                      <a:endParaRPr b="1" sz="1600">
                        <a:solidFill>
                          <a:srgbClr val="93C47D"/>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 2</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B7B7B7"/>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6806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What is the product of 8 and 23?</a:t>
                      </a:r>
                      <a:endParaRPr sz="16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1" lang="en-GB" sz="1600">
                          <a:solidFill>
                            <a:srgbClr val="00BC89"/>
                          </a:solidFill>
                          <a:latin typeface="Nunito Sans"/>
                          <a:ea typeface="Nunito Sans"/>
                          <a:cs typeface="Nunito Sans"/>
                          <a:sym typeface="Nunito Sans"/>
                        </a:rPr>
                        <a:t>= 184</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What is 96 divided by 8?</a:t>
                      </a:r>
                      <a:endParaRPr b="1" sz="1600">
                        <a:solidFill>
                          <a:srgbClr val="222222"/>
                        </a:solidFill>
                        <a:highlight>
                          <a:schemeClr val="lt1"/>
                        </a:highlight>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1" lang="en-GB" sz="1600">
                          <a:solidFill>
                            <a:srgbClr val="00BC89"/>
                          </a:solidFill>
                          <a:latin typeface="Nunito Sans"/>
                          <a:ea typeface="Nunito Sans"/>
                          <a:cs typeface="Nunito Sans"/>
                          <a:sym typeface="Nunito Sans"/>
                        </a:rPr>
                        <a:t>= 12</a:t>
                      </a:r>
                      <a:endParaRPr sz="1600">
                        <a:latin typeface="Nunito Sans"/>
                        <a:ea typeface="Nunito Sans"/>
                        <a:cs typeface="Nunito Sans"/>
                        <a:sym typeface="Nunito Sans"/>
                      </a:endParaRPr>
                    </a:p>
                  </a:txBody>
                  <a:tcPr marT="91425" marB="91425" marR="91425" marL="91425">
                    <a:lnL cap="flat" cmpd="sng" w="9525">
                      <a:solidFill>
                        <a:srgbClr val="B7B7B7"/>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63210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b="1" lang="en-GB" sz="1600">
                          <a:solidFill>
                            <a:schemeClr val="dk1"/>
                          </a:solidFill>
                          <a:latin typeface="Nunito Sans"/>
                          <a:ea typeface="Nunito Sans"/>
                          <a:cs typeface="Nunito Sans"/>
                          <a:sym typeface="Nunito Sans"/>
                        </a:rPr>
                        <a:t>Write in figures the number sixty six thousand, and eighty five</a:t>
                      </a:r>
                      <a:endParaRPr sz="16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1" lang="en-GB" sz="1600">
                          <a:solidFill>
                            <a:srgbClr val="00BC89"/>
                          </a:solidFill>
                          <a:latin typeface="Nunito Sans"/>
                          <a:ea typeface="Nunito Sans"/>
                          <a:cs typeface="Nunito Sans"/>
                          <a:sym typeface="Nunito Sans"/>
                        </a:rPr>
                        <a:t>= 66 085</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hMerge="1"/>
              </a:tr>
            </a:tbl>
          </a:graphicData>
        </a:graphic>
      </p:graphicFrame>
      <p:sp>
        <p:nvSpPr>
          <p:cNvPr id="118" name="Google Shape;118;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 3</a:t>
            </a:r>
            <a:endParaRPr b="1">
              <a:solidFill>
                <a:srgbClr val="FFFFFF"/>
              </a:solidFill>
              <a:latin typeface="Nunito Sans"/>
              <a:ea typeface="Nunito Sans"/>
              <a:cs typeface="Nunito Sans"/>
              <a:sym typeface="Nunito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