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5BAD15D-14A0-4A74-AB5A-B09158A7134A}">
  <a:tblStyle styleId="{D5BAD15D-14A0-4A74-AB5A-B09158A713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B4E6AE3-70BC-478B-838D-480F7283D74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7dc60436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d7dc604361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d7dc604361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d7dc604361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7dc60436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d7dc604361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7dc604361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d7dc604361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b1961ad1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b1961ad1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99a7122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99a7122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d9c7bf38d3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d9c7bf38d3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d7dc60436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d7dc604361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7dc6043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d7dc60436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7dc604361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d7dc604361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7dc60436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d7dc604361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d7dc604361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d7dc604361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Term</a:t>
            </a:r>
            <a:endParaRPr sz="1200"/>
          </a:p>
        </p:txBody>
      </p:sp>
      <p:graphicFrame>
        <p:nvGraphicFramePr>
          <p:cNvPr id="27" name="Google Shape;27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Google Shape;129;p24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632325"/>
                <a:gridCol w="382850"/>
                <a:gridCol w="4862450"/>
              </a:tblGrid>
              <a:tr h="1078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months have 31 days.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leap year has 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days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scatter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estimate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height of a plant after three days of planting.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78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km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078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have 3 coins. The sum of their values is 90p. What three coins do I have?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75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8.94 ÷ 2.5 = 3.576, what is 89.4 ÷ 0.025?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30" name="Google Shape;13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1" name="Google Shape;131;p24"/>
          <p:cNvPicPr preferRelativeResize="0"/>
          <p:nvPr/>
        </p:nvPicPr>
        <p:blipFill rotWithShape="1">
          <a:blip r:embed="rId3">
            <a:alphaModFix/>
          </a:blip>
          <a:srcRect b="4680" l="0" r="0" t="0"/>
          <a:stretch/>
        </p:blipFill>
        <p:spPr>
          <a:xfrm>
            <a:off x="4824625" y="1597800"/>
            <a:ext cx="3412251" cy="302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5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632325"/>
                <a:gridCol w="382850"/>
                <a:gridCol w="4862450"/>
              </a:tblGrid>
              <a:tr h="108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7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months have 31 days.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leap year has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366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days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scatter graph to estimate the height of a plant after three days of planting.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7-11mm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8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10 000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km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1 000 000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r>
                        <a:rPr b="1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08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have 3 coins. The sum of their values is 90p. What three coins do I have?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20p, 20p, 50p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688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8.94 ÷ 2.5 = 3.576, what is 89.4 ÷ 0.025?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3576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37" name="Google Shape;137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8" name="Google Shape;138;p25"/>
          <p:cNvPicPr preferRelativeResize="0"/>
          <p:nvPr/>
        </p:nvPicPr>
        <p:blipFill rotWithShape="1">
          <a:blip r:embed="rId3">
            <a:alphaModFix/>
          </a:blip>
          <a:srcRect b="3660" l="0" r="0" t="0"/>
          <a:stretch/>
        </p:blipFill>
        <p:spPr>
          <a:xfrm>
            <a:off x="4824625" y="1597800"/>
            <a:ext cx="3375849" cy="302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6"/>
          <p:cNvGraphicFramePr/>
          <p:nvPr/>
        </p:nvGraphicFramePr>
        <p:xfrm>
          <a:off x="1309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658100"/>
                <a:gridCol w="382850"/>
                <a:gridCol w="4836675"/>
              </a:tblGrid>
              <a:tr h="70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hours are there in one week?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pass mark for a test is 70%. Based on the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how many students passed?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useful approximation is 1.6 km ≈ 1 mile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miles = </a:t>
                      </a:r>
                      <a:r>
                        <a:rPr b="1" lang="en-GB" sz="15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km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 km = </a:t>
                      </a:r>
                      <a:r>
                        <a:rPr b="1" lang="en-GB" sz="15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miles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have 6 coins. They all have a different value. Each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coin is worth less than £1. How much money do I have in total?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571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12.0888 ÷ 1.84 = 6.57, what is 6.57 x 0.184?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44" name="Google Shape;14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5" name="Google Shape;145;p26"/>
          <p:cNvPicPr preferRelativeResize="0"/>
          <p:nvPr/>
        </p:nvPicPr>
        <p:blipFill rotWithShape="1">
          <a:blip r:embed="rId3">
            <a:alphaModFix/>
          </a:blip>
          <a:srcRect b="0" l="0" r="0" t="10897"/>
          <a:stretch/>
        </p:blipFill>
        <p:spPr>
          <a:xfrm>
            <a:off x="4176375" y="1709575"/>
            <a:ext cx="4447401" cy="302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7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658100"/>
                <a:gridCol w="382850"/>
                <a:gridCol w="4836675"/>
              </a:tblGrid>
              <a:tr h="658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hours are there in one week?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168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pass mark for a test is 70%. Based on the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how many students passed?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09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useful approximation is 1.6 km ≈ 1 mile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miles =</a:t>
                      </a:r>
                      <a:r>
                        <a:rPr b="1" lang="en-GB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8 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km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 km =</a:t>
                      </a:r>
                      <a:r>
                        <a:rPr b="1" lang="en-GB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20 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miles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209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have 6 coins. They all have a different value. Each coin is worth less than £1. How much money do I have in total? </a:t>
                      </a: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88p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44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12.0888 ÷ 1.84 = 6.57, what is 6.57 x 0.184? </a:t>
                      </a:r>
                      <a:b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1.20888</a:t>
                      </a:r>
                      <a:endParaRPr b="1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51" name="Google Shape;151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7"/>
          <p:cNvPicPr preferRelativeResize="0"/>
          <p:nvPr/>
        </p:nvPicPr>
        <p:blipFill rotWithShape="1">
          <a:blip r:embed="rId3">
            <a:alphaModFix/>
          </a:blip>
          <a:srcRect b="0" l="0" r="0" t="10897"/>
          <a:stretch/>
        </p:blipFill>
        <p:spPr>
          <a:xfrm>
            <a:off x="4176375" y="1709575"/>
            <a:ext cx="4447401" cy="302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174000" y="4081500"/>
            <a:ext cx="8829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Nunito Sans"/>
                <a:ea typeface="Nunito Sans"/>
                <a:cs typeface="Nunito Sans"/>
                <a:sym typeface="Nunito Sans"/>
              </a:rPr>
              <a:t>The questions can be used as a prompt for the beginning of a conversion chart, or glossary, for application type problems. There is a contrast between question 4 (known results) and question 5 (approximating results); perhaps this could be used as a conversation starter.</a:t>
            </a:r>
            <a:endParaRPr sz="1500"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{CB4E6AE3-70BC-478B-838D-480F7283D74A}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Although independent topics, the skills this week can be viewed as a consequence, or application, of previous weeks’ work. Students should be encouraged to make sure facts are known, as these will be used far beyond exam scenarios.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Time and date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Unit conversion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Money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known result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Scatter graphs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51663" y="761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{CB4E6AE3-70BC-478B-838D-480F7283D74A}</a:tableStyleId>
              </a:tblPr>
              <a:tblGrid>
                <a:gridCol w="88406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05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Time and date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makes dealing with time and date calculations different to calculations in our standard number system?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Unit conversion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the conversion between km and miles is an approximation? How much does this matter?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Money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 you prefer to do money calculations in pounds (with decimals) or pence (with integers), and why?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Would your choice make a difference to the final solution?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known result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this topic relate to place value and the base 10 number system?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Scatter graphs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 between correlation and causation?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reliable do you think scatter graphs are when making predictions? Is this affected by the range of data?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60200"/>
                <a:gridCol w="1544275"/>
                <a:gridCol w="1477625"/>
                <a:gridCol w="511750"/>
                <a:gridCol w="4888250"/>
              </a:tblGrid>
              <a:tr h="924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statements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day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hours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hour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minutes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scatter graph, describe the correlation between variable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variable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74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2)a)b)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m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cm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924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spend £2.80. I pay with a £5 note. How much change should I receive?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63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0.2 x 0.78 = 0.156, what is 0.2 x 0.078?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0025" y="1571675"/>
            <a:ext cx="3218712" cy="324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60200"/>
                <a:gridCol w="1544275"/>
                <a:gridCol w="1606525"/>
                <a:gridCol w="382850"/>
                <a:gridCol w="4888250"/>
              </a:tblGrid>
              <a:tr h="97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day =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24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hours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hour =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60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minutes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scatter graph, describe the correlation between variable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variable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Positive correlation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38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2)a)b)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m =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100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cm =</a:t>
                      </a:r>
                      <a:r>
                        <a:rPr b="1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10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97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spend £2.80. I pay with a £5 note. How much change should I receive?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£2.20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03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0.2 x 0.78 = 0.156, what is 0.2 x 0.078?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0.0156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5525" y="1850050"/>
            <a:ext cx="2929657" cy="294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Google Shape;101;p20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825700"/>
                <a:gridCol w="382850"/>
                <a:gridCol w="4669075"/>
              </a:tblGrid>
              <a:tr h="94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days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hours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 hours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minutes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Based on the scatter graph, describe the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correlation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between age and internet usage.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1.75 km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 mm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100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buy 5 snacks. Each snack is 85p.  I pay with a £5 note. How much change should I receive?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3.8 x 1.09 = 4.142, what is 38 x 109?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3" name="Google Shape;103;p20"/>
          <p:cNvPicPr preferRelativeResize="0"/>
          <p:nvPr/>
        </p:nvPicPr>
        <p:blipFill rotWithShape="1">
          <a:blip r:embed="rId3">
            <a:alphaModFix/>
          </a:blip>
          <a:srcRect b="5589" l="0" r="0" t="0"/>
          <a:stretch/>
        </p:blipFill>
        <p:spPr>
          <a:xfrm>
            <a:off x="4793425" y="1698450"/>
            <a:ext cx="3491875" cy="28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21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761225"/>
                <a:gridCol w="447325"/>
                <a:gridCol w="4669075"/>
              </a:tblGrid>
              <a:tr h="1025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days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72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hours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 hours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150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minutes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Based on the scatter graph, describe the correlation between age and internet usage.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 correlation</a:t>
                      </a:r>
                      <a:endParaRPr b="1"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0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1.75 km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1750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 mm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5.4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201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buy 5 snacks. Each snack is 85p.  I pay with a £5 note. How much change should I receive? </a:t>
                      </a:r>
                      <a:r>
                        <a:rPr b="1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75p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673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3.8 x 1.09 = 4.142, what is 38 x 109? </a:t>
                      </a:r>
                      <a:r>
                        <a:rPr b="1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4142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09" name="Google Shape;109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0" name="Google Shape;110;p21"/>
          <p:cNvPicPr preferRelativeResize="0"/>
          <p:nvPr/>
        </p:nvPicPr>
        <p:blipFill rotWithShape="1">
          <a:blip r:embed="rId3">
            <a:alphaModFix/>
          </a:blip>
          <a:srcRect b="5267" l="0" r="0" t="0"/>
          <a:stretch/>
        </p:blipFill>
        <p:spPr>
          <a:xfrm>
            <a:off x="4803525" y="1819725"/>
            <a:ext cx="3491875" cy="280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" name="Google Shape;115;p22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696775"/>
                <a:gridCol w="382850"/>
                <a:gridCol w="4798000"/>
              </a:tblGrid>
              <a:tr h="967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years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months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3.5 minutes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seconds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line of best fit has been drawn for a scatter graph. Estimate the value of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b="1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5.5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67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km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m =</a:t>
                      </a:r>
                      <a:r>
                        <a:rPr b="1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mm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967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have lunch with a friend. Our bill is £24.90.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each pay half of the bill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How much is my share?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45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0.72 x 3.11 = 2.2392, what is 7.2 x 0.311?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16" name="Google Shape;116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0300" y="1613650"/>
            <a:ext cx="3103334" cy="318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23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{D5BAD15D-14A0-4A74-AB5A-B09158A7134A}</a:tableStyleId>
              </a:tblPr>
              <a:tblGrid>
                <a:gridCol w="447300"/>
                <a:gridCol w="1557175"/>
                <a:gridCol w="1696775"/>
                <a:gridCol w="382850"/>
                <a:gridCol w="4798000"/>
              </a:tblGrid>
              <a:tr h="955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statements: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years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60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months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3.5 minutes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210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seconds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line of best fit has been drawn for a scatter graph. Estimate the value of </a:t>
                      </a:r>
                      <a:r>
                        <a:rPr b="1" i="1" lang="en-GB" sz="15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 </a:t>
                      </a:r>
                      <a:r>
                        <a:rPr b="1" i="1" lang="en-GB" sz="15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5.5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4.5</a:t>
                      </a:r>
                      <a:endParaRPr b="1"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55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conversions: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km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100 000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m =</a:t>
                      </a:r>
                      <a:r>
                        <a:rPr b="1" lang="en-GB" sz="15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5000 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226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 have lunch with a friend. Our bill is £24.90.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each pay half of the bill.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How much is my share? </a:t>
                      </a:r>
                      <a:r>
                        <a:rPr b="1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£12.45</a:t>
                      </a:r>
                      <a:endParaRPr b="1"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712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0.72 x 3.11 = 2.2392, what is 7.2 x 0.311?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2.2392</a:t>
                      </a:r>
                      <a:endParaRPr b="1"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23" name="Google Shape;123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9150" y="1625775"/>
            <a:ext cx="3038975" cy="311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