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613E0C-2784-43BD-B4AF-1113236DC965}">
  <a:tblStyle styleId="{B6613E0C-2784-43BD-B4AF-1113236DC96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BF8F24-5A67-43D5-B6B4-52B1B381BEBF}"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5D6F482-5E71-405F-A174-1821CC6F994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b69b7a45c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b69b7a45cc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dafa77dc20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dafa77dc20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ea376f7c4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ea376f7c4c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ea376f7c4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gea376f7c4c_0_1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ea376f7c4c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gea376f7c4c_0_1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b69b7a45cc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b69b7a45cc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b69b7a45c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b69b7a45c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dafa77dc2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dafa77dc2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ea376f7c4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ea376f7c4c_0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dafa77dc2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dafa77dc20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ea376f7c4c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gea376f7c4c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dafa77dc2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gdafa77dc20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ea376f7c4c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ea376f7c4c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58" name="Google Shape;58;p14"/>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59" name="Google Shape;59;p14"/>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sp>
        <p:nvSpPr>
          <p:cNvPr id="65" name="Google Shape;65;p16"/>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a:t>
            </a:r>
            <a:r>
              <a:rPr lang="en" sz="1000">
                <a:solidFill>
                  <a:srgbClr val="2779F5"/>
                </a:solidFill>
                <a:latin typeface="Nunito Sans"/>
                <a:ea typeface="Nunito Sans"/>
                <a:cs typeface="Nunito Sans"/>
                <a:sym typeface="Nunito Sans"/>
              </a:rPr>
              <a:t> Term</a:t>
            </a:r>
            <a:endParaRPr sz="1200"/>
          </a:p>
        </p:txBody>
      </p:sp>
      <p:graphicFrame>
        <p:nvGraphicFramePr>
          <p:cNvPr id="66" name="Google Shape;66;p16"/>
          <p:cNvGraphicFramePr/>
          <p:nvPr/>
        </p:nvGraphicFramePr>
        <p:xfrm>
          <a:off x="0" y="369300"/>
          <a:ext cx="3000000" cy="3000000"/>
        </p:xfrm>
        <a:graphic>
          <a:graphicData uri="http://schemas.openxmlformats.org/drawingml/2006/table">
            <a:tbl>
              <a:tblPr>
                <a:noFill/>
                <a:tableStyleId>{B6613E0C-2784-43BD-B4AF-1113236DC965}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67" name="Google Shape;67;p16"/>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6"/>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rgbClr val="FFFFFF"/>
                </a:solidFill>
                <a:latin typeface="Nunito Sans"/>
                <a:ea typeface="Nunito Sans"/>
                <a:cs typeface="Nunito Sans"/>
                <a:sym typeface="Nunito Sans"/>
              </a:rPr>
              <a:t>   thirdspacelearning.com </a:t>
            </a:r>
            <a:r>
              <a:rPr lang="en"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69" name="Google Shape;69;p16"/>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70" name="Shape 70"/>
        <p:cNvGrpSpPr/>
        <p:nvPr/>
      </p:nvGrpSpPr>
      <p:grpSpPr>
        <a:xfrm>
          <a:off x="0" y="0"/>
          <a:ext cx="0" cy="0"/>
          <a:chOff x="0" y="0"/>
          <a:chExt cx="0" cy="0"/>
        </a:xfrm>
      </p:grpSpPr>
      <p:sp>
        <p:nvSpPr>
          <p:cNvPr id="71" name="Google Shape;71;p17"/>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Autumn </a:t>
            </a:r>
            <a:r>
              <a:rPr lang="en" sz="1000">
                <a:solidFill>
                  <a:srgbClr val="2779F5"/>
                </a:solidFill>
                <a:latin typeface="Nunito Sans"/>
                <a:ea typeface="Nunito Sans"/>
                <a:cs typeface="Nunito Sans"/>
                <a:sym typeface="Nunito Sans"/>
              </a:rPr>
              <a:t>Term</a:t>
            </a:r>
            <a:endParaRPr sz="1200"/>
          </a:p>
        </p:txBody>
      </p:sp>
      <p:graphicFrame>
        <p:nvGraphicFramePr>
          <p:cNvPr id="72" name="Google Shape;72;p17"/>
          <p:cNvGraphicFramePr/>
          <p:nvPr/>
        </p:nvGraphicFramePr>
        <p:xfrm>
          <a:off x="0" y="369300"/>
          <a:ext cx="3000000" cy="3000000"/>
        </p:xfrm>
        <a:graphic>
          <a:graphicData uri="http://schemas.openxmlformats.org/drawingml/2006/table">
            <a:tbl>
              <a:tblPr>
                <a:noFill/>
                <a:tableStyleId>{B6613E0C-2784-43BD-B4AF-1113236DC965}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73" name="Google Shape;73;p1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4" name="Shape 74"/>
        <p:cNvGrpSpPr/>
        <p:nvPr/>
      </p:nvGrpSpPr>
      <p:grpSpPr>
        <a:xfrm>
          <a:off x="0" y="0"/>
          <a:ext cx="0" cy="0"/>
          <a:chOff x="0" y="0"/>
          <a:chExt cx="0" cy="0"/>
        </a:xfrm>
      </p:grpSpPr>
      <p:sp>
        <p:nvSpPr>
          <p:cNvPr id="75" name="Google Shape;75;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6" name="Google Shape;76;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7" name="Google Shape;77;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8" name="Google Shape;78;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9" name="Shape 79"/>
        <p:cNvGrpSpPr/>
        <p:nvPr/>
      </p:nvGrpSpPr>
      <p:grpSpPr>
        <a:xfrm>
          <a:off x="0" y="0"/>
          <a:ext cx="0" cy="0"/>
          <a:chOff x="0" y="0"/>
          <a:chExt cx="0" cy="0"/>
        </a:xfrm>
      </p:grpSpPr>
      <p:sp>
        <p:nvSpPr>
          <p:cNvPr id="80" name="Google Shape;80;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1" name="Google Shape;81;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2" name="Shape 82"/>
        <p:cNvGrpSpPr/>
        <p:nvPr/>
      </p:nvGrpSpPr>
      <p:grpSpPr>
        <a:xfrm>
          <a:off x="0" y="0"/>
          <a:ext cx="0" cy="0"/>
          <a:chOff x="0" y="0"/>
          <a:chExt cx="0" cy="0"/>
        </a:xfrm>
      </p:grpSpPr>
      <p:sp>
        <p:nvSpPr>
          <p:cNvPr id="83" name="Google Shape;83;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4" name="Google Shape;84;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5" name="Google Shape;85;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6" name="Shape 86"/>
        <p:cNvGrpSpPr/>
        <p:nvPr/>
      </p:nvGrpSpPr>
      <p:grpSpPr>
        <a:xfrm>
          <a:off x="0" y="0"/>
          <a:ext cx="0" cy="0"/>
          <a:chOff x="0" y="0"/>
          <a:chExt cx="0" cy="0"/>
        </a:xfrm>
      </p:grpSpPr>
      <p:sp>
        <p:nvSpPr>
          <p:cNvPr id="87" name="Google Shape;87;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8" name="Google Shape;8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9" name="Shape 89"/>
        <p:cNvGrpSpPr/>
        <p:nvPr/>
      </p:nvGrpSpPr>
      <p:grpSpPr>
        <a:xfrm>
          <a:off x="0" y="0"/>
          <a:ext cx="0" cy="0"/>
          <a:chOff x="0" y="0"/>
          <a:chExt cx="0" cy="0"/>
        </a:xfrm>
      </p:grpSpPr>
      <p:sp>
        <p:nvSpPr>
          <p:cNvPr id="90" name="Google Shape;90;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2" name="Google Shape;92;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3" name="Google Shape;93;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4" name="Google Shape;94;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5" name="Shape 95"/>
        <p:cNvGrpSpPr/>
        <p:nvPr/>
      </p:nvGrpSpPr>
      <p:grpSpPr>
        <a:xfrm>
          <a:off x="0" y="0"/>
          <a:ext cx="0" cy="0"/>
          <a:chOff x="0" y="0"/>
          <a:chExt cx="0" cy="0"/>
        </a:xfrm>
      </p:grpSpPr>
      <p:sp>
        <p:nvSpPr>
          <p:cNvPr id="96" name="Google Shape;96;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7" name="Google Shape;97;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8" name="Shape 98"/>
        <p:cNvGrpSpPr/>
        <p:nvPr/>
      </p:nvGrpSpPr>
      <p:grpSpPr>
        <a:xfrm>
          <a:off x="0" y="0"/>
          <a:ext cx="0" cy="0"/>
          <a:chOff x="0" y="0"/>
          <a:chExt cx="0" cy="0"/>
        </a:xfrm>
      </p:grpSpPr>
      <p:sp>
        <p:nvSpPr>
          <p:cNvPr id="99" name="Google Shape;99;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0" name="Google Shape;100;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1" name="Google Shape;101;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2" name="Shape 102"/>
        <p:cNvGrpSpPr/>
        <p:nvPr/>
      </p:nvGrpSpPr>
      <p:grpSpPr>
        <a:xfrm>
          <a:off x="0" y="0"/>
          <a:ext cx="0" cy="0"/>
          <a:chOff x="0" y="0"/>
          <a:chExt cx="0" cy="0"/>
        </a:xfrm>
      </p:grpSpPr>
      <p:sp>
        <p:nvSpPr>
          <p:cNvPr id="103" name="Google Shape;103;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4" name="Shape 104"/>
        <p:cNvGrpSpPr/>
        <p:nvPr/>
      </p:nvGrpSpPr>
      <p:grpSpPr>
        <a:xfrm>
          <a:off x="0" y="0"/>
          <a:ext cx="0" cy="0"/>
          <a:chOff x="0" y="0"/>
          <a:chExt cx="0" cy="0"/>
        </a:xfrm>
      </p:grpSpPr>
      <p:sp>
        <p:nvSpPr>
          <p:cNvPr id="105" name="Google Shape;105;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6" name="Google Shape;106;p2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07" name="Google Shape;107;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08" name="Google Shape;108;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09" name="Google Shape;109;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1.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7"/>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graphicFrame>
        <p:nvGraphicFramePr>
          <p:cNvPr id="186" name="Google Shape;186;p36"/>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199950"/>
                <a:gridCol w="1717050"/>
                <a:gridCol w="1350275"/>
                <a:gridCol w="3067850"/>
              </a:tblGrid>
              <a:tr h="165325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Harry gets paid £9.25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per hour. How much</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d</a:t>
                      </a:r>
                      <a:r>
                        <a:rPr lang="en" sz="1600">
                          <a:solidFill>
                            <a:schemeClr val="dk1"/>
                          </a:solidFill>
                          <a:latin typeface="Nunito Sans"/>
                          <a:ea typeface="Nunito Sans"/>
                          <a:cs typeface="Nunito Sans"/>
                          <a:sym typeface="Nunito Sans"/>
                        </a:rPr>
                        <a:t>oes he earn if he works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8 hours?</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A village population has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increased by 7% over 10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years. The current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population is 2,889. </a:t>
                      </a:r>
                      <a:r>
                        <a:rPr lang="en" sz="1600">
                          <a:solidFill>
                            <a:srgbClr val="000000"/>
                          </a:solidFill>
                          <a:latin typeface="Nunito Sans"/>
                          <a:ea typeface="Nunito Sans"/>
                          <a:cs typeface="Nunito Sans"/>
                          <a:sym typeface="Nunito Sans"/>
                        </a:rPr>
                        <a:t>What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was the population 10years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ago?</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Calculate the kinetic energy</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of a particle with mass (m)</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of 3kg and velocity (v) of</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4m/s, using the formula</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216232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Coffee sachets are sold in different</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quantities. Which offer is best value?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area of this sha</a:t>
                      </a:r>
                      <a:r>
                        <a:rPr b="1" lang="en" sz="1600">
                          <a:latin typeface="Nunito Sans"/>
                          <a:ea typeface="Nunito Sans"/>
                          <a:cs typeface="Nunito Sans"/>
                          <a:sym typeface="Nunito Sans"/>
                        </a:rPr>
                        <a:t>pe?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r>
            </a:tbl>
          </a:graphicData>
        </a:graphic>
      </p:graphicFrame>
      <p:grpSp>
        <p:nvGrpSpPr>
          <p:cNvPr id="187" name="Google Shape;187;p36"/>
          <p:cNvGrpSpPr/>
          <p:nvPr/>
        </p:nvGrpSpPr>
        <p:grpSpPr>
          <a:xfrm>
            <a:off x="7307219" y="1922093"/>
            <a:ext cx="235655" cy="481300"/>
            <a:chOff x="4963775" y="5368550"/>
            <a:chExt cx="294900" cy="481300"/>
          </a:xfrm>
        </p:grpSpPr>
        <p:cxnSp>
          <p:nvCxnSpPr>
            <p:cNvPr id="188" name="Google Shape;188;p36"/>
            <p:cNvCxnSpPr/>
            <p:nvPr/>
          </p:nvCxnSpPr>
          <p:spPr>
            <a:xfrm>
              <a:off x="4963775" y="5609200"/>
              <a:ext cx="294900" cy="0"/>
            </a:xfrm>
            <a:prstGeom prst="straightConnector1">
              <a:avLst/>
            </a:prstGeom>
            <a:noFill/>
            <a:ln cap="flat" cmpd="sng" w="19050">
              <a:solidFill>
                <a:schemeClr val="dk1"/>
              </a:solidFill>
              <a:prstDash val="solid"/>
              <a:round/>
              <a:headEnd len="med" w="med" type="none"/>
              <a:tailEnd len="med" w="med" type="none"/>
            </a:ln>
          </p:spPr>
        </p:cxnSp>
        <p:sp>
          <p:nvSpPr>
            <p:cNvPr id="189" name="Google Shape;189;p3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190" name="Google Shape;190;p3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191" name="Google Shape;191;p36"/>
          <p:cNvSpPr txBox="1"/>
          <p:nvPr/>
        </p:nvSpPr>
        <p:spPr>
          <a:xfrm>
            <a:off x="7552138" y="1949050"/>
            <a:ext cx="6534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mv</a:t>
            </a:r>
            <a:r>
              <a:rPr b="1" baseline="30000" lang="en" sz="1600">
                <a:solidFill>
                  <a:schemeClr val="dk1"/>
                </a:solidFill>
                <a:latin typeface="Nunito Sans"/>
                <a:ea typeface="Nunito Sans"/>
                <a:cs typeface="Nunito Sans"/>
                <a:sym typeface="Nunito Sans"/>
              </a:rPr>
              <a:t>2</a:t>
            </a:r>
            <a:endParaRPr baseline="30000">
              <a:solidFill>
                <a:schemeClr val="dk1"/>
              </a:solidFill>
              <a:latin typeface="Nunito Sans"/>
              <a:ea typeface="Nunito Sans"/>
              <a:cs typeface="Nunito Sans"/>
              <a:sym typeface="Nunito Sans"/>
            </a:endParaRPr>
          </a:p>
        </p:txBody>
      </p:sp>
      <p:sp>
        <p:nvSpPr>
          <p:cNvPr id="192" name="Google Shape;192;p36"/>
          <p:cNvSpPr txBox="1"/>
          <p:nvPr/>
        </p:nvSpPr>
        <p:spPr>
          <a:xfrm>
            <a:off x="6710648" y="1947200"/>
            <a:ext cx="8838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KE </a:t>
            </a:r>
            <a:r>
              <a:rPr b="1" i="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p:txBody>
      </p:sp>
      <p:sp>
        <p:nvSpPr>
          <p:cNvPr id="193" name="Google Shape;193;p36"/>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94" name="Google Shape;194;p36"/>
          <p:cNvPicPr preferRelativeResize="0"/>
          <p:nvPr/>
        </p:nvPicPr>
        <p:blipFill>
          <a:blip r:embed="rId3">
            <a:alphaModFix/>
          </a:blip>
          <a:stretch>
            <a:fillRect/>
          </a:stretch>
        </p:blipFill>
        <p:spPr>
          <a:xfrm>
            <a:off x="5654250" y="2995065"/>
            <a:ext cx="2253600" cy="1754635"/>
          </a:xfrm>
          <a:prstGeom prst="rect">
            <a:avLst/>
          </a:prstGeom>
          <a:noFill/>
          <a:ln>
            <a:noFill/>
          </a:ln>
        </p:spPr>
      </p:pic>
      <p:pic>
        <p:nvPicPr>
          <p:cNvPr id="195" name="Google Shape;195;p36"/>
          <p:cNvPicPr preferRelativeResize="0"/>
          <p:nvPr/>
        </p:nvPicPr>
        <p:blipFill>
          <a:blip r:embed="rId4">
            <a:alphaModFix/>
          </a:blip>
          <a:stretch>
            <a:fillRect/>
          </a:stretch>
        </p:blipFill>
        <p:spPr>
          <a:xfrm>
            <a:off x="1261363" y="3387799"/>
            <a:ext cx="2111475" cy="1238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aphicFrame>
        <p:nvGraphicFramePr>
          <p:cNvPr id="200" name="Google Shape;200;p37"/>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199950"/>
                <a:gridCol w="1717050"/>
                <a:gridCol w="1350275"/>
                <a:gridCol w="3067850"/>
              </a:tblGrid>
              <a:tr h="1654675">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Harry gets paid £9.25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per hour. How much</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does he earn if he works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8 hours? </a:t>
                      </a:r>
                      <a:r>
                        <a:rPr lang="en" sz="1600">
                          <a:solidFill>
                            <a:srgbClr val="00BB88"/>
                          </a:solidFill>
                          <a:latin typeface="Nunito Sans"/>
                          <a:ea typeface="Nunito Sans"/>
                          <a:cs typeface="Nunito Sans"/>
                          <a:sym typeface="Nunito Sans"/>
                        </a:rPr>
                        <a:t>£74</a:t>
                      </a:r>
                      <a:endParaRPr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A village population has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increased by 7% over 10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years. The current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population is 2,889. What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was the population </a:t>
                      </a:r>
                      <a:r>
                        <a:rPr lang="en" sz="1600">
                          <a:solidFill>
                            <a:srgbClr val="000000"/>
                          </a:solidFill>
                          <a:latin typeface="Nunito Sans"/>
                          <a:ea typeface="Nunito Sans"/>
                          <a:cs typeface="Nunito Sans"/>
                          <a:sym typeface="Nunito Sans"/>
                        </a:rPr>
                        <a:t>10years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a:t>
                      </a:r>
                      <a:r>
                        <a:rPr lang="en" sz="1600">
                          <a:solidFill>
                            <a:srgbClr val="000000"/>
                          </a:solidFill>
                          <a:latin typeface="Nunito Sans"/>
                          <a:ea typeface="Nunito Sans"/>
                          <a:cs typeface="Nunito Sans"/>
                          <a:sym typeface="Nunito Sans"/>
                        </a:rPr>
                        <a:t>a</a:t>
                      </a:r>
                      <a:r>
                        <a:rPr lang="en" sz="1600">
                          <a:solidFill>
                            <a:srgbClr val="000000"/>
                          </a:solidFill>
                          <a:latin typeface="Nunito Sans"/>
                          <a:ea typeface="Nunito Sans"/>
                          <a:cs typeface="Nunito Sans"/>
                          <a:sym typeface="Nunito Sans"/>
                        </a:rPr>
                        <a:t>go? </a:t>
                      </a:r>
                      <a:r>
                        <a:rPr lang="en" sz="1600">
                          <a:solidFill>
                            <a:srgbClr val="00BB88"/>
                          </a:solidFill>
                          <a:latin typeface="Nunito Sans"/>
                          <a:ea typeface="Nunito Sans"/>
                          <a:cs typeface="Nunito Sans"/>
                          <a:sym typeface="Nunito Sans"/>
                        </a:rPr>
                        <a:t>2700</a:t>
                      </a:r>
                      <a:endParaRPr b="0" sz="15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Calculate the kinetic energy</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of a particle with mass (m)</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of 3kg and velocity (v) of</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4m/s, using the formula</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   </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6232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Coffee sachets are sold in different</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quantities. Which offer is best value?</a:t>
                      </a:r>
                      <a:endParaRPr b="1"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the area of this sha</a:t>
                      </a:r>
                      <a:r>
                        <a:rPr b="1" lang="en" sz="1600">
                          <a:latin typeface="Nunito Sans"/>
                          <a:ea typeface="Nunito Sans"/>
                          <a:cs typeface="Nunito Sans"/>
                          <a:sym typeface="Nunito Sans"/>
                        </a:rPr>
                        <a:t>pe? </a:t>
                      </a:r>
                      <a:r>
                        <a:rPr b="1" lang="en" sz="1600">
                          <a:solidFill>
                            <a:srgbClr val="00BB88"/>
                          </a:solidFill>
                          <a:latin typeface="Nunito Sans"/>
                          <a:ea typeface="Nunito Sans"/>
                          <a:cs typeface="Nunito Sans"/>
                          <a:sym typeface="Nunito Sans"/>
                        </a:rPr>
                        <a:t>189cm</a:t>
                      </a:r>
                      <a:r>
                        <a:rPr b="1" baseline="30000" lang="en" sz="1600">
                          <a:solidFill>
                            <a:srgbClr val="00BB88"/>
                          </a:solidFill>
                          <a:latin typeface="Nunito Sans"/>
                          <a:ea typeface="Nunito Sans"/>
                          <a:cs typeface="Nunito Sans"/>
                          <a:sym typeface="Nunito Sans"/>
                        </a:rPr>
                        <a:t>2</a:t>
                      </a:r>
                      <a:endParaRPr b="1"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01" name="Google Shape;201;p37"/>
          <p:cNvGrpSpPr/>
          <p:nvPr/>
        </p:nvGrpSpPr>
        <p:grpSpPr>
          <a:xfrm>
            <a:off x="7307219" y="1922093"/>
            <a:ext cx="235655" cy="481300"/>
            <a:chOff x="4963775" y="5368550"/>
            <a:chExt cx="294900" cy="481300"/>
          </a:xfrm>
        </p:grpSpPr>
        <p:cxnSp>
          <p:nvCxnSpPr>
            <p:cNvPr id="202" name="Google Shape;202;p37"/>
            <p:cNvCxnSpPr/>
            <p:nvPr/>
          </p:nvCxnSpPr>
          <p:spPr>
            <a:xfrm>
              <a:off x="4963775" y="5609200"/>
              <a:ext cx="294900" cy="0"/>
            </a:xfrm>
            <a:prstGeom prst="straightConnector1">
              <a:avLst/>
            </a:prstGeom>
            <a:noFill/>
            <a:ln cap="flat" cmpd="sng" w="19050">
              <a:solidFill>
                <a:schemeClr val="dk1"/>
              </a:solidFill>
              <a:prstDash val="solid"/>
              <a:round/>
              <a:headEnd len="med" w="med" type="none"/>
              <a:tailEnd len="med" w="med" type="none"/>
            </a:ln>
          </p:spPr>
        </p:cxnSp>
        <p:sp>
          <p:nvSpPr>
            <p:cNvPr id="203" name="Google Shape;203;p3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2</a:t>
              </a:r>
              <a:endParaRPr b="1">
                <a:solidFill>
                  <a:schemeClr val="dk1"/>
                </a:solidFill>
                <a:latin typeface="Nunito Sans"/>
                <a:ea typeface="Nunito Sans"/>
                <a:cs typeface="Nunito Sans"/>
                <a:sym typeface="Nunito Sans"/>
              </a:endParaRPr>
            </a:p>
          </p:txBody>
        </p:sp>
        <p:sp>
          <p:nvSpPr>
            <p:cNvPr id="204" name="Google Shape;204;p3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1</a:t>
              </a:r>
              <a:endParaRPr b="1">
                <a:solidFill>
                  <a:schemeClr val="dk1"/>
                </a:solidFill>
                <a:latin typeface="Nunito Sans"/>
                <a:ea typeface="Nunito Sans"/>
                <a:cs typeface="Nunito Sans"/>
                <a:sym typeface="Nunito Sans"/>
              </a:endParaRPr>
            </a:p>
          </p:txBody>
        </p:sp>
      </p:grpSp>
      <p:sp>
        <p:nvSpPr>
          <p:cNvPr id="205" name="Google Shape;205;p37"/>
          <p:cNvSpPr txBox="1"/>
          <p:nvPr/>
        </p:nvSpPr>
        <p:spPr>
          <a:xfrm>
            <a:off x="7552149" y="1949050"/>
            <a:ext cx="5763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mv</a:t>
            </a:r>
            <a:r>
              <a:rPr b="1" baseline="30000" lang="en" sz="1600">
                <a:solidFill>
                  <a:schemeClr val="dk1"/>
                </a:solidFill>
                <a:latin typeface="Nunito Sans"/>
                <a:ea typeface="Nunito Sans"/>
                <a:cs typeface="Nunito Sans"/>
                <a:sym typeface="Nunito Sans"/>
              </a:rPr>
              <a:t>2</a:t>
            </a:r>
            <a:endParaRPr baseline="30000">
              <a:solidFill>
                <a:schemeClr val="dk1"/>
              </a:solidFill>
              <a:latin typeface="Nunito Sans"/>
              <a:ea typeface="Nunito Sans"/>
              <a:cs typeface="Nunito Sans"/>
              <a:sym typeface="Nunito Sans"/>
            </a:endParaRPr>
          </a:p>
        </p:txBody>
      </p:sp>
      <p:sp>
        <p:nvSpPr>
          <p:cNvPr id="206" name="Google Shape;206;p37"/>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4</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207" name="Google Shape;207;p37"/>
          <p:cNvPicPr preferRelativeResize="0"/>
          <p:nvPr/>
        </p:nvPicPr>
        <p:blipFill>
          <a:blip r:embed="rId3">
            <a:alphaModFix/>
          </a:blip>
          <a:stretch>
            <a:fillRect/>
          </a:stretch>
        </p:blipFill>
        <p:spPr>
          <a:xfrm>
            <a:off x="5654250" y="2995065"/>
            <a:ext cx="2253600" cy="1754635"/>
          </a:xfrm>
          <a:prstGeom prst="rect">
            <a:avLst/>
          </a:prstGeom>
          <a:noFill/>
          <a:ln>
            <a:noFill/>
          </a:ln>
        </p:spPr>
      </p:pic>
      <p:pic>
        <p:nvPicPr>
          <p:cNvPr id="208" name="Google Shape;208;p37"/>
          <p:cNvPicPr preferRelativeResize="0"/>
          <p:nvPr/>
        </p:nvPicPr>
        <p:blipFill>
          <a:blip r:embed="rId4">
            <a:alphaModFix/>
          </a:blip>
          <a:stretch>
            <a:fillRect/>
          </a:stretch>
        </p:blipFill>
        <p:spPr>
          <a:xfrm>
            <a:off x="1288925" y="3327850"/>
            <a:ext cx="1712594" cy="1004575"/>
          </a:xfrm>
          <a:prstGeom prst="rect">
            <a:avLst/>
          </a:prstGeom>
          <a:noFill/>
          <a:ln>
            <a:noFill/>
          </a:ln>
        </p:spPr>
      </p:pic>
      <p:sp>
        <p:nvSpPr>
          <p:cNvPr id="209" name="Google Shape;209;p37"/>
          <p:cNvSpPr txBox="1"/>
          <p:nvPr/>
        </p:nvSpPr>
        <p:spPr>
          <a:xfrm>
            <a:off x="7902700" y="1939865"/>
            <a:ext cx="70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600">
                <a:solidFill>
                  <a:srgbClr val="00BB88"/>
                </a:solidFill>
                <a:latin typeface="Nunito Sans"/>
                <a:ea typeface="Nunito Sans"/>
                <a:cs typeface="Nunito Sans"/>
                <a:sym typeface="Nunito Sans"/>
              </a:rPr>
              <a:t>24</a:t>
            </a:r>
            <a:r>
              <a:rPr b="1" i="1" lang="en" sz="1600">
                <a:solidFill>
                  <a:srgbClr val="00BB88"/>
                </a:solidFill>
                <a:latin typeface="Times New Roman"/>
                <a:ea typeface="Times New Roman"/>
                <a:cs typeface="Times New Roman"/>
                <a:sym typeface="Times New Roman"/>
              </a:rPr>
              <a:t>J</a:t>
            </a:r>
            <a:endParaRPr i="1" sz="1300">
              <a:latin typeface="Times New Roman"/>
              <a:ea typeface="Times New Roman"/>
              <a:cs typeface="Times New Roman"/>
              <a:sym typeface="Times New Roman"/>
            </a:endParaRPr>
          </a:p>
        </p:txBody>
      </p:sp>
      <p:sp>
        <p:nvSpPr>
          <p:cNvPr id="210" name="Google Shape;210;p37"/>
          <p:cNvSpPr txBox="1"/>
          <p:nvPr/>
        </p:nvSpPr>
        <p:spPr>
          <a:xfrm>
            <a:off x="108050" y="2995077"/>
            <a:ext cx="1855200" cy="431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24p per sachet</a:t>
            </a:r>
            <a:endParaRPr b="1" sz="1600">
              <a:solidFill>
                <a:srgbClr val="00BB88"/>
              </a:solidFill>
              <a:latin typeface="Nunito Sans"/>
              <a:ea typeface="Nunito Sans"/>
              <a:cs typeface="Nunito Sans"/>
              <a:sym typeface="Nunito Sans"/>
            </a:endParaRPr>
          </a:p>
        </p:txBody>
      </p:sp>
      <p:sp>
        <p:nvSpPr>
          <p:cNvPr id="211" name="Google Shape;211;p37"/>
          <p:cNvSpPr txBox="1"/>
          <p:nvPr/>
        </p:nvSpPr>
        <p:spPr>
          <a:xfrm>
            <a:off x="2177500" y="2995077"/>
            <a:ext cx="1855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00BB88"/>
                </a:solidFill>
                <a:latin typeface="Nunito Sans"/>
                <a:ea typeface="Nunito Sans"/>
                <a:cs typeface="Nunito Sans"/>
                <a:sym typeface="Nunito Sans"/>
              </a:rPr>
              <a:t>22p per sachet</a:t>
            </a:r>
            <a:endParaRPr b="1" sz="1600">
              <a:solidFill>
                <a:srgbClr val="00BB88"/>
              </a:solidFill>
              <a:latin typeface="Nunito Sans"/>
              <a:ea typeface="Nunito Sans"/>
              <a:cs typeface="Nunito Sans"/>
              <a:sym typeface="Nunito Sans"/>
            </a:endParaRPr>
          </a:p>
        </p:txBody>
      </p:sp>
      <p:sp>
        <p:nvSpPr>
          <p:cNvPr id="212" name="Google Shape;212;p37"/>
          <p:cNvSpPr txBox="1"/>
          <p:nvPr/>
        </p:nvSpPr>
        <p:spPr>
          <a:xfrm>
            <a:off x="279250" y="4243183"/>
            <a:ext cx="4175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00BB88"/>
                </a:solidFill>
                <a:latin typeface="Nunito Sans"/>
                <a:ea typeface="Nunito Sans"/>
                <a:cs typeface="Nunito Sans"/>
                <a:sym typeface="Nunito Sans"/>
              </a:rPr>
              <a:t>The box with 40 sachets offers the best value.</a:t>
            </a:r>
            <a:endParaRPr b="1" sz="1600">
              <a:solidFill>
                <a:srgbClr val="00BB88"/>
              </a:solidFill>
              <a:latin typeface="Nunito Sans"/>
              <a:ea typeface="Nunito Sans"/>
              <a:cs typeface="Nunito Sans"/>
              <a:sym typeface="Nunito Sans"/>
            </a:endParaRPr>
          </a:p>
        </p:txBody>
      </p:sp>
      <p:sp>
        <p:nvSpPr>
          <p:cNvPr id="213" name="Google Shape;213;p37"/>
          <p:cNvSpPr txBox="1"/>
          <p:nvPr/>
        </p:nvSpPr>
        <p:spPr>
          <a:xfrm>
            <a:off x="6710648" y="1947200"/>
            <a:ext cx="8838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KE </a:t>
            </a:r>
            <a:r>
              <a:rPr b="1" i="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graphicFrame>
        <p:nvGraphicFramePr>
          <p:cNvPr id="218" name="Google Shape;218;p38"/>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209525"/>
                <a:gridCol w="170747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A plumber charges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£78.75 for replacing a</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sink. The work took 2.5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hours to complete. What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was the plumber’s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hourly rate?</a:t>
                      </a:r>
                      <a:endParaRPr sz="16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b="0" lang="en" sz="1600">
                          <a:solidFill>
                            <a:srgbClr val="000000"/>
                          </a:solidFill>
                          <a:latin typeface="Nunito Sans"/>
                          <a:ea typeface="Nunito Sans"/>
                          <a:cs typeface="Nunito Sans"/>
                          <a:sym typeface="Nunito Sans"/>
                        </a:rPr>
                        <a:t> </a:t>
                      </a:r>
                      <a:r>
                        <a:rPr lang="en" sz="1600">
                          <a:solidFill>
                            <a:srgbClr val="000000"/>
                          </a:solidFill>
                          <a:latin typeface="Nunito Sans"/>
                          <a:ea typeface="Nunito Sans"/>
                          <a:cs typeface="Nunito Sans"/>
                          <a:sym typeface="Nunito Sans"/>
                        </a:rPr>
                        <a:t>The price of a TV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reduced by 10% but it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does not sell. The price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reduced by a further 10%.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TV was £800 at first.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What is the cost now?</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Convert 25</a:t>
                      </a:r>
                      <a:r>
                        <a:rPr baseline="30000" lang="en" sz="1600">
                          <a:solidFill>
                            <a:srgbClr val="000000"/>
                          </a:solidFill>
                          <a:latin typeface="Nunito Sans"/>
                          <a:ea typeface="Nunito Sans"/>
                          <a:cs typeface="Nunito Sans"/>
                          <a:sym typeface="Nunito Sans"/>
                        </a:rPr>
                        <a:t>o</a:t>
                      </a:r>
                      <a:r>
                        <a:rPr i="1" lang="en" sz="1600">
                          <a:solidFill>
                            <a:srgbClr val="000000"/>
                          </a:solidFill>
                          <a:latin typeface="Times New Roman"/>
                          <a:ea typeface="Times New Roman"/>
                          <a:cs typeface="Times New Roman"/>
                          <a:sym typeface="Times New Roman"/>
                        </a:rPr>
                        <a:t>C</a:t>
                      </a:r>
                      <a:r>
                        <a:rPr lang="en" sz="1600">
                          <a:solidFill>
                            <a:srgbClr val="000000"/>
                          </a:solidFill>
                          <a:latin typeface="Nunito Sans"/>
                          <a:ea typeface="Nunito Sans"/>
                          <a:cs typeface="Nunito Sans"/>
                          <a:sym typeface="Nunito Sans"/>
                        </a:rPr>
                        <a:t> to Fahrenheit</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a:t>
                      </a:r>
                      <a:r>
                        <a:rPr i="1" lang="en" sz="1600">
                          <a:solidFill>
                            <a:srgbClr val="000000"/>
                          </a:solidFill>
                          <a:latin typeface="Times New Roman"/>
                          <a:ea typeface="Times New Roman"/>
                          <a:cs typeface="Times New Roman"/>
                          <a:sym typeface="Times New Roman"/>
                        </a:rPr>
                        <a:t>F</a:t>
                      </a:r>
                      <a:r>
                        <a:rPr lang="en" sz="1600">
                          <a:solidFill>
                            <a:srgbClr val="000000"/>
                          </a:solidFill>
                          <a:latin typeface="Nunito Sans"/>
                          <a:ea typeface="Nunito Sans"/>
                          <a:cs typeface="Nunito Sans"/>
                          <a:sym typeface="Nunito Sans"/>
                        </a:rPr>
                        <a:t>), using the formula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102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Which size bottle of cola is best value?</a:t>
                      </a:r>
                      <a:endParaRPr b="1"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a:t>
                      </a:r>
                      <a:r>
                        <a:rPr b="1" lang="en" sz="1600">
                          <a:latin typeface="Nunito Sans"/>
                          <a:ea typeface="Nunito Sans"/>
                          <a:cs typeface="Nunito Sans"/>
                          <a:sym typeface="Nunito Sans"/>
                        </a:rPr>
                        <a:t>he area of this shape?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19" name="Google Shape;219;p38"/>
          <p:cNvGrpSpPr/>
          <p:nvPr/>
        </p:nvGrpSpPr>
        <p:grpSpPr>
          <a:xfrm>
            <a:off x="6625266" y="1534630"/>
            <a:ext cx="1785327" cy="481300"/>
            <a:chOff x="6710650" y="1922093"/>
            <a:chExt cx="1785327" cy="481300"/>
          </a:xfrm>
        </p:grpSpPr>
        <p:sp>
          <p:nvSpPr>
            <p:cNvPr id="220" name="Google Shape;220;p38"/>
            <p:cNvSpPr txBox="1"/>
            <p:nvPr/>
          </p:nvSpPr>
          <p:spPr>
            <a:xfrm>
              <a:off x="7750478" y="1949050"/>
              <a:ext cx="7455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lang="en" sz="1600">
                  <a:solidFill>
                    <a:schemeClr val="dk1"/>
                  </a:solidFill>
                  <a:latin typeface="Nunito Sans"/>
                  <a:ea typeface="Nunito Sans"/>
                  <a:cs typeface="Nunito Sans"/>
                  <a:sym typeface="Nunito Sans"/>
                </a:rPr>
                <a:t>) + 32</a:t>
              </a:r>
              <a:endParaRPr baseline="30000" sz="1600">
                <a:solidFill>
                  <a:schemeClr val="dk1"/>
                </a:solidFill>
                <a:latin typeface="Nunito Sans"/>
                <a:ea typeface="Nunito Sans"/>
                <a:cs typeface="Nunito Sans"/>
                <a:sym typeface="Nunito Sans"/>
              </a:endParaRPr>
            </a:p>
          </p:txBody>
        </p:sp>
        <p:grpSp>
          <p:nvGrpSpPr>
            <p:cNvPr id="221" name="Google Shape;221;p38"/>
            <p:cNvGrpSpPr/>
            <p:nvPr/>
          </p:nvGrpSpPr>
          <p:grpSpPr>
            <a:xfrm>
              <a:off x="7600112" y="1922093"/>
              <a:ext cx="235655" cy="481300"/>
              <a:chOff x="4963775" y="5368550"/>
              <a:chExt cx="294900" cy="481300"/>
            </a:xfrm>
          </p:grpSpPr>
          <p:cxnSp>
            <p:nvCxnSpPr>
              <p:cNvPr id="222" name="Google Shape;222;p38"/>
              <p:cNvCxnSpPr/>
              <p:nvPr/>
            </p:nvCxnSpPr>
            <p:spPr>
              <a:xfrm>
                <a:off x="4963775" y="5609200"/>
                <a:ext cx="294900" cy="0"/>
              </a:xfrm>
              <a:prstGeom prst="straightConnector1">
                <a:avLst/>
              </a:prstGeom>
              <a:noFill/>
              <a:ln cap="flat" cmpd="sng" w="19050">
                <a:solidFill>
                  <a:schemeClr val="dk1"/>
                </a:solidFill>
                <a:prstDash val="solid"/>
                <a:round/>
                <a:headEnd len="med" w="med" type="none"/>
                <a:tailEnd len="med" w="med" type="none"/>
              </a:ln>
            </p:spPr>
          </p:cxnSp>
          <p:sp>
            <p:nvSpPr>
              <p:cNvPr id="223" name="Google Shape;223;p3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5</a:t>
                </a:r>
                <a:endParaRPr b="1">
                  <a:solidFill>
                    <a:schemeClr val="dk1"/>
                  </a:solidFill>
                  <a:latin typeface="Nunito Sans"/>
                  <a:ea typeface="Nunito Sans"/>
                  <a:cs typeface="Nunito Sans"/>
                  <a:sym typeface="Nunito Sans"/>
                </a:endParaRPr>
              </a:p>
            </p:txBody>
          </p:sp>
          <p:sp>
            <p:nvSpPr>
              <p:cNvPr id="224" name="Google Shape;224;p3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9</a:t>
                </a:r>
                <a:endParaRPr b="1">
                  <a:solidFill>
                    <a:schemeClr val="dk1"/>
                  </a:solidFill>
                  <a:latin typeface="Nunito Sans"/>
                  <a:ea typeface="Nunito Sans"/>
                  <a:cs typeface="Nunito Sans"/>
                  <a:sym typeface="Nunito Sans"/>
                </a:endParaRPr>
              </a:p>
            </p:txBody>
          </p:sp>
        </p:grpSp>
        <p:sp>
          <p:nvSpPr>
            <p:cNvPr id="225" name="Google Shape;225;p38"/>
            <p:cNvSpPr txBox="1"/>
            <p:nvPr/>
          </p:nvSpPr>
          <p:spPr>
            <a:xfrm>
              <a:off x="6710650" y="1947200"/>
              <a:ext cx="10137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F </a:t>
              </a:r>
              <a:r>
                <a:rPr b="1" i="1"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a:t>
              </a:r>
              <a:r>
                <a:rPr b="1" i="1" lang="en" sz="1600">
                  <a:solidFill>
                    <a:schemeClr val="dk1"/>
                  </a:solidFill>
                  <a:latin typeface="Times New Roman"/>
                  <a:ea typeface="Times New Roman"/>
                  <a:cs typeface="Times New Roman"/>
                  <a:sym typeface="Times New Roman"/>
                </a:rPr>
                <a:t>C </a:t>
              </a:r>
              <a:r>
                <a:rPr b="1" lang="en" sz="1600">
                  <a:solidFill>
                    <a:schemeClr val="dk1"/>
                  </a:solidFill>
                  <a:latin typeface="Nunito Sans"/>
                  <a:ea typeface="Nunito Sans"/>
                  <a:cs typeface="Nunito Sans"/>
                  <a:sym typeface="Nunito Sans"/>
                </a:rPr>
                <a:t>x</a:t>
              </a:r>
              <a:endParaRPr b="1" i="1" sz="1600">
                <a:solidFill>
                  <a:schemeClr val="dk1"/>
                </a:solidFill>
                <a:latin typeface="Times New Roman"/>
                <a:ea typeface="Times New Roman"/>
                <a:cs typeface="Times New Roman"/>
                <a:sym typeface="Times New Roman"/>
              </a:endParaRPr>
            </a:p>
          </p:txBody>
        </p:sp>
      </p:grpSp>
      <p:sp>
        <p:nvSpPr>
          <p:cNvPr id="226" name="Google Shape;226;p38"/>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227" name="Google Shape;227;p38"/>
          <p:cNvPicPr preferRelativeResize="0"/>
          <p:nvPr/>
        </p:nvPicPr>
        <p:blipFill>
          <a:blip r:embed="rId3">
            <a:alphaModFix/>
          </a:blip>
          <a:stretch>
            <a:fillRect/>
          </a:stretch>
        </p:blipFill>
        <p:spPr>
          <a:xfrm>
            <a:off x="5492550" y="2971138"/>
            <a:ext cx="2666650" cy="1650775"/>
          </a:xfrm>
          <a:prstGeom prst="rect">
            <a:avLst/>
          </a:prstGeom>
          <a:noFill/>
          <a:ln>
            <a:noFill/>
          </a:ln>
        </p:spPr>
      </p:pic>
      <p:pic>
        <p:nvPicPr>
          <p:cNvPr id="228" name="Google Shape;228;p38"/>
          <p:cNvPicPr preferRelativeResize="0"/>
          <p:nvPr/>
        </p:nvPicPr>
        <p:blipFill>
          <a:blip r:embed="rId4">
            <a:alphaModFix/>
          </a:blip>
          <a:stretch>
            <a:fillRect/>
          </a:stretch>
        </p:blipFill>
        <p:spPr>
          <a:xfrm>
            <a:off x="830075" y="3035450"/>
            <a:ext cx="2908150" cy="12831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graphicFrame>
        <p:nvGraphicFramePr>
          <p:cNvPr id="233" name="Google Shape;233;p39"/>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209525"/>
                <a:gridCol w="170747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A plumber charges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£78.75 for replacing a</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sink. The work took 2.5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hours to complete. What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was the plumber’s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h</a:t>
                      </a:r>
                      <a:r>
                        <a:rPr lang="en" sz="1600">
                          <a:solidFill>
                            <a:schemeClr val="dk1"/>
                          </a:solidFill>
                          <a:latin typeface="Nunito Sans"/>
                          <a:ea typeface="Nunito Sans"/>
                          <a:cs typeface="Nunito Sans"/>
                          <a:sym typeface="Nunito Sans"/>
                        </a:rPr>
                        <a:t>ourly </a:t>
                      </a:r>
                      <a:r>
                        <a:rPr lang="en" sz="1600">
                          <a:solidFill>
                            <a:schemeClr val="dk1"/>
                          </a:solidFill>
                          <a:latin typeface="Nunito Sans"/>
                          <a:ea typeface="Nunito Sans"/>
                          <a:cs typeface="Nunito Sans"/>
                          <a:sym typeface="Nunito Sans"/>
                        </a:rPr>
                        <a:t>r</a:t>
                      </a:r>
                      <a:r>
                        <a:rPr lang="en" sz="1600">
                          <a:solidFill>
                            <a:schemeClr val="dk1"/>
                          </a:solidFill>
                          <a:latin typeface="Nunito Sans"/>
                          <a:ea typeface="Nunito Sans"/>
                          <a:cs typeface="Nunito Sans"/>
                          <a:sym typeface="Nunito Sans"/>
                        </a:rPr>
                        <a:t>ate? </a:t>
                      </a:r>
                      <a:r>
                        <a:rPr lang="en" sz="1600">
                          <a:solidFill>
                            <a:srgbClr val="00BB88"/>
                          </a:solidFill>
                          <a:latin typeface="Nunito Sans"/>
                          <a:ea typeface="Nunito Sans"/>
                          <a:cs typeface="Nunito Sans"/>
                          <a:sym typeface="Nunito Sans"/>
                        </a:rPr>
                        <a:t>£31.50</a:t>
                      </a:r>
                      <a:endParaRPr sz="16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The price of a TV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reduced by 10% but it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does not sell. The price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reduced by a further 10%.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TV was £800 at first.</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What is the cost now? </a:t>
                      </a:r>
                      <a:r>
                        <a:rPr lang="en" sz="1600">
                          <a:solidFill>
                            <a:srgbClr val="00BB88"/>
                          </a:solidFill>
                          <a:latin typeface="Nunito Sans"/>
                          <a:ea typeface="Nunito Sans"/>
                          <a:cs typeface="Nunito Sans"/>
                          <a:sym typeface="Nunito Sans"/>
                        </a:rPr>
                        <a:t>£648</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Convert 25</a:t>
                      </a:r>
                      <a:r>
                        <a:rPr baseline="30000" lang="en" sz="1600">
                          <a:solidFill>
                            <a:srgbClr val="000000"/>
                          </a:solidFill>
                          <a:latin typeface="Nunito Sans"/>
                          <a:ea typeface="Nunito Sans"/>
                          <a:cs typeface="Nunito Sans"/>
                          <a:sym typeface="Nunito Sans"/>
                        </a:rPr>
                        <a:t>o</a:t>
                      </a:r>
                      <a:r>
                        <a:rPr lang="en" sz="1600">
                          <a:solidFill>
                            <a:srgbClr val="000000"/>
                          </a:solidFill>
                          <a:latin typeface="Nunito Sans"/>
                          <a:ea typeface="Nunito Sans"/>
                          <a:cs typeface="Nunito Sans"/>
                          <a:sym typeface="Nunito Sans"/>
                        </a:rPr>
                        <a:t>C to Fahrenheit</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(F), using the formula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102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Which size bottle of cola is best value?</a:t>
                      </a:r>
                      <a:endParaRPr b="1"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What is t</a:t>
                      </a:r>
                      <a:r>
                        <a:rPr b="1" lang="en" sz="1600">
                          <a:latin typeface="Nunito Sans"/>
                          <a:ea typeface="Nunito Sans"/>
                          <a:cs typeface="Nunito Sans"/>
                          <a:sym typeface="Nunito Sans"/>
                        </a:rPr>
                        <a:t>he area of this shape? </a:t>
                      </a:r>
                      <a:r>
                        <a:rPr b="1" lang="en" sz="1600">
                          <a:solidFill>
                            <a:srgbClr val="00BB88"/>
                          </a:solidFill>
                          <a:latin typeface="Nunito Sans"/>
                          <a:ea typeface="Nunito Sans"/>
                          <a:cs typeface="Nunito Sans"/>
                          <a:sym typeface="Nunito Sans"/>
                        </a:rPr>
                        <a:t>31cm</a:t>
                      </a:r>
                      <a:r>
                        <a:rPr b="1" baseline="30000" lang="en" sz="1600">
                          <a:solidFill>
                            <a:srgbClr val="00BB88"/>
                          </a:solidFill>
                          <a:latin typeface="Nunito Sans"/>
                          <a:ea typeface="Nunito Sans"/>
                          <a:cs typeface="Nunito Sans"/>
                          <a:sym typeface="Nunito Sans"/>
                        </a:rPr>
                        <a:t>2</a:t>
                      </a:r>
                      <a:endParaRPr b="1"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grpSp>
        <p:nvGrpSpPr>
          <p:cNvPr id="234" name="Google Shape;234;p39"/>
          <p:cNvGrpSpPr/>
          <p:nvPr/>
        </p:nvGrpSpPr>
        <p:grpSpPr>
          <a:xfrm>
            <a:off x="6625266" y="1534630"/>
            <a:ext cx="1785327" cy="481300"/>
            <a:chOff x="6710650" y="1922093"/>
            <a:chExt cx="1785327" cy="481300"/>
          </a:xfrm>
        </p:grpSpPr>
        <p:sp>
          <p:nvSpPr>
            <p:cNvPr id="235" name="Google Shape;235;p39"/>
            <p:cNvSpPr txBox="1"/>
            <p:nvPr/>
          </p:nvSpPr>
          <p:spPr>
            <a:xfrm>
              <a:off x="7750478" y="1949050"/>
              <a:ext cx="7455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lang="en" sz="1600">
                  <a:solidFill>
                    <a:schemeClr val="dk1"/>
                  </a:solidFill>
                  <a:latin typeface="Nunito Sans"/>
                  <a:ea typeface="Nunito Sans"/>
                  <a:cs typeface="Nunito Sans"/>
                  <a:sym typeface="Nunito Sans"/>
                </a:rPr>
                <a:t>) + 32</a:t>
              </a:r>
              <a:endParaRPr baseline="30000" sz="1600">
                <a:solidFill>
                  <a:schemeClr val="dk1"/>
                </a:solidFill>
                <a:latin typeface="Nunito Sans"/>
                <a:ea typeface="Nunito Sans"/>
                <a:cs typeface="Nunito Sans"/>
                <a:sym typeface="Nunito Sans"/>
              </a:endParaRPr>
            </a:p>
          </p:txBody>
        </p:sp>
        <p:grpSp>
          <p:nvGrpSpPr>
            <p:cNvPr id="236" name="Google Shape;236;p39"/>
            <p:cNvGrpSpPr/>
            <p:nvPr/>
          </p:nvGrpSpPr>
          <p:grpSpPr>
            <a:xfrm>
              <a:off x="7600112" y="1922093"/>
              <a:ext cx="235655" cy="481300"/>
              <a:chOff x="4963775" y="5368550"/>
              <a:chExt cx="294900" cy="481300"/>
            </a:xfrm>
          </p:grpSpPr>
          <p:cxnSp>
            <p:nvCxnSpPr>
              <p:cNvPr id="237" name="Google Shape;237;p39"/>
              <p:cNvCxnSpPr/>
              <p:nvPr/>
            </p:nvCxnSpPr>
            <p:spPr>
              <a:xfrm>
                <a:off x="4963775" y="5609200"/>
                <a:ext cx="294900" cy="0"/>
              </a:xfrm>
              <a:prstGeom prst="straightConnector1">
                <a:avLst/>
              </a:prstGeom>
              <a:noFill/>
              <a:ln cap="flat" cmpd="sng" w="19050">
                <a:solidFill>
                  <a:schemeClr val="dk1"/>
                </a:solidFill>
                <a:prstDash val="solid"/>
                <a:round/>
                <a:headEnd len="med" w="med" type="none"/>
                <a:tailEnd len="med" w="med" type="none"/>
              </a:ln>
            </p:spPr>
          </p:cxnSp>
          <p:sp>
            <p:nvSpPr>
              <p:cNvPr id="238" name="Google Shape;238;p3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5</a:t>
                </a:r>
                <a:endParaRPr b="1">
                  <a:solidFill>
                    <a:schemeClr val="dk1"/>
                  </a:solidFill>
                  <a:latin typeface="Nunito Sans"/>
                  <a:ea typeface="Nunito Sans"/>
                  <a:cs typeface="Nunito Sans"/>
                  <a:sym typeface="Nunito Sans"/>
                </a:endParaRPr>
              </a:p>
            </p:txBody>
          </p:sp>
          <p:sp>
            <p:nvSpPr>
              <p:cNvPr id="239" name="Google Shape;239;p3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a:solidFill>
                      <a:schemeClr val="dk1"/>
                    </a:solidFill>
                    <a:latin typeface="Nunito Sans"/>
                    <a:ea typeface="Nunito Sans"/>
                    <a:cs typeface="Nunito Sans"/>
                    <a:sym typeface="Nunito Sans"/>
                  </a:rPr>
                  <a:t>9</a:t>
                </a:r>
                <a:endParaRPr b="1">
                  <a:solidFill>
                    <a:schemeClr val="dk1"/>
                  </a:solidFill>
                  <a:latin typeface="Nunito Sans"/>
                  <a:ea typeface="Nunito Sans"/>
                  <a:cs typeface="Nunito Sans"/>
                  <a:sym typeface="Nunito Sans"/>
                </a:endParaRPr>
              </a:p>
            </p:txBody>
          </p:sp>
        </p:grpSp>
        <p:sp>
          <p:nvSpPr>
            <p:cNvPr id="240" name="Google Shape;240;p39"/>
            <p:cNvSpPr txBox="1"/>
            <p:nvPr/>
          </p:nvSpPr>
          <p:spPr>
            <a:xfrm>
              <a:off x="6710650" y="1947200"/>
              <a:ext cx="1013700" cy="431100"/>
            </a:xfrm>
            <a:prstGeom prst="rect">
              <a:avLst/>
            </a:prstGeom>
            <a:noFill/>
            <a:ln>
              <a:noFill/>
            </a:ln>
          </p:spPr>
          <p:txBody>
            <a:bodyPr anchorCtr="0" anchor="t" bIns="91425" lIns="91425" spcFirstLastPara="1" rIns="91425" wrap="square" tIns="91425">
              <a:spAutoFit/>
            </a:bodyPr>
            <a:lstStyle/>
            <a:p>
              <a:pPr indent="0" lvl="0" marL="0" rtl="0" algn="l">
                <a:lnSpc>
                  <a:spcPct val="250000"/>
                </a:lnSpc>
                <a:spcBef>
                  <a:spcPts val="0"/>
                </a:spcBef>
                <a:spcAft>
                  <a:spcPts val="0"/>
                </a:spcAft>
                <a:buNone/>
              </a:pPr>
              <a:r>
                <a:rPr b="1" i="1" lang="en" sz="1600">
                  <a:solidFill>
                    <a:schemeClr val="dk1"/>
                  </a:solidFill>
                  <a:latin typeface="Times New Roman"/>
                  <a:ea typeface="Times New Roman"/>
                  <a:cs typeface="Times New Roman"/>
                  <a:sym typeface="Times New Roman"/>
                </a:rPr>
                <a:t>F </a:t>
              </a:r>
              <a:r>
                <a:rPr b="1" i="1"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a:t>
              </a:r>
              <a:r>
                <a:rPr b="1" i="1" lang="en" sz="1600">
                  <a:solidFill>
                    <a:schemeClr val="dk1"/>
                  </a:solidFill>
                  <a:latin typeface="Times New Roman"/>
                  <a:ea typeface="Times New Roman"/>
                  <a:cs typeface="Times New Roman"/>
                  <a:sym typeface="Times New Roman"/>
                </a:rPr>
                <a:t>C </a:t>
              </a:r>
              <a:r>
                <a:rPr b="1" lang="en" sz="1600">
                  <a:solidFill>
                    <a:schemeClr val="dk1"/>
                  </a:solidFill>
                  <a:latin typeface="Nunito Sans"/>
                  <a:ea typeface="Nunito Sans"/>
                  <a:cs typeface="Nunito Sans"/>
                  <a:sym typeface="Nunito Sans"/>
                </a:rPr>
                <a:t>x</a:t>
              </a:r>
              <a:endParaRPr b="1" i="1" sz="1600">
                <a:solidFill>
                  <a:schemeClr val="dk1"/>
                </a:solidFill>
                <a:latin typeface="Times New Roman"/>
                <a:ea typeface="Times New Roman"/>
                <a:cs typeface="Times New Roman"/>
                <a:sym typeface="Times New Roman"/>
              </a:endParaRPr>
            </a:p>
          </p:txBody>
        </p:sp>
      </p:grpSp>
      <p:pic>
        <p:nvPicPr>
          <p:cNvPr id="241" name="Google Shape;241;p39"/>
          <p:cNvPicPr preferRelativeResize="0"/>
          <p:nvPr/>
        </p:nvPicPr>
        <p:blipFill>
          <a:blip r:embed="rId3">
            <a:alphaModFix/>
          </a:blip>
          <a:stretch>
            <a:fillRect/>
          </a:stretch>
        </p:blipFill>
        <p:spPr>
          <a:xfrm>
            <a:off x="830075" y="3035450"/>
            <a:ext cx="2908150" cy="1283175"/>
          </a:xfrm>
          <a:prstGeom prst="rect">
            <a:avLst/>
          </a:prstGeom>
          <a:noFill/>
          <a:ln>
            <a:noFill/>
          </a:ln>
        </p:spPr>
      </p:pic>
      <p:sp>
        <p:nvSpPr>
          <p:cNvPr id="242" name="Google Shape;242;p39"/>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5</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243" name="Google Shape;243;p39"/>
          <p:cNvPicPr preferRelativeResize="0"/>
          <p:nvPr/>
        </p:nvPicPr>
        <p:blipFill>
          <a:blip r:embed="rId4">
            <a:alphaModFix/>
          </a:blip>
          <a:stretch>
            <a:fillRect/>
          </a:stretch>
        </p:blipFill>
        <p:spPr>
          <a:xfrm>
            <a:off x="5492550" y="2971138"/>
            <a:ext cx="2666650" cy="1650775"/>
          </a:xfrm>
          <a:prstGeom prst="rect">
            <a:avLst/>
          </a:prstGeom>
          <a:noFill/>
          <a:ln>
            <a:noFill/>
          </a:ln>
        </p:spPr>
      </p:pic>
      <p:sp>
        <p:nvSpPr>
          <p:cNvPr id="244" name="Google Shape;244;p39"/>
          <p:cNvSpPr txBox="1"/>
          <p:nvPr/>
        </p:nvSpPr>
        <p:spPr>
          <a:xfrm>
            <a:off x="7164388" y="1985915"/>
            <a:ext cx="707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Font typeface="Arial"/>
              <a:buNone/>
            </a:pPr>
            <a:r>
              <a:rPr b="1" lang="en" sz="1600">
                <a:solidFill>
                  <a:srgbClr val="00BC89"/>
                </a:solidFill>
                <a:latin typeface="Nunito Sans"/>
                <a:ea typeface="Nunito Sans"/>
                <a:cs typeface="Nunito Sans"/>
                <a:sym typeface="Nunito Sans"/>
              </a:rPr>
              <a:t>77</a:t>
            </a:r>
            <a:r>
              <a:rPr b="1" baseline="30000" lang="en" sz="1600">
                <a:solidFill>
                  <a:srgbClr val="00BC89"/>
                </a:solidFill>
                <a:latin typeface="Nunito Sans"/>
                <a:ea typeface="Nunito Sans"/>
                <a:cs typeface="Nunito Sans"/>
                <a:sym typeface="Nunito Sans"/>
              </a:rPr>
              <a:t>o </a:t>
            </a:r>
            <a:r>
              <a:rPr b="1" i="1" lang="en" sz="1600">
                <a:solidFill>
                  <a:srgbClr val="00BB88"/>
                </a:solidFill>
                <a:latin typeface="Times New Roman"/>
                <a:ea typeface="Times New Roman"/>
                <a:cs typeface="Times New Roman"/>
                <a:sym typeface="Times New Roman"/>
              </a:rPr>
              <a:t>F</a:t>
            </a:r>
            <a:endParaRPr sz="1300">
              <a:solidFill>
                <a:srgbClr val="00BB88"/>
              </a:solidFill>
            </a:endParaRPr>
          </a:p>
        </p:txBody>
      </p:sp>
      <p:sp>
        <p:nvSpPr>
          <p:cNvPr id="245" name="Google Shape;245;p39"/>
          <p:cNvSpPr txBox="1"/>
          <p:nvPr/>
        </p:nvSpPr>
        <p:spPr>
          <a:xfrm>
            <a:off x="279250" y="4356122"/>
            <a:ext cx="4175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00BB88"/>
                </a:solidFill>
                <a:latin typeface="Nunito Sans"/>
                <a:ea typeface="Nunito Sans"/>
                <a:cs typeface="Nunito Sans"/>
                <a:sym typeface="Nunito Sans"/>
              </a:rPr>
              <a:t>The 2.5L bottle offers the best value.</a:t>
            </a:r>
            <a:endParaRPr b="1" sz="1600">
              <a:solidFill>
                <a:srgbClr val="00BB88"/>
              </a:solidFill>
              <a:latin typeface="Nunito Sans"/>
              <a:ea typeface="Nunito Sans"/>
              <a:cs typeface="Nunito Sans"/>
              <a:sym typeface="Nunito Sans"/>
            </a:endParaRPr>
          </a:p>
        </p:txBody>
      </p:sp>
      <p:sp>
        <p:nvSpPr>
          <p:cNvPr id="246" name="Google Shape;246;p39"/>
          <p:cNvSpPr txBox="1"/>
          <p:nvPr/>
        </p:nvSpPr>
        <p:spPr>
          <a:xfrm>
            <a:off x="700755" y="2705790"/>
            <a:ext cx="8910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144p/L</a:t>
            </a:r>
            <a:endParaRPr b="1" sz="1600">
              <a:solidFill>
                <a:srgbClr val="00BB88"/>
              </a:solidFill>
              <a:latin typeface="Nunito Sans"/>
              <a:ea typeface="Nunito Sans"/>
              <a:cs typeface="Nunito Sans"/>
              <a:sym typeface="Nunito Sans"/>
            </a:endParaRPr>
          </a:p>
        </p:txBody>
      </p:sp>
      <p:sp>
        <p:nvSpPr>
          <p:cNvPr id="247" name="Google Shape;247;p39"/>
          <p:cNvSpPr txBox="1"/>
          <p:nvPr/>
        </p:nvSpPr>
        <p:spPr>
          <a:xfrm>
            <a:off x="1737643" y="2705790"/>
            <a:ext cx="8910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rgbClr val="00BB88"/>
                </a:solidFill>
                <a:latin typeface="Nunito Sans"/>
                <a:ea typeface="Nunito Sans"/>
                <a:cs typeface="Nunito Sans"/>
                <a:sym typeface="Nunito Sans"/>
              </a:rPr>
              <a:t>140p/L</a:t>
            </a:r>
            <a:endParaRPr b="1" sz="1600">
              <a:solidFill>
                <a:srgbClr val="00BB88"/>
              </a:solidFill>
              <a:latin typeface="Nunito Sans"/>
              <a:ea typeface="Nunito Sans"/>
              <a:cs typeface="Nunito Sans"/>
              <a:sym typeface="Nunito Sans"/>
            </a:endParaRPr>
          </a:p>
        </p:txBody>
      </p:sp>
      <p:sp>
        <p:nvSpPr>
          <p:cNvPr id="248" name="Google Shape;248;p39"/>
          <p:cNvSpPr txBox="1"/>
          <p:nvPr/>
        </p:nvSpPr>
        <p:spPr>
          <a:xfrm>
            <a:off x="2774525" y="2705800"/>
            <a:ext cx="11688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rgbClr val="00BB88"/>
                </a:solidFill>
                <a:latin typeface="Nunito Sans"/>
                <a:ea typeface="Nunito Sans"/>
                <a:cs typeface="Nunito Sans"/>
                <a:sym typeface="Nunito Sans"/>
              </a:rPr>
              <a:t>127.2p/l</a:t>
            </a:r>
            <a:endParaRPr b="1" sz="1600">
              <a:solidFill>
                <a:srgbClr val="00BB88"/>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8"/>
          <p:cNvSpPr txBox="1"/>
          <p:nvPr/>
        </p:nvSpPr>
        <p:spPr>
          <a:xfrm>
            <a:off x="157350" y="374292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Sans"/>
                <a:ea typeface="Nunito Sans"/>
                <a:cs typeface="Nunito Sans"/>
                <a:sym typeface="Nunito Sans"/>
              </a:rPr>
              <a:t>Many of the questions can be answered using different methods including algebraic methods, diagrams or written calculations. If students have attempted different methods, a useful exercise is to look at the efficiencies of the methods used.</a:t>
            </a:r>
            <a:endParaRPr sz="1500">
              <a:solidFill>
                <a:schemeClr val="dk1"/>
              </a:solidFill>
              <a:latin typeface="Nunito Sans"/>
              <a:ea typeface="Nunito Sans"/>
              <a:cs typeface="Nunito Sans"/>
              <a:sym typeface="Nunito Sans"/>
            </a:endParaRPr>
          </a:p>
        </p:txBody>
      </p:sp>
      <p:graphicFrame>
        <p:nvGraphicFramePr>
          <p:cNvPr id="120" name="Google Shape;120;p28"/>
          <p:cNvGraphicFramePr/>
          <p:nvPr/>
        </p:nvGraphicFramePr>
        <p:xfrm>
          <a:off x="174000" y="905875"/>
          <a:ext cx="3000000" cy="3000000"/>
        </p:xfrm>
        <a:graphic>
          <a:graphicData uri="http://schemas.openxmlformats.org/drawingml/2006/table">
            <a:tbl>
              <a:tblPr>
                <a:noFill/>
                <a:tableStyleId>{98BF8F24-5A67-43D5-B6B4-52B1B381BEBF}</a:tableStyleId>
              </a:tblPr>
              <a:tblGrid>
                <a:gridCol w="8768375"/>
              </a:tblGrid>
              <a:tr h="10179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puts to use many of the skills from the previous five weeks. Although much of this work can be answered independently of the previous questions, linking back to the topics covered will be useful.</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292650">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1: </a:t>
                      </a:r>
                      <a:r>
                        <a:rPr b="1" lang="en" sz="1500">
                          <a:latin typeface="Nunito Sans"/>
                          <a:ea typeface="Nunito Sans"/>
                          <a:cs typeface="Nunito Sans"/>
                          <a:sym typeface="Nunito Sans"/>
                        </a:rPr>
                        <a:t>Compound measures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2561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2: </a:t>
                      </a:r>
                      <a:r>
                        <a:rPr b="1" lang="en" sz="1500">
                          <a:solidFill>
                            <a:schemeClr val="dk1"/>
                          </a:solidFill>
                          <a:latin typeface="Nunito Sans"/>
                          <a:ea typeface="Nunito Sans"/>
                          <a:cs typeface="Nunito Sans"/>
                          <a:sym typeface="Nunito Sans"/>
                        </a:rPr>
                        <a:t>Applied percentages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336150">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3: </a:t>
                      </a:r>
                      <a:r>
                        <a:rPr b="1" lang="en" sz="1500">
                          <a:solidFill>
                            <a:schemeClr val="dk1"/>
                          </a:solidFill>
                          <a:latin typeface="Nunito Sans"/>
                          <a:ea typeface="Nunito Sans"/>
                          <a:cs typeface="Nunito Sans"/>
                          <a:sym typeface="Nunito Sans"/>
                        </a:rPr>
                        <a:t>Using formulae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4: </a:t>
                      </a:r>
                      <a:r>
                        <a:rPr b="1" lang="en" sz="1500">
                          <a:solidFill>
                            <a:schemeClr val="dk1"/>
                          </a:solidFill>
                          <a:latin typeface="Nunito Sans"/>
                          <a:ea typeface="Nunito Sans"/>
                          <a:cs typeface="Nunito Sans"/>
                          <a:sym typeface="Nunito Sans"/>
                        </a:rPr>
                        <a:t>Best buys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5: </a:t>
                      </a:r>
                      <a:r>
                        <a:rPr b="1" lang="en" sz="1500">
                          <a:latin typeface="Nunito Sans"/>
                          <a:ea typeface="Nunito Sans"/>
                          <a:cs typeface="Nunito Sans"/>
                          <a:sym typeface="Nunito Sans"/>
                        </a:rPr>
                        <a:t>Compound shapes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1" name="Google Shape;121;p2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9"/>
          <p:cNvGraphicFramePr/>
          <p:nvPr/>
        </p:nvGraphicFramePr>
        <p:xfrm>
          <a:off x="174000" y="905875"/>
          <a:ext cx="3000000" cy="3000000"/>
        </p:xfrm>
        <a:graphic>
          <a:graphicData uri="http://schemas.openxmlformats.org/drawingml/2006/table">
            <a:tbl>
              <a:tblPr>
                <a:noFill/>
                <a:tableStyleId>{98BF8F24-5A67-43D5-B6B4-52B1B381BEBF}</a:tableStyleId>
              </a:tblPr>
              <a:tblGrid>
                <a:gridCol w="8458075"/>
              </a:tblGrid>
              <a:tr h="355900">
                <a:tc>
                  <a:txBody>
                    <a:bodyPr/>
                    <a:lstStyle/>
                    <a:p>
                      <a:pPr indent="0" lvl="0" marL="0" rtl="0" algn="l">
                        <a:lnSpc>
                          <a:spcPct val="115000"/>
                        </a:lnSpc>
                        <a:spcBef>
                          <a:spcPts val="0"/>
                        </a:spcBef>
                        <a:spcAft>
                          <a:spcPts val="0"/>
                        </a:spcAft>
                        <a:buNone/>
                      </a:pPr>
                      <a:r>
                        <a:rPr lang="en">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37075">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1: </a:t>
                      </a:r>
                      <a:r>
                        <a:rPr b="1" lang="en">
                          <a:solidFill>
                            <a:schemeClr val="dk1"/>
                          </a:solidFill>
                          <a:latin typeface="Nunito Sans"/>
                          <a:ea typeface="Nunito Sans"/>
                          <a:cs typeface="Nunito Sans"/>
                          <a:sym typeface="Nunito Sans"/>
                        </a:rPr>
                        <a:t>Compound measures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do you think speed, density, pressure, etc are known as “compound measures”?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2: </a:t>
                      </a:r>
                      <a:r>
                        <a:rPr b="1" lang="en">
                          <a:solidFill>
                            <a:schemeClr val="dk1"/>
                          </a:solidFill>
                          <a:latin typeface="Nunito Sans"/>
                          <a:ea typeface="Nunito Sans"/>
                          <a:cs typeface="Nunito Sans"/>
                          <a:sym typeface="Nunito Sans"/>
                        </a:rPr>
                        <a:t>Applied percentages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When dealing with percentages in real life, how might the accuracy of rounding affect the presentation of the answer?</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3: </a:t>
                      </a:r>
                      <a:r>
                        <a:rPr b="1" lang="en">
                          <a:solidFill>
                            <a:schemeClr val="dk1"/>
                          </a:solidFill>
                          <a:latin typeface="Nunito Sans"/>
                          <a:ea typeface="Nunito Sans"/>
                          <a:cs typeface="Nunito Sans"/>
                          <a:sym typeface="Nunito Sans"/>
                        </a:rPr>
                        <a:t>Using formulae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Which famous formulae do you know? What are they used for?</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solidFill>
                            <a:schemeClr val="dk1"/>
                          </a:solidFill>
                          <a:latin typeface="Nunito Sans"/>
                          <a:ea typeface="Nunito Sans"/>
                          <a:cs typeface="Nunito Sans"/>
                          <a:sym typeface="Nunito Sans"/>
                        </a:rPr>
                        <a:t> 4: </a:t>
                      </a:r>
                      <a:r>
                        <a:rPr b="1" lang="en">
                          <a:solidFill>
                            <a:schemeClr val="dk1"/>
                          </a:solidFill>
                          <a:latin typeface="Nunito Sans"/>
                          <a:ea typeface="Nunito Sans"/>
                          <a:cs typeface="Nunito Sans"/>
                          <a:sym typeface="Nunito Sans"/>
                        </a:rPr>
                        <a:t>Best buys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Even if an option is cheaper per unit, does that make it a “best buy” for everyone?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a:t>
                      </a:r>
                      <a:r>
                        <a:rPr lang="en">
                          <a:latin typeface="Nunito Sans"/>
                          <a:ea typeface="Nunito Sans"/>
                          <a:cs typeface="Nunito Sans"/>
                          <a:sym typeface="Nunito Sans"/>
                        </a:rPr>
                        <a:t> 5: </a:t>
                      </a:r>
                      <a:r>
                        <a:rPr b="1" lang="en">
                          <a:solidFill>
                            <a:schemeClr val="dk1"/>
                          </a:solidFill>
                          <a:latin typeface="Nunito Sans"/>
                          <a:ea typeface="Nunito Sans"/>
                          <a:cs typeface="Nunito Sans"/>
                          <a:sym typeface="Nunito Sans"/>
                        </a:rPr>
                        <a:t>Compound shapes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We solve compound shape problems by breaking them down into simpler shapes. Where else in maths do we split a problem into simpler chunks to deal with it more easily?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7" name="Google Shape;127;p29"/>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graphicFrame>
        <p:nvGraphicFramePr>
          <p:cNvPr id="132" name="Google Shape;132;p30"/>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A car travels 125 km in 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hours. What is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average speed of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journey?</a:t>
                      </a:r>
                      <a:r>
                        <a:rPr b="0" lang="en"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A t-shirt originally costs</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£16. It has 10% off in a</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sale. How much does the</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t-shirt cost now?</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Given </a:t>
                      </a:r>
                      <a:r>
                        <a:rPr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 = </a:t>
                      </a:r>
                      <a:r>
                        <a:rPr lang="en" sz="160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W</a:t>
                      </a:r>
                      <a:r>
                        <a:rPr lang="en" sz="1600">
                          <a:solidFill>
                            <a:srgbClr val="000000"/>
                          </a:solidFill>
                          <a:latin typeface="Nunito Sans"/>
                          <a:ea typeface="Nunito Sans"/>
                          <a:cs typeface="Nunito Sans"/>
                          <a:sym typeface="Nunito Sans"/>
                        </a:rPr>
                        <a:t>ork out </a:t>
                      </a:r>
                      <a:r>
                        <a:rPr i="1" lang="en" sz="1600">
                          <a:solidFill>
                            <a:schemeClr val="dk1"/>
                          </a:solidFill>
                          <a:latin typeface="Times New Roman"/>
                          <a:ea typeface="Times New Roman"/>
                          <a:cs typeface="Times New Roman"/>
                          <a:sym typeface="Times New Roman"/>
                        </a:rPr>
                        <a:t>F</a:t>
                      </a:r>
                      <a:r>
                        <a:rPr lang="en" sz="1600">
                          <a:solidFill>
                            <a:srgbClr val="000000"/>
                          </a:solidFill>
                          <a:latin typeface="Nunito Sans"/>
                          <a:ea typeface="Nunito Sans"/>
                          <a:cs typeface="Nunito Sans"/>
                          <a:sym typeface="Nunito Sans"/>
                        </a:rPr>
                        <a:t> when</a:t>
                      </a:r>
                      <a:r>
                        <a:rPr lang="en" sz="1600">
                          <a:solidFill>
                            <a:srgbClr val="000000"/>
                          </a:solidFill>
                          <a:latin typeface="Nunito Sans"/>
                          <a:ea typeface="Nunito Sans"/>
                          <a:cs typeface="Nunito Sans"/>
                          <a:sym typeface="Nunito Sans"/>
                        </a:rPr>
                        <a:t> </a:t>
                      </a:r>
                      <a:r>
                        <a:rPr i="1" lang="en" sz="1600">
                          <a:solidFill>
                            <a:schemeClr val="dk1"/>
                          </a:solidFill>
                          <a:latin typeface="Times New Roman"/>
                          <a:ea typeface="Times New Roman"/>
                          <a:cs typeface="Times New Roman"/>
                          <a:sym typeface="Times New Roman"/>
                        </a:rPr>
                        <a:t>P </a:t>
                      </a:r>
                      <a:r>
                        <a:rPr lang="en" sz="1600">
                          <a:solidFill>
                            <a:srgbClr val="000000"/>
                          </a:solidFill>
                          <a:latin typeface="Nunito Sans"/>
                          <a:ea typeface="Nunito Sans"/>
                          <a:cs typeface="Nunito Sans"/>
                          <a:sym typeface="Nunito Sans"/>
                        </a:rPr>
                        <a:t>= 15 and</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i="1" lang="en" sz="1600">
                          <a:solidFill>
                            <a:schemeClr val="dk1"/>
                          </a:solidFill>
                          <a:latin typeface="Times New Roman"/>
                          <a:ea typeface="Times New Roman"/>
                          <a:cs typeface="Times New Roman"/>
                          <a:sym typeface="Times New Roman"/>
                        </a:rPr>
                        <a:t>A</a:t>
                      </a:r>
                      <a:r>
                        <a:rPr lang="en" sz="1600">
                          <a:solidFill>
                            <a:srgbClr val="000000"/>
                          </a:solidFill>
                          <a:latin typeface="Nunito Sans"/>
                          <a:ea typeface="Nunito Sans"/>
                          <a:cs typeface="Nunito Sans"/>
                          <a:sym typeface="Nunito Sans"/>
                        </a:rPr>
                        <a:t> = 8.</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25619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latin typeface="Nunito Sans"/>
                          <a:ea typeface="Nunito Sans"/>
                          <a:cs typeface="Nunito Sans"/>
                          <a:sym typeface="Nunito Sans"/>
                        </a:rPr>
                        <a:t>2 litres of juice costs £1.84.</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5 litres of juice costs £4.55.</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Which size of juice is best value?</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a:t>
                      </a:r>
                      <a:r>
                        <a:rPr b="1" lang="en" sz="1600">
                          <a:latin typeface="Nunito Sans"/>
                          <a:ea typeface="Nunito Sans"/>
                          <a:cs typeface="Nunito Sans"/>
                          <a:sym typeface="Nunito Sans"/>
                        </a:rPr>
                        <a:t>alculate the perimeter of this shape.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r>
            </a:tbl>
          </a:graphicData>
        </a:graphic>
      </p:graphicFrame>
      <p:pic>
        <p:nvPicPr>
          <p:cNvPr id="133" name="Google Shape;133;p30"/>
          <p:cNvPicPr preferRelativeResize="0"/>
          <p:nvPr/>
        </p:nvPicPr>
        <p:blipFill>
          <a:blip r:embed="rId3">
            <a:alphaModFix/>
          </a:blip>
          <a:stretch>
            <a:fillRect/>
          </a:stretch>
        </p:blipFill>
        <p:spPr>
          <a:xfrm>
            <a:off x="1979122" y="3035175"/>
            <a:ext cx="2441075" cy="1575800"/>
          </a:xfrm>
          <a:prstGeom prst="rect">
            <a:avLst/>
          </a:prstGeom>
          <a:noFill/>
          <a:ln>
            <a:noFill/>
          </a:ln>
        </p:spPr>
      </p:pic>
      <p:sp>
        <p:nvSpPr>
          <p:cNvPr id="134" name="Google Shape;134;p30"/>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35" name="Google Shape;135;p30"/>
          <p:cNvPicPr preferRelativeResize="0"/>
          <p:nvPr/>
        </p:nvPicPr>
        <p:blipFill>
          <a:blip r:embed="rId4">
            <a:alphaModFix/>
          </a:blip>
          <a:stretch>
            <a:fillRect/>
          </a:stretch>
        </p:blipFill>
        <p:spPr>
          <a:xfrm>
            <a:off x="6706845" y="3035175"/>
            <a:ext cx="2109431" cy="1575800"/>
          </a:xfrm>
          <a:prstGeom prst="rect">
            <a:avLst/>
          </a:prstGeom>
          <a:noFill/>
          <a:ln>
            <a:noFill/>
          </a:ln>
        </p:spPr>
      </p:pic>
      <p:grpSp>
        <p:nvGrpSpPr>
          <p:cNvPr id="136" name="Google Shape;136;p30"/>
          <p:cNvGrpSpPr/>
          <p:nvPr/>
        </p:nvGrpSpPr>
        <p:grpSpPr>
          <a:xfrm>
            <a:off x="7186541" y="819025"/>
            <a:ext cx="235655" cy="481300"/>
            <a:chOff x="4963775" y="5368550"/>
            <a:chExt cx="294900" cy="481300"/>
          </a:xfrm>
        </p:grpSpPr>
        <p:cxnSp>
          <p:nvCxnSpPr>
            <p:cNvPr id="137" name="Google Shape;137;p3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8" name="Google Shape;138;p3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A</a:t>
              </a:r>
              <a:endParaRPr b="1" i="1">
                <a:solidFill>
                  <a:srgbClr val="000000"/>
                </a:solidFill>
                <a:latin typeface="Times New Roman"/>
                <a:ea typeface="Times New Roman"/>
                <a:cs typeface="Times New Roman"/>
                <a:sym typeface="Times New Roman"/>
              </a:endParaRPr>
            </a:p>
          </p:txBody>
        </p:sp>
        <p:sp>
          <p:nvSpPr>
            <p:cNvPr id="139" name="Google Shape;139;p3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F</a:t>
              </a:r>
              <a:endParaRPr b="1" i="1">
                <a:latin typeface="Times New Roman"/>
                <a:ea typeface="Times New Roman"/>
                <a:cs typeface="Times New Roman"/>
                <a:sym typeface="Times New Roman"/>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graphicFrame>
        <p:nvGraphicFramePr>
          <p:cNvPr id="144" name="Google Shape;144;p31"/>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Clr>
                          <a:schemeClr val="dk1"/>
                        </a:buClr>
                        <a:buSzPts val="1100"/>
                        <a:buFont typeface="Arial"/>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 car travels 125 km in 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 sz="1600">
                          <a:solidFill>
                            <a:schemeClr val="dk1"/>
                          </a:solidFill>
                          <a:latin typeface="Nunito Sans"/>
                          <a:ea typeface="Nunito Sans"/>
                          <a:cs typeface="Nunito Sans"/>
                          <a:sym typeface="Nunito Sans"/>
                        </a:rPr>
                        <a:t>     hours. What is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 sz="1600">
                          <a:solidFill>
                            <a:schemeClr val="dk1"/>
                          </a:solidFill>
                          <a:latin typeface="Nunito Sans"/>
                          <a:ea typeface="Nunito Sans"/>
                          <a:cs typeface="Nunito Sans"/>
                          <a:sym typeface="Nunito Sans"/>
                        </a:rPr>
                        <a:t>     average speed of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journey?</a:t>
                      </a:r>
                      <a:r>
                        <a:rPr b="0" lang="en" sz="1600">
                          <a:solidFill>
                            <a:schemeClr val="dk1"/>
                          </a:solidFill>
                          <a:latin typeface="Nunito Sans"/>
                          <a:ea typeface="Nunito Sans"/>
                          <a:cs typeface="Nunito Sans"/>
                          <a:sym typeface="Nunito Sans"/>
                        </a:rPr>
                        <a:t> </a:t>
                      </a:r>
                      <a:r>
                        <a:rPr lang="en" sz="1600">
                          <a:solidFill>
                            <a:srgbClr val="00BB88"/>
                          </a:solidFill>
                          <a:latin typeface="Nunito Sans"/>
                          <a:ea typeface="Nunito Sans"/>
                          <a:cs typeface="Nunito Sans"/>
                          <a:sym typeface="Nunito Sans"/>
                        </a:rPr>
                        <a:t>25 km/h</a:t>
                      </a:r>
                      <a:r>
                        <a:rPr b="0" lang="en"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A t-shirt originally costs</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£16. It has 10% off in a</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sale. How much does the</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t-shirt cost now? </a:t>
                      </a:r>
                      <a:r>
                        <a:rPr lang="en" sz="1600">
                          <a:solidFill>
                            <a:srgbClr val="00BB88"/>
                          </a:solidFill>
                          <a:latin typeface="Nunito Sans"/>
                          <a:ea typeface="Nunito Sans"/>
                          <a:cs typeface="Nunito Sans"/>
                          <a:sym typeface="Nunito Sans"/>
                        </a:rPr>
                        <a:t>£14.40</a:t>
                      </a:r>
                      <a:endParaRPr sz="1500">
                        <a:solidFill>
                          <a:srgbClr val="00BB88"/>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Given </a:t>
                      </a:r>
                      <a:r>
                        <a:rPr i="1" lang="en" sz="1600">
                          <a:solidFill>
                            <a:srgbClr val="000000"/>
                          </a:solidFill>
                          <a:latin typeface="Times New Roman"/>
                          <a:ea typeface="Times New Roman"/>
                          <a:cs typeface="Times New Roman"/>
                          <a:sym typeface="Times New Roman"/>
                        </a:rPr>
                        <a:t>P</a:t>
                      </a:r>
                      <a:r>
                        <a:rPr lang="en" sz="1600">
                          <a:solidFill>
                            <a:srgbClr val="000000"/>
                          </a:solidFill>
                          <a:latin typeface="Nunito Sans"/>
                          <a:ea typeface="Nunito Sans"/>
                          <a:cs typeface="Nunito Sans"/>
                          <a:sym typeface="Nunito Sans"/>
                        </a:rPr>
                        <a:t> =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Work out </a:t>
                      </a:r>
                      <a:r>
                        <a:rPr i="1" lang="en" sz="1600">
                          <a:solidFill>
                            <a:schemeClr val="dk1"/>
                          </a:solidFill>
                          <a:latin typeface="Times New Roman"/>
                          <a:ea typeface="Times New Roman"/>
                          <a:cs typeface="Times New Roman"/>
                          <a:sym typeface="Times New Roman"/>
                        </a:rPr>
                        <a:t>F</a:t>
                      </a:r>
                      <a:r>
                        <a:rPr lang="en" sz="1600">
                          <a:solidFill>
                            <a:srgbClr val="000000"/>
                          </a:solidFill>
                          <a:latin typeface="Nunito Sans"/>
                          <a:ea typeface="Nunito Sans"/>
                          <a:cs typeface="Nunito Sans"/>
                          <a:sym typeface="Nunito Sans"/>
                        </a:rPr>
                        <a:t> when </a:t>
                      </a:r>
                      <a:r>
                        <a:rPr i="1" lang="en" sz="1600">
                          <a:solidFill>
                            <a:schemeClr val="dk1"/>
                          </a:solidFill>
                          <a:latin typeface="Times New Roman"/>
                          <a:ea typeface="Times New Roman"/>
                          <a:cs typeface="Times New Roman"/>
                          <a:sym typeface="Times New Roman"/>
                        </a:rPr>
                        <a:t>P </a:t>
                      </a:r>
                      <a:r>
                        <a:rPr lang="en" sz="1600">
                          <a:solidFill>
                            <a:srgbClr val="000000"/>
                          </a:solidFill>
                          <a:latin typeface="Nunito Sans"/>
                          <a:ea typeface="Nunito Sans"/>
                          <a:cs typeface="Nunito Sans"/>
                          <a:sym typeface="Nunito Sans"/>
                        </a:rPr>
                        <a:t>= 15 and</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i="1" lang="en" sz="1600">
                          <a:solidFill>
                            <a:schemeClr val="dk1"/>
                          </a:solidFill>
                          <a:latin typeface="Times New Roman"/>
                          <a:ea typeface="Times New Roman"/>
                          <a:cs typeface="Times New Roman"/>
                          <a:sym typeface="Times New Roman"/>
                        </a:rPr>
                        <a:t>A</a:t>
                      </a:r>
                      <a:r>
                        <a:rPr lang="en" sz="1600">
                          <a:solidFill>
                            <a:srgbClr val="000000"/>
                          </a:solidFill>
                          <a:latin typeface="Nunito Sans"/>
                          <a:ea typeface="Nunito Sans"/>
                          <a:cs typeface="Nunito Sans"/>
                          <a:sym typeface="Nunito Sans"/>
                        </a:rPr>
                        <a:t> = 8. </a:t>
                      </a:r>
                      <a:r>
                        <a:rPr i="1" lang="en" sz="1600">
                          <a:solidFill>
                            <a:srgbClr val="00BB88"/>
                          </a:solidFill>
                          <a:latin typeface="Times New Roman"/>
                          <a:ea typeface="Times New Roman"/>
                          <a:cs typeface="Times New Roman"/>
                          <a:sym typeface="Times New Roman"/>
                        </a:rPr>
                        <a:t>F</a:t>
                      </a:r>
                      <a:r>
                        <a:rPr lang="en" sz="1600">
                          <a:solidFill>
                            <a:srgbClr val="00BB88"/>
                          </a:solidFill>
                          <a:latin typeface="Nunito Sans"/>
                          <a:ea typeface="Nunito Sans"/>
                          <a:cs typeface="Nunito Sans"/>
                          <a:sym typeface="Nunito Sans"/>
                        </a:rPr>
                        <a:t> = 120</a:t>
                      </a:r>
                      <a:endParaRPr sz="1600">
                        <a:solidFill>
                          <a:srgbClr val="00BB88"/>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25619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latin typeface="Nunito Sans"/>
                          <a:ea typeface="Nunito Sans"/>
                          <a:cs typeface="Nunito Sans"/>
                          <a:sym typeface="Nunito Sans"/>
                        </a:rPr>
                        <a:t>2 litres of juice costs £1.84. </a:t>
                      </a:r>
                      <a:r>
                        <a:rPr b="1" lang="en" sz="1600">
                          <a:solidFill>
                            <a:srgbClr val="00BB88"/>
                          </a:solidFill>
                          <a:latin typeface="Nunito Sans"/>
                          <a:ea typeface="Nunito Sans"/>
                          <a:cs typeface="Nunito Sans"/>
                          <a:sym typeface="Nunito Sans"/>
                        </a:rPr>
                        <a:t>92 p/l</a:t>
                      </a:r>
                      <a:endParaRPr b="1" sz="1500">
                        <a:solidFill>
                          <a:srgbClr val="00BB88"/>
                        </a:solidFill>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5 litres of juice costs £4.55. </a:t>
                      </a:r>
                      <a:r>
                        <a:rPr b="1" lang="en" sz="1600">
                          <a:solidFill>
                            <a:srgbClr val="00BB88"/>
                          </a:solidFill>
                          <a:latin typeface="Nunito Sans"/>
                          <a:ea typeface="Nunito Sans"/>
                          <a:cs typeface="Nunito Sans"/>
                          <a:sym typeface="Nunito Sans"/>
                        </a:rPr>
                        <a:t>91 p/l</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Which size of juice is best value? </a:t>
                      </a:r>
                      <a:r>
                        <a:rPr b="1" lang="en" sz="1600">
                          <a:solidFill>
                            <a:srgbClr val="00BB88"/>
                          </a:solidFill>
                          <a:latin typeface="Nunito Sans"/>
                          <a:ea typeface="Nunito Sans"/>
                          <a:cs typeface="Nunito Sans"/>
                          <a:sym typeface="Nunito Sans"/>
                        </a:rPr>
                        <a:t>5L</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a:t>
                      </a:r>
                      <a:r>
                        <a:rPr b="1" lang="en" sz="1600">
                          <a:latin typeface="Nunito Sans"/>
                          <a:ea typeface="Nunito Sans"/>
                          <a:cs typeface="Nunito Sans"/>
                          <a:sym typeface="Nunito Sans"/>
                        </a:rPr>
                        <a:t>alculate the perimeter of this shape.</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BB88"/>
                          </a:solidFill>
                          <a:latin typeface="Nunito Sans"/>
                          <a:ea typeface="Nunito Sans"/>
                          <a:cs typeface="Nunito Sans"/>
                          <a:sym typeface="Nunito Sans"/>
                        </a:rPr>
                        <a:t>34cm</a:t>
                      </a:r>
                      <a:endParaRPr b="1" sz="16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chemeClr val="lt1"/>
                    </a:solidFill>
                  </a:tcPr>
                </a:tc>
                <a:tc hMerge="1"/>
              </a:tr>
            </a:tbl>
          </a:graphicData>
        </a:graphic>
      </p:graphicFrame>
      <p:pic>
        <p:nvPicPr>
          <p:cNvPr id="145" name="Google Shape;145;p31"/>
          <p:cNvPicPr preferRelativeResize="0"/>
          <p:nvPr/>
        </p:nvPicPr>
        <p:blipFill>
          <a:blip r:embed="rId3">
            <a:alphaModFix/>
          </a:blip>
          <a:stretch>
            <a:fillRect/>
          </a:stretch>
        </p:blipFill>
        <p:spPr>
          <a:xfrm>
            <a:off x="1979122" y="3035175"/>
            <a:ext cx="2441075" cy="1575800"/>
          </a:xfrm>
          <a:prstGeom prst="rect">
            <a:avLst/>
          </a:prstGeom>
          <a:noFill/>
          <a:ln>
            <a:noFill/>
          </a:ln>
        </p:spPr>
      </p:pic>
      <p:sp>
        <p:nvSpPr>
          <p:cNvPr id="146" name="Google Shape;146;p31"/>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1</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47" name="Google Shape;147;p31"/>
          <p:cNvPicPr preferRelativeResize="0"/>
          <p:nvPr/>
        </p:nvPicPr>
        <p:blipFill>
          <a:blip r:embed="rId4">
            <a:alphaModFix/>
          </a:blip>
          <a:stretch>
            <a:fillRect/>
          </a:stretch>
        </p:blipFill>
        <p:spPr>
          <a:xfrm>
            <a:off x="6706845" y="3035175"/>
            <a:ext cx="2109431" cy="1575800"/>
          </a:xfrm>
          <a:prstGeom prst="rect">
            <a:avLst/>
          </a:prstGeom>
          <a:noFill/>
          <a:ln>
            <a:noFill/>
          </a:ln>
        </p:spPr>
      </p:pic>
      <p:grpSp>
        <p:nvGrpSpPr>
          <p:cNvPr id="148" name="Google Shape;148;p31"/>
          <p:cNvGrpSpPr/>
          <p:nvPr/>
        </p:nvGrpSpPr>
        <p:grpSpPr>
          <a:xfrm>
            <a:off x="7186541" y="819025"/>
            <a:ext cx="235655" cy="481300"/>
            <a:chOff x="4963775" y="5368550"/>
            <a:chExt cx="294900" cy="481300"/>
          </a:xfrm>
        </p:grpSpPr>
        <p:cxnSp>
          <p:nvCxnSpPr>
            <p:cNvPr id="149" name="Google Shape;149;p3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0" name="Google Shape;150;p3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A</a:t>
              </a:r>
              <a:endParaRPr b="1" i="1">
                <a:solidFill>
                  <a:srgbClr val="000000"/>
                </a:solidFill>
                <a:latin typeface="Times New Roman"/>
                <a:ea typeface="Times New Roman"/>
                <a:cs typeface="Times New Roman"/>
                <a:sym typeface="Times New Roman"/>
              </a:endParaRPr>
            </a:p>
          </p:txBody>
        </p:sp>
        <p:sp>
          <p:nvSpPr>
            <p:cNvPr id="151" name="Google Shape;151;p3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F</a:t>
              </a:r>
              <a:endParaRPr b="1" i="1">
                <a:latin typeface="Times New Roman"/>
                <a:ea typeface="Times New Roman"/>
                <a:cs typeface="Times New Roman"/>
                <a:sym typeface="Times New Roman"/>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graphicFrame>
        <p:nvGraphicFramePr>
          <p:cNvPr id="156" name="Google Shape;156;p32"/>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333525"/>
                <a:gridCol w="158347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A sack of stones has a</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mass of 180 kg.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volume of the stones is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0.25 m</a:t>
                      </a:r>
                      <a:r>
                        <a:rPr baseline="30000" lang="en" sz="1600">
                          <a:solidFill>
                            <a:schemeClr val="dk1"/>
                          </a:solidFill>
                          <a:latin typeface="Nunito Sans"/>
                          <a:ea typeface="Nunito Sans"/>
                          <a:cs typeface="Nunito Sans"/>
                          <a:sym typeface="Nunito Sans"/>
                        </a:rPr>
                        <a:t>3</a:t>
                      </a:r>
                      <a:r>
                        <a:rPr lang="en" sz="1600">
                          <a:solidFill>
                            <a:schemeClr val="dk1"/>
                          </a:solidFill>
                          <a:latin typeface="Nunito Sans"/>
                          <a:ea typeface="Nunito Sans"/>
                          <a:cs typeface="Nunito Sans"/>
                          <a:sym typeface="Nunito Sans"/>
                        </a:rPr>
                        <a:t>. What is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density of the stones in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kg/m</a:t>
                      </a:r>
                      <a:r>
                        <a:rPr baseline="30000" lang="en" sz="1600">
                          <a:solidFill>
                            <a:schemeClr val="dk1"/>
                          </a:solidFill>
                          <a:latin typeface="Nunito Sans"/>
                          <a:ea typeface="Nunito Sans"/>
                          <a:cs typeface="Nunito Sans"/>
                          <a:sym typeface="Nunito Sans"/>
                        </a:rPr>
                        <a:t>3</a:t>
                      </a:r>
                      <a:r>
                        <a:rPr lang="en"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A laptop is in a sale and</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has 20% off. If the sale</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price is £400, what was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original price?</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a:t>
                      </a:r>
                      <a:r>
                        <a:rPr lang="en" sz="1600">
                          <a:solidFill>
                            <a:srgbClr val="000000"/>
                          </a:solidFill>
                          <a:latin typeface="Nunito Sans"/>
                          <a:ea typeface="Nunito Sans"/>
                          <a:cs typeface="Nunito Sans"/>
                          <a:sym typeface="Nunito Sans"/>
                        </a:rPr>
                        <a:t> Force = mass x acceleration</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What is the acceleration of </a:t>
                      </a:r>
                      <a:r>
                        <a:rPr lang="en" sz="1600">
                          <a:solidFill>
                            <a:srgbClr val="000000"/>
                          </a:solidFill>
                          <a:latin typeface="Nunito Sans"/>
                          <a:ea typeface="Nunito Sans"/>
                          <a:cs typeface="Nunito Sans"/>
                          <a:sym typeface="Nunito Sans"/>
                        </a:rPr>
                        <a:t>a 2kg</a:t>
                      </a:r>
                      <a:r>
                        <a:rPr lang="en" sz="1600">
                          <a:solidFill>
                            <a:srgbClr val="000000"/>
                          </a:solidFill>
                          <a:latin typeface="Nunito Sans"/>
                          <a:ea typeface="Nunito Sans"/>
                          <a:cs typeface="Nunito Sans"/>
                          <a:sym typeface="Nunito Sans"/>
                        </a:rPr>
                        <a:t> mass moving subject to a force of 12</a:t>
                      </a:r>
                      <a:r>
                        <a:rPr i="1" lang="en" sz="1600">
                          <a:solidFill>
                            <a:srgbClr val="000000"/>
                          </a:solidFill>
                          <a:latin typeface="Times New Roman"/>
                          <a:ea typeface="Times New Roman"/>
                          <a:cs typeface="Times New Roman"/>
                          <a:sym typeface="Times New Roman"/>
                        </a:rPr>
                        <a:t>N</a:t>
                      </a:r>
                      <a:r>
                        <a:rPr lang="en"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44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solidFill>
                            <a:srgbClr val="000000"/>
                          </a:solidFill>
                          <a:latin typeface="Nunito Sans"/>
                          <a:ea typeface="Nunito Sans"/>
                          <a:cs typeface="Nunito Sans"/>
                          <a:sym typeface="Nunito Sans"/>
                        </a:rPr>
                        <a:t> A bakery sells 8 bread rolls for £3.20</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The same bakery sells 12 bread rolls for</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£4.68. Is it better value to</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buy 8 or 12 bread</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rolls?</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a:t>
                      </a:r>
                      <a:r>
                        <a:rPr b="1" lang="en" sz="1600">
                          <a:solidFill>
                            <a:srgbClr val="000000"/>
                          </a:solidFill>
                          <a:latin typeface="Nunito Sans"/>
                          <a:ea typeface="Nunito Sans"/>
                          <a:cs typeface="Nunito Sans"/>
                          <a:sym typeface="Nunito Sans"/>
                        </a:rPr>
                        <a:t> C</a:t>
                      </a:r>
                      <a:r>
                        <a:rPr b="1" lang="en" sz="1600">
                          <a:latin typeface="Nunito Sans"/>
                          <a:ea typeface="Nunito Sans"/>
                          <a:cs typeface="Nunito Sans"/>
                          <a:sym typeface="Nunito Sans"/>
                        </a:rPr>
                        <a:t>alculate the area of this shape.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sp>
        <p:nvSpPr>
          <p:cNvPr id="157" name="Google Shape;157;p32"/>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58" name="Google Shape;158;p32"/>
          <p:cNvPicPr preferRelativeResize="0"/>
          <p:nvPr/>
        </p:nvPicPr>
        <p:blipFill>
          <a:blip r:embed="rId3">
            <a:alphaModFix/>
          </a:blip>
          <a:stretch>
            <a:fillRect/>
          </a:stretch>
        </p:blipFill>
        <p:spPr>
          <a:xfrm>
            <a:off x="5184385" y="2787237"/>
            <a:ext cx="3301300" cy="1791575"/>
          </a:xfrm>
          <a:prstGeom prst="rect">
            <a:avLst/>
          </a:prstGeom>
          <a:noFill/>
          <a:ln>
            <a:noFill/>
          </a:ln>
        </p:spPr>
      </p:pic>
      <p:pic>
        <p:nvPicPr>
          <p:cNvPr id="159" name="Google Shape;159;p32"/>
          <p:cNvPicPr preferRelativeResize="0"/>
          <p:nvPr/>
        </p:nvPicPr>
        <p:blipFill>
          <a:blip r:embed="rId4">
            <a:alphaModFix/>
          </a:blip>
          <a:stretch>
            <a:fillRect/>
          </a:stretch>
        </p:blipFill>
        <p:spPr>
          <a:xfrm>
            <a:off x="2577625" y="3244650"/>
            <a:ext cx="1850600" cy="1341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aphicFrame>
        <p:nvGraphicFramePr>
          <p:cNvPr id="164" name="Google Shape;164;p33"/>
          <p:cNvGraphicFramePr/>
          <p:nvPr/>
        </p:nvGraphicFramePr>
        <p:xfrm>
          <a:off x="108044" y="862525"/>
          <a:ext cx="3000000" cy="3000000"/>
        </p:xfrm>
        <a:graphic>
          <a:graphicData uri="http://schemas.openxmlformats.org/drawingml/2006/table">
            <a:tbl>
              <a:tblPr bandRow="1" firstRow="1">
                <a:noFill/>
                <a:tableStyleId>{A5D6F482-5E71-405F-A174-1821CC6F9943}</a:tableStyleId>
              </a:tblPr>
              <a:tblGrid>
                <a:gridCol w="1546950"/>
                <a:gridCol w="1333525"/>
                <a:gridCol w="158347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A sack of stones has a</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mass of 180 kg.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volume of the stones is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0.25 m</a:t>
                      </a:r>
                      <a:r>
                        <a:rPr baseline="30000" lang="en" sz="1600">
                          <a:solidFill>
                            <a:schemeClr val="dk1"/>
                          </a:solidFill>
                          <a:latin typeface="Nunito Sans"/>
                          <a:ea typeface="Nunito Sans"/>
                          <a:cs typeface="Nunito Sans"/>
                          <a:sym typeface="Nunito Sans"/>
                        </a:rPr>
                        <a:t>3</a:t>
                      </a:r>
                      <a:r>
                        <a:rPr lang="en" sz="1600">
                          <a:solidFill>
                            <a:schemeClr val="dk1"/>
                          </a:solidFill>
                          <a:latin typeface="Nunito Sans"/>
                          <a:ea typeface="Nunito Sans"/>
                          <a:cs typeface="Nunito Sans"/>
                          <a:sym typeface="Nunito Sans"/>
                        </a:rPr>
                        <a:t>. What is the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density of the stones in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kg/m</a:t>
                      </a:r>
                      <a:r>
                        <a:rPr baseline="30000" lang="en" sz="1600">
                          <a:solidFill>
                            <a:schemeClr val="dk1"/>
                          </a:solidFill>
                          <a:latin typeface="Nunito Sans"/>
                          <a:ea typeface="Nunito Sans"/>
                          <a:cs typeface="Nunito Sans"/>
                          <a:sym typeface="Nunito Sans"/>
                        </a:rPr>
                        <a:t>3</a:t>
                      </a:r>
                      <a:r>
                        <a:rPr lang="en" sz="1600">
                          <a:solidFill>
                            <a:schemeClr val="dk1"/>
                          </a:solidFill>
                          <a:latin typeface="Nunito Sans"/>
                          <a:ea typeface="Nunito Sans"/>
                          <a:cs typeface="Nunito Sans"/>
                          <a:sym typeface="Nunito Sans"/>
                        </a:rPr>
                        <a:t>? </a:t>
                      </a:r>
                      <a:r>
                        <a:rPr lang="en" sz="1600">
                          <a:solidFill>
                            <a:srgbClr val="00BB88"/>
                          </a:solidFill>
                          <a:latin typeface="Nunito Sans"/>
                          <a:ea typeface="Nunito Sans"/>
                          <a:cs typeface="Nunito Sans"/>
                          <a:sym typeface="Nunito Sans"/>
                        </a:rPr>
                        <a:t>720 kg/m</a:t>
                      </a:r>
                      <a:r>
                        <a:rPr baseline="30000" lang="en" sz="1600">
                          <a:solidFill>
                            <a:srgbClr val="00BB88"/>
                          </a:solidFill>
                          <a:latin typeface="Nunito Sans"/>
                          <a:ea typeface="Nunito Sans"/>
                          <a:cs typeface="Nunito Sans"/>
                          <a:sym typeface="Nunito Sans"/>
                        </a:rPr>
                        <a:t>3</a:t>
                      </a:r>
                      <a:endParaRPr sz="16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A laptop is in a sale and</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has 20% off. If the sale</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price is £400, what was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original price? </a:t>
                      </a:r>
                      <a:r>
                        <a:rPr lang="en" sz="1600">
                          <a:solidFill>
                            <a:srgbClr val="00BB88"/>
                          </a:solidFill>
                          <a:latin typeface="Nunito Sans"/>
                          <a:ea typeface="Nunito Sans"/>
                          <a:cs typeface="Nunito Sans"/>
                          <a:sym typeface="Nunito Sans"/>
                        </a:rPr>
                        <a:t>£500</a:t>
                      </a:r>
                      <a:endParaRPr sz="1500">
                        <a:solidFill>
                          <a:srgbClr val="00BB88"/>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a:t>
                      </a:r>
                      <a:r>
                        <a:rPr lang="en" sz="1600">
                          <a:solidFill>
                            <a:srgbClr val="000000"/>
                          </a:solidFill>
                          <a:latin typeface="Nunito Sans"/>
                          <a:ea typeface="Nunito Sans"/>
                          <a:cs typeface="Nunito Sans"/>
                          <a:sym typeface="Nunito Sans"/>
                        </a:rPr>
                        <a:t> Force = mass x acceleration</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What is the acceleration of </a:t>
                      </a:r>
                      <a:r>
                        <a:rPr lang="en" sz="1600">
                          <a:solidFill>
                            <a:srgbClr val="000000"/>
                          </a:solidFill>
                          <a:latin typeface="Nunito Sans"/>
                          <a:ea typeface="Nunito Sans"/>
                          <a:cs typeface="Nunito Sans"/>
                          <a:sym typeface="Nunito Sans"/>
                        </a:rPr>
                        <a:t>a 2kg</a:t>
                      </a:r>
                      <a:r>
                        <a:rPr lang="en" sz="1600">
                          <a:solidFill>
                            <a:srgbClr val="000000"/>
                          </a:solidFill>
                          <a:latin typeface="Nunito Sans"/>
                          <a:ea typeface="Nunito Sans"/>
                          <a:cs typeface="Nunito Sans"/>
                          <a:sym typeface="Nunito Sans"/>
                        </a:rPr>
                        <a:t> mass moving subject to a force of 12</a:t>
                      </a:r>
                      <a:r>
                        <a:rPr i="1" lang="en" sz="1600">
                          <a:solidFill>
                            <a:srgbClr val="000000"/>
                          </a:solidFill>
                          <a:latin typeface="Times New Roman"/>
                          <a:ea typeface="Times New Roman"/>
                          <a:cs typeface="Times New Roman"/>
                          <a:sym typeface="Times New Roman"/>
                        </a:rPr>
                        <a:t>N</a:t>
                      </a:r>
                      <a:r>
                        <a:rPr lang="en" sz="1600">
                          <a:solidFill>
                            <a:srgbClr val="000000"/>
                          </a:solidFill>
                          <a:latin typeface="Nunito Sans"/>
                          <a:ea typeface="Nunito Sans"/>
                          <a:cs typeface="Nunito Sans"/>
                          <a:sym typeface="Nunito Sans"/>
                        </a:rPr>
                        <a:t>? </a:t>
                      </a:r>
                      <a:r>
                        <a:rPr lang="en" sz="1600">
                          <a:solidFill>
                            <a:srgbClr val="00BB88"/>
                          </a:solidFill>
                          <a:latin typeface="Nunito Sans"/>
                          <a:ea typeface="Nunito Sans"/>
                          <a:cs typeface="Nunito Sans"/>
                          <a:sym typeface="Nunito Sans"/>
                        </a:rPr>
                        <a:t>6 m/s</a:t>
                      </a:r>
                      <a:r>
                        <a:rPr baseline="30000" lang="en" sz="1600">
                          <a:solidFill>
                            <a:srgbClr val="00BB88"/>
                          </a:solidFill>
                          <a:latin typeface="Nunito Sans"/>
                          <a:ea typeface="Nunito Sans"/>
                          <a:cs typeface="Nunito Sans"/>
                          <a:sym typeface="Nunito Sans"/>
                        </a:rPr>
                        <a:t>2</a:t>
                      </a:r>
                      <a:endParaRPr baseline="30000" sz="1600">
                        <a:solidFill>
                          <a:srgbClr val="00BB88"/>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449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solidFill>
                            <a:srgbClr val="000000"/>
                          </a:solidFill>
                          <a:latin typeface="Nunito Sans"/>
                          <a:ea typeface="Nunito Sans"/>
                          <a:cs typeface="Nunito Sans"/>
                          <a:sym typeface="Nunito Sans"/>
                        </a:rPr>
                        <a:t> A bakery sells 8 bread rolls for £3.20</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The same bakery sells 12 bread rolls for</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£4.68. Is it better value to</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buy 8 or 12 bread</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latin typeface="Nunito Sans"/>
                          <a:ea typeface="Nunito Sans"/>
                          <a:cs typeface="Nunito Sans"/>
                          <a:sym typeface="Nunito Sans"/>
                        </a:rPr>
                        <a:t>r</a:t>
                      </a:r>
                      <a:r>
                        <a:rPr b="1" lang="en" sz="1600">
                          <a:latin typeface="Nunito Sans"/>
                          <a:ea typeface="Nunito Sans"/>
                          <a:cs typeface="Nunito Sans"/>
                          <a:sym typeface="Nunito Sans"/>
                        </a:rPr>
                        <a:t>olls?</a:t>
                      </a:r>
                      <a:endParaRPr b="1"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    8 rolls - 40p per roll</a:t>
                      </a:r>
                      <a:endParaRPr b="1" sz="1600">
                        <a:solidFill>
                          <a:srgbClr val="00BB88"/>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    12 rolls - 39p per roll</a:t>
                      </a:r>
                      <a:br>
                        <a:rPr b="1" lang="en" sz="1600">
                          <a:solidFill>
                            <a:srgbClr val="00BB88"/>
                          </a:solidFill>
                          <a:latin typeface="Nunito Sans"/>
                          <a:ea typeface="Nunito Sans"/>
                          <a:cs typeface="Nunito Sans"/>
                          <a:sym typeface="Nunito Sans"/>
                        </a:rPr>
                      </a:br>
                      <a:r>
                        <a:rPr b="1" lang="en" sz="1600">
                          <a:solidFill>
                            <a:srgbClr val="00BB88"/>
                          </a:solidFill>
                          <a:latin typeface="Nunito Sans"/>
                          <a:ea typeface="Nunito Sans"/>
                          <a:cs typeface="Nunito Sans"/>
                          <a:sym typeface="Nunito Sans"/>
                        </a:rPr>
                        <a:t>    Better to buy 12.</a:t>
                      </a:r>
                      <a:endParaRPr b="1" sz="16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a:t>
                      </a:r>
                      <a:r>
                        <a:rPr b="1" lang="en" sz="1600">
                          <a:solidFill>
                            <a:srgbClr val="000000"/>
                          </a:solidFill>
                          <a:latin typeface="Nunito Sans"/>
                          <a:ea typeface="Nunito Sans"/>
                          <a:cs typeface="Nunito Sans"/>
                          <a:sym typeface="Nunito Sans"/>
                        </a:rPr>
                        <a:t> C</a:t>
                      </a:r>
                      <a:r>
                        <a:rPr b="1" lang="en" sz="1600">
                          <a:latin typeface="Nunito Sans"/>
                          <a:ea typeface="Nunito Sans"/>
                          <a:cs typeface="Nunito Sans"/>
                          <a:sym typeface="Nunito Sans"/>
                        </a:rPr>
                        <a:t>alculate the area of this shape. </a:t>
                      </a:r>
                      <a:r>
                        <a:rPr b="1" lang="en" sz="1600">
                          <a:solidFill>
                            <a:srgbClr val="00BB88"/>
                          </a:solidFill>
                          <a:latin typeface="Nunito Sans"/>
                          <a:ea typeface="Nunito Sans"/>
                          <a:cs typeface="Nunito Sans"/>
                          <a:sym typeface="Nunito Sans"/>
                        </a:rPr>
                        <a:t>104cm</a:t>
                      </a:r>
                      <a:r>
                        <a:rPr b="1" baseline="30000" lang="en" sz="1600">
                          <a:solidFill>
                            <a:srgbClr val="00BB88"/>
                          </a:solidFill>
                          <a:latin typeface="Nunito Sans"/>
                          <a:ea typeface="Nunito Sans"/>
                          <a:cs typeface="Nunito Sans"/>
                          <a:sym typeface="Nunito Sans"/>
                        </a:rPr>
                        <a:t>2</a:t>
                      </a:r>
                      <a:endParaRPr b="1"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sp>
        <p:nvSpPr>
          <p:cNvPr id="165" name="Google Shape;165;p33"/>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2</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pic>
        <p:nvPicPr>
          <p:cNvPr id="166" name="Google Shape;166;p33"/>
          <p:cNvPicPr preferRelativeResize="0"/>
          <p:nvPr/>
        </p:nvPicPr>
        <p:blipFill>
          <a:blip r:embed="rId3">
            <a:alphaModFix/>
          </a:blip>
          <a:stretch>
            <a:fillRect/>
          </a:stretch>
        </p:blipFill>
        <p:spPr>
          <a:xfrm>
            <a:off x="2577625" y="3244650"/>
            <a:ext cx="1850600" cy="1341300"/>
          </a:xfrm>
          <a:prstGeom prst="rect">
            <a:avLst/>
          </a:prstGeom>
          <a:noFill/>
          <a:ln>
            <a:noFill/>
          </a:ln>
        </p:spPr>
      </p:pic>
      <p:pic>
        <p:nvPicPr>
          <p:cNvPr id="167" name="Google Shape;167;p33"/>
          <p:cNvPicPr preferRelativeResize="0"/>
          <p:nvPr/>
        </p:nvPicPr>
        <p:blipFill>
          <a:blip r:embed="rId4">
            <a:alphaModFix/>
          </a:blip>
          <a:stretch>
            <a:fillRect/>
          </a:stretch>
        </p:blipFill>
        <p:spPr>
          <a:xfrm>
            <a:off x="5184385" y="2787237"/>
            <a:ext cx="3301300" cy="1791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graphicFrame>
        <p:nvGraphicFramePr>
          <p:cNvPr id="172" name="Google Shape;172;p34"/>
          <p:cNvGraphicFramePr/>
          <p:nvPr/>
        </p:nvGraphicFramePr>
        <p:xfrm>
          <a:off x="130956" y="862525"/>
          <a:ext cx="3000000" cy="3000000"/>
        </p:xfrm>
        <a:graphic>
          <a:graphicData uri="http://schemas.openxmlformats.org/drawingml/2006/table">
            <a:tbl>
              <a:tblPr bandRow="1" firstRow="1">
                <a:noFill/>
                <a:tableStyleId>{A5D6F482-5E71-405F-A174-1821CC6F9943}</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A cyclist has an average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speed of 14 km/h. How</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far do they cycle in 3.5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hours?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The height of a tree has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increased by 15%. The tree</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was 2.5m tall. How tall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tree now?</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a:t>
                      </a:r>
                      <a:r>
                        <a:rPr lang="en" sz="1600">
                          <a:solidFill>
                            <a:srgbClr val="000000"/>
                          </a:solidFill>
                          <a:latin typeface="Nunito Sans"/>
                          <a:ea typeface="Nunito Sans"/>
                          <a:cs typeface="Nunito Sans"/>
                          <a:sym typeface="Nunito Sans"/>
                        </a:rPr>
                        <a:t> If </a:t>
                      </a:r>
                      <a:r>
                        <a:rPr i="1" lang="en" sz="1600">
                          <a:solidFill>
                            <a:srgbClr val="000000"/>
                          </a:solidFill>
                          <a:latin typeface="Times New Roman"/>
                          <a:ea typeface="Times New Roman"/>
                          <a:cs typeface="Times New Roman"/>
                          <a:sym typeface="Times New Roman"/>
                        </a:rPr>
                        <a:t>v</a:t>
                      </a:r>
                      <a:r>
                        <a:rPr lang="en" sz="1600">
                          <a:solidFill>
                            <a:srgbClr val="000000"/>
                          </a:solidFill>
                          <a:latin typeface="Nunito Sans"/>
                          <a:ea typeface="Nunito Sans"/>
                          <a:cs typeface="Nunito Sans"/>
                          <a:sym typeface="Nunito Sans"/>
                        </a:rPr>
                        <a:t> = 14, </a:t>
                      </a:r>
                      <a:r>
                        <a:rPr i="1" lang="en" sz="1600">
                          <a:solidFill>
                            <a:schemeClr val="dk1"/>
                          </a:solidFill>
                          <a:latin typeface="Times New Roman"/>
                          <a:ea typeface="Times New Roman"/>
                          <a:cs typeface="Times New Roman"/>
                          <a:sym typeface="Times New Roman"/>
                        </a:rPr>
                        <a:t>a</a:t>
                      </a:r>
                      <a:r>
                        <a:rPr lang="en" sz="1600">
                          <a:solidFill>
                            <a:srgbClr val="000000"/>
                          </a:solidFill>
                          <a:latin typeface="Nunito Sans"/>
                          <a:ea typeface="Nunito Sans"/>
                          <a:cs typeface="Nunito Sans"/>
                          <a:sym typeface="Nunito Sans"/>
                        </a:rPr>
                        <a:t> = 3 and </a:t>
                      </a:r>
                      <a:r>
                        <a:rPr i="1" lang="en" sz="1600">
                          <a:solidFill>
                            <a:schemeClr val="dk1"/>
                          </a:solidFill>
                          <a:latin typeface="Times New Roman"/>
                          <a:ea typeface="Times New Roman"/>
                          <a:cs typeface="Times New Roman"/>
                          <a:sym typeface="Times New Roman"/>
                        </a:rPr>
                        <a:t>t</a:t>
                      </a:r>
                      <a:r>
                        <a:rPr lang="en" sz="1600">
                          <a:solidFill>
                            <a:srgbClr val="000000"/>
                          </a:solidFill>
                          <a:latin typeface="Nunito Sans"/>
                          <a:ea typeface="Nunito Sans"/>
                          <a:cs typeface="Nunito Sans"/>
                          <a:sym typeface="Nunito Sans"/>
                        </a:rPr>
                        <a:t> = 4, use this formula to calculate </a:t>
                      </a:r>
                      <a:r>
                        <a:rPr i="1" lang="en" sz="1600">
                          <a:solidFill>
                            <a:schemeClr val="dk1"/>
                          </a:solidFill>
                          <a:latin typeface="Times New Roman"/>
                          <a:ea typeface="Times New Roman"/>
                          <a:cs typeface="Times New Roman"/>
                          <a:sym typeface="Times New Roman"/>
                        </a:rPr>
                        <a:t>u</a:t>
                      </a:r>
                      <a:r>
                        <a:rPr lang="en"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ctr">
                        <a:spcBef>
                          <a:spcPts val="0"/>
                        </a:spcBef>
                        <a:spcAft>
                          <a:spcPts val="0"/>
                        </a:spcAft>
                        <a:buNone/>
                      </a:pPr>
                      <a:r>
                        <a:rPr i="1" lang="en" sz="1600">
                          <a:solidFill>
                            <a:srgbClr val="000000"/>
                          </a:solidFill>
                          <a:latin typeface="Times New Roman"/>
                          <a:ea typeface="Times New Roman"/>
                          <a:cs typeface="Times New Roman"/>
                          <a:sym typeface="Times New Roman"/>
                        </a:rPr>
                        <a:t>v</a:t>
                      </a:r>
                      <a:r>
                        <a:rPr i="1" lang="en" sz="1600">
                          <a:solidFill>
                            <a:srgbClr val="000000"/>
                          </a:solidFill>
                          <a:latin typeface="Times New Roman"/>
                          <a:ea typeface="Times New Roman"/>
                          <a:cs typeface="Times New Roman"/>
                          <a:sym typeface="Times New Roman"/>
                        </a:rPr>
                        <a:t> </a:t>
                      </a:r>
                      <a:r>
                        <a:rPr lang="en" sz="1600">
                          <a:solidFill>
                            <a:srgbClr val="000000"/>
                          </a:solidFill>
                          <a:latin typeface="Nunito Sans"/>
                          <a:ea typeface="Nunito Sans"/>
                          <a:cs typeface="Nunito Sans"/>
                          <a:sym typeface="Nunito Sans"/>
                        </a:rPr>
                        <a:t>= </a:t>
                      </a:r>
                      <a:r>
                        <a:rPr i="1" lang="en" sz="1600">
                          <a:solidFill>
                            <a:srgbClr val="000000"/>
                          </a:solidFill>
                          <a:latin typeface="Times New Roman"/>
                          <a:ea typeface="Times New Roman"/>
                          <a:cs typeface="Times New Roman"/>
                          <a:sym typeface="Times New Roman"/>
                        </a:rPr>
                        <a:t>u </a:t>
                      </a:r>
                      <a:r>
                        <a:rPr lang="en" sz="1600">
                          <a:solidFill>
                            <a:schemeClr val="dk1"/>
                          </a:solidFill>
                          <a:latin typeface="Nunito Sans"/>
                          <a:ea typeface="Nunito Sans"/>
                          <a:cs typeface="Nunito Sans"/>
                          <a:sym typeface="Nunito Sans"/>
                        </a:rPr>
                        <a:t>+</a:t>
                      </a:r>
                      <a:r>
                        <a:rPr i="1" lang="en" sz="1600">
                          <a:solidFill>
                            <a:srgbClr val="000000"/>
                          </a:solidFill>
                          <a:latin typeface="Times New Roman"/>
                          <a:ea typeface="Times New Roman"/>
                          <a:cs typeface="Times New Roman"/>
                          <a:sym typeface="Times New Roman"/>
                        </a:rPr>
                        <a:t> at</a:t>
                      </a:r>
                      <a:endParaRPr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i="1" sz="1600">
                        <a:solidFill>
                          <a:srgbClr val="000000"/>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91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K</a:t>
                      </a:r>
                      <a:r>
                        <a:rPr b="1" lang="en" sz="1600">
                          <a:latin typeface="Nunito Sans"/>
                          <a:ea typeface="Nunito Sans"/>
                          <a:cs typeface="Nunito Sans"/>
                          <a:sym typeface="Nunito Sans"/>
                        </a:rPr>
                        <a:t>-Star fuel costs £29.75 for 25 litres.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FS75 fuel costs £36 for 30 litres.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Which fuel is better value?</a:t>
                      </a:r>
                      <a:endParaRPr b="1" sz="1600">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1"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a:t>
                      </a:r>
                      <a:r>
                        <a:rPr b="1" lang="en" sz="1600">
                          <a:solidFill>
                            <a:srgbClr val="000000"/>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Determine the area of the light pink section around the middle rectangle.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pic>
        <p:nvPicPr>
          <p:cNvPr id="173" name="Google Shape;173;p34"/>
          <p:cNvPicPr preferRelativeResize="0"/>
          <p:nvPr/>
        </p:nvPicPr>
        <p:blipFill>
          <a:blip r:embed="rId3">
            <a:alphaModFix/>
          </a:blip>
          <a:stretch>
            <a:fillRect/>
          </a:stretch>
        </p:blipFill>
        <p:spPr>
          <a:xfrm>
            <a:off x="5274787" y="2832801"/>
            <a:ext cx="3068425" cy="1792775"/>
          </a:xfrm>
          <a:prstGeom prst="rect">
            <a:avLst/>
          </a:prstGeom>
          <a:noFill/>
          <a:ln>
            <a:noFill/>
          </a:ln>
        </p:spPr>
      </p:pic>
      <p:sp>
        <p:nvSpPr>
          <p:cNvPr id="174" name="Google Shape;174;p34"/>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graphicFrame>
        <p:nvGraphicFramePr>
          <p:cNvPr id="179" name="Google Shape;179;p35"/>
          <p:cNvGraphicFramePr/>
          <p:nvPr/>
        </p:nvGraphicFramePr>
        <p:xfrm>
          <a:off x="130956" y="862525"/>
          <a:ext cx="3000000" cy="3000000"/>
        </p:xfrm>
        <a:graphic>
          <a:graphicData uri="http://schemas.openxmlformats.org/drawingml/2006/table">
            <a:tbl>
              <a:tblPr bandRow="1" firstRow="1">
                <a:noFill/>
                <a:tableStyleId>{A5D6F482-5E71-405F-A174-1821CC6F9943}</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 cyclist has an average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speed of 14 km/h. How</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far do they cycle in 3.5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h</a:t>
                      </a:r>
                      <a:r>
                        <a:rPr lang="en" sz="1600">
                          <a:solidFill>
                            <a:schemeClr val="dk1"/>
                          </a:solidFill>
                          <a:latin typeface="Nunito Sans"/>
                          <a:ea typeface="Nunito Sans"/>
                          <a:cs typeface="Nunito Sans"/>
                          <a:sym typeface="Nunito Sans"/>
                        </a:rPr>
                        <a:t>ours? </a:t>
                      </a:r>
                      <a:r>
                        <a:rPr lang="en" sz="1600">
                          <a:solidFill>
                            <a:srgbClr val="00BB88"/>
                          </a:solidFill>
                          <a:latin typeface="Nunito Sans"/>
                          <a:ea typeface="Nunito Sans"/>
                          <a:cs typeface="Nunito Sans"/>
                          <a:sym typeface="Nunito Sans"/>
                        </a:rPr>
                        <a:t>49 km</a:t>
                      </a:r>
                      <a:endParaRPr sz="1600">
                        <a:solidFill>
                          <a:srgbClr val="00BB88"/>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The height of a tree has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increased by 15%. The tree</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was 2.5m tall. How tall is</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the tree now? </a:t>
                      </a:r>
                      <a:r>
                        <a:rPr lang="en" sz="1600">
                          <a:solidFill>
                            <a:srgbClr val="00BB88"/>
                          </a:solidFill>
                          <a:latin typeface="Nunito Sans"/>
                          <a:ea typeface="Nunito Sans"/>
                          <a:cs typeface="Nunito Sans"/>
                          <a:sym typeface="Nunito Sans"/>
                        </a:rPr>
                        <a:t>2.875 m</a:t>
                      </a:r>
                      <a:endParaRPr sz="1500">
                        <a:solidFill>
                          <a:srgbClr val="00BB88"/>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a:t>
                      </a:r>
                      <a:r>
                        <a:rPr lang="en" sz="1600">
                          <a:solidFill>
                            <a:srgbClr val="000000"/>
                          </a:solidFill>
                          <a:latin typeface="Nunito Sans"/>
                          <a:ea typeface="Nunito Sans"/>
                          <a:cs typeface="Nunito Sans"/>
                          <a:sym typeface="Nunito Sans"/>
                        </a:rPr>
                        <a:t> If </a:t>
                      </a:r>
                      <a:r>
                        <a:rPr i="1" lang="en" sz="1600">
                          <a:solidFill>
                            <a:srgbClr val="000000"/>
                          </a:solidFill>
                          <a:latin typeface="Times New Roman"/>
                          <a:ea typeface="Times New Roman"/>
                          <a:cs typeface="Times New Roman"/>
                          <a:sym typeface="Times New Roman"/>
                        </a:rPr>
                        <a:t>v</a:t>
                      </a:r>
                      <a:r>
                        <a:rPr lang="en" sz="1600">
                          <a:solidFill>
                            <a:srgbClr val="000000"/>
                          </a:solidFill>
                          <a:latin typeface="Nunito Sans"/>
                          <a:ea typeface="Nunito Sans"/>
                          <a:cs typeface="Nunito Sans"/>
                          <a:sym typeface="Nunito Sans"/>
                        </a:rPr>
                        <a:t> = 14, </a:t>
                      </a:r>
                      <a:r>
                        <a:rPr i="1" lang="en" sz="1600">
                          <a:solidFill>
                            <a:schemeClr val="dk1"/>
                          </a:solidFill>
                          <a:latin typeface="Times New Roman"/>
                          <a:ea typeface="Times New Roman"/>
                          <a:cs typeface="Times New Roman"/>
                          <a:sym typeface="Times New Roman"/>
                        </a:rPr>
                        <a:t>a</a:t>
                      </a:r>
                      <a:r>
                        <a:rPr lang="en" sz="1600">
                          <a:solidFill>
                            <a:srgbClr val="000000"/>
                          </a:solidFill>
                          <a:latin typeface="Nunito Sans"/>
                          <a:ea typeface="Nunito Sans"/>
                          <a:cs typeface="Nunito Sans"/>
                          <a:sym typeface="Nunito Sans"/>
                        </a:rPr>
                        <a:t> = 3 and </a:t>
                      </a:r>
                      <a:r>
                        <a:rPr i="1" lang="en" sz="1600">
                          <a:solidFill>
                            <a:schemeClr val="dk1"/>
                          </a:solidFill>
                          <a:latin typeface="Times New Roman"/>
                          <a:ea typeface="Times New Roman"/>
                          <a:cs typeface="Times New Roman"/>
                          <a:sym typeface="Times New Roman"/>
                        </a:rPr>
                        <a:t>t</a:t>
                      </a:r>
                      <a:r>
                        <a:rPr lang="en" sz="1600">
                          <a:solidFill>
                            <a:srgbClr val="000000"/>
                          </a:solidFill>
                          <a:latin typeface="Nunito Sans"/>
                          <a:ea typeface="Nunito Sans"/>
                          <a:cs typeface="Nunito Sans"/>
                          <a:sym typeface="Nunito Sans"/>
                        </a:rPr>
                        <a:t> = 4, use this formula to calculate </a:t>
                      </a:r>
                      <a:r>
                        <a:rPr i="1" lang="en" sz="1600">
                          <a:solidFill>
                            <a:schemeClr val="dk1"/>
                          </a:solidFill>
                          <a:latin typeface="Times New Roman"/>
                          <a:ea typeface="Times New Roman"/>
                          <a:cs typeface="Times New Roman"/>
                          <a:sym typeface="Times New Roman"/>
                        </a:rPr>
                        <a:t>u</a:t>
                      </a:r>
                      <a:r>
                        <a:rPr lang="en"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0000"/>
                        </a:solidFill>
                        <a:latin typeface="Nunito Sans"/>
                        <a:ea typeface="Nunito Sans"/>
                        <a:cs typeface="Nunito Sans"/>
                        <a:sym typeface="Nunito Sans"/>
                      </a:endParaRPr>
                    </a:p>
                    <a:p>
                      <a:pPr indent="0" lvl="0" marL="0" marR="0" rtl="0" algn="ctr">
                        <a:spcBef>
                          <a:spcPts val="0"/>
                        </a:spcBef>
                        <a:spcAft>
                          <a:spcPts val="0"/>
                        </a:spcAft>
                        <a:buNone/>
                      </a:pPr>
                      <a:r>
                        <a:rPr i="1" lang="en" sz="1600">
                          <a:solidFill>
                            <a:srgbClr val="000000"/>
                          </a:solidFill>
                          <a:latin typeface="Times New Roman"/>
                          <a:ea typeface="Times New Roman"/>
                          <a:cs typeface="Times New Roman"/>
                          <a:sym typeface="Times New Roman"/>
                        </a:rPr>
                        <a:t>v </a:t>
                      </a:r>
                      <a:r>
                        <a:rPr lang="en" sz="1600">
                          <a:solidFill>
                            <a:srgbClr val="000000"/>
                          </a:solidFill>
                          <a:latin typeface="Nunito Sans"/>
                          <a:ea typeface="Nunito Sans"/>
                          <a:cs typeface="Nunito Sans"/>
                          <a:sym typeface="Nunito Sans"/>
                        </a:rPr>
                        <a:t>= </a:t>
                      </a:r>
                      <a:r>
                        <a:rPr i="1" lang="en" sz="1600">
                          <a:solidFill>
                            <a:srgbClr val="000000"/>
                          </a:solidFill>
                          <a:latin typeface="Times New Roman"/>
                          <a:ea typeface="Times New Roman"/>
                          <a:cs typeface="Times New Roman"/>
                          <a:sym typeface="Times New Roman"/>
                        </a:rPr>
                        <a:t>u </a:t>
                      </a:r>
                      <a:r>
                        <a:rPr lang="en" sz="1600">
                          <a:solidFill>
                            <a:schemeClr val="dk1"/>
                          </a:solidFill>
                          <a:latin typeface="Nunito Sans"/>
                          <a:ea typeface="Nunito Sans"/>
                          <a:cs typeface="Nunito Sans"/>
                          <a:sym typeface="Nunito Sans"/>
                        </a:rPr>
                        <a:t>+</a:t>
                      </a:r>
                      <a:r>
                        <a:rPr i="1" lang="en" sz="1600">
                          <a:solidFill>
                            <a:srgbClr val="000000"/>
                          </a:solidFill>
                          <a:latin typeface="Times New Roman"/>
                          <a:ea typeface="Times New Roman"/>
                          <a:cs typeface="Times New Roman"/>
                          <a:sym typeface="Times New Roman"/>
                        </a:rPr>
                        <a:t> at</a:t>
                      </a:r>
                      <a:endParaRPr i="1" sz="1600">
                        <a:solidFill>
                          <a:srgbClr val="000000"/>
                        </a:solidFill>
                        <a:latin typeface="Times New Roman"/>
                        <a:ea typeface="Times New Roman"/>
                        <a:cs typeface="Times New Roman"/>
                        <a:sym typeface="Times New Roman"/>
                      </a:endParaRPr>
                    </a:p>
                    <a:p>
                      <a:pPr indent="0" lvl="0" marL="0" rtl="0" algn="ctr">
                        <a:spcBef>
                          <a:spcPts val="0"/>
                        </a:spcBef>
                        <a:spcAft>
                          <a:spcPts val="0"/>
                        </a:spcAft>
                        <a:buClr>
                          <a:schemeClr val="dk1"/>
                        </a:buClr>
                        <a:buFont typeface="Arial"/>
                        <a:buNone/>
                      </a:pPr>
                      <a:r>
                        <a:rPr i="1" lang="en" sz="1600">
                          <a:solidFill>
                            <a:srgbClr val="00BB88"/>
                          </a:solidFill>
                          <a:latin typeface="Times New Roman"/>
                          <a:ea typeface="Times New Roman"/>
                          <a:cs typeface="Times New Roman"/>
                          <a:sym typeface="Times New Roman"/>
                        </a:rPr>
                        <a:t>u</a:t>
                      </a:r>
                      <a:r>
                        <a:rPr lang="en" sz="1600">
                          <a:solidFill>
                            <a:srgbClr val="00BB88"/>
                          </a:solidFill>
                          <a:latin typeface="Nunito Sans"/>
                          <a:ea typeface="Nunito Sans"/>
                          <a:cs typeface="Nunito Sans"/>
                          <a:sym typeface="Nunito Sans"/>
                        </a:rPr>
                        <a:t> = 2</a:t>
                      </a:r>
                      <a:endParaRPr i="1" sz="1500">
                        <a:solidFill>
                          <a:srgbClr val="00BB88"/>
                        </a:solidFill>
                        <a:latin typeface="Times New Roman"/>
                        <a:ea typeface="Times New Roman"/>
                        <a:cs typeface="Times New Roman"/>
                        <a:sym typeface="Times New Roman"/>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91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a:t>
                      </a: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K</a:t>
                      </a:r>
                      <a:r>
                        <a:rPr b="1" lang="en" sz="1600">
                          <a:latin typeface="Nunito Sans"/>
                          <a:ea typeface="Nunito Sans"/>
                          <a:cs typeface="Nunito Sans"/>
                          <a:sym typeface="Nunito Sans"/>
                        </a:rPr>
                        <a:t>-Star fuel costs £29.75 for 25 litres.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FS75 fuel costs £36 for 30 litres.</a:t>
                      </a:r>
                      <a:endParaRPr b="1" sz="1600">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Which fuel is better value?</a:t>
                      </a:r>
                      <a:endParaRPr b="1" sz="1600">
                        <a:latin typeface="Nunito Sans"/>
                        <a:ea typeface="Nunito Sans"/>
                        <a:cs typeface="Nunito Sans"/>
                        <a:sym typeface="Nunito Sans"/>
                      </a:endParaRPr>
                    </a:p>
                    <a:p>
                      <a:pPr indent="0" lvl="0" marL="0" marR="0" rtl="0" algn="l">
                        <a:spcBef>
                          <a:spcPts val="0"/>
                        </a:spcBef>
                        <a:spcAft>
                          <a:spcPts val="0"/>
                        </a:spcAft>
                        <a:buNone/>
                      </a:pPr>
                      <a:r>
                        <a:t/>
                      </a:r>
                      <a:endParaRPr b="1"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    K-Star - 119p per litre</a:t>
                      </a:r>
                      <a:endParaRPr b="1" sz="1600">
                        <a:solidFill>
                          <a:srgbClr val="00BB88"/>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    FS75 - 120p per litre</a:t>
                      </a:r>
                      <a:endParaRPr b="1" sz="1600">
                        <a:solidFill>
                          <a:srgbClr val="00BB88"/>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 sz="1600">
                          <a:solidFill>
                            <a:srgbClr val="00BB88"/>
                          </a:solidFill>
                          <a:latin typeface="Nunito Sans"/>
                          <a:ea typeface="Nunito Sans"/>
                          <a:cs typeface="Nunito Sans"/>
                          <a:sym typeface="Nunito Sans"/>
                        </a:rPr>
                        <a:t>    K-Star is better value.</a:t>
                      </a:r>
                      <a:endParaRPr b="1" sz="1600">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a:t>
                      </a:r>
                      <a:r>
                        <a:rPr b="1" lang="en" sz="1600">
                          <a:solidFill>
                            <a:srgbClr val="000000"/>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Determine the area of the light pink section around the middle rectangle.</a:t>
                      </a:r>
                      <a:r>
                        <a:rPr b="1" lang="en" sz="1600">
                          <a:solidFill>
                            <a:srgbClr val="00BB88"/>
                          </a:solidFill>
                          <a:latin typeface="Nunito Sans"/>
                          <a:ea typeface="Nunito Sans"/>
                          <a:cs typeface="Nunito Sans"/>
                          <a:sym typeface="Nunito Sans"/>
                        </a:rPr>
                        <a:t>296cm</a:t>
                      </a:r>
                      <a:r>
                        <a:rPr b="1" baseline="30000" lang="en" sz="1600">
                          <a:solidFill>
                            <a:srgbClr val="00BB88"/>
                          </a:solidFill>
                          <a:latin typeface="Nunito Sans"/>
                          <a:ea typeface="Nunito Sans"/>
                          <a:cs typeface="Nunito Sans"/>
                          <a:sym typeface="Nunito Sans"/>
                        </a:rPr>
                        <a:t>2</a:t>
                      </a:r>
                      <a:endParaRPr b="1" sz="1500">
                        <a:solidFill>
                          <a:srgbClr val="00BB88"/>
                        </a:solidFill>
                        <a:latin typeface="Nunito Sans"/>
                        <a:ea typeface="Nunito Sans"/>
                        <a:cs typeface="Nunito Sans"/>
                        <a:sym typeface="Nunito Sans"/>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chemeClr val="lt1"/>
                      </a:solidFill>
                      <a:prstDash val="solid"/>
                      <a:round/>
                      <a:headEnd len="sm" w="sm" type="none"/>
                      <a:tailEnd len="sm" w="sm" type="none"/>
                    </a:lnB>
                    <a:solidFill>
                      <a:srgbClr val="FFFFFF"/>
                    </a:solidFill>
                  </a:tcPr>
                </a:tc>
                <a:tc hMerge="1"/>
              </a:tr>
            </a:tbl>
          </a:graphicData>
        </a:graphic>
      </p:graphicFrame>
      <p:pic>
        <p:nvPicPr>
          <p:cNvPr id="180" name="Google Shape;180;p35"/>
          <p:cNvPicPr preferRelativeResize="0"/>
          <p:nvPr/>
        </p:nvPicPr>
        <p:blipFill>
          <a:blip r:embed="rId3">
            <a:alphaModFix/>
          </a:blip>
          <a:stretch>
            <a:fillRect/>
          </a:stretch>
        </p:blipFill>
        <p:spPr>
          <a:xfrm>
            <a:off x="5274787" y="2832801"/>
            <a:ext cx="3068425" cy="1792775"/>
          </a:xfrm>
          <a:prstGeom prst="rect">
            <a:avLst/>
          </a:prstGeom>
          <a:noFill/>
          <a:ln>
            <a:noFill/>
          </a:ln>
        </p:spPr>
      </p:pic>
      <p:sp>
        <p:nvSpPr>
          <p:cNvPr id="181" name="Google Shape;181;p35"/>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12: Day 3</a:t>
            </a:r>
            <a:endParaRPr b="1">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