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656A371-3EAC-40C1-886C-C847A3557821}">
  <a:tblStyle styleId="{6656A371-3EAC-40C1-886C-C847A355782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C659248-8BD3-4DCE-A3C2-682781517AC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1A7293E-B00A-44F4-A454-C2BCF5B0205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d95354e38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d95354e38a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d95354e38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d95354e38a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d95354e38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d95354e38a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95354e38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d95354e38a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b1961ad1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b1961ad1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99a7122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99a7122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95354e38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d95354e38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95354e38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d95354e38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95354e38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d95354e38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95354e38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d95354e38a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d95354e38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d95354e38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{6656A371-3EAC-40C1-886C-C847A3557821}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Term</a:t>
            </a:r>
            <a:endParaRPr sz="1200"/>
          </a:p>
        </p:txBody>
      </p:sp>
      <p:graphicFrame>
        <p:nvGraphicFramePr>
          <p:cNvPr id="27" name="Google Shape;27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{6656A371-3EAC-40C1-886C-C847A3557821}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Google Shape;13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477050"/>
                <a:gridCol w="382900"/>
                <a:gridCol w="3012450"/>
                <a:gridCol w="2462725"/>
              </a:tblGrid>
              <a:tr h="16302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64,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n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 What is the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positive square root of 81? 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 using index notation: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108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endParaRPr baseline="30000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x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− 2)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issa researches the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 of tracks on newly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released albums on Spotify.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range?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2" name="Google Shape;132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3" name="Google Shape;1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3825" y="2668325"/>
            <a:ext cx="2183200" cy="210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558575"/>
                <a:gridCol w="2407325"/>
                <a:gridCol w="3067850"/>
              </a:tblGrid>
              <a:tr h="16241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64,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=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positive square root of 81?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 using index notation: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108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88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− 2)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-14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Anissa researches the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 of tracks on newly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released albums on Spotify.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range?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3825" y="2668325"/>
            <a:ext cx="2183200" cy="210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558575"/>
                <a:gridCol w="2699800"/>
                <a:gridCol w="2775375"/>
              </a:tblGrid>
              <a:tr h="1273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∛(125)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√(225)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 using index notation: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144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76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6ab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+ 8bc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55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− 3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 u="sng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</a:t>
                      </a:r>
                      <a:r>
                        <a:rPr b="1"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1" sz="1600" u="sng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frequency table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shows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school dinners a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group of students had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over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week. What is the mean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 of school dinners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eaten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 to 1 d.p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7" name="Google Shape;14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825" y="2511550"/>
            <a:ext cx="2567300" cy="203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558575"/>
                <a:gridCol w="2407325"/>
                <a:gridCol w="3067850"/>
              </a:tblGrid>
              <a:tr h="12911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∛(125)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√(225)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15, -15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 using index notation: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144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76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19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6ab + 8bc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2b(3a + 4c)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7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-5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− 3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 u="sng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</a:t>
                      </a:r>
                      <a:r>
                        <a:rPr b="1" i="1" lang="en-GB" sz="1600" u="sng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1" sz="1600" u="sng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frequency table shows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school dinners a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group of students had over a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week. What is the mean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 of school dinners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eaten rounded to 1 d.p?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1.9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 </a:t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3" name="Google Shape;15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4" name="Google Shape;15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825" y="2511550"/>
            <a:ext cx="2567300" cy="203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57350" y="3947475"/>
            <a:ext cx="8829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The questions deal with how to write the same information in various ways. It is worth talking to your students about why this flexibility is important, and how it generates a greater number of opportunities when applying these skills to solve larger problems.</a:t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{6C659248-8BD3-4DCE-A3C2-682781517AC6}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is about changing the presentation of a mathematical object; your students need to be aware that changing how we display or structure information should not alter the intrinsic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properties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Prime factor decomposition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Substitution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Frequency tables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84725" y="852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{6C659248-8BD3-4DCE-A3C2-682781517AC6}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5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powers of 2 are used in computer science; can you suggest any examples? Can you explain why this is the case?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Prime factor decomposition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it be useful to use index notation for a product of prime factors?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factorising have to be done in one step with the highest common factor, or can smaller factors be taken one at a time?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Substitution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ways to make negative numbers easier to deal with when substituting into expressions?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do we not use brackets but know they are implied? (Day 5, Q4b)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Frequency tables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have to be careful when interpreting averages from tables? (Day 5, Q5)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477050"/>
                <a:gridCol w="382900"/>
                <a:gridCol w="2992275"/>
                <a:gridCol w="2482900"/>
              </a:tblGrid>
              <a:tr h="1591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missing index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7 x 7 = 7 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⬚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4 x 4 x 4 x 4 = 4 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⬚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8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− 12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17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</a:t>
                      </a:r>
                      <a:r>
                        <a:rPr b="1"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i="1"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numbers replace a, b and c?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2525" y="3150350"/>
            <a:ext cx="3854028" cy="160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477050"/>
                <a:gridCol w="382900"/>
                <a:gridCol w="2861175"/>
                <a:gridCol w="2614000"/>
              </a:tblGrid>
              <a:tr h="131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missing index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7 x 7 = 7 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4 x 4 x 4 x 4 = 4 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 x 3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 x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3(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2(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− 6)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0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</a:t>
                      </a:r>
                      <a:r>
                        <a:rPr b="1"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i="1"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numbers replace a, b and c?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= 3, b = 7, c = 10</a:t>
                      </a:r>
                      <a:endParaRPr b="1" sz="1600">
                        <a:solidFill>
                          <a:srgbClr val="00BC89"/>
                        </a:solidFill>
                        <a:highlight>
                          <a:schemeClr val="lt1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4000" y="2883475"/>
            <a:ext cx="3854028" cy="160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558575"/>
                <a:gridCol w="2629200"/>
                <a:gridCol w="2845975"/>
              </a:tblGrid>
              <a:tr h="1518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− 14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95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i="1"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Hamish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investigating the eye colour of people in his class. How many people did he survey in total?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descr="&lt;math xmlns=&quot;http://www.w3.org/1998/Math/MathML&quot;&gt;&lt;mfrac&gt;&lt;mi&gt;x&lt;/mi&gt;&lt;mn&gt;3&lt;/mn&gt;&lt;/mfrac&gt;&lt;/math&gt;" id="103" name="Google Shape;103;p20" title="x over 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4400" y="3275774"/>
            <a:ext cx="246425" cy="4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9000" y="3190850"/>
            <a:ext cx="2351526" cy="15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Google Shape;10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382900"/>
                <a:gridCol w="2583000"/>
                <a:gridCol w="3067850"/>
              </a:tblGrid>
              <a:tr h="12027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b)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 x 2 x 2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 x 2 x 3 x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6a + 21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3(2a + 7)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4d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14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2(2d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− 7)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7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+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Hamish is investigating the eye colour of people in his class. How many people did he survey in total?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descr="&lt;math xmlns=&quot;http://www.w3.org/1998/Math/MathML&quot;&gt;&lt;mfrac&gt;&lt;mi&gt;x&lt;/mi&gt;&lt;mn&gt;3&lt;/mn&gt;&lt;/mfrac&gt;&lt;/math&gt;" id="111" name="Google Shape;111;p21" title="x over 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475" y="2736474"/>
            <a:ext cx="246425" cy="4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7675" y="2826925"/>
            <a:ext cx="2351526" cy="15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Google Shape;117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477050"/>
                <a:gridCol w="382900"/>
                <a:gridCol w="2871250"/>
                <a:gridCol w="2603925"/>
              </a:tblGrid>
              <a:tr h="12027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32,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positive square root of 36? 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5g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+ 10g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1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-3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sz="1600">
                        <a:solidFill>
                          <a:schemeClr val="accent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following frequency table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gives information on the number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siblings students in Class 7b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have. Write down the mode.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2825" y="2693400"/>
            <a:ext cx="2098525" cy="202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Google Shape;12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{11A7293E-B00A-44F4-A454-C2BCF5B0205D}</a:tableStyleId>
              </a:tblPr>
              <a:tblGrid>
                <a:gridCol w="1546950"/>
                <a:gridCol w="1301375"/>
                <a:gridCol w="558575"/>
                <a:gridCol w="2407325"/>
                <a:gridCol w="3067850"/>
              </a:tblGrid>
              <a:tr h="12027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32,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=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positive square root of 36?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product of prime factors: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 x 2 x 2 x 3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C89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 x 3 x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Factorise: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−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2(1 − 2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5g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+ 10g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5g(g + 2)</a:t>
                      </a:r>
                      <a:endParaRPr sz="10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75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-3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following frequency table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gives information on the number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siblings students in Class 7b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have. Write down the mode?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and 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5" name="Google Shape;125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6" name="Google Shape;12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2825" y="2693400"/>
            <a:ext cx="2098525" cy="202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