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DC460A6-74FC-468D-AC53-EAB4F17A631D}">
  <a:tblStyle styleId="{6DC460A6-74FC-468D-AC53-EAB4F17A631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A3EDBD3-74EA-4D04-9784-AC610D38F9B2}"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7b4457594c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g7b4457594c_0_3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7b4457594c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g7b4457594c_0_3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7b4457594c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7b4457594c_0_4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7b4457594c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g7b4457594c_0_4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b1961ad11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b1961ad11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d9c7bf38d3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gd9c7bf38d3_0_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d99a71221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d99a71221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7b4457594c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7b4457594c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7b4457594c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g7b4457594c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7b4457594c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g7b4457594c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7b4457594c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g7b4457594c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7b4457594c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g7b4457594c_0_2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a:bodyPr>
          <a:lstStyle/>
          <a:p>
            <a:pPr indent="0" lvl="0" marL="0" rtl="0" algn="ctr">
              <a:lnSpc>
                <a:spcPct val="90000"/>
              </a:lnSpc>
              <a:spcBef>
                <a:spcPts val="0"/>
              </a:spcBef>
              <a:spcAft>
                <a:spcPts val="0"/>
              </a:spcAft>
              <a:buClr>
                <a:schemeClr val="dk1"/>
              </a:buClr>
              <a:buSzPts val="1800"/>
              <a:buNone/>
            </a:pPr>
            <a:r>
              <a:rPr lang="en-GB">
                <a:solidFill>
                  <a:srgbClr val="FFFFFF"/>
                </a:solidFill>
                <a:latin typeface="Nunito Sans"/>
                <a:ea typeface="Nunito Sans"/>
                <a:cs typeface="Nunito Sans"/>
                <a:sym typeface="Nunito Sans"/>
              </a:rPr>
              <a:t>GCSE – FOUNDATION</a:t>
            </a:r>
            <a:endParaRPr>
              <a:solidFill>
                <a:srgbClr val="FFFFFF"/>
              </a:solidFill>
              <a:latin typeface="Nunito Sans"/>
              <a:ea typeface="Nunito Sans"/>
              <a:cs typeface="Nunito Sans"/>
              <a:sym typeface="Nunito Sans"/>
            </a:endParaRPr>
          </a:p>
          <a:p>
            <a:pPr indent="0" lvl="0" marL="0" rtl="0" algn="ctr">
              <a:lnSpc>
                <a:spcPct val="90000"/>
              </a:lnSpc>
              <a:spcBef>
                <a:spcPts val="800"/>
              </a:spcBef>
              <a:spcAft>
                <a:spcPts val="0"/>
              </a:spcAft>
              <a:buClr>
                <a:schemeClr val="dk1"/>
              </a:buClr>
              <a:buSzPts val="1800"/>
              <a:buNone/>
            </a:pPr>
            <a:r>
              <a:rPr lang="en-GB">
                <a:solidFill>
                  <a:srgbClr val="FFFFFF"/>
                </a:solidFill>
                <a:latin typeface="Nunito Sans"/>
                <a:ea typeface="Nunito Sans"/>
                <a:cs typeface="Nunito Sans"/>
                <a:sym typeface="Nunito Sans"/>
              </a:rPr>
              <a:t>AUTUMN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Autumn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{6DC460A6-74FC-468D-AC53-EAB4F17A631D}</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23" name="Google Shape;23;p4"/>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4"/>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5" name="Shape 25"/>
        <p:cNvGrpSpPr/>
        <p:nvPr/>
      </p:nvGrpSpPr>
      <p:grpSpPr>
        <a:xfrm>
          <a:off x="0" y="0"/>
          <a:ext cx="0" cy="0"/>
          <a:chOff x="0" y="0"/>
          <a:chExt cx="0" cy="0"/>
        </a:xfrm>
      </p:grpSpPr>
      <p:sp>
        <p:nvSpPr>
          <p:cNvPr id="26" name="Google Shape;26;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a:t>
            </a:r>
            <a:r>
              <a:rPr lang="en-GB" sz="1000">
                <a:solidFill>
                  <a:srgbClr val="2779F5"/>
                </a:solidFill>
                <a:latin typeface="Nunito Sans"/>
                <a:ea typeface="Nunito Sans"/>
                <a:cs typeface="Nunito Sans"/>
                <a:sym typeface="Nunito Sans"/>
              </a:rPr>
              <a:t>Autumn</a:t>
            </a:r>
            <a:r>
              <a:rPr lang="en-GB" sz="1000">
                <a:solidFill>
                  <a:srgbClr val="2779F5"/>
                </a:solidFill>
                <a:latin typeface="Nunito Sans"/>
                <a:ea typeface="Nunito Sans"/>
                <a:cs typeface="Nunito Sans"/>
                <a:sym typeface="Nunito Sans"/>
              </a:rPr>
              <a:t> Term</a:t>
            </a:r>
            <a:endParaRPr sz="1200"/>
          </a:p>
        </p:txBody>
      </p:sp>
      <p:graphicFrame>
        <p:nvGraphicFramePr>
          <p:cNvPr id="27" name="Google Shape;27;p5"/>
          <p:cNvGraphicFramePr/>
          <p:nvPr/>
        </p:nvGraphicFramePr>
        <p:xfrm>
          <a:off x="0" y="369300"/>
          <a:ext cx="3000000" cy="3000000"/>
        </p:xfrm>
        <a:graphic>
          <a:graphicData uri="http://schemas.openxmlformats.org/drawingml/2006/table">
            <a:tbl>
              <a:tblPr>
                <a:noFill/>
                <a:tableStyleId>{6DC460A6-74FC-468D-AC53-EAB4F17A631D}</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2</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graphicFrame>
        <p:nvGraphicFramePr>
          <p:cNvPr id="123" name="Google Shape;123;p24"/>
          <p:cNvGraphicFramePr/>
          <p:nvPr/>
        </p:nvGraphicFramePr>
        <p:xfrm>
          <a:off x="108050" y="862525"/>
          <a:ext cx="3000000" cy="3000000"/>
        </p:xfrm>
        <a:graphic>
          <a:graphicData uri="http://schemas.openxmlformats.org/drawingml/2006/table">
            <a:tbl>
              <a:tblPr>
                <a:noFill/>
                <a:tableStyleId>{6DC460A6-74FC-468D-AC53-EAB4F17A631D}</a:tableStyleId>
              </a:tblPr>
              <a:tblGrid>
                <a:gridCol w="408650"/>
                <a:gridCol w="4261175"/>
                <a:gridCol w="4212275"/>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Complete the number sentence with the symbol &lt;, =,  or &gt;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11.277</a:t>
                      </a:r>
                      <a:r>
                        <a:rPr b="1" lang="en-GB" sz="1600">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a:t>
                      </a:r>
                      <a:r>
                        <a:rPr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11.99</a:t>
                      </a:r>
                      <a:r>
                        <a:rPr lang="en-GB" sz="1600">
                          <a:solidFill>
                            <a:schemeClr val="dk1"/>
                          </a:solidFill>
                          <a:latin typeface="Nunito Sans"/>
                          <a:ea typeface="Nunito Sans"/>
                          <a:cs typeface="Nunito Sans"/>
                          <a:sym typeface="Nunito Sans"/>
                        </a:rPr>
                        <a:t> </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b) </a:t>
                      </a:r>
                      <a:r>
                        <a:rPr lang="en-GB" sz="1600">
                          <a:solidFill>
                            <a:schemeClr val="dk1"/>
                          </a:solidFill>
                          <a:latin typeface="Nunito Sans"/>
                          <a:ea typeface="Nunito Sans"/>
                          <a:cs typeface="Nunito Sans"/>
                          <a:sym typeface="Nunito Sans"/>
                        </a:rPr>
                        <a:t>Complete the number sentence with the symbol &lt;, =,  or &gt;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-0.205 </a:t>
                      </a:r>
                      <a:r>
                        <a:rPr lang="en-GB" sz="1600">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a:t>
                      </a:r>
                      <a:r>
                        <a:rPr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-0.258</a:t>
                      </a:r>
                      <a:r>
                        <a:rPr lang="en-GB" sz="1600">
                          <a:solidFill>
                            <a:schemeClr val="dk1"/>
                          </a:solidFill>
                          <a:latin typeface="Nunito Sans"/>
                          <a:ea typeface="Nunito Sans"/>
                          <a:cs typeface="Nunito Sans"/>
                          <a:sym typeface="Nunito Sans"/>
                        </a:rPr>
                        <a:t>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r>
              <a:tr h="7217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What is </a:t>
                      </a:r>
                      <a:r>
                        <a:rPr b="1" lang="en-GB" sz="1600">
                          <a:solidFill>
                            <a:schemeClr val="dk1"/>
                          </a:solidFill>
                          <a:latin typeface="Nunito Sans"/>
                          <a:ea typeface="Nunito Sans"/>
                          <a:cs typeface="Nunito Sans"/>
                          <a:sym typeface="Nunito Sans"/>
                        </a:rPr>
                        <a:t>2881</a:t>
                      </a:r>
                      <a:r>
                        <a:rPr lang="en-GB" sz="1600">
                          <a:solidFill>
                            <a:schemeClr val="dk1"/>
                          </a:solidFill>
                          <a:latin typeface="Nunito Sans"/>
                          <a:ea typeface="Nunito Sans"/>
                          <a:cs typeface="Nunito Sans"/>
                          <a:sym typeface="Nunito Sans"/>
                        </a:rPr>
                        <a:t> rounded to 1 significant figure?</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What is </a:t>
                      </a:r>
                      <a:r>
                        <a:rPr b="1" lang="en-GB" sz="1600">
                          <a:solidFill>
                            <a:schemeClr val="dk1"/>
                          </a:solidFill>
                          <a:latin typeface="Nunito Sans"/>
                          <a:ea typeface="Nunito Sans"/>
                          <a:cs typeface="Nunito Sans"/>
                          <a:sym typeface="Nunito Sans"/>
                        </a:rPr>
                        <a:t>3.14159</a:t>
                      </a:r>
                      <a:r>
                        <a:rPr lang="en-GB" sz="1600">
                          <a:solidFill>
                            <a:schemeClr val="dk1"/>
                          </a:solidFill>
                          <a:latin typeface="Nunito Sans"/>
                          <a:ea typeface="Nunito Sans"/>
                          <a:cs typeface="Nunito Sans"/>
                          <a:sym typeface="Nunito Sans"/>
                        </a:rPr>
                        <a:t> rounded to 3 decimal places?</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442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3.207 + 5.81</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9.38</a:t>
                      </a:r>
                      <a:r>
                        <a:rPr b="1" lang="en-GB" sz="1600">
                          <a:solidFill>
                            <a:schemeClr val="dk1"/>
                          </a:solidFill>
                          <a:latin typeface="Nunito Sans"/>
                          <a:ea typeface="Nunito Sans"/>
                          <a:cs typeface="Nunito Sans"/>
                          <a:sym typeface="Nunito Sans"/>
                        </a:rPr>
                        <a:t> − 2.7</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1997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0.4 x 0.8</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0.9</a:t>
                      </a:r>
                      <a:r>
                        <a:rPr b="1" lang="en-GB" sz="1600">
                          <a:solidFill>
                            <a:schemeClr val="dk1"/>
                          </a:solidFill>
                          <a:latin typeface="Nunito Sans"/>
                          <a:ea typeface="Nunito Sans"/>
                          <a:cs typeface="Nunito Sans"/>
                          <a:sym typeface="Nunito Sans"/>
                        </a:rPr>
                        <a:t> ÷ 0.03</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74127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latin typeface="Nunito Sans"/>
                          <a:ea typeface="Nunito Sans"/>
                          <a:cs typeface="Nunito Sans"/>
                          <a:sym typeface="Nunito Sans"/>
                        </a:rPr>
                        <a:t>Simplify </a:t>
                      </a:r>
                      <a:r>
                        <a:rPr b="1" lang="en-GB" sz="1600">
                          <a:latin typeface="Nunito Sans"/>
                          <a:ea typeface="Nunito Sans"/>
                          <a:cs typeface="Nunito Sans"/>
                          <a:sym typeface="Nunito Sans"/>
                        </a:rPr>
                        <a:t>3a</a:t>
                      </a:r>
                      <a:r>
                        <a:rPr b="1" lang="en-GB" sz="1600">
                          <a:latin typeface="Nunito Sans"/>
                          <a:ea typeface="Nunito Sans"/>
                          <a:cs typeface="Nunito Sans"/>
                          <a:sym typeface="Nunito Sans"/>
                        </a:rPr>
                        <a:t> + 3ab + 3b + 4a </a:t>
                      </a:r>
                      <a:r>
                        <a:rPr b="1" lang="en-GB" sz="1600">
                          <a:solidFill>
                            <a:schemeClr val="dk1"/>
                          </a:solidFill>
                          <a:latin typeface="Nunito Sans"/>
                          <a:ea typeface="Nunito Sans"/>
                          <a:cs typeface="Nunito Sans"/>
                          <a:sym typeface="Nunito Sans"/>
                        </a:rPr>
                        <a:t>−</a:t>
                      </a:r>
                      <a:r>
                        <a:rPr b="1" lang="en-GB" sz="1600">
                          <a:latin typeface="Nunito Sans"/>
                          <a:ea typeface="Nunito Sans"/>
                          <a:cs typeface="Nunito Sans"/>
                          <a:sym typeface="Nunito Sans"/>
                        </a:rPr>
                        <a:t> 2ab</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124" name="Google Shape;124;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4</a:t>
            </a:r>
            <a:endParaRPr b="1">
              <a:solidFill>
                <a:srgbClr val="FFFFFF"/>
              </a:solidFill>
              <a:latin typeface="Nunito Sans"/>
              <a:ea typeface="Nunito Sans"/>
              <a:cs typeface="Nunito Sans"/>
              <a:sym typeface="Nunito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graphicFrame>
        <p:nvGraphicFramePr>
          <p:cNvPr id="129" name="Google Shape;129;p25"/>
          <p:cNvGraphicFramePr/>
          <p:nvPr/>
        </p:nvGraphicFramePr>
        <p:xfrm>
          <a:off x="108050" y="862525"/>
          <a:ext cx="3000000" cy="3000000"/>
        </p:xfrm>
        <a:graphic>
          <a:graphicData uri="http://schemas.openxmlformats.org/drawingml/2006/table">
            <a:tbl>
              <a:tblPr>
                <a:noFill/>
                <a:tableStyleId>{6DC460A6-74FC-468D-AC53-EAB4F17A631D}</a:tableStyleId>
              </a:tblPr>
              <a:tblGrid>
                <a:gridCol w="408650"/>
                <a:gridCol w="4261175"/>
                <a:gridCol w="4212275"/>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Complete the number sentence with the symbol &lt;, =,  or &gt;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11.277 </a:t>
                      </a:r>
                      <a:r>
                        <a:rPr lang="en-GB" sz="1600">
                          <a:solidFill>
                            <a:schemeClr val="dk1"/>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&lt;</a:t>
                      </a:r>
                      <a:r>
                        <a:rPr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11.99</a:t>
                      </a:r>
                      <a:r>
                        <a:rPr lang="en-GB" sz="1600">
                          <a:solidFill>
                            <a:schemeClr val="dk1"/>
                          </a:solidFill>
                          <a:latin typeface="Nunito Sans"/>
                          <a:ea typeface="Nunito Sans"/>
                          <a:cs typeface="Nunito Sans"/>
                          <a:sym typeface="Nunito Sans"/>
                        </a:rPr>
                        <a:t> </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b) </a:t>
                      </a:r>
                      <a:r>
                        <a:rPr lang="en-GB" sz="1600">
                          <a:solidFill>
                            <a:schemeClr val="dk1"/>
                          </a:solidFill>
                          <a:latin typeface="Nunito Sans"/>
                          <a:ea typeface="Nunito Sans"/>
                          <a:cs typeface="Nunito Sans"/>
                          <a:sym typeface="Nunito Sans"/>
                        </a:rPr>
                        <a:t>Complete the number sentence with the symbol &lt;, =,  or &gt;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-0.205 </a:t>
                      </a:r>
                      <a:r>
                        <a:rPr lang="en-GB" sz="1600">
                          <a:solidFill>
                            <a:schemeClr val="dk1"/>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&gt;</a:t>
                      </a:r>
                      <a:r>
                        <a:rPr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-0.258</a:t>
                      </a:r>
                      <a:r>
                        <a:rPr lang="en-GB" sz="1600">
                          <a:solidFill>
                            <a:schemeClr val="dk1"/>
                          </a:solidFill>
                          <a:latin typeface="Nunito Sans"/>
                          <a:ea typeface="Nunito Sans"/>
                          <a:cs typeface="Nunito Sans"/>
                          <a:sym typeface="Nunito Sans"/>
                        </a:rPr>
                        <a:t>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r>
              <a:tr h="7217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What is </a:t>
                      </a:r>
                      <a:r>
                        <a:rPr b="1" lang="en-GB" sz="1600">
                          <a:solidFill>
                            <a:schemeClr val="dk1"/>
                          </a:solidFill>
                          <a:latin typeface="Nunito Sans"/>
                          <a:ea typeface="Nunito Sans"/>
                          <a:cs typeface="Nunito Sans"/>
                          <a:sym typeface="Nunito Sans"/>
                        </a:rPr>
                        <a:t>2881</a:t>
                      </a:r>
                      <a:r>
                        <a:rPr lang="en-GB" sz="1600">
                          <a:solidFill>
                            <a:schemeClr val="dk1"/>
                          </a:solidFill>
                          <a:latin typeface="Nunito Sans"/>
                          <a:ea typeface="Nunito Sans"/>
                          <a:cs typeface="Nunito Sans"/>
                          <a:sym typeface="Nunito Sans"/>
                        </a:rPr>
                        <a:t> rounded to 1 significant figure?</a:t>
                      </a:r>
                      <a:r>
                        <a:rPr lang="en-GB" sz="1600">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3000</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What is </a:t>
                      </a:r>
                      <a:r>
                        <a:rPr b="1" lang="en-GB" sz="1600">
                          <a:solidFill>
                            <a:schemeClr val="dk1"/>
                          </a:solidFill>
                          <a:latin typeface="Nunito Sans"/>
                          <a:ea typeface="Nunito Sans"/>
                          <a:cs typeface="Nunito Sans"/>
                          <a:sym typeface="Nunito Sans"/>
                        </a:rPr>
                        <a:t>3.14159</a:t>
                      </a:r>
                      <a:r>
                        <a:rPr lang="en-GB" sz="1600">
                          <a:solidFill>
                            <a:schemeClr val="dk1"/>
                          </a:solidFill>
                          <a:latin typeface="Nunito Sans"/>
                          <a:ea typeface="Nunito Sans"/>
                          <a:cs typeface="Nunito Sans"/>
                          <a:sym typeface="Nunito Sans"/>
                        </a:rPr>
                        <a:t> rounded to 3 decimal places? </a:t>
                      </a:r>
                      <a:r>
                        <a:rPr b="1" lang="en-GB" sz="1600">
                          <a:solidFill>
                            <a:srgbClr val="00BC89"/>
                          </a:solidFill>
                          <a:latin typeface="Nunito Sans"/>
                          <a:ea typeface="Nunito Sans"/>
                          <a:cs typeface="Nunito Sans"/>
                          <a:sym typeface="Nunito Sans"/>
                        </a:rPr>
                        <a:t>3.142</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70487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3.207 + 5.81</a:t>
                      </a:r>
                      <a:endParaRPr sz="1600">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9.017</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9.38 − 2.7</a:t>
                      </a:r>
                      <a:endParaRPr b="1" sz="1600">
                        <a:solidFill>
                          <a:srgbClr val="93C47D"/>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6.68</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70487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0.4 x 0.8</a:t>
                      </a:r>
                      <a:endParaRPr sz="1600">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0.32</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0.9 ÷ 0.03</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30</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8415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latin typeface="Nunito Sans"/>
                          <a:ea typeface="Nunito Sans"/>
                          <a:cs typeface="Nunito Sans"/>
                          <a:sym typeface="Nunito Sans"/>
                        </a:rPr>
                        <a:t>Simplify </a:t>
                      </a:r>
                      <a:r>
                        <a:rPr b="1" lang="en-GB" sz="1600">
                          <a:latin typeface="Nunito Sans"/>
                          <a:ea typeface="Nunito Sans"/>
                          <a:cs typeface="Nunito Sans"/>
                          <a:sym typeface="Nunito Sans"/>
                        </a:rPr>
                        <a:t>3a + 3ab + 3b + 4a </a:t>
                      </a:r>
                      <a:r>
                        <a:rPr b="1" lang="en-GB" sz="1600">
                          <a:solidFill>
                            <a:schemeClr val="dk1"/>
                          </a:solidFill>
                          <a:latin typeface="Nunito Sans"/>
                          <a:ea typeface="Nunito Sans"/>
                          <a:cs typeface="Nunito Sans"/>
                          <a:sym typeface="Nunito Sans"/>
                        </a:rPr>
                        <a:t>−</a:t>
                      </a:r>
                      <a:r>
                        <a:rPr b="1" lang="en-GB" sz="1600">
                          <a:latin typeface="Nunito Sans"/>
                          <a:ea typeface="Nunito Sans"/>
                          <a:cs typeface="Nunito Sans"/>
                          <a:sym typeface="Nunito Sans"/>
                        </a:rPr>
                        <a:t> 2ab </a:t>
                      </a:r>
                      <a:r>
                        <a:rPr b="1" lang="en-GB" sz="1600">
                          <a:solidFill>
                            <a:srgbClr val="00BC89"/>
                          </a:solidFill>
                          <a:latin typeface="Nunito Sans"/>
                          <a:ea typeface="Nunito Sans"/>
                          <a:cs typeface="Nunito Sans"/>
                          <a:sym typeface="Nunito Sans"/>
                        </a:rPr>
                        <a:t>= 7a + ab + 3b</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130" name="Google Shape;130;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4</a:t>
            </a:r>
            <a:endParaRPr b="1">
              <a:solidFill>
                <a:srgbClr val="FFFFFF"/>
              </a:solidFill>
              <a:latin typeface="Nunito Sans"/>
              <a:ea typeface="Nunito Sans"/>
              <a:cs typeface="Nunito Sans"/>
              <a:sym typeface="Nunito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graphicFrame>
        <p:nvGraphicFramePr>
          <p:cNvPr id="135" name="Google Shape;135;p26"/>
          <p:cNvGraphicFramePr/>
          <p:nvPr/>
        </p:nvGraphicFramePr>
        <p:xfrm>
          <a:off x="108050" y="862525"/>
          <a:ext cx="3000000" cy="3000000"/>
        </p:xfrm>
        <a:graphic>
          <a:graphicData uri="http://schemas.openxmlformats.org/drawingml/2006/table">
            <a:tbl>
              <a:tblPr>
                <a:noFill/>
                <a:tableStyleId>{6DC460A6-74FC-468D-AC53-EAB4F17A631D}</a:tableStyleId>
              </a:tblPr>
              <a:tblGrid>
                <a:gridCol w="408650"/>
                <a:gridCol w="4261175"/>
                <a:gridCol w="4212275"/>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t>
                      </a:r>
                      <a:r>
                        <a:rPr lang="en-GB" sz="1600">
                          <a:solidFill>
                            <a:schemeClr val="dk1"/>
                          </a:solidFill>
                          <a:latin typeface="Nunito Sans"/>
                          <a:ea typeface="Nunito Sans"/>
                          <a:cs typeface="Nunito Sans"/>
                          <a:sym typeface="Nunito Sans"/>
                        </a:rPr>
                        <a:t>Arrange the numbers in descending order: </a:t>
                      </a:r>
                      <a:r>
                        <a:rPr b="1" lang="en-GB" sz="1600">
                          <a:solidFill>
                            <a:schemeClr val="dk1"/>
                          </a:solidFill>
                          <a:latin typeface="Nunito Sans"/>
                          <a:ea typeface="Nunito Sans"/>
                          <a:cs typeface="Nunito Sans"/>
                          <a:sym typeface="Nunito Sans"/>
                        </a:rPr>
                        <a:t>1.08, -0.81, 1.18, -0.18, -0.08</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b) </a:t>
                      </a:r>
                      <a:r>
                        <a:rPr lang="en-GB" sz="1600">
                          <a:solidFill>
                            <a:schemeClr val="dk1"/>
                          </a:solidFill>
                          <a:latin typeface="Nunito Sans"/>
                          <a:ea typeface="Nunito Sans"/>
                          <a:cs typeface="Nunito Sans"/>
                          <a:sym typeface="Nunito Sans"/>
                        </a:rPr>
                        <a:t>Complete the number sentence with the symbol &lt;, =,  or &gt;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6 x 4</a:t>
                      </a:r>
                      <a:r>
                        <a:rPr b="1" lang="en-GB" sz="1600">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a:t>
                      </a:r>
                      <a:r>
                        <a:rPr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8 x 3</a:t>
                      </a:r>
                      <a:r>
                        <a:rPr lang="en-GB" sz="1600">
                          <a:solidFill>
                            <a:schemeClr val="dk1"/>
                          </a:solidFill>
                          <a:latin typeface="Nunito Sans"/>
                          <a:ea typeface="Nunito Sans"/>
                          <a:cs typeface="Nunito Sans"/>
                          <a:sym typeface="Nunito Sans"/>
                        </a:rPr>
                        <a:t>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r>
              <a:tr h="7217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What is </a:t>
                      </a:r>
                      <a:r>
                        <a:rPr b="1" lang="en-GB" sz="1600">
                          <a:solidFill>
                            <a:schemeClr val="dk1"/>
                          </a:solidFill>
                          <a:latin typeface="Nunito Sans"/>
                          <a:ea typeface="Nunito Sans"/>
                          <a:cs typeface="Nunito Sans"/>
                          <a:sym typeface="Nunito Sans"/>
                        </a:rPr>
                        <a:t>36743</a:t>
                      </a:r>
                      <a:r>
                        <a:rPr lang="en-GB" sz="1600">
                          <a:solidFill>
                            <a:schemeClr val="dk1"/>
                          </a:solidFill>
                          <a:latin typeface="Nunito Sans"/>
                          <a:ea typeface="Nunito Sans"/>
                          <a:cs typeface="Nunito Sans"/>
                          <a:sym typeface="Nunito Sans"/>
                        </a:rPr>
                        <a:t> rounded to 3 significant figures?</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What is </a:t>
                      </a:r>
                      <a:r>
                        <a:rPr b="1" lang="en-GB" sz="1600">
                          <a:solidFill>
                            <a:schemeClr val="dk1"/>
                          </a:solidFill>
                          <a:latin typeface="Nunito Sans"/>
                          <a:ea typeface="Nunito Sans"/>
                          <a:cs typeface="Nunito Sans"/>
                          <a:sym typeface="Nunito Sans"/>
                        </a:rPr>
                        <a:t>0.0198</a:t>
                      </a:r>
                      <a:r>
                        <a:rPr lang="en-GB" sz="1600">
                          <a:solidFill>
                            <a:schemeClr val="dk1"/>
                          </a:solidFill>
                          <a:latin typeface="Nunito Sans"/>
                          <a:ea typeface="Nunito Sans"/>
                          <a:cs typeface="Nunito Sans"/>
                          <a:sym typeface="Nunito Sans"/>
                        </a:rPr>
                        <a:t> rounded to 2 significant figures?</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078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29.99 + 0.11</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17.13</a:t>
                      </a:r>
                      <a:r>
                        <a:rPr b="1" lang="en-GB" sz="1600">
                          <a:solidFill>
                            <a:schemeClr val="dk1"/>
                          </a:solidFill>
                          <a:latin typeface="Nunito Sans"/>
                          <a:ea typeface="Nunito Sans"/>
                          <a:cs typeface="Nunito Sans"/>
                          <a:sym typeface="Nunito Sans"/>
                        </a:rPr>
                        <a:t> − 5.44</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75747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0.07 x 0.05</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0.54 ÷ 0.6</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0007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latin typeface="Nunito Sans"/>
                          <a:ea typeface="Nunito Sans"/>
                          <a:cs typeface="Nunito Sans"/>
                          <a:sym typeface="Nunito Sans"/>
                        </a:rPr>
                        <a:t>Simplify </a:t>
                      </a:r>
                      <a:r>
                        <a:rPr b="1" lang="en-GB" sz="1600">
                          <a:latin typeface="Nunito Sans"/>
                          <a:ea typeface="Nunito Sans"/>
                          <a:cs typeface="Nunito Sans"/>
                          <a:sym typeface="Nunito Sans"/>
                        </a:rPr>
                        <a:t>2</a:t>
                      </a:r>
                      <a:r>
                        <a:rPr b="1" i="1" lang="en-GB" sz="1600">
                          <a:latin typeface="Times New Roman"/>
                          <a:ea typeface="Times New Roman"/>
                          <a:cs typeface="Times New Roman"/>
                          <a:sym typeface="Times New Roman"/>
                        </a:rPr>
                        <a:t>x</a:t>
                      </a:r>
                      <a:r>
                        <a:rPr b="1" baseline="30000" lang="en-GB" sz="1600">
                          <a:latin typeface="Nunito Sans"/>
                          <a:ea typeface="Nunito Sans"/>
                          <a:cs typeface="Nunito Sans"/>
                          <a:sym typeface="Nunito Sans"/>
                        </a:rPr>
                        <a:t>2</a:t>
                      </a:r>
                      <a:r>
                        <a:rPr b="1" lang="en-GB" sz="1600">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a:t>
                      </a:r>
                      <a:r>
                        <a:rPr b="1" lang="en-GB" sz="1600">
                          <a:latin typeface="Nunito Sans"/>
                          <a:ea typeface="Nunito Sans"/>
                          <a:cs typeface="Nunito Sans"/>
                          <a:sym typeface="Nunito Sans"/>
                        </a:rPr>
                        <a:t> 2</a:t>
                      </a:r>
                      <a:r>
                        <a:rPr b="1" i="1" lang="en-GB" sz="1600">
                          <a:solidFill>
                            <a:schemeClr val="dk1"/>
                          </a:solidFill>
                          <a:latin typeface="Times New Roman"/>
                          <a:ea typeface="Times New Roman"/>
                          <a:cs typeface="Times New Roman"/>
                          <a:sym typeface="Times New Roman"/>
                        </a:rPr>
                        <a:t>x</a:t>
                      </a:r>
                      <a:r>
                        <a:rPr b="1" lang="en-GB" sz="1600">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a:t>
                      </a:r>
                      <a:r>
                        <a:rPr b="1" lang="en-GB" sz="1600">
                          <a:latin typeface="Nunito Sans"/>
                          <a:ea typeface="Nunito Sans"/>
                          <a:cs typeface="Nunito Sans"/>
                          <a:sym typeface="Nunito Sans"/>
                        </a:rPr>
                        <a:t> 3</a:t>
                      </a:r>
                      <a:r>
                        <a:rPr b="1" i="1" lang="en-GB" sz="1600">
                          <a:solidFill>
                            <a:schemeClr val="dk1"/>
                          </a:solidFill>
                          <a:latin typeface="Times New Roman"/>
                          <a:ea typeface="Times New Roman"/>
                          <a:cs typeface="Times New Roman"/>
                          <a:sym typeface="Times New Roman"/>
                        </a:rPr>
                        <a:t>x</a:t>
                      </a:r>
                      <a:r>
                        <a:rPr b="1" baseline="30000" lang="en-GB" sz="1600">
                          <a:latin typeface="Nunito Sans"/>
                          <a:ea typeface="Nunito Sans"/>
                          <a:cs typeface="Nunito Sans"/>
                          <a:sym typeface="Nunito Sans"/>
                        </a:rPr>
                        <a:t>2</a:t>
                      </a:r>
                      <a:r>
                        <a:rPr b="1" lang="en-GB" sz="1600">
                          <a:latin typeface="Nunito Sans"/>
                          <a:ea typeface="Nunito Sans"/>
                          <a:cs typeface="Nunito Sans"/>
                          <a:sym typeface="Nunito Sans"/>
                        </a:rPr>
                        <a:t> + 7</a:t>
                      </a:r>
                      <a:r>
                        <a:rPr b="1" i="1" lang="en-GB" sz="1600">
                          <a:solidFill>
                            <a:schemeClr val="dk1"/>
                          </a:solidFill>
                          <a:latin typeface="Times New Roman"/>
                          <a:ea typeface="Times New Roman"/>
                          <a:cs typeface="Times New Roman"/>
                          <a:sym typeface="Times New Roman"/>
                        </a:rPr>
                        <a:t>x</a:t>
                      </a:r>
                      <a:r>
                        <a:rPr b="1" lang="en-GB" sz="1600">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a:t>
                      </a:r>
                      <a:r>
                        <a:rPr b="1" lang="en-GB" sz="1600">
                          <a:latin typeface="Nunito Sans"/>
                          <a:ea typeface="Nunito Sans"/>
                          <a:cs typeface="Nunito Sans"/>
                          <a:sym typeface="Nunito Sans"/>
                        </a:rPr>
                        <a:t> 2</a:t>
                      </a:r>
                      <a:r>
                        <a:rPr b="1" i="1" lang="en-GB" sz="1600">
                          <a:solidFill>
                            <a:schemeClr val="dk1"/>
                          </a:solidFill>
                          <a:latin typeface="Times New Roman"/>
                          <a:ea typeface="Times New Roman"/>
                          <a:cs typeface="Times New Roman"/>
                          <a:sym typeface="Times New Roman"/>
                        </a:rPr>
                        <a:t>x</a:t>
                      </a:r>
                      <a:r>
                        <a:rPr b="1" baseline="30000" lang="en-GB" sz="1600">
                          <a:latin typeface="Nunito Sans"/>
                          <a:ea typeface="Nunito Sans"/>
                          <a:cs typeface="Nunito Sans"/>
                          <a:sym typeface="Nunito Sans"/>
                        </a:rPr>
                        <a:t>3</a:t>
                      </a:r>
                      <a:r>
                        <a:rPr b="1" lang="en-GB" sz="1600">
                          <a:latin typeface="Nunito Sans"/>
                          <a:ea typeface="Nunito Sans"/>
                          <a:cs typeface="Nunito Sans"/>
                          <a:sym typeface="Nunito Sans"/>
                        </a:rPr>
                        <a:t>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136" name="Google Shape;136;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5</a:t>
            </a:r>
            <a:endParaRPr b="1">
              <a:solidFill>
                <a:srgbClr val="FFFFFF"/>
              </a:solidFill>
              <a:latin typeface="Nunito Sans"/>
              <a:ea typeface="Nunito Sans"/>
              <a:cs typeface="Nunito Sans"/>
              <a:sym typeface="Nunito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graphicFrame>
        <p:nvGraphicFramePr>
          <p:cNvPr id="141" name="Google Shape;141;p27"/>
          <p:cNvGraphicFramePr/>
          <p:nvPr/>
        </p:nvGraphicFramePr>
        <p:xfrm>
          <a:off x="108050" y="862525"/>
          <a:ext cx="3000000" cy="3000000"/>
        </p:xfrm>
        <a:graphic>
          <a:graphicData uri="http://schemas.openxmlformats.org/drawingml/2006/table">
            <a:tbl>
              <a:tblPr>
                <a:noFill/>
                <a:tableStyleId>{6DC460A6-74FC-468D-AC53-EAB4F17A631D}</a:tableStyleId>
              </a:tblPr>
              <a:tblGrid>
                <a:gridCol w="408650"/>
                <a:gridCol w="4261175"/>
                <a:gridCol w="4212275"/>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Arrange the numbers in descending order: </a:t>
                      </a:r>
                      <a:r>
                        <a:rPr b="1" lang="en-GB" sz="1600">
                          <a:solidFill>
                            <a:schemeClr val="dk1"/>
                          </a:solidFill>
                          <a:latin typeface="Nunito Sans"/>
                          <a:ea typeface="Nunito Sans"/>
                          <a:cs typeface="Nunito Sans"/>
                          <a:sym typeface="Nunito Sans"/>
                        </a:rPr>
                        <a:t>1.08, -0.81, 1.18, -0.18, -0.08</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1.18, 1.08, -0.08, -0.18, -0.81</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b) </a:t>
                      </a:r>
                      <a:r>
                        <a:rPr lang="en-GB" sz="1600">
                          <a:solidFill>
                            <a:schemeClr val="dk1"/>
                          </a:solidFill>
                          <a:latin typeface="Nunito Sans"/>
                          <a:ea typeface="Nunito Sans"/>
                          <a:cs typeface="Nunito Sans"/>
                          <a:sym typeface="Nunito Sans"/>
                        </a:rPr>
                        <a:t>Complete the number sentence with the symbol &lt;, =,  or &gt;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6 x 4 </a:t>
                      </a:r>
                      <a:r>
                        <a:rPr lang="en-GB" sz="1600">
                          <a:solidFill>
                            <a:schemeClr val="dk1"/>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a:t>
                      </a:r>
                      <a:r>
                        <a:rPr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8 x 3</a:t>
                      </a:r>
                      <a:r>
                        <a:rPr lang="en-GB" sz="1600">
                          <a:solidFill>
                            <a:schemeClr val="dk1"/>
                          </a:solidFill>
                          <a:latin typeface="Nunito Sans"/>
                          <a:ea typeface="Nunito Sans"/>
                          <a:cs typeface="Nunito Sans"/>
                          <a:sym typeface="Nunito Sans"/>
                        </a:rPr>
                        <a:t>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r>
              <a:tr h="7217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What is </a:t>
                      </a:r>
                      <a:r>
                        <a:rPr b="1" lang="en-GB" sz="1600">
                          <a:solidFill>
                            <a:schemeClr val="dk1"/>
                          </a:solidFill>
                          <a:latin typeface="Nunito Sans"/>
                          <a:ea typeface="Nunito Sans"/>
                          <a:cs typeface="Nunito Sans"/>
                          <a:sym typeface="Nunito Sans"/>
                        </a:rPr>
                        <a:t>36743</a:t>
                      </a:r>
                      <a:r>
                        <a:rPr lang="en-GB" sz="1600">
                          <a:solidFill>
                            <a:schemeClr val="dk1"/>
                          </a:solidFill>
                          <a:latin typeface="Nunito Sans"/>
                          <a:ea typeface="Nunito Sans"/>
                          <a:cs typeface="Nunito Sans"/>
                          <a:sym typeface="Nunito Sans"/>
                        </a:rPr>
                        <a:t> rounded to 3 significant figures?</a:t>
                      </a:r>
                      <a:r>
                        <a:rPr lang="en-GB" sz="1600">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36700</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What is </a:t>
                      </a:r>
                      <a:r>
                        <a:rPr b="1" lang="en-GB" sz="1600">
                          <a:solidFill>
                            <a:schemeClr val="dk1"/>
                          </a:solidFill>
                          <a:latin typeface="Nunito Sans"/>
                          <a:ea typeface="Nunito Sans"/>
                          <a:cs typeface="Nunito Sans"/>
                          <a:sym typeface="Nunito Sans"/>
                        </a:rPr>
                        <a:t>0.0198</a:t>
                      </a:r>
                      <a:r>
                        <a:rPr lang="en-GB" sz="1600">
                          <a:solidFill>
                            <a:schemeClr val="dk1"/>
                          </a:solidFill>
                          <a:latin typeface="Nunito Sans"/>
                          <a:ea typeface="Nunito Sans"/>
                          <a:cs typeface="Nunito Sans"/>
                          <a:sym typeface="Nunito Sans"/>
                        </a:rPr>
                        <a:t> rounded to 2 significant figures? </a:t>
                      </a:r>
                      <a:r>
                        <a:rPr b="1" lang="en-GB" sz="1600">
                          <a:solidFill>
                            <a:srgbClr val="00BC89"/>
                          </a:solidFill>
                          <a:latin typeface="Nunito Sans"/>
                          <a:ea typeface="Nunito Sans"/>
                          <a:cs typeface="Nunito Sans"/>
                          <a:sym typeface="Nunito Sans"/>
                        </a:rPr>
                        <a:t>0.020</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72915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29.99 + 0.11</a:t>
                      </a:r>
                      <a:endParaRPr sz="1600">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30.1</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17.13 − 5.44</a:t>
                      </a:r>
                      <a:endParaRPr b="1" sz="1600">
                        <a:solidFill>
                          <a:srgbClr val="93C47D"/>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11.69</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74737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0.07 x 0.05</a:t>
                      </a:r>
                      <a:endParaRPr sz="1600">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0.0035</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0.54 ÷ 0.6</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0.9</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5666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latin typeface="Nunito Sans"/>
                          <a:ea typeface="Nunito Sans"/>
                          <a:cs typeface="Nunito Sans"/>
                          <a:sym typeface="Nunito Sans"/>
                        </a:rPr>
                        <a:t>Simplify </a:t>
                      </a:r>
                      <a:r>
                        <a:rPr b="1" lang="en-GB" sz="1600">
                          <a:latin typeface="Nunito Sans"/>
                          <a:ea typeface="Nunito Sans"/>
                          <a:cs typeface="Nunito Sans"/>
                          <a:sym typeface="Nunito Sans"/>
                        </a:rPr>
                        <a:t>2</a:t>
                      </a:r>
                      <a:r>
                        <a:rPr b="1" i="1" lang="en-GB" sz="1600">
                          <a:solidFill>
                            <a:schemeClr val="dk1"/>
                          </a:solidFill>
                          <a:latin typeface="Times New Roman"/>
                          <a:ea typeface="Times New Roman"/>
                          <a:cs typeface="Times New Roman"/>
                          <a:sym typeface="Times New Roman"/>
                        </a:rPr>
                        <a:t>x</a:t>
                      </a:r>
                      <a:r>
                        <a:rPr b="1" baseline="30000" lang="en-GB" sz="1600">
                          <a:latin typeface="Nunito Sans"/>
                          <a:ea typeface="Nunito Sans"/>
                          <a:cs typeface="Nunito Sans"/>
                          <a:sym typeface="Nunito Sans"/>
                        </a:rPr>
                        <a:t>2</a:t>
                      </a:r>
                      <a:r>
                        <a:rPr b="1" lang="en-GB" sz="1600">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a:t>
                      </a:r>
                      <a:r>
                        <a:rPr b="1" lang="en-GB" sz="1600">
                          <a:latin typeface="Nunito Sans"/>
                          <a:ea typeface="Nunito Sans"/>
                          <a:cs typeface="Nunito Sans"/>
                          <a:sym typeface="Nunito Sans"/>
                        </a:rPr>
                        <a:t> 2</a:t>
                      </a:r>
                      <a:r>
                        <a:rPr b="1" i="1" lang="en-GB" sz="1600">
                          <a:solidFill>
                            <a:schemeClr val="dk1"/>
                          </a:solidFill>
                          <a:latin typeface="Times New Roman"/>
                          <a:ea typeface="Times New Roman"/>
                          <a:cs typeface="Times New Roman"/>
                          <a:sym typeface="Times New Roman"/>
                        </a:rPr>
                        <a:t>x</a:t>
                      </a:r>
                      <a:r>
                        <a:rPr b="1" lang="en-GB" sz="1600">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a:t>
                      </a:r>
                      <a:r>
                        <a:rPr b="1" lang="en-GB" sz="1600">
                          <a:latin typeface="Nunito Sans"/>
                          <a:ea typeface="Nunito Sans"/>
                          <a:cs typeface="Nunito Sans"/>
                          <a:sym typeface="Nunito Sans"/>
                        </a:rPr>
                        <a:t> 3</a:t>
                      </a:r>
                      <a:r>
                        <a:rPr b="1" i="1" lang="en-GB" sz="1600">
                          <a:solidFill>
                            <a:schemeClr val="dk1"/>
                          </a:solidFill>
                          <a:latin typeface="Times New Roman"/>
                          <a:ea typeface="Times New Roman"/>
                          <a:cs typeface="Times New Roman"/>
                          <a:sym typeface="Times New Roman"/>
                        </a:rPr>
                        <a:t>x</a:t>
                      </a:r>
                      <a:r>
                        <a:rPr b="1" baseline="30000" lang="en-GB" sz="1600">
                          <a:latin typeface="Nunito Sans"/>
                          <a:ea typeface="Nunito Sans"/>
                          <a:cs typeface="Nunito Sans"/>
                          <a:sym typeface="Nunito Sans"/>
                        </a:rPr>
                        <a:t>2</a:t>
                      </a:r>
                      <a:r>
                        <a:rPr b="1" lang="en-GB" sz="1600">
                          <a:latin typeface="Nunito Sans"/>
                          <a:ea typeface="Nunito Sans"/>
                          <a:cs typeface="Nunito Sans"/>
                          <a:sym typeface="Nunito Sans"/>
                        </a:rPr>
                        <a:t> + 7</a:t>
                      </a:r>
                      <a:r>
                        <a:rPr b="1" i="1" lang="en-GB" sz="1600">
                          <a:solidFill>
                            <a:schemeClr val="dk1"/>
                          </a:solidFill>
                          <a:latin typeface="Times New Roman"/>
                          <a:ea typeface="Times New Roman"/>
                          <a:cs typeface="Times New Roman"/>
                          <a:sym typeface="Times New Roman"/>
                        </a:rPr>
                        <a:t>x</a:t>
                      </a:r>
                      <a:r>
                        <a:rPr b="1" lang="en-GB" sz="1600">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a:t>
                      </a:r>
                      <a:r>
                        <a:rPr b="1" lang="en-GB" sz="1600">
                          <a:latin typeface="Nunito Sans"/>
                          <a:ea typeface="Nunito Sans"/>
                          <a:cs typeface="Nunito Sans"/>
                          <a:sym typeface="Nunito Sans"/>
                        </a:rPr>
                        <a:t> 2</a:t>
                      </a:r>
                      <a:r>
                        <a:rPr b="1" i="1" lang="en-GB" sz="1600">
                          <a:solidFill>
                            <a:schemeClr val="dk1"/>
                          </a:solidFill>
                          <a:latin typeface="Times New Roman"/>
                          <a:ea typeface="Times New Roman"/>
                          <a:cs typeface="Times New Roman"/>
                          <a:sym typeface="Times New Roman"/>
                        </a:rPr>
                        <a:t>x</a:t>
                      </a:r>
                      <a:r>
                        <a:rPr b="1" baseline="30000" lang="en-GB" sz="1600">
                          <a:latin typeface="Nunito Sans"/>
                          <a:ea typeface="Nunito Sans"/>
                          <a:cs typeface="Nunito Sans"/>
                          <a:sym typeface="Nunito Sans"/>
                        </a:rPr>
                        <a:t>3</a:t>
                      </a:r>
                      <a:r>
                        <a:rPr b="1" lang="en-GB" sz="1600">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 5</a:t>
                      </a:r>
                      <a:r>
                        <a:rPr b="1" i="1" lang="en-GB" sz="1600">
                          <a:solidFill>
                            <a:srgbClr val="00BC89"/>
                          </a:solidFill>
                          <a:latin typeface="Times New Roman"/>
                          <a:ea typeface="Times New Roman"/>
                          <a:cs typeface="Times New Roman"/>
                          <a:sym typeface="Times New Roman"/>
                        </a:rPr>
                        <a:t>x</a:t>
                      </a:r>
                      <a:r>
                        <a:rPr b="1"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 </a:t>
                      </a:r>
                      <a:r>
                        <a:rPr b="1" i="1" lang="en-GB" sz="1600">
                          <a:solidFill>
                            <a:srgbClr val="00BC89"/>
                          </a:solidFill>
                          <a:latin typeface="Times New Roman"/>
                          <a:ea typeface="Times New Roman"/>
                          <a:cs typeface="Times New Roman"/>
                          <a:sym typeface="Times New Roman"/>
                        </a:rPr>
                        <a:t>x</a:t>
                      </a:r>
                      <a:r>
                        <a:rPr b="1" baseline="30000" lang="en-GB" sz="1600">
                          <a:solidFill>
                            <a:srgbClr val="00BC89"/>
                          </a:solidFill>
                          <a:latin typeface="Nunito Sans"/>
                          <a:ea typeface="Nunito Sans"/>
                          <a:cs typeface="Nunito Sans"/>
                          <a:sym typeface="Nunito Sans"/>
                        </a:rPr>
                        <a:t>2</a:t>
                      </a:r>
                      <a:r>
                        <a:rPr b="1"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− 2</a:t>
                      </a:r>
                      <a:r>
                        <a:rPr b="1" i="1" lang="en-GB" sz="1600">
                          <a:solidFill>
                            <a:srgbClr val="00BC89"/>
                          </a:solidFill>
                          <a:latin typeface="Times New Roman"/>
                          <a:ea typeface="Times New Roman"/>
                          <a:cs typeface="Times New Roman"/>
                          <a:sym typeface="Times New Roman"/>
                        </a:rPr>
                        <a:t>x</a:t>
                      </a:r>
                      <a:r>
                        <a:rPr b="1" baseline="30000" lang="en-GB" sz="1600">
                          <a:solidFill>
                            <a:srgbClr val="00BC89"/>
                          </a:solidFill>
                          <a:latin typeface="Nunito Sans"/>
                          <a:ea typeface="Nunito Sans"/>
                          <a:cs typeface="Nunito Sans"/>
                          <a:sym typeface="Nunito Sans"/>
                        </a:rPr>
                        <a:t>3</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142" name="Google Shape;142;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5</a:t>
            </a:r>
            <a:endParaRPr b="1">
              <a:solidFill>
                <a:srgbClr val="FFFFFF"/>
              </a:solidFill>
              <a:latin typeface="Nunito Sans"/>
              <a:ea typeface="Nunito Sans"/>
              <a:cs typeface="Nunito Sans"/>
              <a:sym typeface="Nunito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157350" y="3788325"/>
            <a:ext cx="88293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500">
                <a:latin typeface="Nunito Sans"/>
                <a:ea typeface="Nunito Sans"/>
                <a:cs typeface="Nunito Sans"/>
                <a:sym typeface="Nunito Sans"/>
              </a:rPr>
              <a:t>The questions progress in complexity over the 5 day period. Dealing with misconceptions that arise each day will help students with the following days’ tasks. Concepts such as place value and regrouping will be key. There is ample opportunity for talking about </a:t>
            </a:r>
            <a:r>
              <a:rPr lang="en-GB" sz="1500">
                <a:latin typeface="Nunito Sans"/>
                <a:ea typeface="Nunito Sans"/>
                <a:cs typeface="Nunito Sans"/>
                <a:sym typeface="Nunito Sans"/>
              </a:rPr>
              <a:t>whether</a:t>
            </a:r>
            <a:r>
              <a:rPr lang="en-GB" sz="1500">
                <a:latin typeface="Nunito Sans"/>
                <a:ea typeface="Nunito Sans"/>
                <a:cs typeface="Nunito Sans"/>
                <a:sym typeface="Nunito Sans"/>
              </a:rPr>
              <a:t> answers seem reasonable, and how to self check.</a:t>
            </a:r>
            <a:endParaRPr sz="1500">
              <a:latin typeface="Nunito Sans"/>
              <a:ea typeface="Nunito Sans"/>
              <a:cs typeface="Nunito Sans"/>
              <a:sym typeface="Nunito Sans"/>
            </a:endParaRPr>
          </a:p>
        </p:txBody>
      </p:sp>
      <p:graphicFrame>
        <p:nvGraphicFramePr>
          <p:cNvPr id="75" name="Google Shape;75;p16"/>
          <p:cNvGraphicFramePr/>
          <p:nvPr/>
        </p:nvGraphicFramePr>
        <p:xfrm>
          <a:off x="174000" y="905875"/>
          <a:ext cx="3000000" cy="3000000"/>
        </p:xfrm>
        <a:graphic>
          <a:graphicData uri="http://schemas.openxmlformats.org/drawingml/2006/table">
            <a:tbl>
              <a:tblPr>
                <a:noFill/>
                <a:tableStyleId>{2A3EDBD3-74EA-4D04-9784-AC610D38F9B2}</a:tableStyleId>
              </a:tblPr>
              <a:tblGrid>
                <a:gridCol w="8606325"/>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We introduce decimals and some basic algebra. The methods needed should be </a:t>
                      </a:r>
                      <a:r>
                        <a:rPr lang="en-GB" sz="1500">
                          <a:latin typeface="Nunito Sans"/>
                          <a:ea typeface="Nunito Sans"/>
                          <a:cs typeface="Nunito Sans"/>
                          <a:sym typeface="Nunito Sans"/>
                        </a:rPr>
                        <a:t>familiar, allowing students to access all material.</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solidFill>
                            <a:schemeClr val="dk1"/>
                          </a:solidFill>
                          <a:highlight>
                            <a:srgbClr val="FFFFFF"/>
                          </a:highlight>
                          <a:latin typeface="Nunito Sans"/>
                          <a:ea typeface="Nunito Sans"/>
                          <a:cs typeface="Nunito Sans"/>
                          <a:sym typeface="Nunito Sans"/>
                        </a:rPr>
                        <a:t>Order +ve &amp; -ve integers, decimals and use &lt;, &gt;,≠</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highlight>
                            <a:srgbClr val="FFFFFF"/>
                          </a:highlight>
                          <a:latin typeface="Nunito Sans"/>
                          <a:ea typeface="Nunito Sans"/>
                          <a:cs typeface="Nunito Sans"/>
                          <a:sym typeface="Nunito Sans"/>
                        </a:rPr>
                        <a:t>Rounding</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highlight>
                            <a:srgbClr val="FFFFFF"/>
                          </a:highlight>
                          <a:latin typeface="Nunito Sans"/>
                          <a:ea typeface="Nunito Sans"/>
                          <a:cs typeface="Nunito Sans"/>
                          <a:sym typeface="Nunito Sans"/>
                        </a:rPr>
                        <a:t>Addition &amp; Subtraction (Decimals)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highlight>
                            <a:srgbClr val="FFFFFF"/>
                          </a:highlight>
                          <a:latin typeface="Nunito Sans"/>
                          <a:ea typeface="Nunito Sans"/>
                          <a:cs typeface="Nunito Sans"/>
                          <a:sym typeface="Nunito Sans"/>
                        </a:rPr>
                        <a:t>Multiply &amp; Divide (Decimals)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solidFill>
                            <a:schemeClr val="dk1"/>
                          </a:solidFill>
                          <a:highlight>
                            <a:srgbClr val="FFFFFF"/>
                          </a:highlight>
                          <a:latin typeface="Nunito Sans"/>
                          <a:ea typeface="Nunito Sans"/>
                          <a:cs typeface="Nunito Sans"/>
                          <a:sym typeface="Nunito Sans"/>
                        </a:rPr>
                        <a:t>Simplify Algebra (Simple)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6" name="Google Shape;76;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graphicFrame>
        <p:nvGraphicFramePr>
          <p:cNvPr id="81" name="Google Shape;81;p17"/>
          <p:cNvGraphicFramePr/>
          <p:nvPr/>
        </p:nvGraphicFramePr>
        <p:xfrm>
          <a:off x="108050" y="862525"/>
          <a:ext cx="3000000" cy="3000000"/>
        </p:xfrm>
        <a:graphic>
          <a:graphicData uri="http://schemas.openxmlformats.org/drawingml/2006/table">
            <a:tbl>
              <a:tblPr>
                <a:noFill/>
                <a:tableStyleId>{6DC460A6-74FC-468D-AC53-EAB4F17A631D}</a:tableStyleId>
              </a:tblPr>
              <a:tblGrid>
                <a:gridCol w="460200"/>
                <a:gridCol w="4261200"/>
                <a:gridCol w="4160700"/>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r>
                        <a:rPr lang="en-GB" sz="1600">
                          <a:latin typeface="Nunito Sans"/>
                          <a:ea typeface="Nunito Sans"/>
                          <a:cs typeface="Nunito Sans"/>
                          <a:sym typeface="Nunito Sans"/>
                        </a:rPr>
                        <a:t>)</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Arrange the numbers </a:t>
                      </a:r>
                      <a:r>
                        <a:rPr lang="en-GB" sz="1600">
                          <a:solidFill>
                            <a:schemeClr val="dk1"/>
                          </a:solidFill>
                          <a:latin typeface="Nunito Sans"/>
                          <a:ea typeface="Nunito Sans"/>
                          <a:cs typeface="Nunito Sans"/>
                          <a:sym typeface="Nunito Sans"/>
                        </a:rPr>
                        <a:t>i</a:t>
                      </a:r>
                      <a:r>
                        <a:rPr lang="en-GB" sz="1600">
                          <a:solidFill>
                            <a:schemeClr val="dk1"/>
                          </a:solidFill>
                          <a:latin typeface="Nunito Sans"/>
                          <a:ea typeface="Nunito Sans"/>
                          <a:cs typeface="Nunito Sans"/>
                          <a:sym typeface="Nunito Sans"/>
                        </a:rPr>
                        <a:t>n ascending order: </a:t>
                      </a:r>
                      <a:r>
                        <a:rPr b="1" lang="en-GB" sz="1600">
                          <a:solidFill>
                            <a:schemeClr val="dk1"/>
                          </a:solidFill>
                          <a:latin typeface="Nunito Sans"/>
                          <a:ea typeface="Nunito Sans"/>
                          <a:cs typeface="Nunito Sans"/>
                          <a:sym typeface="Nunito Sans"/>
                        </a:rPr>
                        <a:t>17, 70, 7, 71, 77</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b) </a:t>
                      </a:r>
                      <a:r>
                        <a:rPr lang="en-GB" sz="1600">
                          <a:solidFill>
                            <a:schemeClr val="dk1"/>
                          </a:solidFill>
                          <a:latin typeface="Nunito Sans"/>
                          <a:ea typeface="Nunito Sans"/>
                          <a:cs typeface="Nunito Sans"/>
                          <a:sym typeface="Nunito Sans"/>
                        </a:rPr>
                        <a:t>Arrange the numbers </a:t>
                      </a:r>
                      <a:r>
                        <a:rPr lang="en-GB" sz="1600">
                          <a:solidFill>
                            <a:schemeClr val="dk1"/>
                          </a:solidFill>
                          <a:latin typeface="Nunito Sans"/>
                          <a:ea typeface="Nunito Sans"/>
                          <a:cs typeface="Nunito Sans"/>
                          <a:sym typeface="Nunito Sans"/>
                        </a:rPr>
                        <a:t>i</a:t>
                      </a:r>
                      <a:r>
                        <a:rPr lang="en-GB" sz="1600">
                          <a:solidFill>
                            <a:schemeClr val="dk1"/>
                          </a:solidFill>
                          <a:latin typeface="Nunito Sans"/>
                          <a:ea typeface="Nunito Sans"/>
                          <a:cs typeface="Nunito Sans"/>
                          <a:sym typeface="Nunito Sans"/>
                        </a:rPr>
                        <a:t>n ascending order: </a:t>
                      </a:r>
                      <a:r>
                        <a:rPr b="1" lang="en-GB" sz="1600">
                          <a:solidFill>
                            <a:schemeClr val="dk1"/>
                          </a:solidFill>
                          <a:latin typeface="Nunito Sans"/>
                          <a:ea typeface="Nunito Sans"/>
                          <a:cs typeface="Nunito Sans"/>
                          <a:sym typeface="Nunito Sans"/>
                        </a:rPr>
                        <a:t>6.2, 2.6, 0.62, 0.26, 0.6</a:t>
                      </a:r>
                      <a:endParaRPr b="1"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r>
              <a:tr h="7217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What is </a:t>
                      </a:r>
                      <a:r>
                        <a:rPr b="1" lang="en-GB" sz="1600">
                          <a:solidFill>
                            <a:schemeClr val="dk1"/>
                          </a:solidFill>
                          <a:latin typeface="Nunito Sans"/>
                          <a:ea typeface="Nunito Sans"/>
                          <a:cs typeface="Nunito Sans"/>
                          <a:sym typeface="Nunito Sans"/>
                        </a:rPr>
                        <a:t>37</a:t>
                      </a:r>
                      <a:r>
                        <a:rPr lang="en-GB" sz="1600">
                          <a:solidFill>
                            <a:schemeClr val="dk1"/>
                          </a:solidFill>
                          <a:latin typeface="Nunito Sans"/>
                          <a:ea typeface="Nunito Sans"/>
                          <a:cs typeface="Nunito Sans"/>
                          <a:sym typeface="Nunito Sans"/>
                        </a:rPr>
                        <a:t> rounded to the nearest 10?</a:t>
                      </a:r>
                      <a:endParaRPr sz="1600">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What is </a:t>
                      </a:r>
                      <a:r>
                        <a:rPr b="1" lang="en-GB" sz="1600">
                          <a:solidFill>
                            <a:schemeClr val="dk1"/>
                          </a:solidFill>
                          <a:latin typeface="Nunito Sans"/>
                          <a:ea typeface="Nunito Sans"/>
                          <a:cs typeface="Nunito Sans"/>
                          <a:sym typeface="Nunito Sans"/>
                        </a:rPr>
                        <a:t>512</a:t>
                      </a:r>
                      <a:r>
                        <a:rPr lang="en-GB" sz="1600">
                          <a:solidFill>
                            <a:schemeClr val="dk1"/>
                          </a:solidFill>
                          <a:latin typeface="Nunito Sans"/>
                          <a:ea typeface="Nunito Sans"/>
                          <a:cs typeface="Nunito Sans"/>
                          <a:sym typeface="Nunito Sans"/>
                        </a:rPr>
                        <a:t> rounded to the nearest 100?</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685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0.4 + 0.6</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3 − 0.5</a:t>
                      </a:r>
                      <a:endParaRPr b="1" sz="1600">
                        <a:solidFill>
                          <a:srgbClr val="93C47D"/>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70487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3 x 1.2</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2.8 ÷ 2</a:t>
                      </a:r>
                      <a:endParaRPr b="1"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685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latin typeface="Nunito Sans"/>
                          <a:ea typeface="Nunito Sans"/>
                          <a:cs typeface="Nunito Sans"/>
                          <a:sym typeface="Nunito Sans"/>
                        </a:rPr>
                        <a:t>Simplify </a:t>
                      </a:r>
                      <a:r>
                        <a:rPr b="1" lang="en-GB" sz="1600">
                          <a:latin typeface="Nunito Sans"/>
                          <a:ea typeface="Nunito Sans"/>
                          <a:cs typeface="Nunito Sans"/>
                          <a:sym typeface="Nunito Sans"/>
                        </a:rPr>
                        <a:t>2a + a + 3a</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82" name="Google Shape;82;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1</a:t>
            </a:r>
            <a:endParaRPr b="1">
              <a:solidFill>
                <a:srgbClr val="FFFFFF"/>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graphicFrame>
        <p:nvGraphicFramePr>
          <p:cNvPr id="87" name="Google Shape;87;p18"/>
          <p:cNvGraphicFramePr/>
          <p:nvPr/>
        </p:nvGraphicFramePr>
        <p:xfrm>
          <a:off x="184900" y="820150"/>
          <a:ext cx="3000000" cy="3000000"/>
        </p:xfrm>
        <a:graphic>
          <a:graphicData uri="http://schemas.openxmlformats.org/drawingml/2006/table">
            <a:tbl>
              <a:tblPr>
                <a:noFill/>
                <a:tableStyleId>{2A3EDBD3-74EA-4D04-9784-AC610D38F9B2}</a:tableStyleId>
              </a:tblPr>
              <a:tblGrid>
                <a:gridCol w="8774200"/>
              </a:tblGrid>
              <a:tr h="35590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This week’s ideas for class discussion include:</a:t>
                      </a:r>
                      <a:endParaRPr>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54375">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a:t>
                      </a:r>
                      <a:r>
                        <a:rPr lang="en-GB">
                          <a:latin typeface="Nunito Sans"/>
                          <a:ea typeface="Nunito Sans"/>
                          <a:cs typeface="Nunito Sans"/>
                          <a:sym typeface="Nunito Sans"/>
                        </a:rPr>
                        <a:t> 1: </a:t>
                      </a:r>
                      <a:r>
                        <a:rPr b="1" lang="en-GB">
                          <a:solidFill>
                            <a:schemeClr val="dk1"/>
                          </a:solidFill>
                          <a:highlight>
                            <a:srgbClr val="FFFFFF"/>
                          </a:highlight>
                          <a:latin typeface="Nunito Sans"/>
                          <a:ea typeface="Nunito Sans"/>
                          <a:cs typeface="Nunito Sans"/>
                          <a:sym typeface="Nunito Sans"/>
                        </a:rPr>
                        <a:t>Order +ve &amp; -ve integers, decimals and use &lt;, &gt;,≠</a:t>
                      </a:r>
                      <a:endParaRPr b="1">
                        <a:solidFill>
                          <a:srgbClr val="FF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can you remember which inequality symbol is ‘greater than’ or ‘less than’?</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619000">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a:t>
                      </a:r>
                      <a:r>
                        <a:rPr lang="en-GB">
                          <a:solidFill>
                            <a:schemeClr val="dk1"/>
                          </a:solidFill>
                          <a:latin typeface="Nunito Sans"/>
                          <a:ea typeface="Nunito Sans"/>
                          <a:cs typeface="Nunito Sans"/>
                          <a:sym typeface="Nunito Sans"/>
                        </a:rPr>
                        <a:t> 2: </a:t>
                      </a:r>
                      <a:r>
                        <a:rPr b="1" lang="en-GB">
                          <a:solidFill>
                            <a:schemeClr val="dk1"/>
                          </a:solidFill>
                          <a:highlight>
                            <a:srgbClr val="FFFFFF"/>
                          </a:highlight>
                          <a:latin typeface="Nunito Sans"/>
                          <a:ea typeface="Nunito Sans"/>
                          <a:cs typeface="Nunito Sans"/>
                          <a:sym typeface="Nunito Sans"/>
                        </a:rPr>
                        <a:t>Rounding</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would you summarise the general rule for rounding?</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do you determine which digits are ‘significant’?</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Why do we sometimes have to include a zero after a decimal has been rounded? (eg Day 5, Q2b)</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523500">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a:t>
                      </a:r>
                      <a:r>
                        <a:rPr lang="en-GB">
                          <a:solidFill>
                            <a:schemeClr val="dk1"/>
                          </a:solidFill>
                          <a:latin typeface="Nunito Sans"/>
                          <a:ea typeface="Nunito Sans"/>
                          <a:cs typeface="Nunito Sans"/>
                          <a:sym typeface="Nunito Sans"/>
                        </a:rPr>
                        <a:t> 3: </a:t>
                      </a:r>
                      <a:r>
                        <a:rPr b="1" lang="en-GB">
                          <a:solidFill>
                            <a:schemeClr val="dk1"/>
                          </a:solidFill>
                          <a:highlight>
                            <a:srgbClr val="FFFFFF"/>
                          </a:highlight>
                          <a:latin typeface="Nunito Sans"/>
                          <a:ea typeface="Nunito Sans"/>
                          <a:cs typeface="Nunito Sans"/>
                          <a:sym typeface="Nunito Sans"/>
                        </a:rPr>
                        <a:t>Addition &amp; Subtraction (Decimal)</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Does the number in the answer always, sometimes or never have the same number of decimal places as the numbers in the question for a) addition, b) subtraction?</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23500">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a:t>
                      </a:r>
                      <a:r>
                        <a:rPr lang="en-GB">
                          <a:solidFill>
                            <a:schemeClr val="dk1"/>
                          </a:solidFill>
                          <a:latin typeface="Nunito Sans"/>
                          <a:ea typeface="Nunito Sans"/>
                          <a:cs typeface="Nunito Sans"/>
                          <a:sym typeface="Nunito Sans"/>
                        </a:rPr>
                        <a:t> 4: </a:t>
                      </a:r>
                      <a:r>
                        <a:rPr b="1" lang="en-GB">
                          <a:solidFill>
                            <a:schemeClr val="dk1"/>
                          </a:solidFill>
                          <a:highlight>
                            <a:srgbClr val="FFFFFF"/>
                          </a:highlight>
                          <a:latin typeface="Nunito Sans"/>
                          <a:ea typeface="Nunito Sans"/>
                          <a:cs typeface="Nunito Sans"/>
                          <a:sym typeface="Nunito Sans"/>
                        </a:rPr>
                        <a:t>Multiply &amp; Divide (Decimals)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Does the number in the answer always, sometimes or never have the same number of decimal places as the numbers in the question for a) multiplication, b) division?</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08950">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a:t>
                      </a:r>
                      <a:r>
                        <a:rPr lang="en-GB">
                          <a:latin typeface="Nunito Sans"/>
                          <a:ea typeface="Nunito Sans"/>
                          <a:cs typeface="Nunito Sans"/>
                          <a:sym typeface="Nunito Sans"/>
                        </a:rPr>
                        <a:t> 5:</a:t>
                      </a:r>
                      <a:r>
                        <a:rPr lang="en-GB">
                          <a:latin typeface="Nunito Sans"/>
                          <a:ea typeface="Nunito Sans"/>
                          <a:cs typeface="Nunito Sans"/>
                          <a:sym typeface="Nunito Sans"/>
                        </a:rPr>
                        <a:t> </a:t>
                      </a:r>
                      <a:r>
                        <a:rPr b="1" lang="en-GB">
                          <a:solidFill>
                            <a:schemeClr val="dk1"/>
                          </a:solidFill>
                          <a:highlight>
                            <a:srgbClr val="FFFFFF"/>
                          </a:highlight>
                          <a:latin typeface="Nunito Sans"/>
                          <a:ea typeface="Nunito Sans"/>
                          <a:cs typeface="Nunito Sans"/>
                          <a:sym typeface="Nunito Sans"/>
                        </a:rPr>
                        <a:t>Simplify Algebra (Simple)</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When simplifying expressions, what is meant by ‘like terms’?</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Are there any examples where </a:t>
                      </a:r>
                      <a:r>
                        <a:rPr b="1" i="1" lang="en-GB">
                          <a:solidFill>
                            <a:srgbClr val="0000FF"/>
                          </a:solidFill>
                          <a:latin typeface="Times New Roman"/>
                          <a:ea typeface="Times New Roman"/>
                          <a:cs typeface="Times New Roman"/>
                          <a:sym typeface="Times New Roman"/>
                        </a:rPr>
                        <a:t>x</a:t>
                      </a:r>
                      <a:r>
                        <a:rPr b="1" lang="en-GB">
                          <a:solidFill>
                            <a:srgbClr val="0000FF"/>
                          </a:solidFill>
                          <a:latin typeface="Nunito Sans"/>
                          <a:ea typeface="Nunito Sans"/>
                          <a:cs typeface="Nunito Sans"/>
                          <a:sym typeface="Nunito Sans"/>
                        </a:rPr>
                        <a:t> is the same as </a:t>
                      </a:r>
                      <a:r>
                        <a:rPr b="1" i="1" lang="en-GB">
                          <a:solidFill>
                            <a:srgbClr val="0000FF"/>
                          </a:solidFill>
                          <a:latin typeface="Times New Roman"/>
                          <a:ea typeface="Times New Roman"/>
                          <a:cs typeface="Times New Roman"/>
                          <a:sym typeface="Times New Roman"/>
                        </a:rPr>
                        <a:t>x</a:t>
                      </a:r>
                      <a:r>
                        <a:rPr b="1" baseline="30000" lang="en-GB">
                          <a:solidFill>
                            <a:srgbClr val="0000FF"/>
                          </a:solidFill>
                          <a:latin typeface="Nunito Sans"/>
                          <a:ea typeface="Nunito Sans"/>
                          <a:cs typeface="Nunito Sans"/>
                          <a:sym typeface="Nunito Sans"/>
                        </a:rPr>
                        <a:t>2</a:t>
                      </a:r>
                      <a:r>
                        <a:rPr b="1" lang="en-GB">
                          <a:solidFill>
                            <a:srgbClr val="0000FF"/>
                          </a:solidFill>
                          <a:latin typeface="Nunito Sans"/>
                          <a:ea typeface="Nunito Sans"/>
                          <a:cs typeface="Nunito Sans"/>
                          <a:sym typeface="Nunito Sans"/>
                        </a:rPr>
                        <a:t> or </a:t>
                      </a:r>
                      <a:r>
                        <a:rPr b="1" i="1" lang="en-GB">
                          <a:solidFill>
                            <a:srgbClr val="0000FF"/>
                          </a:solidFill>
                          <a:latin typeface="Times New Roman"/>
                          <a:ea typeface="Times New Roman"/>
                          <a:cs typeface="Times New Roman"/>
                          <a:sym typeface="Times New Roman"/>
                        </a:rPr>
                        <a:t>x</a:t>
                      </a:r>
                      <a:r>
                        <a:rPr b="1" baseline="30000" lang="en-GB">
                          <a:solidFill>
                            <a:srgbClr val="0000FF"/>
                          </a:solidFill>
                          <a:latin typeface="Nunito Sans"/>
                          <a:ea typeface="Nunito Sans"/>
                          <a:cs typeface="Nunito Sans"/>
                          <a:sym typeface="Nunito Sans"/>
                        </a:rPr>
                        <a:t>3</a:t>
                      </a:r>
                      <a:r>
                        <a:rPr b="1" lang="en-GB">
                          <a:solidFill>
                            <a:srgbClr val="0000FF"/>
                          </a:solidFill>
                          <a:latin typeface="Nunito Sans"/>
                          <a:ea typeface="Nunito Sans"/>
                          <a:cs typeface="Nunito Sans"/>
                          <a:sym typeface="Nunito Sans"/>
                        </a:rPr>
                        <a:t>?</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88" name="Google Shape;88;p18"/>
          <p:cNvSpPr txBox="1"/>
          <p:nvPr/>
        </p:nvSpPr>
        <p:spPr>
          <a:xfrm>
            <a:off x="80050" y="361775"/>
            <a:ext cx="2614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Discussion Ideas</a:t>
            </a:r>
            <a:endParaRPr b="1">
              <a:solidFill>
                <a:srgbClr val="FFFFFF"/>
              </a:solidFill>
              <a:latin typeface="Nunito Sans"/>
              <a:ea typeface="Nunito Sans"/>
              <a:cs typeface="Nunito Sans"/>
              <a:sym typeface="Nunito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graphicFrame>
        <p:nvGraphicFramePr>
          <p:cNvPr id="93" name="Google Shape;93;p19"/>
          <p:cNvGraphicFramePr/>
          <p:nvPr/>
        </p:nvGraphicFramePr>
        <p:xfrm>
          <a:off x="108050" y="862525"/>
          <a:ext cx="3000000" cy="3000000"/>
        </p:xfrm>
        <a:graphic>
          <a:graphicData uri="http://schemas.openxmlformats.org/drawingml/2006/table">
            <a:tbl>
              <a:tblPr>
                <a:noFill/>
                <a:tableStyleId>{6DC460A6-74FC-468D-AC53-EAB4F17A631D}</a:tableStyleId>
              </a:tblPr>
              <a:tblGrid>
                <a:gridCol w="408650"/>
                <a:gridCol w="4261175"/>
                <a:gridCol w="4212275"/>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Arrange the numbers </a:t>
                      </a:r>
                      <a:r>
                        <a:rPr lang="en-GB" sz="1600">
                          <a:solidFill>
                            <a:schemeClr val="dk1"/>
                          </a:solidFill>
                          <a:latin typeface="Nunito Sans"/>
                          <a:ea typeface="Nunito Sans"/>
                          <a:cs typeface="Nunito Sans"/>
                          <a:sym typeface="Nunito Sans"/>
                        </a:rPr>
                        <a:t>i</a:t>
                      </a:r>
                      <a:r>
                        <a:rPr lang="en-GB" sz="1600">
                          <a:solidFill>
                            <a:schemeClr val="dk1"/>
                          </a:solidFill>
                          <a:latin typeface="Nunito Sans"/>
                          <a:ea typeface="Nunito Sans"/>
                          <a:cs typeface="Nunito Sans"/>
                          <a:sym typeface="Nunito Sans"/>
                        </a:rPr>
                        <a:t>n ascending order: </a:t>
                      </a:r>
                      <a:r>
                        <a:rPr b="1" lang="en-GB" sz="1600">
                          <a:solidFill>
                            <a:schemeClr val="dk1"/>
                          </a:solidFill>
                          <a:latin typeface="Nunito Sans"/>
                          <a:ea typeface="Nunito Sans"/>
                          <a:cs typeface="Nunito Sans"/>
                          <a:sym typeface="Nunito Sans"/>
                        </a:rPr>
                        <a:t>17, 70, 7, 71, 77</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7, 17, 70, 71, 77</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b) </a:t>
                      </a:r>
                      <a:r>
                        <a:rPr lang="en-GB" sz="1600">
                          <a:solidFill>
                            <a:schemeClr val="dk1"/>
                          </a:solidFill>
                          <a:latin typeface="Nunito Sans"/>
                          <a:ea typeface="Nunito Sans"/>
                          <a:cs typeface="Nunito Sans"/>
                          <a:sym typeface="Nunito Sans"/>
                        </a:rPr>
                        <a:t>Arrange the numbers </a:t>
                      </a:r>
                      <a:r>
                        <a:rPr lang="en-GB" sz="1600">
                          <a:solidFill>
                            <a:schemeClr val="dk1"/>
                          </a:solidFill>
                          <a:latin typeface="Nunito Sans"/>
                          <a:ea typeface="Nunito Sans"/>
                          <a:cs typeface="Nunito Sans"/>
                          <a:sym typeface="Nunito Sans"/>
                        </a:rPr>
                        <a:t>i</a:t>
                      </a:r>
                      <a:r>
                        <a:rPr lang="en-GB" sz="1600">
                          <a:solidFill>
                            <a:schemeClr val="dk1"/>
                          </a:solidFill>
                          <a:latin typeface="Nunito Sans"/>
                          <a:ea typeface="Nunito Sans"/>
                          <a:cs typeface="Nunito Sans"/>
                          <a:sym typeface="Nunito Sans"/>
                        </a:rPr>
                        <a:t>n ascending order: </a:t>
                      </a:r>
                      <a:r>
                        <a:rPr b="1" lang="en-GB" sz="1600">
                          <a:solidFill>
                            <a:schemeClr val="dk1"/>
                          </a:solidFill>
                          <a:latin typeface="Nunito Sans"/>
                          <a:ea typeface="Nunito Sans"/>
                          <a:cs typeface="Nunito Sans"/>
                          <a:sym typeface="Nunito Sans"/>
                        </a:rPr>
                        <a:t>6.2, 2.6, 0.62, 0.26, 0.6</a:t>
                      </a:r>
                      <a:endParaRPr b="1"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0.26, 0.6, 0.62, 2.6, 6.2</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r>
              <a:tr h="7217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What is </a:t>
                      </a:r>
                      <a:r>
                        <a:rPr b="1" lang="en-GB" sz="1600">
                          <a:solidFill>
                            <a:schemeClr val="dk1"/>
                          </a:solidFill>
                          <a:latin typeface="Nunito Sans"/>
                          <a:ea typeface="Nunito Sans"/>
                          <a:cs typeface="Nunito Sans"/>
                          <a:sym typeface="Nunito Sans"/>
                        </a:rPr>
                        <a:t>37</a:t>
                      </a:r>
                      <a:r>
                        <a:rPr lang="en-GB" sz="1600">
                          <a:solidFill>
                            <a:schemeClr val="dk1"/>
                          </a:solidFill>
                          <a:latin typeface="Nunito Sans"/>
                          <a:ea typeface="Nunito Sans"/>
                          <a:cs typeface="Nunito Sans"/>
                          <a:sym typeface="Nunito Sans"/>
                        </a:rPr>
                        <a:t> rounded to the nearest 10?</a:t>
                      </a:r>
                      <a:endParaRPr sz="1600">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40</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What is </a:t>
                      </a:r>
                      <a:r>
                        <a:rPr b="1" lang="en-GB" sz="1600">
                          <a:solidFill>
                            <a:schemeClr val="dk1"/>
                          </a:solidFill>
                          <a:latin typeface="Nunito Sans"/>
                          <a:ea typeface="Nunito Sans"/>
                          <a:cs typeface="Nunito Sans"/>
                          <a:sym typeface="Nunito Sans"/>
                        </a:rPr>
                        <a:t>512</a:t>
                      </a:r>
                      <a:r>
                        <a:rPr lang="en-GB" sz="1600">
                          <a:solidFill>
                            <a:schemeClr val="dk1"/>
                          </a:solidFill>
                          <a:latin typeface="Nunito Sans"/>
                          <a:ea typeface="Nunito Sans"/>
                          <a:cs typeface="Nunito Sans"/>
                          <a:sym typeface="Nunito Sans"/>
                        </a:rPr>
                        <a:t> rounded to the nearest 100?</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500</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7170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0.4 + 0.6</a:t>
                      </a:r>
                      <a:endParaRPr sz="1600">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1</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3 − 0.5</a:t>
                      </a:r>
                      <a:endParaRPr b="1" sz="1600">
                        <a:solidFill>
                          <a:srgbClr val="93C47D"/>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2.5</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9275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3 x 1.2</a:t>
                      </a:r>
                      <a:endParaRPr sz="1600">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3.6</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2.8 ÷ 2</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1.4</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5637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latin typeface="Nunito Sans"/>
                          <a:ea typeface="Nunito Sans"/>
                          <a:cs typeface="Nunito Sans"/>
                          <a:sym typeface="Nunito Sans"/>
                        </a:rPr>
                        <a:t>Simplify </a:t>
                      </a:r>
                      <a:r>
                        <a:rPr b="1" lang="en-GB" sz="1600">
                          <a:latin typeface="Nunito Sans"/>
                          <a:ea typeface="Nunito Sans"/>
                          <a:cs typeface="Nunito Sans"/>
                          <a:sym typeface="Nunito Sans"/>
                        </a:rPr>
                        <a:t>2a + a + 3a </a:t>
                      </a:r>
                      <a:r>
                        <a:rPr b="1" lang="en-GB" sz="1600">
                          <a:solidFill>
                            <a:schemeClr val="accent5"/>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6a</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94" name="Google Shape;94;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1</a:t>
            </a:r>
            <a:endParaRPr b="1">
              <a:solidFill>
                <a:srgbClr val="FFFFFF"/>
              </a:solidFill>
              <a:latin typeface="Nunito Sans"/>
              <a:ea typeface="Nunito Sans"/>
              <a:cs typeface="Nunito Sans"/>
              <a:sym typeface="Nunito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graphicFrame>
        <p:nvGraphicFramePr>
          <p:cNvPr id="99" name="Google Shape;99;p20"/>
          <p:cNvGraphicFramePr/>
          <p:nvPr/>
        </p:nvGraphicFramePr>
        <p:xfrm>
          <a:off x="108050" y="862525"/>
          <a:ext cx="3000000" cy="3000000"/>
        </p:xfrm>
        <a:graphic>
          <a:graphicData uri="http://schemas.openxmlformats.org/drawingml/2006/table">
            <a:tbl>
              <a:tblPr>
                <a:noFill/>
                <a:tableStyleId>{6DC460A6-74FC-468D-AC53-EAB4F17A631D}</a:tableStyleId>
              </a:tblPr>
              <a:tblGrid>
                <a:gridCol w="408650"/>
                <a:gridCol w="4261175"/>
                <a:gridCol w="4212275"/>
              </a:tblGrid>
              <a:tr h="856150">
                <a:tc>
                  <a:txBody>
                    <a:bodyPr/>
                    <a:lstStyle/>
                    <a:p>
                      <a:pPr indent="0" lvl="0" marL="0" rtl="0" algn="l">
                        <a:spcBef>
                          <a:spcPts val="0"/>
                        </a:spcBef>
                        <a:spcAft>
                          <a:spcPts val="0"/>
                        </a:spcAft>
                        <a:buNone/>
                      </a:pPr>
                      <a:r>
                        <a:rPr lang="en-GB" sz="1700">
                          <a:latin typeface="Nunito Sans"/>
                          <a:ea typeface="Nunito Sans"/>
                          <a:cs typeface="Nunito Sans"/>
                          <a:sym typeface="Nunito Sans"/>
                        </a:rPr>
                        <a:t>1)</a:t>
                      </a:r>
                      <a:endParaRPr sz="17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Arrange the numbers </a:t>
                      </a:r>
                      <a:r>
                        <a:rPr lang="en-GB" sz="1600">
                          <a:solidFill>
                            <a:schemeClr val="dk1"/>
                          </a:solidFill>
                          <a:latin typeface="Nunito Sans"/>
                          <a:ea typeface="Nunito Sans"/>
                          <a:cs typeface="Nunito Sans"/>
                          <a:sym typeface="Nunito Sans"/>
                        </a:rPr>
                        <a:t>i</a:t>
                      </a:r>
                      <a:r>
                        <a:rPr lang="en-GB" sz="1600">
                          <a:solidFill>
                            <a:schemeClr val="dk1"/>
                          </a:solidFill>
                          <a:latin typeface="Nunito Sans"/>
                          <a:ea typeface="Nunito Sans"/>
                          <a:cs typeface="Nunito Sans"/>
                          <a:sym typeface="Nunito Sans"/>
                        </a:rPr>
                        <a:t>n ascending order: </a:t>
                      </a:r>
                      <a:r>
                        <a:rPr b="1" lang="en-GB" sz="1600">
                          <a:solidFill>
                            <a:schemeClr val="dk1"/>
                          </a:solidFill>
                          <a:latin typeface="Nunito Sans"/>
                          <a:ea typeface="Nunito Sans"/>
                          <a:cs typeface="Nunito Sans"/>
                          <a:sym typeface="Nunito Sans"/>
                        </a:rPr>
                        <a:t>-1, 11, 1, -6 , 5</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b) </a:t>
                      </a:r>
                      <a:r>
                        <a:rPr lang="en-GB" sz="1600">
                          <a:solidFill>
                            <a:schemeClr val="dk1"/>
                          </a:solidFill>
                          <a:latin typeface="Nunito Sans"/>
                          <a:ea typeface="Nunito Sans"/>
                          <a:cs typeface="Nunito Sans"/>
                          <a:sym typeface="Nunito Sans"/>
                        </a:rPr>
                        <a:t>Arrange the numbers </a:t>
                      </a:r>
                      <a:r>
                        <a:rPr lang="en-GB" sz="1600">
                          <a:solidFill>
                            <a:schemeClr val="dk1"/>
                          </a:solidFill>
                          <a:latin typeface="Nunito Sans"/>
                          <a:ea typeface="Nunito Sans"/>
                          <a:cs typeface="Nunito Sans"/>
                          <a:sym typeface="Nunito Sans"/>
                        </a:rPr>
                        <a:t>i</a:t>
                      </a:r>
                      <a:r>
                        <a:rPr lang="en-GB" sz="1600">
                          <a:solidFill>
                            <a:schemeClr val="dk1"/>
                          </a:solidFill>
                          <a:latin typeface="Nunito Sans"/>
                          <a:ea typeface="Nunito Sans"/>
                          <a:cs typeface="Nunito Sans"/>
                          <a:sym typeface="Nunito Sans"/>
                        </a:rPr>
                        <a:t>n ascending order: </a:t>
                      </a:r>
                      <a:r>
                        <a:rPr b="1" lang="en-GB" sz="1600">
                          <a:solidFill>
                            <a:schemeClr val="dk1"/>
                          </a:solidFill>
                          <a:latin typeface="Nunito Sans"/>
                          <a:ea typeface="Nunito Sans"/>
                          <a:cs typeface="Nunito Sans"/>
                          <a:sym typeface="Nunito Sans"/>
                        </a:rPr>
                        <a:t>0.1, -0.11, 0.01, 0.11, -0.1</a:t>
                      </a:r>
                      <a:endParaRPr b="1"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r>
              <a:tr h="721700">
                <a:tc>
                  <a:txBody>
                    <a:bodyPr/>
                    <a:lstStyle/>
                    <a:p>
                      <a:pPr indent="0" lvl="0" marL="0" rtl="0" algn="l">
                        <a:spcBef>
                          <a:spcPts val="0"/>
                        </a:spcBef>
                        <a:spcAft>
                          <a:spcPts val="0"/>
                        </a:spcAft>
                        <a:buNone/>
                      </a:pPr>
                      <a:r>
                        <a:rPr lang="en-GB" sz="1700">
                          <a:solidFill>
                            <a:schemeClr val="dk1"/>
                          </a:solidFill>
                          <a:latin typeface="Nunito Sans"/>
                          <a:ea typeface="Nunito Sans"/>
                          <a:cs typeface="Nunito Sans"/>
                          <a:sym typeface="Nunito Sans"/>
                        </a:rPr>
                        <a:t>2)</a:t>
                      </a:r>
                      <a:endParaRPr sz="17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7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What is </a:t>
                      </a:r>
                      <a:r>
                        <a:rPr b="1" lang="en-GB" sz="1600">
                          <a:solidFill>
                            <a:schemeClr val="dk1"/>
                          </a:solidFill>
                          <a:latin typeface="Nunito Sans"/>
                          <a:ea typeface="Nunito Sans"/>
                          <a:cs typeface="Nunito Sans"/>
                          <a:sym typeface="Nunito Sans"/>
                        </a:rPr>
                        <a:t>14.554</a:t>
                      </a:r>
                      <a:r>
                        <a:rPr lang="en-GB" sz="1600">
                          <a:solidFill>
                            <a:schemeClr val="dk1"/>
                          </a:solidFill>
                          <a:latin typeface="Nunito Sans"/>
                          <a:ea typeface="Nunito Sans"/>
                          <a:cs typeface="Nunito Sans"/>
                          <a:sym typeface="Nunito Sans"/>
                        </a:rPr>
                        <a:t> rounded to the nearest whole number?</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What is </a:t>
                      </a:r>
                      <a:r>
                        <a:rPr b="1" lang="en-GB" sz="1600">
                          <a:solidFill>
                            <a:schemeClr val="dk1"/>
                          </a:solidFill>
                          <a:latin typeface="Nunito Sans"/>
                          <a:ea typeface="Nunito Sans"/>
                          <a:cs typeface="Nunito Sans"/>
                          <a:sym typeface="Nunito Sans"/>
                        </a:rPr>
                        <a:t>49.4949</a:t>
                      </a:r>
                      <a:r>
                        <a:rPr lang="en-GB" sz="1600">
                          <a:solidFill>
                            <a:schemeClr val="dk1"/>
                          </a:solidFill>
                          <a:latin typeface="Nunito Sans"/>
                          <a:ea typeface="Nunito Sans"/>
                          <a:cs typeface="Nunito Sans"/>
                          <a:sym typeface="Nunito Sans"/>
                        </a:rPr>
                        <a:t> rounded to the nearest integer?</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56350">
                <a:tc>
                  <a:txBody>
                    <a:bodyPr/>
                    <a:lstStyle/>
                    <a:p>
                      <a:pPr indent="0" lvl="0" marL="0" rtl="0" algn="l">
                        <a:spcBef>
                          <a:spcPts val="0"/>
                        </a:spcBef>
                        <a:spcAft>
                          <a:spcPts val="0"/>
                        </a:spcAft>
                        <a:buNone/>
                      </a:pPr>
                      <a:r>
                        <a:rPr lang="en-GB" sz="1700">
                          <a:solidFill>
                            <a:schemeClr val="dk1"/>
                          </a:solidFill>
                          <a:latin typeface="Nunito Sans"/>
                          <a:ea typeface="Nunito Sans"/>
                          <a:cs typeface="Nunito Sans"/>
                          <a:sym typeface="Nunito Sans"/>
                        </a:rPr>
                        <a:t>3)</a:t>
                      </a:r>
                      <a:endParaRPr sz="17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7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1.35 + 2.9</a:t>
                      </a:r>
                      <a:endParaRPr sz="1600">
                        <a:latin typeface="Nunito Sans"/>
                        <a:ea typeface="Nunito Sans"/>
                        <a:cs typeface="Nunito Sans"/>
                        <a:sym typeface="Nunito Sans"/>
                      </a:endParaRPr>
                    </a:p>
                    <a:p>
                      <a:pPr indent="0" lvl="0" marL="0" rtl="0" algn="l">
                        <a:spcBef>
                          <a:spcPts val="0"/>
                        </a:spcBef>
                        <a:spcAft>
                          <a:spcPts val="0"/>
                        </a:spcAft>
                        <a:buNone/>
                      </a:pPr>
                      <a:r>
                        <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2.8</a:t>
                      </a:r>
                      <a:r>
                        <a:rPr b="1" lang="en-GB" sz="1600">
                          <a:solidFill>
                            <a:schemeClr val="dk1"/>
                          </a:solidFill>
                          <a:latin typeface="Nunito Sans"/>
                          <a:ea typeface="Nunito Sans"/>
                          <a:cs typeface="Nunito Sans"/>
                          <a:sym typeface="Nunito Sans"/>
                        </a:rPr>
                        <a:t> − 0.9</a:t>
                      </a:r>
                      <a:endParaRPr b="1" sz="1600">
                        <a:solidFill>
                          <a:srgbClr val="93C47D"/>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34300">
                <a:tc>
                  <a:txBody>
                    <a:bodyPr/>
                    <a:lstStyle/>
                    <a:p>
                      <a:pPr indent="0" lvl="0" marL="0" rtl="0" algn="l">
                        <a:spcBef>
                          <a:spcPts val="0"/>
                        </a:spcBef>
                        <a:spcAft>
                          <a:spcPts val="0"/>
                        </a:spcAft>
                        <a:buNone/>
                      </a:pPr>
                      <a:r>
                        <a:rPr lang="en-GB" sz="1700">
                          <a:solidFill>
                            <a:schemeClr val="dk1"/>
                          </a:solidFill>
                          <a:latin typeface="Nunito Sans"/>
                          <a:ea typeface="Nunito Sans"/>
                          <a:cs typeface="Nunito Sans"/>
                          <a:sym typeface="Nunito Sans"/>
                        </a:rPr>
                        <a:t>4)</a:t>
                      </a:r>
                      <a:endParaRPr sz="17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7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2.4 x 1.5</a:t>
                      </a:r>
                      <a:endParaRPr sz="1600">
                        <a:latin typeface="Nunito Sans"/>
                        <a:ea typeface="Nunito Sans"/>
                        <a:cs typeface="Nunito Sans"/>
                        <a:sym typeface="Nunito Sans"/>
                      </a:endParaRPr>
                    </a:p>
                    <a:p>
                      <a:pPr indent="0" lvl="0" marL="0" rtl="0" algn="l">
                        <a:spcBef>
                          <a:spcPts val="0"/>
                        </a:spcBef>
                        <a:spcAft>
                          <a:spcPts val="0"/>
                        </a:spcAft>
                        <a:buNone/>
                      </a:pPr>
                      <a:r>
                        <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3</a:t>
                      </a:r>
                      <a:r>
                        <a:rPr b="1" lang="en-GB" sz="1600">
                          <a:solidFill>
                            <a:schemeClr val="dk1"/>
                          </a:solidFill>
                          <a:latin typeface="Nunito Sans"/>
                          <a:ea typeface="Nunito Sans"/>
                          <a:cs typeface="Nunito Sans"/>
                          <a:sym typeface="Nunito Sans"/>
                        </a:rPr>
                        <a:t> ÷ 0.5</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494775">
                <a:tc>
                  <a:txBody>
                    <a:bodyPr/>
                    <a:lstStyle/>
                    <a:p>
                      <a:pPr indent="0" lvl="0" marL="0" rtl="0" algn="l">
                        <a:spcBef>
                          <a:spcPts val="0"/>
                        </a:spcBef>
                        <a:spcAft>
                          <a:spcPts val="0"/>
                        </a:spcAft>
                        <a:buNone/>
                      </a:pPr>
                      <a:r>
                        <a:rPr lang="en-GB" sz="1700">
                          <a:solidFill>
                            <a:schemeClr val="dk1"/>
                          </a:solidFill>
                          <a:latin typeface="Nunito Sans"/>
                          <a:ea typeface="Nunito Sans"/>
                          <a:cs typeface="Nunito Sans"/>
                          <a:sym typeface="Nunito Sans"/>
                        </a:rPr>
                        <a:t>5)</a:t>
                      </a:r>
                      <a:endParaRPr sz="17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7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latin typeface="Nunito Sans"/>
                          <a:ea typeface="Nunito Sans"/>
                          <a:cs typeface="Nunito Sans"/>
                          <a:sym typeface="Nunito Sans"/>
                        </a:rPr>
                        <a:t>Simplify </a:t>
                      </a:r>
                      <a:r>
                        <a:rPr b="1" lang="en-GB" sz="1600">
                          <a:latin typeface="Nunito Sans"/>
                          <a:ea typeface="Nunito Sans"/>
                          <a:cs typeface="Nunito Sans"/>
                          <a:sym typeface="Nunito Sans"/>
                        </a:rPr>
                        <a:t>3g + 7h + 4h </a:t>
                      </a:r>
                      <a:r>
                        <a:rPr b="1" lang="en-GB" sz="1600">
                          <a:solidFill>
                            <a:schemeClr val="dk1"/>
                          </a:solidFill>
                          <a:latin typeface="Nunito Sans"/>
                          <a:ea typeface="Nunito Sans"/>
                          <a:cs typeface="Nunito Sans"/>
                          <a:sym typeface="Nunito Sans"/>
                        </a:rPr>
                        <a:t>− 2g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100" name="Google Shape;100;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2</a:t>
            </a:r>
            <a:endParaRPr b="1">
              <a:solidFill>
                <a:srgbClr val="FFFFFF"/>
              </a:solidFill>
              <a:latin typeface="Nunito Sans"/>
              <a:ea typeface="Nunito Sans"/>
              <a:cs typeface="Nunito Sans"/>
              <a:sym typeface="Nunito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graphicFrame>
        <p:nvGraphicFramePr>
          <p:cNvPr id="105" name="Google Shape;105;p21"/>
          <p:cNvGraphicFramePr/>
          <p:nvPr/>
        </p:nvGraphicFramePr>
        <p:xfrm>
          <a:off x="108050" y="862525"/>
          <a:ext cx="3000000" cy="3000000"/>
        </p:xfrm>
        <a:graphic>
          <a:graphicData uri="http://schemas.openxmlformats.org/drawingml/2006/table">
            <a:tbl>
              <a:tblPr>
                <a:noFill/>
                <a:tableStyleId>{6DC460A6-74FC-468D-AC53-EAB4F17A631D}</a:tableStyleId>
              </a:tblPr>
              <a:tblGrid>
                <a:gridCol w="408650"/>
                <a:gridCol w="4261175"/>
                <a:gridCol w="4212275"/>
              </a:tblGrid>
              <a:tr h="92687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Arrange the numbers is ascending order: </a:t>
                      </a:r>
                      <a:r>
                        <a:rPr b="1" lang="en-GB" sz="1600">
                          <a:solidFill>
                            <a:schemeClr val="dk1"/>
                          </a:solidFill>
                          <a:latin typeface="Nunito Sans"/>
                          <a:ea typeface="Nunito Sans"/>
                          <a:cs typeface="Nunito Sans"/>
                          <a:sym typeface="Nunito Sans"/>
                        </a:rPr>
                        <a:t>-1, 11, 1, -6 , 5</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-6, -1, 1, 5, 11</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b) </a:t>
                      </a:r>
                      <a:r>
                        <a:rPr lang="en-GB" sz="1600">
                          <a:solidFill>
                            <a:schemeClr val="dk1"/>
                          </a:solidFill>
                          <a:latin typeface="Nunito Sans"/>
                          <a:ea typeface="Nunito Sans"/>
                          <a:cs typeface="Nunito Sans"/>
                          <a:sym typeface="Nunito Sans"/>
                        </a:rPr>
                        <a:t>Arrange the numbers is ascending order: </a:t>
                      </a:r>
                      <a:r>
                        <a:rPr b="1" lang="en-GB" sz="1600">
                          <a:solidFill>
                            <a:schemeClr val="dk1"/>
                          </a:solidFill>
                          <a:latin typeface="Nunito Sans"/>
                          <a:ea typeface="Nunito Sans"/>
                          <a:cs typeface="Nunito Sans"/>
                          <a:sym typeface="Nunito Sans"/>
                        </a:rPr>
                        <a:t>0.1, -0.11, 0.01, 0.11, -0.1</a:t>
                      </a:r>
                      <a:endParaRPr b="1"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-0.11, -0.1, 0.01, 0.1, 0.11</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r>
              <a:tr h="7217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What is </a:t>
                      </a:r>
                      <a:r>
                        <a:rPr b="1" lang="en-GB" sz="1600">
                          <a:solidFill>
                            <a:schemeClr val="dk1"/>
                          </a:solidFill>
                          <a:latin typeface="Nunito Sans"/>
                          <a:ea typeface="Nunito Sans"/>
                          <a:cs typeface="Nunito Sans"/>
                          <a:sym typeface="Nunito Sans"/>
                        </a:rPr>
                        <a:t>14.554</a:t>
                      </a:r>
                      <a:r>
                        <a:rPr lang="en-GB" sz="1600">
                          <a:solidFill>
                            <a:schemeClr val="dk1"/>
                          </a:solidFill>
                          <a:latin typeface="Nunito Sans"/>
                          <a:ea typeface="Nunito Sans"/>
                          <a:cs typeface="Nunito Sans"/>
                          <a:sym typeface="Nunito Sans"/>
                        </a:rPr>
                        <a:t> rounded to the nearest whole number?</a:t>
                      </a:r>
                      <a:r>
                        <a:rPr lang="en-GB" sz="1600">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15</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What is </a:t>
                      </a:r>
                      <a:r>
                        <a:rPr b="1" lang="en-GB" sz="1600">
                          <a:solidFill>
                            <a:schemeClr val="dk1"/>
                          </a:solidFill>
                          <a:latin typeface="Nunito Sans"/>
                          <a:ea typeface="Nunito Sans"/>
                          <a:cs typeface="Nunito Sans"/>
                          <a:sym typeface="Nunito Sans"/>
                        </a:rPr>
                        <a:t>49.4949</a:t>
                      </a:r>
                      <a:r>
                        <a:rPr lang="en-GB" sz="1600">
                          <a:solidFill>
                            <a:schemeClr val="dk1"/>
                          </a:solidFill>
                          <a:latin typeface="Nunito Sans"/>
                          <a:ea typeface="Nunito Sans"/>
                          <a:cs typeface="Nunito Sans"/>
                          <a:sym typeface="Nunito Sans"/>
                        </a:rPr>
                        <a:t> rounded to the nearest integer? </a:t>
                      </a:r>
                      <a:r>
                        <a:rPr b="1" lang="en-GB" sz="1600">
                          <a:solidFill>
                            <a:srgbClr val="00BC89"/>
                          </a:solidFill>
                          <a:latin typeface="Nunito Sans"/>
                          <a:ea typeface="Nunito Sans"/>
                          <a:cs typeface="Nunito Sans"/>
                          <a:sym typeface="Nunito Sans"/>
                        </a:rPr>
                        <a:t>49</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70487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1.35 + 2.9</a:t>
                      </a:r>
                      <a:endParaRPr sz="1600">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4.25</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2.8 − 0.9</a:t>
                      </a:r>
                      <a:endParaRPr b="1" sz="1600">
                        <a:solidFill>
                          <a:srgbClr val="93C47D"/>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1.9</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70487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2.4 x 1.5</a:t>
                      </a:r>
                      <a:endParaRPr sz="1600">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3.6</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3 ÷ 0.5</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6</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54717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latin typeface="Nunito Sans"/>
                          <a:ea typeface="Nunito Sans"/>
                          <a:cs typeface="Nunito Sans"/>
                          <a:sym typeface="Nunito Sans"/>
                        </a:rPr>
                        <a:t>Simplify </a:t>
                      </a:r>
                      <a:r>
                        <a:rPr b="1" lang="en-GB" sz="1600">
                          <a:latin typeface="Nunito Sans"/>
                          <a:ea typeface="Nunito Sans"/>
                          <a:cs typeface="Nunito Sans"/>
                          <a:sym typeface="Nunito Sans"/>
                        </a:rPr>
                        <a:t>3g + 7h + 4h </a:t>
                      </a:r>
                      <a:r>
                        <a:rPr b="1" lang="en-GB" sz="1600">
                          <a:solidFill>
                            <a:schemeClr val="dk1"/>
                          </a:solidFill>
                          <a:latin typeface="Nunito Sans"/>
                          <a:ea typeface="Nunito Sans"/>
                          <a:cs typeface="Nunito Sans"/>
                          <a:sym typeface="Nunito Sans"/>
                        </a:rPr>
                        <a:t>− 2g </a:t>
                      </a:r>
                      <a:r>
                        <a:rPr b="1" lang="en-GB" sz="1600">
                          <a:solidFill>
                            <a:srgbClr val="00BC89"/>
                          </a:solidFill>
                          <a:latin typeface="Nunito Sans"/>
                          <a:ea typeface="Nunito Sans"/>
                          <a:cs typeface="Nunito Sans"/>
                          <a:sym typeface="Nunito Sans"/>
                        </a:rPr>
                        <a:t>= g + 11h</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106" name="Google Shape;106;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2</a:t>
            </a:r>
            <a:endParaRPr b="1">
              <a:solidFill>
                <a:srgbClr val="FFFFFF"/>
              </a:solidFill>
              <a:latin typeface="Nunito Sans"/>
              <a:ea typeface="Nunito Sans"/>
              <a:cs typeface="Nunito Sans"/>
              <a:sym typeface="Nunito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graphicFrame>
        <p:nvGraphicFramePr>
          <p:cNvPr id="111" name="Google Shape;111;p22"/>
          <p:cNvGraphicFramePr/>
          <p:nvPr/>
        </p:nvGraphicFramePr>
        <p:xfrm>
          <a:off x="108050" y="862525"/>
          <a:ext cx="3000000" cy="3000000"/>
        </p:xfrm>
        <a:graphic>
          <a:graphicData uri="http://schemas.openxmlformats.org/drawingml/2006/table">
            <a:tbl>
              <a:tblPr>
                <a:noFill/>
                <a:tableStyleId>{6DC460A6-74FC-468D-AC53-EAB4F17A631D}</a:tableStyleId>
              </a:tblPr>
              <a:tblGrid>
                <a:gridCol w="408650"/>
                <a:gridCol w="4261175"/>
                <a:gridCol w="4212275"/>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Complete the number </a:t>
                      </a:r>
                      <a:r>
                        <a:rPr lang="en-GB" sz="1600">
                          <a:solidFill>
                            <a:schemeClr val="dk1"/>
                          </a:solidFill>
                          <a:latin typeface="Nunito Sans"/>
                          <a:ea typeface="Nunito Sans"/>
                          <a:cs typeface="Nunito Sans"/>
                          <a:sym typeface="Nunito Sans"/>
                        </a:rPr>
                        <a:t>sentence</a:t>
                      </a:r>
                      <a:r>
                        <a:rPr lang="en-GB" sz="1600">
                          <a:solidFill>
                            <a:schemeClr val="dk1"/>
                          </a:solidFill>
                          <a:latin typeface="Nunito Sans"/>
                          <a:ea typeface="Nunito Sans"/>
                          <a:cs typeface="Nunito Sans"/>
                          <a:sym typeface="Nunito Sans"/>
                        </a:rPr>
                        <a:t> with the symbol &lt;, =,  or &gt;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6.12</a:t>
                      </a:r>
                      <a:r>
                        <a:rPr lang="en-GB" sz="1600">
                          <a:solidFill>
                            <a:schemeClr val="dk1"/>
                          </a:solidFill>
                          <a:latin typeface="Nunito Sans"/>
                          <a:ea typeface="Nunito Sans"/>
                          <a:cs typeface="Nunito Sans"/>
                          <a:sym typeface="Nunito Sans"/>
                        </a:rPr>
                        <a:t> ☐ </a:t>
                      </a:r>
                      <a:r>
                        <a:rPr b="1" lang="en-GB" sz="1600">
                          <a:solidFill>
                            <a:schemeClr val="dk1"/>
                          </a:solidFill>
                          <a:latin typeface="Nunito Sans"/>
                          <a:ea typeface="Nunito Sans"/>
                          <a:cs typeface="Nunito Sans"/>
                          <a:sym typeface="Nunito Sans"/>
                        </a:rPr>
                        <a:t>6.012</a:t>
                      </a:r>
                      <a:r>
                        <a:rPr lang="en-GB" sz="1600">
                          <a:solidFill>
                            <a:schemeClr val="dk1"/>
                          </a:solidFill>
                          <a:latin typeface="Nunito Sans"/>
                          <a:ea typeface="Nunito Sans"/>
                          <a:cs typeface="Nunito Sans"/>
                          <a:sym typeface="Nunito Sans"/>
                        </a:rPr>
                        <a:t> </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b) </a:t>
                      </a:r>
                      <a:r>
                        <a:rPr lang="en-GB" sz="1600">
                          <a:solidFill>
                            <a:schemeClr val="dk1"/>
                          </a:solidFill>
                          <a:latin typeface="Nunito Sans"/>
                          <a:ea typeface="Nunito Sans"/>
                          <a:cs typeface="Nunito Sans"/>
                          <a:sym typeface="Nunito Sans"/>
                        </a:rPr>
                        <a:t>Complete the number sentence with the symbol &lt;, =,  or &gt;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GB" sz="1600">
                          <a:solidFill>
                            <a:schemeClr val="dk1"/>
                          </a:solidFill>
                          <a:latin typeface="Nunito Sans"/>
                          <a:ea typeface="Nunito Sans"/>
                          <a:cs typeface="Nunito Sans"/>
                          <a:sym typeface="Nunito Sans"/>
                        </a:rPr>
                        <a:t>-0.45</a:t>
                      </a:r>
                      <a:r>
                        <a:rPr lang="en-GB" sz="1600">
                          <a:solidFill>
                            <a:schemeClr val="dk1"/>
                          </a:solidFill>
                          <a:latin typeface="Nunito Sans"/>
                          <a:ea typeface="Nunito Sans"/>
                          <a:cs typeface="Nunito Sans"/>
                          <a:sym typeface="Nunito Sans"/>
                        </a:rPr>
                        <a:t> ☐ </a:t>
                      </a:r>
                      <a:r>
                        <a:rPr b="1" lang="en-GB" sz="1600">
                          <a:solidFill>
                            <a:schemeClr val="dk1"/>
                          </a:solidFill>
                          <a:latin typeface="Nunito Sans"/>
                          <a:ea typeface="Nunito Sans"/>
                          <a:cs typeface="Nunito Sans"/>
                          <a:sym typeface="Nunito Sans"/>
                        </a:rPr>
                        <a:t>-0.54</a:t>
                      </a:r>
                      <a:r>
                        <a:rPr lang="en-GB" sz="1600">
                          <a:solidFill>
                            <a:schemeClr val="dk1"/>
                          </a:solidFill>
                          <a:latin typeface="Nunito Sans"/>
                          <a:ea typeface="Nunito Sans"/>
                          <a:cs typeface="Nunito Sans"/>
                          <a:sym typeface="Nunito Sans"/>
                        </a:rPr>
                        <a:t>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r>
              <a:tr h="7217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What is </a:t>
                      </a:r>
                      <a:r>
                        <a:rPr b="1" lang="en-GB" sz="1600">
                          <a:solidFill>
                            <a:schemeClr val="dk1"/>
                          </a:solidFill>
                          <a:latin typeface="Nunito Sans"/>
                          <a:ea typeface="Nunito Sans"/>
                          <a:cs typeface="Nunito Sans"/>
                          <a:sym typeface="Nunito Sans"/>
                        </a:rPr>
                        <a:t>1.82534</a:t>
                      </a:r>
                      <a:r>
                        <a:rPr lang="en-GB" sz="1600">
                          <a:solidFill>
                            <a:schemeClr val="dk1"/>
                          </a:solidFill>
                          <a:latin typeface="Nunito Sans"/>
                          <a:ea typeface="Nunito Sans"/>
                          <a:cs typeface="Nunito Sans"/>
                          <a:sym typeface="Nunito Sans"/>
                        </a:rPr>
                        <a:t> rounded to 2 decimal places?</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What is </a:t>
                      </a:r>
                      <a:r>
                        <a:rPr b="1" lang="en-GB" sz="1600">
                          <a:solidFill>
                            <a:schemeClr val="dk1"/>
                          </a:solidFill>
                          <a:latin typeface="Nunito Sans"/>
                          <a:ea typeface="Nunito Sans"/>
                          <a:cs typeface="Nunito Sans"/>
                          <a:sym typeface="Nunito Sans"/>
                        </a:rPr>
                        <a:t>1.854</a:t>
                      </a:r>
                      <a:r>
                        <a:rPr lang="en-GB" sz="1600">
                          <a:solidFill>
                            <a:schemeClr val="dk1"/>
                          </a:solidFill>
                          <a:latin typeface="Nunito Sans"/>
                          <a:ea typeface="Nunito Sans"/>
                          <a:cs typeface="Nunito Sans"/>
                          <a:sym typeface="Nunito Sans"/>
                        </a:rPr>
                        <a:t> rounded to 1 </a:t>
                      </a:r>
                      <a:r>
                        <a:rPr lang="en-GB" sz="1600">
                          <a:solidFill>
                            <a:schemeClr val="dk1"/>
                          </a:solidFill>
                          <a:latin typeface="Nunito Sans"/>
                          <a:ea typeface="Nunito Sans"/>
                          <a:cs typeface="Nunito Sans"/>
                          <a:sym typeface="Nunito Sans"/>
                        </a:rPr>
                        <a:t>decimal</a:t>
                      </a:r>
                      <a:r>
                        <a:rPr lang="en-GB" sz="1600">
                          <a:solidFill>
                            <a:schemeClr val="dk1"/>
                          </a:solidFill>
                          <a:latin typeface="Nunito Sans"/>
                          <a:ea typeface="Nunito Sans"/>
                          <a:cs typeface="Nunito Sans"/>
                          <a:sym typeface="Nunito Sans"/>
                        </a:rPr>
                        <a:t> place?</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5637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6.88 + 2.13</a:t>
                      </a:r>
                      <a:endParaRPr sz="1600">
                        <a:latin typeface="Nunito Sans"/>
                        <a:ea typeface="Nunito Sans"/>
                        <a:cs typeface="Nunito Sans"/>
                        <a:sym typeface="Nunito Sans"/>
                      </a:endParaRPr>
                    </a:p>
                    <a:p>
                      <a:pPr indent="0" lvl="0" marL="0" rtl="0" algn="l">
                        <a:spcBef>
                          <a:spcPts val="0"/>
                        </a:spcBef>
                        <a:spcAft>
                          <a:spcPts val="0"/>
                        </a:spcAft>
                        <a:buNone/>
                      </a:pPr>
                      <a:r>
                        <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0.375</a:t>
                      </a:r>
                      <a:r>
                        <a:rPr b="1" lang="en-GB" sz="1600">
                          <a:solidFill>
                            <a:schemeClr val="dk1"/>
                          </a:solidFill>
                          <a:latin typeface="Nunito Sans"/>
                          <a:ea typeface="Nunito Sans"/>
                          <a:cs typeface="Nunito Sans"/>
                          <a:sym typeface="Nunito Sans"/>
                        </a:rPr>
                        <a:t> − 0.125</a:t>
                      </a:r>
                      <a:endParaRPr b="1" sz="1600">
                        <a:solidFill>
                          <a:srgbClr val="93C47D"/>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5494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1.1 x 0.6</a:t>
                      </a:r>
                      <a:endParaRPr sz="1600">
                        <a:latin typeface="Nunito Sans"/>
                        <a:ea typeface="Nunito Sans"/>
                        <a:cs typeface="Nunito Sans"/>
                        <a:sym typeface="Nunito Sans"/>
                      </a:endParaRPr>
                    </a:p>
                    <a:p>
                      <a:pPr indent="0" lvl="0" marL="0" rtl="0" algn="l">
                        <a:spcBef>
                          <a:spcPts val="0"/>
                        </a:spcBef>
                        <a:spcAft>
                          <a:spcPts val="0"/>
                        </a:spcAft>
                        <a:buNone/>
                      </a:pPr>
                      <a:r>
                        <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4.2</a:t>
                      </a:r>
                      <a:r>
                        <a:rPr b="1" lang="en-GB" sz="1600">
                          <a:solidFill>
                            <a:schemeClr val="dk1"/>
                          </a:solidFill>
                          <a:latin typeface="Nunito Sans"/>
                          <a:ea typeface="Nunito Sans"/>
                          <a:cs typeface="Nunito Sans"/>
                          <a:sym typeface="Nunito Sans"/>
                        </a:rPr>
                        <a:t> ÷ 0.7</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321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latin typeface="Nunito Sans"/>
                          <a:ea typeface="Nunito Sans"/>
                          <a:cs typeface="Nunito Sans"/>
                          <a:sym typeface="Nunito Sans"/>
                        </a:rPr>
                        <a:t>Simplify </a:t>
                      </a:r>
                      <a:r>
                        <a:rPr b="1" lang="en-GB" sz="1600">
                          <a:latin typeface="Nunito Sans"/>
                          <a:ea typeface="Nunito Sans"/>
                          <a:cs typeface="Nunito Sans"/>
                          <a:sym typeface="Nunito Sans"/>
                        </a:rPr>
                        <a:t>4e</a:t>
                      </a:r>
                      <a:r>
                        <a:rPr b="1" lang="en-GB" sz="1600">
                          <a:latin typeface="Nunito Sans"/>
                          <a:ea typeface="Nunito Sans"/>
                          <a:cs typeface="Nunito Sans"/>
                          <a:sym typeface="Nunito Sans"/>
                        </a:rPr>
                        <a:t> + 2f </a:t>
                      </a:r>
                      <a:r>
                        <a:rPr b="1" lang="en-GB" sz="1600">
                          <a:solidFill>
                            <a:schemeClr val="dk1"/>
                          </a:solidFill>
                          <a:latin typeface="Nunito Sans"/>
                          <a:ea typeface="Nunito Sans"/>
                          <a:cs typeface="Nunito Sans"/>
                          <a:sym typeface="Nunito Sans"/>
                        </a:rPr>
                        <a:t>−</a:t>
                      </a:r>
                      <a:r>
                        <a:rPr b="1" lang="en-GB" sz="1600">
                          <a:latin typeface="Nunito Sans"/>
                          <a:ea typeface="Nunito Sans"/>
                          <a:cs typeface="Nunito Sans"/>
                          <a:sym typeface="Nunito Sans"/>
                        </a:rPr>
                        <a:t> 2e </a:t>
                      </a:r>
                      <a:r>
                        <a:rPr b="1" lang="en-GB" sz="1600">
                          <a:solidFill>
                            <a:schemeClr val="dk1"/>
                          </a:solidFill>
                          <a:latin typeface="Nunito Sans"/>
                          <a:ea typeface="Nunito Sans"/>
                          <a:cs typeface="Nunito Sans"/>
                          <a:sym typeface="Nunito Sans"/>
                        </a:rPr>
                        <a:t>− 2f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112" name="Google Shape;112;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3</a:t>
            </a:r>
            <a:endParaRPr b="1">
              <a:solidFill>
                <a:srgbClr val="FFFFFF"/>
              </a:solidFill>
              <a:latin typeface="Nunito Sans"/>
              <a:ea typeface="Nunito Sans"/>
              <a:cs typeface="Nunito Sans"/>
              <a:sym typeface="Nunito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graphicFrame>
        <p:nvGraphicFramePr>
          <p:cNvPr id="117" name="Google Shape;117;p23"/>
          <p:cNvGraphicFramePr/>
          <p:nvPr/>
        </p:nvGraphicFramePr>
        <p:xfrm>
          <a:off x="108050" y="862525"/>
          <a:ext cx="3000000" cy="3000000"/>
        </p:xfrm>
        <a:graphic>
          <a:graphicData uri="http://schemas.openxmlformats.org/drawingml/2006/table">
            <a:tbl>
              <a:tblPr>
                <a:noFill/>
                <a:tableStyleId>{6DC460A6-74FC-468D-AC53-EAB4F17A631D}</a:tableStyleId>
              </a:tblPr>
              <a:tblGrid>
                <a:gridCol w="408650"/>
                <a:gridCol w="4261175"/>
                <a:gridCol w="4212275"/>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Complete the number sentence with the symbol &lt;, =,  or &gt;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6.12 </a:t>
                      </a:r>
                      <a:r>
                        <a:rPr lang="en-GB" sz="1600">
                          <a:solidFill>
                            <a:schemeClr val="dk1"/>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&gt;</a:t>
                      </a:r>
                      <a:r>
                        <a:rPr lang="en-GB" sz="1600">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6.012</a:t>
                      </a:r>
                      <a:r>
                        <a:rPr lang="en-GB" sz="1600">
                          <a:solidFill>
                            <a:schemeClr val="dk1"/>
                          </a:solidFill>
                          <a:latin typeface="Nunito Sans"/>
                          <a:ea typeface="Nunito Sans"/>
                          <a:cs typeface="Nunito Sans"/>
                          <a:sym typeface="Nunito Sans"/>
                        </a:rPr>
                        <a:t> </a:t>
                      </a:r>
                      <a:endParaRPr b="1" sz="1600">
                        <a:solidFill>
                          <a:schemeClr val="accent5"/>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GB" sz="1600">
                          <a:latin typeface="Nunito Sans"/>
                          <a:ea typeface="Nunito Sans"/>
                          <a:cs typeface="Nunito Sans"/>
                          <a:sym typeface="Nunito Sans"/>
                        </a:rPr>
                        <a:t>b) </a:t>
                      </a:r>
                      <a:r>
                        <a:rPr lang="en-GB" sz="1600">
                          <a:solidFill>
                            <a:schemeClr val="dk1"/>
                          </a:solidFill>
                          <a:latin typeface="Nunito Sans"/>
                          <a:ea typeface="Nunito Sans"/>
                          <a:cs typeface="Nunito Sans"/>
                          <a:sym typeface="Nunito Sans"/>
                        </a:rPr>
                        <a:t>Complete the number sentence with the symbol &lt;, =,  or &gt;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chemeClr val="dk1"/>
                          </a:solidFill>
                          <a:latin typeface="Nunito Sans"/>
                          <a:ea typeface="Nunito Sans"/>
                          <a:cs typeface="Nunito Sans"/>
                          <a:sym typeface="Nunito Sans"/>
                        </a:rPr>
                        <a:t>-0.45 </a:t>
                      </a:r>
                      <a:r>
                        <a:rPr lang="en-GB" sz="1600">
                          <a:solidFill>
                            <a:schemeClr val="dk1"/>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&gt;</a:t>
                      </a:r>
                      <a:r>
                        <a:rPr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-0.54</a:t>
                      </a:r>
                      <a:r>
                        <a:rPr lang="en-GB" sz="1600">
                          <a:solidFill>
                            <a:schemeClr val="dk1"/>
                          </a:solidFill>
                          <a:latin typeface="Nunito Sans"/>
                          <a:ea typeface="Nunito Sans"/>
                          <a:cs typeface="Nunito Sans"/>
                          <a:sym typeface="Nunito Sans"/>
                        </a:rPr>
                        <a:t>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B7B7B7"/>
                      </a:solidFill>
                      <a:prstDash val="solid"/>
                      <a:round/>
                      <a:headEnd len="sm" w="sm" type="none"/>
                      <a:tailEnd len="sm" w="sm" type="none"/>
                    </a:lnB>
                  </a:tcPr>
                </a:tc>
              </a:tr>
              <a:tr h="7217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What is </a:t>
                      </a:r>
                      <a:r>
                        <a:rPr b="1" lang="en-GB" sz="1600">
                          <a:solidFill>
                            <a:schemeClr val="dk1"/>
                          </a:solidFill>
                          <a:latin typeface="Nunito Sans"/>
                          <a:ea typeface="Nunito Sans"/>
                          <a:cs typeface="Nunito Sans"/>
                          <a:sym typeface="Nunito Sans"/>
                        </a:rPr>
                        <a:t>1.82534</a:t>
                      </a:r>
                      <a:r>
                        <a:rPr lang="en-GB" sz="1600">
                          <a:solidFill>
                            <a:schemeClr val="dk1"/>
                          </a:solidFill>
                          <a:latin typeface="Nunito Sans"/>
                          <a:ea typeface="Nunito Sans"/>
                          <a:cs typeface="Nunito Sans"/>
                          <a:sym typeface="Nunito Sans"/>
                        </a:rPr>
                        <a:t> rounded to 2 decimal places?</a:t>
                      </a:r>
                      <a:r>
                        <a:rPr lang="en-GB" sz="1600">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1.83</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What is </a:t>
                      </a:r>
                      <a:r>
                        <a:rPr b="1" lang="en-GB" sz="1600">
                          <a:solidFill>
                            <a:schemeClr val="dk1"/>
                          </a:solidFill>
                          <a:latin typeface="Nunito Sans"/>
                          <a:ea typeface="Nunito Sans"/>
                          <a:cs typeface="Nunito Sans"/>
                          <a:sym typeface="Nunito Sans"/>
                        </a:rPr>
                        <a:t>1.854</a:t>
                      </a:r>
                      <a:r>
                        <a:rPr lang="en-GB" sz="1600">
                          <a:solidFill>
                            <a:schemeClr val="dk1"/>
                          </a:solidFill>
                          <a:latin typeface="Nunito Sans"/>
                          <a:ea typeface="Nunito Sans"/>
                          <a:cs typeface="Nunito Sans"/>
                          <a:sym typeface="Nunito Sans"/>
                        </a:rPr>
                        <a:t> rounded to 1 decimal place? </a:t>
                      </a:r>
                      <a:r>
                        <a:rPr b="1" lang="en-GB" sz="1600">
                          <a:solidFill>
                            <a:srgbClr val="00BC89"/>
                          </a:solidFill>
                          <a:latin typeface="Nunito Sans"/>
                          <a:ea typeface="Nunito Sans"/>
                          <a:cs typeface="Nunito Sans"/>
                          <a:sym typeface="Nunito Sans"/>
                        </a:rPr>
                        <a:t>1.9</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7170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6.88 + 2.13</a:t>
                      </a:r>
                      <a:endParaRPr sz="1600">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9.01</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0.375 − 0.125</a:t>
                      </a:r>
                      <a:endParaRPr b="1" sz="1600">
                        <a:solidFill>
                          <a:srgbClr val="93C47D"/>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0.25</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6806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a:t>
                      </a:r>
                      <a:r>
                        <a:rPr b="1" lang="en-GB" sz="1600">
                          <a:solidFill>
                            <a:schemeClr val="dk1"/>
                          </a:solidFill>
                          <a:latin typeface="Nunito Sans"/>
                          <a:ea typeface="Nunito Sans"/>
                          <a:cs typeface="Nunito Sans"/>
                          <a:sym typeface="Nunito Sans"/>
                        </a:rPr>
                        <a:t> 1.1 x 0.6</a:t>
                      </a:r>
                      <a:endParaRPr sz="1600">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0.66</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b) </a:t>
                      </a:r>
                      <a:r>
                        <a:rPr b="1" lang="en-GB" sz="1600">
                          <a:solidFill>
                            <a:schemeClr val="dk1"/>
                          </a:solidFill>
                          <a:latin typeface="Nunito Sans"/>
                          <a:ea typeface="Nunito Sans"/>
                          <a:cs typeface="Nunito Sans"/>
                          <a:sym typeface="Nunito Sans"/>
                        </a:rPr>
                        <a:t>4.2 ÷ 0.7</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6</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5108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latin typeface="Nunito Sans"/>
                          <a:ea typeface="Nunito Sans"/>
                          <a:cs typeface="Nunito Sans"/>
                          <a:sym typeface="Nunito Sans"/>
                        </a:rPr>
                        <a:t>Simplify </a:t>
                      </a:r>
                      <a:r>
                        <a:rPr b="1" lang="en-GB" sz="1600">
                          <a:latin typeface="Nunito Sans"/>
                          <a:ea typeface="Nunito Sans"/>
                          <a:cs typeface="Nunito Sans"/>
                          <a:sym typeface="Nunito Sans"/>
                        </a:rPr>
                        <a:t>4e + 2f </a:t>
                      </a:r>
                      <a:r>
                        <a:rPr b="1" lang="en-GB" sz="1600">
                          <a:solidFill>
                            <a:schemeClr val="dk1"/>
                          </a:solidFill>
                          <a:latin typeface="Nunito Sans"/>
                          <a:ea typeface="Nunito Sans"/>
                          <a:cs typeface="Nunito Sans"/>
                          <a:sym typeface="Nunito Sans"/>
                        </a:rPr>
                        <a:t>−</a:t>
                      </a:r>
                      <a:r>
                        <a:rPr b="1" lang="en-GB" sz="1600">
                          <a:latin typeface="Nunito Sans"/>
                          <a:ea typeface="Nunito Sans"/>
                          <a:cs typeface="Nunito Sans"/>
                          <a:sym typeface="Nunito Sans"/>
                        </a:rPr>
                        <a:t> 2e </a:t>
                      </a:r>
                      <a:r>
                        <a:rPr b="1" lang="en-GB" sz="1600">
                          <a:solidFill>
                            <a:schemeClr val="dk1"/>
                          </a:solidFill>
                          <a:latin typeface="Nunito Sans"/>
                          <a:ea typeface="Nunito Sans"/>
                          <a:cs typeface="Nunito Sans"/>
                          <a:sym typeface="Nunito Sans"/>
                        </a:rPr>
                        <a:t>− 2f </a:t>
                      </a:r>
                      <a:r>
                        <a:rPr b="1" lang="en-GB" sz="1600">
                          <a:solidFill>
                            <a:srgbClr val="00BC89"/>
                          </a:solidFill>
                          <a:latin typeface="Nunito Sans"/>
                          <a:ea typeface="Nunito Sans"/>
                          <a:cs typeface="Nunito Sans"/>
                          <a:sym typeface="Nunito Sans"/>
                        </a:rPr>
                        <a:t>= 2e</a:t>
                      </a:r>
                      <a:endParaRPr sz="1600">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FFFFFF"/>
                      </a:solidFill>
                      <a:prstDash val="solid"/>
                      <a:round/>
                      <a:headEnd len="sm" w="sm" type="none"/>
                      <a:tailEnd len="sm" w="sm" type="none"/>
                    </a:lnB>
                  </a:tcPr>
                </a:tc>
                <a:tc hMerge="1"/>
              </a:tr>
            </a:tbl>
          </a:graphicData>
        </a:graphic>
      </p:graphicFrame>
      <p:sp>
        <p:nvSpPr>
          <p:cNvPr id="118" name="Google Shape;118;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3</a:t>
            </a:r>
            <a:endParaRPr b="1">
              <a:solidFill>
                <a:srgbClr val="FFFFFF"/>
              </a:solidFill>
              <a:latin typeface="Nunito Sans"/>
              <a:ea typeface="Nunito Sans"/>
              <a:cs typeface="Nunito Sans"/>
              <a:sym typeface="Nunito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