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2" r:id="rId5"/>
    <p:sldMasterId id="214748367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Lst>
  <p:sldSz cy="5143500" cx="9144000"/>
  <p:notesSz cx="6858000" cy="9144000"/>
  <p:embeddedFontLst>
    <p:embeddedFont>
      <p:font typeface="Nunito Sans"/>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782">
          <p15:clr>
            <a:srgbClr val="9AA0A6"/>
          </p15:clr>
        </p15:guide>
        <p15:guide id="2" orient="horz" pos="1143">
          <p15:clr>
            <a:srgbClr val="9AA0A6"/>
          </p15:clr>
        </p15:guide>
        <p15:guide id="3" pos="2212">
          <p15:clr>
            <a:srgbClr val="9AA0A6"/>
          </p15:clr>
        </p15:guide>
        <p15:guide id="4" pos="415">
          <p15:clr>
            <a:srgbClr val="9AA0A6"/>
          </p15:clr>
        </p15:guide>
        <p15:guide id="5" pos="2880">
          <p15:clr>
            <a:srgbClr val="9AA0A6"/>
          </p15:clr>
        </p15:guide>
        <p15:guide id="6" orient="horz" pos="905">
          <p15:clr>
            <a:srgbClr val="9AA0A6"/>
          </p15:clr>
        </p15:guide>
        <p15:guide id="7" orient="horz" pos="1489">
          <p15:clr>
            <a:srgbClr val="9AA0A6"/>
          </p15:clr>
        </p15:guide>
        <p15:guide id="8" pos="2982">
          <p15:clr>
            <a:srgbClr val="9AA0A6"/>
          </p15:clr>
        </p15:guide>
        <p15:guide id="9" pos="3172">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584D2D5-944C-4109-A8AF-F7CE4D1EE74D}">
  <a:tblStyle styleId="{F584D2D5-944C-4109-A8AF-F7CE4D1EE74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373EEEF-46F5-426D-9D28-AE6936DC4C65}"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BE0E263-8A15-4310-B76F-07DC76FAB308}"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782" orient="horz"/>
        <p:guide pos="1143" orient="horz"/>
        <p:guide pos="2212"/>
        <p:guide pos="415"/>
        <p:guide pos="2880"/>
        <p:guide pos="905" orient="horz"/>
        <p:guide pos="1489" orient="horz"/>
        <p:guide pos="2982"/>
        <p:guide pos="3172"/>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11" Type="http://schemas.openxmlformats.org/officeDocument/2006/relationships/slide" Target="slides/slide4.xml"/><Relationship Id="rId22" Type="http://schemas.openxmlformats.org/officeDocument/2006/relationships/font" Target="fonts/NunitoSans-bold.fntdata"/><Relationship Id="rId10" Type="http://schemas.openxmlformats.org/officeDocument/2006/relationships/slide" Target="slides/slide3.xml"/><Relationship Id="rId21" Type="http://schemas.openxmlformats.org/officeDocument/2006/relationships/font" Target="fonts/NunitoSans-regular.fntdata"/><Relationship Id="rId13" Type="http://schemas.openxmlformats.org/officeDocument/2006/relationships/slide" Target="slides/slide6.xml"/><Relationship Id="rId24" Type="http://schemas.openxmlformats.org/officeDocument/2006/relationships/font" Target="fonts/NunitoSans-boldItalic.fntdata"/><Relationship Id="rId12" Type="http://schemas.openxmlformats.org/officeDocument/2006/relationships/slide" Target="slides/slide5.xml"/><Relationship Id="rId23" Type="http://schemas.openxmlformats.org/officeDocument/2006/relationships/font" Target="fonts/NunitoSans-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5" Type="http://schemas.openxmlformats.org/officeDocument/2006/relationships/slideMaster" Target="slideMasters/slideMaster1.xml"/><Relationship Id="rId19" Type="http://schemas.openxmlformats.org/officeDocument/2006/relationships/slide" Target="slides/slide12.xml"/><Relationship Id="rId6" Type="http://schemas.openxmlformats.org/officeDocument/2006/relationships/slideMaster" Target="slideMasters/slideMaster2.xml"/><Relationship Id="rId18" Type="http://schemas.openxmlformats.org/officeDocument/2006/relationships/slide" Target="slides/slide11.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b69b7a45cc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gb69b7a45cc_0_1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ec5c61d413_0_2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gec5c61d413_0_2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ec5c61d413_0_2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gec5c61d413_0_25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ec5c61d413_0_2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3" name="Google Shape;333;gec5c61d413_0_29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gec5c61d413_0_3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gec5c61d413_0_33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b69b7a45cc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b69b7a45cc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b69b7a45cc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b69b7a45cc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ec5c61d41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ec5c61d413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ec5c61d413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gec5c61d413_0_3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ec5c61d413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gec5c61d413_0_6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ec5c61d413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gec5c61d413_0_9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ec5c61d413_0_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gec5c61d413_0_15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ec5c61d413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gec5c61d413_0_18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6" name="Google Shape;56;p14"/>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4"/>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58" name="Google Shape;58;p14"/>
          <p:cNvSpPr txBox="1"/>
          <p:nvPr/>
        </p:nvSpPr>
        <p:spPr>
          <a:xfrm>
            <a:off x="0" y="3380300"/>
            <a:ext cx="9144000" cy="594600"/>
          </a:xfrm>
          <a:prstGeom prst="rect">
            <a:avLst/>
          </a:prstGeom>
          <a:noFill/>
          <a:ln>
            <a:noFill/>
          </a:ln>
        </p:spPr>
        <p:txBody>
          <a:bodyPr anchorCtr="0" anchor="t" bIns="34275" lIns="68575" spcFirstLastPara="1" rIns="68575" wrap="square" tIns="34275">
            <a:normAutofit/>
          </a:bodyPr>
          <a:lstStyle/>
          <a:p>
            <a:pPr indent="0" lvl="0" marL="0" rtl="0" algn="ctr">
              <a:lnSpc>
                <a:spcPct val="90000"/>
              </a:lnSpc>
              <a:spcBef>
                <a:spcPts val="0"/>
              </a:spcBef>
              <a:spcAft>
                <a:spcPts val="0"/>
              </a:spcAft>
              <a:buClr>
                <a:schemeClr val="dk1"/>
              </a:buClr>
              <a:buSzPts val="1800"/>
              <a:buNone/>
            </a:pPr>
            <a:r>
              <a:rPr lang="en">
                <a:solidFill>
                  <a:srgbClr val="FFFFFF"/>
                </a:solidFill>
                <a:latin typeface="Nunito Sans"/>
                <a:ea typeface="Nunito Sans"/>
                <a:cs typeface="Nunito Sans"/>
                <a:sym typeface="Nunito Sans"/>
              </a:rPr>
              <a:t>GCSE – FOUNDATION</a:t>
            </a:r>
            <a:endParaRPr>
              <a:solidFill>
                <a:srgbClr val="FFFFFF"/>
              </a:solidFill>
              <a:latin typeface="Nunito Sans"/>
              <a:ea typeface="Nunito Sans"/>
              <a:cs typeface="Nunito Sans"/>
              <a:sym typeface="Nunito Sans"/>
            </a:endParaRPr>
          </a:p>
          <a:p>
            <a:pPr indent="0" lvl="0" marL="0" rtl="0" algn="ctr">
              <a:lnSpc>
                <a:spcPct val="90000"/>
              </a:lnSpc>
              <a:spcBef>
                <a:spcPts val="800"/>
              </a:spcBef>
              <a:spcAft>
                <a:spcPts val="0"/>
              </a:spcAft>
              <a:buClr>
                <a:schemeClr val="dk1"/>
              </a:buClr>
              <a:buSzPts val="1800"/>
              <a:buNone/>
            </a:pPr>
            <a:r>
              <a:rPr lang="en">
                <a:solidFill>
                  <a:srgbClr val="FFFFFF"/>
                </a:solidFill>
                <a:latin typeface="Nunito Sans"/>
                <a:ea typeface="Nunito Sans"/>
                <a:cs typeface="Nunito Sans"/>
                <a:sym typeface="Nunito Sans"/>
              </a:rPr>
              <a:t>AUTUMN TERM</a:t>
            </a:r>
            <a:endParaRPr>
              <a:solidFill>
                <a:srgbClr val="FFFFFF"/>
              </a:solidFill>
              <a:latin typeface="Nunito Sans"/>
              <a:ea typeface="Nunito Sans"/>
              <a:cs typeface="Nunito Sans"/>
              <a:sym typeface="Nunito Sans"/>
            </a:endParaRPr>
          </a:p>
        </p:txBody>
      </p:sp>
      <p:sp>
        <p:nvSpPr>
          <p:cNvPr id="59" name="Google Shape;59;p14"/>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0" name="Google Shape;60;p14"/>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1" name="Shape 61"/>
        <p:cNvGrpSpPr/>
        <p:nvPr/>
      </p:nvGrpSpPr>
      <p:grpSpPr>
        <a:xfrm>
          <a:off x="0" y="0"/>
          <a:ext cx="0" cy="0"/>
          <a:chOff x="0" y="0"/>
          <a:chExt cx="0" cy="0"/>
        </a:xfrm>
      </p:grpSpPr>
      <p:sp>
        <p:nvSpPr>
          <p:cNvPr id="62" name="Google Shape;62;p15"/>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3" name="Google Shape;63;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4" name="Shape 64"/>
        <p:cNvGrpSpPr/>
        <p:nvPr/>
      </p:nvGrpSpPr>
      <p:grpSpPr>
        <a:xfrm>
          <a:off x="0" y="0"/>
          <a:ext cx="0" cy="0"/>
          <a:chOff x="0" y="0"/>
          <a:chExt cx="0" cy="0"/>
        </a:xfrm>
      </p:grpSpPr>
      <p:sp>
        <p:nvSpPr>
          <p:cNvPr id="65" name="Google Shape;65;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6" name="Google Shape;66;p16"/>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2779F5"/>
                </a:solidFill>
                <a:latin typeface="Nunito Sans"/>
                <a:ea typeface="Nunito Sans"/>
                <a:cs typeface="Nunito Sans"/>
                <a:sym typeface="Nunito Sans"/>
              </a:rPr>
              <a:t>  GCSE Maths Revision | Fluent in Five | </a:t>
            </a:r>
            <a:r>
              <a:rPr lang="en" sz="1000">
                <a:solidFill>
                  <a:srgbClr val="2779F5"/>
                </a:solidFill>
                <a:latin typeface="Nunito Sans"/>
                <a:ea typeface="Nunito Sans"/>
                <a:cs typeface="Nunito Sans"/>
                <a:sym typeface="Nunito Sans"/>
              </a:rPr>
              <a:t>Autumn </a:t>
            </a:r>
            <a:r>
              <a:rPr lang="en" sz="1000">
                <a:solidFill>
                  <a:srgbClr val="2779F5"/>
                </a:solidFill>
                <a:latin typeface="Nunito Sans"/>
                <a:ea typeface="Nunito Sans"/>
                <a:cs typeface="Nunito Sans"/>
                <a:sym typeface="Nunito Sans"/>
              </a:rPr>
              <a:t>Term</a:t>
            </a:r>
            <a:endParaRPr sz="1200"/>
          </a:p>
        </p:txBody>
      </p:sp>
      <p:graphicFrame>
        <p:nvGraphicFramePr>
          <p:cNvPr id="67" name="Google Shape;67;p16"/>
          <p:cNvGraphicFramePr/>
          <p:nvPr/>
        </p:nvGraphicFramePr>
        <p:xfrm>
          <a:off x="0" y="369300"/>
          <a:ext cx="3000000" cy="3000000"/>
        </p:xfrm>
        <a:graphic>
          <a:graphicData uri="http://schemas.openxmlformats.org/drawingml/2006/table">
            <a:tbl>
              <a:tblPr>
                <a:noFill/>
                <a:tableStyleId>{F584D2D5-944C-4109-A8AF-F7CE4D1EE74D}</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68" name="Google Shape;68;p16"/>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69" name="Shape 69"/>
        <p:cNvGrpSpPr/>
        <p:nvPr/>
      </p:nvGrpSpPr>
      <p:grpSpPr>
        <a:xfrm>
          <a:off x="0" y="0"/>
          <a:ext cx="0" cy="0"/>
          <a:chOff x="0" y="0"/>
          <a:chExt cx="0" cy="0"/>
        </a:xfrm>
      </p:grpSpPr>
      <p:sp>
        <p:nvSpPr>
          <p:cNvPr id="70" name="Google Shape;70;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1" name="Google Shape;71;p17"/>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2779F5"/>
                </a:solidFill>
                <a:latin typeface="Nunito Sans"/>
                <a:ea typeface="Nunito Sans"/>
                <a:cs typeface="Nunito Sans"/>
                <a:sym typeface="Nunito Sans"/>
              </a:rPr>
              <a:t>  GCSE Maths Revision | Fluent in Five | </a:t>
            </a:r>
            <a:r>
              <a:rPr lang="en" sz="1000">
                <a:solidFill>
                  <a:srgbClr val="2779F5"/>
                </a:solidFill>
                <a:latin typeface="Nunito Sans"/>
                <a:ea typeface="Nunito Sans"/>
                <a:cs typeface="Nunito Sans"/>
                <a:sym typeface="Nunito Sans"/>
              </a:rPr>
              <a:t>Autumn</a:t>
            </a:r>
            <a:r>
              <a:rPr lang="en" sz="1000">
                <a:solidFill>
                  <a:srgbClr val="2779F5"/>
                </a:solidFill>
                <a:latin typeface="Nunito Sans"/>
                <a:ea typeface="Nunito Sans"/>
                <a:cs typeface="Nunito Sans"/>
                <a:sym typeface="Nunito Sans"/>
              </a:rPr>
              <a:t> Term</a:t>
            </a:r>
            <a:endParaRPr sz="1200"/>
          </a:p>
        </p:txBody>
      </p:sp>
      <p:graphicFrame>
        <p:nvGraphicFramePr>
          <p:cNvPr id="72" name="Google Shape;72;p17"/>
          <p:cNvGraphicFramePr/>
          <p:nvPr/>
        </p:nvGraphicFramePr>
        <p:xfrm>
          <a:off x="0" y="369300"/>
          <a:ext cx="3000000" cy="3000000"/>
        </p:xfrm>
        <a:graphic>
          <a:graphicData uri="http://schemas.openxmlformats.org/drawingml/2006/table">
            <a:tbl>
              <a:tblPr>
                <a:noFill/>
                <a:tableStyleId>{F584D2D5-944C-4109-A8AF-F7CE4D1EE74D}</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73" name="Google Shape;73;p17"/>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7"/>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rgbClr val="FFFFFF"/>
                </a:solidFill>
                <a:latin typeface="Nunito Sans"/>
                <a:ea typeface="Nunito Sans"/>
                <a:cs typeface="Nunito Sans"/>
                <a:sym typeface="Nunito Sans"/>
              </a:rPr>
              <a:t>   thirdspacelearning.com </a:t>
            </a:r>
            <a:r>
              <a:rPr lang="en"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75" name="Google Shape;75;p17"/>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6" name="Shape 76"/>
        <p:cNvGrpSpPr/>
        <p:nvPr/>
      </p:nvGrpSpPr>
      <p:grpSpPr>
        <a:xfrm>
          <a:off x="0" y="0"/>
          <a:ext cx="0" cy="0"/>
          <a:chOff x="0" y="0"/>
          <a:chExt cx="0" cy="0"/>
        </a:xfrm>
      </p:grpSpPr>
      <p:sp>
        <p:nvSpPr>
          <p:cNvPr id="77" name="Google Shape;77;p18"/>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8" name="Google Shape;78;p18"/>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9" name="Google Shape;79;p18"/>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80" name="Google Shape;80;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1" name="Shape 81"/>
        <p:cNvGrpSpPr/>
        <p:nvPr/>
      </p:nvGrpSpPr>
      <p:grpSpPr>
        <a:xfrm>
          <a:off x="0" y="0"/>
          <a:ext cx="0" cy="0"/>
          <a:chOff x="0" y="0"/>
          <a:chExt cx="0" cy="0"/>
        </a:xfrm>
      </p:grpSpPr>
      <p:sp>
        <p:nvSpPr>
          <p:cNvPr id="82" name="Google Shape;82;p19"/>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83" name="Google Shape;83;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84" name="Shape 84"/>
        <p:cNvGrpSpPr/>
        <p:nvPr/>
      </p:nvGrpSpPr>
      <p:grpSpPr>
        <a:xfrm>
          <a:off x="0" y="0"/>
          <a:ext cx="0" cy="0"/>
          <a:chOff x="0" y="0"/>
          <a:chExt cx="0" cy="0"/>
        </a:xfrm>
      </p:grpSpPr>
      <p:sp>
        <p:nvSpPr>
          <p:cNvPr id="85" name="Google Shape;85;p20"/>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86" name="Google Shape;86;p20"/>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87" name="Google Shape;87;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88" name="Shape 88"/>
        <p:cNvGrpSpPr/>
        <p:nvPr/>
      </p:nvGrpSpPr>
      <p:grpSpPr>
        <a:xfrm>
          <a:off x="0" y="0"/>
          <a:ext cx="0" cy="0"/>
          <a:chOff x="0" y="0"/>
          <a:chExt cx="0" cy="0"/>
        </a:xfrm>
      </p:grpSpPr>
      <p:sp>
        <p:nvSpPr>
          <p:cNvPr id="89" name="Google Shape;89;p21"/>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90" name="Google Shape;90;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1" name="Shape 91"/>
        <p:cNvGrpSpPr/>
        <p:nvPr/>
      </p:nvGrpSpPr>
      <p:grpSpPr>
        <a:xfrm>
          <a:off x="0" y="0"/>
          <a:ext cx="0" cy="0"/>
          <a:chOff x="0" y="0"/>
          <a:chExt cx="0" cy="0"/>
        </a:xfrm>
      </p:grpSpPr>
      <p:sp>
        <p:nvSpPr>
          <p:cNvPr id="92" name="Google Shape;92;p22"/>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22"/>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94" name="Google Shape;94;p22"/>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95" name="Google Shape;95;p22"/>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96" name="Google Shape;96;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7" name="Shape 97"/>
        <p:cNvGrpSpPr/>
        <p:nvPr/>
      </p:nvGrpSpPr>
      <p:grpSpPr>
        <a:xfrm>
          <a:off x="0" y="0"/>
          <a:ext cx="0" cy="0"/>
          <a:chOff x="0" y="0"/>
          <a:chExt cx="0" cy="0"/>
        </a:xfrm>
      </p:grpSpPr>
      <p:sp>
        <p:nvSpPr>
          <p:cNvPr id="98" name="Google Shape;98;p23"/>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99" name="Google Shape;99;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00" name="Shape 100"/>
        <p:cNvGrpSpPr/>
        <p:nvPr/>
      </p:nvGrpSpPr>
      <p:grpSpPr>
        <a:xfrm>
          <a:off x="0" y="0"/>
          <a:ext cx="0" cy="0"/>
          <a:chOff x="0" y="0"/>
          <a:chExt cx="0" cy="0"/>
        </a:xfrm>
      </p:grpSpPr>
      <p:sp>
        <p:nvSpPr>
          <p:cNvPr id="101" name="Google Shape;101;p24"/>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02" name="Google Shape;102;p24"/>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103" name="Google Shape;103;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04" name="Shape 104"/>
        <p:cNvGrpSpPr/>
        <p:nvPr/>
      </p:nvGrpSpPr>
      <p:grpSpPr>
        <a:xfrm>
          <a:off x="0" y="0"/>
          <a:ext cx="0" cy="0"/>
          <a:chOff x="0" y="0"/>
          <a:chExt cx="0" cy="0"/>
        </a:xfrm>
      </p:grpSpPr>
      <p:sp>
        <p:nvSpPr>
          <p:cNvPr id="105" name="Google Shape;105;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06" name="Shape 106"/>
        <p:cNvGrpSpPr/>
        <p:nvPr/>
      </p:nvGrpSpPr>
      <p:grpSpPr>
        <a:xfrm>
          <a:off x="0" y="0"/>
          <a:ext cx="0" cy="0"/>
          <a:chOff x="0" y="0"/>
          <a:chExt cx="0" cy="0"/>
        </a:xfrm>
      </p:grpSpPr>
      <p:sp>
        <p:nvSpPr>
          <p:cNvPr id="107" name="Google Shape;107;p2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8" name="Google Shape;108;p26"/>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109" name="Google Shape;109;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110" name="Google Shape;110;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111" name="Google Shape;111;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0"/>
              </a:spcBef>
              <a:spcAft>
                <a:spcPts val="0"/>
              </a:spcAft>
              <a:buClr>
                <a:schemeClr val="dk2"/>
              </a:buClr>
              <a:buSzPts val="1400"/>
              <a:buChar char="○"/>
              <a:defRPr>
                <a:solidFill>
                  <a:schemeClr val="dk2"/>
                </a:solidFill>
              </a:defRPr>
            </a:lvl2pPr>
            <a:lvl3pPr indent="-317500" lvl="2" marL="1371600" rtl="0">
              <a:lnSpc>
                <a:spcPct val="115000"/>
              </a:lnSpc>
              <a:spcBef>
                <a:spcPts val="0"/>
              </a:spcBef>
              <a:spcAft>
                <a:spcPts val="0"/>
              </a:spcAft>
              <a:buClr>
                <a:schemeClr val="dk2"/>
              </a:buClr>
              <a:buSzPts val="1400"/>
              <a:buChar char="■"/>
              <a:defRPr>
                <a:solidFill>
                  <a:schemeClr val="dk2"/>
                </a:solidFill>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0.xml"/><Relationship Id="rId3"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 Id="rId3"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10.png"/><Relationship Id="rId5"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3.xml"/><Relationship Id="rId3" Type="http://schemas.openxmlformats.org/officeDocument/2006/relationships/image" Target="../media/image9.png"/><Relationship Id="rId4" Type="http://schemas.openxmlformats.org/officeDocument/2006/relationships/image" Target="../media/image4.png"/><Relationship Id="rId5"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 Id="rId3"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7"/>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 sz="3500">
                <a:solidFill>
                  <a:srgbClr val="FFFFFF"/>
                </a:solidFill>
                <a:latin typeface="Nunito Sans"/>
                <a:ea typeface="Nunito Sans"/>
                <a:cs typeface="Nunito Sans"/>
                <a:sym typeface="Nunito Sans"/>
              </a:rPr>
              <a:t>Week 9</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graphicFrame>
        <p:nvGraphicFramePr>
          <p:cNvPr id="277" name="Google Shape;277;p36"/>
          <p:cNvGraphicFramePr/>
          <p:nvPr/>
        </p:nvGraphicFramePr>
        <p:xfrm>
          <a:off x="108044" y="862525"/>
          <a:ext cx="3000000" cy="3000000"/>
        </p:xfrm>
        <a:graphic>
          <a:graphicData uri="http://schemas.openxmlformats.org/drawingml/2006/table">
            <a:tbl>
              <a:tblPr bandRow="1" firstRow="1">
                <a:noFill/>
                <a:tableStyleId>{0BE0E263-8A15-4310-B76F-07DC76FAB308}</a:tableStyleId>
              </a:tblPr>
              <a:tblGrid>
                <a:gridCol w="1546950"/>
                <a:gridCol w="1301375"/>
                <a:gridCol w="1615625"/>
                <a:gridCol w="1350275"/>
                <a:gridCol w="3007550"/>
              </a:tblGrid>
              <a:tr h="1500700">
                <a:tc gridSpan="2">
                  <a:txBody>
                    <a:bodyPr/>
                    <a:lstStyle/>
                    <a:p>
                      <a:pPr indent="-330200" lvl="0" marL="457200" rtl="0" algn="l">
                        <a:spcBef>
                          <a:spcPts val="0"/>
                        </a:spcBef>
                        <a:spcAft>
                          <a:spcPts val="0"/>
                        </a:spcAft>
                        <a:buClr>
                          <a:schemeClr val="dk1"/>
                        </a:buClr>
                        <a:buSzPts val="1600"/>
                        <a:buFont typeface="Nunito Sans"/>
                        <a:buAutoNum type="arabicParenR"/>
                      </a:pPr>
                      <a:r>
                        <a:rPr lang="en" sz="1600">
                          <a:solidFill>
                            <a:schemeClr val="dk1"/>
                          </a:solidFill>
                          <a:latin typeface="Nunito Sans"/>
                          <a:ea typeface="Nunito Sans"/>
                          <a:cs typeface="Nunito Sans"/>
                          <a:sym typeface="Nunito Sans"/>
                        </a:rPr>
                        <a:t>Work out:</a:t>
                      </a:r>
                      <a:endParaRPr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Make </a:t>
                      </a:r>
                      <a:r>
                        <a:rPr i="1" lang="en" sz="1600">
                          <a:solidFill>
                            <a:schemeClr val="dk1"/>
                          </a:solidFill>
                          <a:latin typeface="Times New Roman"/>
                          <a:ea typeface="Times New Roman"/>
                          <a:cs typeface="Times New Roman"/>
                          <a:sym typeface="Times New Roman"/>
                        </a:rPr>
                        <a:t>x</a:t>
                      </a:r>
                      <a:r>
                        <a:rPr lang="en" sz="1600">
                          <a:solidFill>
                            <a:srgbClr val="000000"/>
                          </a:solidFill>
                          <a:latin typeface="Nunito Sans"/>
                          <a:ea typeface="Nunito Sans"/>
                          <a:cs typeface="Nunito Sans"/>
                          <a:sym typeface="Nunito Sans"/>
                        </a:rPr>
                        <a:t> the subject:</a:t>
                      </a:r>
                      <a:endParaRPr sz="1600">
                        <a:solidFill>
                          <a:srgbClr val="000000"/>
                        </a:solidFill>
                        <a:latin typeface="Nunito Sans"/>
                        <a:ea typeface="Nunito Sans"/>
                        <a:cs typeface="Nunito Sans"/>
                        <a:sym typeface="Nunito Sans"/>
                      </a:endParaRPr>
                    </a:p>
                    <a:p>
                      <a:pPr indent="-330200" lvl="0" marL="457200" rtl="0" algn="l">
                        <a:lnSpc>
                          <a:spcPct val="250000"/>
                        </a:lnSpc>
                        <a:spcBef>
                          <a:spcPts val="0"/>
                        </a:spcBef>
                        <a:spcAft>
                          <a:spcPts val="0"/>
                        </a:spcAft>
                        <a:buSzPts val="1600"/>
                        <a:buFont typeface="Nunito Sans"/>
                        <a:buAutoNum type="alphaLcParenR"/>
                      </a:pPr>
                      <a:r>
                        <a:rPr lang="en" sz="1600">
                          <a:solidFill>
                            <a:schemeClr val="dk1"/>
                          </a:solidFill>
                          <a:latin typeface="Nunito Sans"/>
                          <a:ea typeface="Nunito Sans"/>
                          <a:cs typeface="Nunito Sans"/>
                          <a:sym typeface="Nunito Sans"/>
                        </a:rPr>
                        <a:t>2(2</a:t>
                      </a:r>
                      <a:r>
                        <a:rPr i="1" lang="en" sz="1600">
                          <a:solidFill>
                            <a:schemeClr val="dk1"/>
                          </a:solidFill>
                          <a:latin typeface="Times New Roman"/>
                          <a:ea typeface="Times New Roman"/>
                          <a:cs typeface="Times New Roman"/>
                          <a:sym typeface="Times New Roman"/>
                        </a:rPr>
                        <a:t>x</a:t>
                      </a:r>
                      <a:r>
                        <a:rPr lang="en" sz="1600">
                          <a:solidFill>
                            <a:schemeClr val="dk1"/>
                          </a:solidFill>
                          <a:latin typeface="Nunito Sans"/>
                          <a:ea typeface="Nunito Sans"/>
                          <a:cs typeface="Nunito Sans"/>
                          <a:sym typeface="Nunito Sans"/>
                        </a:rPr>
                        <a:t> + 3) = 5</a:t>
                      </a:r>
                      <a:r>
                        <a:rPr i="1" lang="en" sz="1600">
                          <a:solidFill>
                            <a:schemeClr val="dk1"/>
                          </a:solidFill>
                          <a:latin typeface="Times New Roman"/>
                          <a:ea typeface="Times New Roman"/>
                          <a:cs typeface="Times New Roman"/>
                          <a:sym typeface="Times New Roman"/>
                        </a:rPr>
                        <a:t>z</a:t>
                      </a:r>
                      <a:endParaRPr i="1" sz="1600">
                        <a:solidFill>
                          <a:srgbClr val="000000"/>
                        </a:solidFill>
                        <a:latin typeface="Times New Roman"/>
                        <a:ea typeface="Times New Roman"/>
                        <a:cs typeface="Times New Roman"/>
                        <a:sym typeface="Times New Roman"/>
                      </a:endParaRPr>
                    </a:p>
                    <a:p>
                      <a:pPr indent="-336550" lvl="0" marL="457200" rtl="0" algn="l">
                        <a:lnSpc>
                          <a:spcPct val="250000"/>
                        </a:lnSpc>
                        <a:spcBef>
                          <a:spcPts val="0"/>
                        </a:spcBef>
                        <a:spcAft>
                          <a:spcPts val="0"/>
                        </a:spcAft>
                        <a:buSzPts val="1700"/>
                        <a:buFont typeface="Nunito Sans"/>
                        <a:buAutoNum type="alphaLcParenR"/>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What is:</a:t>
                      </a:r>
                      <a:endParaRPr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15% of 70?</a:t>
                      </a:r>
                      <a:endParaRPr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30% of 40?</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88500">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What is the size of angle </a:t>
                      </a:r>
                      <a:r>
                        <a:rPr b="1" i="1" lang="en" sz="1600">
                          <a:solidFill>
                            <a:srgbClr val="000000"/>
                          </a:solidFill>
                          <a:latin typeface="Times New Roman"/>
                          <a:ea typeface="Times New Roman"/>
                          <a:cs typeface="Times New Roman"/>
                          <a:sym typeface="Times New Roman"/>
                        </a:rPr>
                        <a:t>x</a:t>
                      </a:r>
                      <a:r>
                        <a:rPr b="1" lang="en" sz="1600">
                          <a:solidFill>
                            <a:srgbClr val="000000"/>
                          </a:solidFill>
                          <a:latin typeface="Nunito Sans"/>
                          <a:ea typeface="Nunito Sans"/>
                          <a:cs typeface="Nunito Sans"/>
                          <a:sym typeface="Nunito Sans"/>
                        </a:rPr>
                        <a:t>?</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chemeClr val="dk1"/>
                          </a:solidFill>
                          <a:latin typeface="Nunito Sans"/>
                          <a:ea typeface="Nunito Sans"/>
                          <a:cs typeface="Nunito Sans"/>
                          <a:sym typeface="Nunito Sans"/>
                        </a:rPr>
                        <a:t>A square based pyramid has:</a:t>
                      </a:r>
                      <a:endParaRPr b="1"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 sz="1600" u="sng">
                          <a:solidFill>
                            <a:schemeClr val="dk1"/>
                          </a:solidFill>
                          <a:latin typeface="Nunito Sans"/>
                          <a:ea typeface="Nunito Sans"/>
                          <a:cs typeface="Nunito Sans"/>
                          <a:sym typeface="Nunito Sans"/>
                        </a:rPr>
                        <a:t>⠀⠀</a:t>
                      </a:r>
                      <a:r>
                        <a:rPr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edges</a:t>
                      </a:r>
                      <a:endParaRPr b="1"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 sz="1600" u="sng">
                          <a:solidFill>
                            <a:schemeClr val="dk1"/>
                          </a:solidFill>
                          <a:latin typeface="Nunito Sans"/>
                          <a:ea typeface="Nunito Sans"/>
                          <a:cs typeface="Nunito Sans"/>
                          <a:sym typeface="Nunito Sans"/>
                        </a:rPr>
                        <a:t>⠀⠀</a:t>
                      </a:r>
                      <a:r>
                        <a:rPr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faces</a:t>
                      </a:r>
                      <a:endParaRPr b="1"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278" name="Google Shape;278;p36"/>
          <p:cNvGrpSpPr/>
          <p:nvPr/>
        </p:nvGrpSpPr>
        <p:grpSpPr>
          <a:xfrm>
            <a:off x="658990" y="1195676"/>
            <a:ext cx="235655" cy="481300"/>
            <a:chOff x="4963775" y="5368401"/>
            <a:chExt cx="294900" cy="481300"/>
          </a:xfrm>
        </p:grpSpPr>
        <p:cxnSp>
          <p:nvCxnSpPr>
            <p:cNvPr id="279" name="Google Shape;279;p36"/>
            <p:cNvCxnSpPr/>
            <p:nvPr/>
          </p:nvCxnSpPr>
          <p:spPr>
            <a:xfrm>
              <a:off x="4963775" y="5609051"/>
              <a:ext cx="294900" cy="0"/>
            </a:xfrm>
            <a:prstGeom prst="straightConnector1">
              <a:avLst/>
            </a:prstGeom>
            <a:noFill/>
            <a:ln cap="flat" cmpd="sng" w="19050">
              <a:solidFill>
                <a:schemeClr val="dk1"/>
              </a:solidFill>
              <a:prstDash val="solid"/>
              <a:round/>
              <a:headEnd len="med" w="med" type="none"/>
              <a:tailEnd len="med" w="med" type="none"/>
            </a:ln>
          </p:spPr>
        </p:cxnSp>
        <p:sp>
          <p:nvSpPr>
            <p:cNvPr id="280" name="Google Shape;280;p36"/>
            <p:cNvSpPr txBox="1"/>
            <p:nvPr/>
          </p:nvSpPr>
          <p:spPr>
            <a:xfrm>
              <a:off x="4963775" y="56343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8</a:t>
              </a:r>
              <a:endParaRPr b="1">
                <a:solidFill>
                  <a:schemeClr val="dk1"/>
                </a:solidFill>
                <a:latin typeface="Nunito Sans"/>
                <a:ea typeface="Nunito Sans"/>
                <a:cs typeface="Nunito Sans"/>
                <a:sym typeface="Nunito Sans"/>
              </a:endParaRPr>
            </a:p>
          </p:txBody>
        </p:sp>
        <p:sp>
          <p:nvSpPr>
            <p:cNvPr id="281" name="Google Shape;281;p36"/>
            <p:cNvSpPr txBox="1"/>
            <p:nvPr/>
          </p:nvSpPr>
          <p:spPr>
            <a:xfrm>
              <a:off x="4963775" y="53684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3</a:t>
              </a:r>
              <a:endParaRPr b="1">
                <a:solidFill>
                  <a:schemeClr val="dk1"/>
                </a:solidFill>
                <a:latin typeface="Nunito Sans"/>
                <a:ea typeface="Nunito Sans"/>
                <a:cs typeface="Nunito Sans"/>
                <a:sym typeface="Nunito Sans"/>
              </a:endParaRPr>
            </a:p>
          </p:txBody>
        </p:sp>
      </p:grpSp>
      <p:grpSp>
        <p:nvGrpSpPr>
          <p:cNvPr id="282" name="Google Shape;282;p36"/>
          <p:cNvGrpSpPr/>
          <p:nvPr/>
        </p:nvGrpSpPr>
        <p:grpSpPr>
          <a:xfrm>
            <a:off x="658990" y="1785333"/>
            <a:ext cx="235655" cy="481300"/>
            <a:chOff x="4963775" y="5348458"/>
            <a:chExt cx="294900" cy="481300"/>
          </a:xfrm>
        </p:grpSpPr>
        <p:cxnSp>
          <p:nvCxnSpPr>
            <p:cNvPr id="283" name="Google Shape;283;p36"/>
            <p:cNvCxnSpPr/>
            <p:nvPr/>
          </p:nvCxnSpPr>
          <p:spPr>
            <a:xfrm>
              <a:off x="4963775" y="5589108"/>
              <a:ext cx="294900" cy="0"/>
            </a:xfrm>
            <a:prstGeom prst="straightConnector1">
              <a:avLst/>
            </a:prstGeom>
            <a:noFill/>
            <a:ln cap="flat" cmpd="sng" w="19050">
              <a:solidFill>
                <a:schemeClr val="dk1"/>
              </a:solidFill>
              <a:prstDash val="solid"/>
              <a:round/>
              <a:headEnd len="med" w="med" type="none"/>
              <a:tailEnd len="med" w="med" type="none"/>
            </a:ln>
          </p:spPr>
        </p:cxnSp>
        <p:sp>
          <p:nvSpPr>
            <p:cNvPr id="284" name="Google Shape;284;p36"/>
            <p:cNvSpPr txBox="1"/>
            <p:nvPr/>
          </p:nvSpPr>
          <p:spPr>
            <a:xfrm>
              <a:off x="4963775"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2</a:t>
              </a:r>
              <a:endParaRPr b="1">
                <a:solidFill>
                  <a:schemeClr val="dk1"/>
                </a:solidFill>
                <a:latin typeface="Nunito Sans"/>
                <a:ea typeface="Nunito Sans"/>
                <a:cs typeface="Nunito Sans"/>
                <a:sym typeface="Nunito Sans"/>
              </a:endParaRPr>
            </a:p>
          </p:txBody>
        </p:sp>
        <p:sp>
          <p:nvSpPr>
            <p:cNvPr id="285" name="Google Shape;285;p36"/>
            <p:cNvSpPr txBox="1"/>
            <p:nvPr/>
          </p:nvSpPr>
          <p:spPr>
            <a:xfrm>
              <a:off x="4963775" y="53484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1</a:t>
              </a:r>
              <a:endParaRPr b="1">
                <a:solidFill>
                  <a:schemeClr val="dk1"/>
                </a:solidFill>
                <a:latin typeface="Nunito Sans"/>
                <a:ea typeface="Nunito Sans"/>
                <a:cs typeface="Nunito Sans"/>
                <a:sym typeface="Nunito Sans"/>
              </a:endParaRPr>
            </a:p>
          </p:txBody>
        </p:sp>
      </p:grpSp>
      <p:sp>
        <p:nvSpPr>
          <p:cNvPr id="286" name="Google Shape;286;p36"/>
          <p:cNvSpPr txBox="1"/>
          <p:nvPr/>
        </p:nvSpPr>
        <p:spPr>
          <a:xfrm>
            <a:off x="894650" y="1220775"/>
            <a:ext cx="768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of 64</a:t>
            </a:r>
            <a:endParaRPr/>
          </a:p>
        </p:txBody>
      </p:sp>
      <p:sp>
        <p:nvSpPr>
          <p:cNvPr id="287" name="Google Shape;287;p36"/>
          <p:cNvSpPr txBox="1"/>
          <p:nvPr/>
        </p:nvSpPr>
        <p:spPr>
          <a:xfrm>
            <a:off x="894650" y="1785325"/>
            <a:ext cx="768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of 25</a:t>
            </a:r>
            <a:endParaRPr/>
          </a:p>
        </p:txBody>
      </p:sp>
      <p:sp>
        <p:nvSpPr>
          <p:cNvPr id="288" name="Google Shape;288;p36"/>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9: Day 4</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grpSp>
        <p:nvGrpSpPr>
          <p:cNvPr id="289" name="Google Shape;289;p36"/>
          <p:cNvGrpSpPr/>
          <p:nvPr/>
        </p:nvGrpSpPr>
        <p:grpSpPr>
          <a:xfrm>
            <a:off x="3951663" y="1773278"/>
            <a:ext cx="235655" cy="481300"/>
            <a:chOff x="4963775" y="5348458"/>
            <a:chExt cx="294900" cy="481300"/>
          </a:xfrm>
        </p:grpSpPr>
        <p:cxnSp>
          <p:nvCxnSpPr>
            <p:cNvPr id="290" name="Google Shape;290;p36"/>
            <p:cNvCxnSpPr/>
            <p:nvPr/>
          </p:nvCxnSpPr>
          <p:spPr>
            <a:xfrm>
              <a:off x="4963775" y="5589108"/>
              <a:ext cx="294900" cy="0"/>
            </a:xfrm>
            <a:prstGeom prst="straightConnector1">
              <a:avLst/>
            </a:prstGeom>
            <a:noFill/>
            <a:ln cap="flat" cmpd="sng" w="19050">
              <a:solidFill>
                <a:schemeClr val="dk1"/>
              </a:solidFill>
              <a:prstDash val="solid"/>
              <a:round/>
              <a:headEnd len="med" w="med" type="none"/>
              <a:tailEnd len="med" w="med" type="none"/>
            </a:ln>
          </p:spPr>
        </p:cxnSp>
        <p:sp>
          <p:nvSpPr>
            <p:cNvPr id="291" name="Google Shape;291;p36"/>
            <p:cNvSpPr txBox="1"/>
            <p:nvPr/>
          </p:nvSpPr>
          <p:spPr>
            <a:xfrm>
              <a:off x="4963775"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solidFill>
                    <a:schemeClr val="dk1"/>
                  </a:solidFill>
                  <a:latin typeface="Times New Roman"/>
                  <a:ea typeface="Times New Roman"/>
                  <a:cs typeface="Times New Roman"/>
                  <a:sym typeface="Times New Roman"/>
                </a:rPr>
                <a:t>x</a:t>
              </a:r>
              <a:endParaRPr b="1">
                <a:solidFill>
                  <a:schemeClr val="dk1"/>
                </a:solidFill>
                <a:latin typeface="Nunito Sans"/>
                <a:ea typeface="Nunito Sans"/>
                <a:cs typeface="Nunito Sans"/>
                <a:sym typeface="Nunito Sans"/>
              </a:endParaRPr>
            </a:p>
          </p:txBody>
        </p:sp>
        <p:sp>
          <p:nvSpPr>
            <p:cNvPr id="292" name="Google Shape;292;p36"/>
            <p:cNvSpPr txBox="1"/>
            <p:nvPr/>
          </p:nvSpPr>
          <p:spPr>
            <a:xfrm>
              <a:off x="4963775" y="53484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2</a:t>
              </a:r>
              <a:endParaRPr b="1">
                <a:solidFill>
                  <a:schemeClr val="dk1"/>
                </a:solidFill>
                <a:latin typeface="Nunito Sans"/>
                <a:ea typeface="Nunito Sans"/>
                <a:cs typeface="Nunito Sans"/>
                <a:sym typeface="Nunito Sans"/>
              </a:endParaRPr>
            </a:p>
          </p:txBody>
        </p:sp>
      </p:grpSp>
      <p:sp>
        <p:nvSpPr>
          <p:cNvPr id="293" name="Google Shape;293;p36"/>
          <p:cNvSpPr txBox="1"/>
          <p:nvPr/>
        </p:nvSpPr>
        <p:spPr>
          <a:xfrm>
            <a:off x="4187323" y="1773270"/>
            <a:ext cx="768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 </a:t>
            </a:r>
            <a:r>
              <a:rPr b="1" i="1" lang="en" sz="1600">
                <a:solidFill>
                  <a:schemeClr val="dk1"/>
                </a:solidFill>
                <a:latin typeface="Times New Roman"/>
                <a:ea typeface="Times New Roman"/>
                <a:cs typeface="Times New Roman"/>
                <a:sym typeface="Times New Roman"/>
              </a:rPr>
              <a:t>p</a:t>
            </a:r>
            <a:endParaRPr i="1">
              <a:latin typeface="Times New Roman"/>
              <a:ea typeface="Times New Roman"/>
              <a:cs typeface="Times New Roman"/>
              <a:sym typeface="Times New Roman"/>
            </a:endParaRPr>
          </a:p>
        </p:txBody>
      </p:sp>
      <p:sp>
        <p:nvSpPr>
          <p:cNvPr id="294" name="Google Shape;294;p36"/>
          <p:cNvSpPr txBox="1"/>
          <p:nvPr/>
        </p:nvSpPr>
        <p:spPr>
          <a:xfrm>
            <a:off x="3401204" y="1773258"/>
            <a:ext cx="5952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11 -</a:t>
            </a:r>
            <a:endParaRPr i="1">
              <a:latin typeface="Times New Roman"/>
              <a:ea typeface="Times New Roman"/>
              <a:cs typeface="Times New Roman"/>
              <a:sym typeface="Times New Roman"/>
            </a:endParaRPr>
          </a:p>
        </p:txBody>
      </p:sp>
      <p:pic>
        <p:nvPicPr>
          <p:cNvPr id="295" name="Google Shape;295;p36"/>
          <p:cNvPicPr preferRelativeResize="0"/>
          <p:nvPr/>
        </p:nvPicPr>
        <p:blipFill>
          <a:blip r:embed="rId3">
            <a:alphaModFix/>
          </a:blip>
          <a:stretch>
            <a:fillRect/>
          </a:stretch>
        </p:blipFill>
        <p:spPr>
          <a:xfrm>
            <a:off x="1623138" y="3024174"/>
            <a:ext cx="1438275" cy="1409700"/>
          </a:xfrm>
          <a:prstGeom prst="rect">
            <a:avLst/>
          </a:prstGeom>
          <a:noFill/>
          <a:ln>
            <a:noFill/>
          </a:ln>
        </p:spPr>
      </p:pic>
      <p:pic>
        <p:nvPicPr>
          <p:cNvPr id="296" name="Google Shape;296;p36"/>
          <p:cNvPicPr preferRelativeResize="0"/>
          <p:nvPr/>
        </p:nvPicPr>
        <p:blipFill>
          <a:blip r:embed="rId4">
            <a:alphaModFix/>
          </a:blip>
          <a:stretch>
            <a:fillRect/>
          </a:stretch>
        </p:blipFill>
        <p:spPr>
          <a:xfrm>
            <a:off x="6791170" y="3190650"/>
            <a:ext cx="1599771" cy="15337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graphicFrame>
        <p:nvGraphicFramePr>
          <p:cNvPr id="301" name="Google Shape;301;p37"/>
          <p:cNvGraphicFramePr/>
          <p:nvPr/>
        </p:nvGraphicFramePr>
        <p:xfrm>
          <a:off x="108044" y="862525"/>
          <a:ext cx="3000000" cy="3000000"/>
        </p:xfrm>
        <a:graphic>
          <a:graphicData uri="http://schemas.openxmlformats.org/drawingml/2006/table">
            <a:tbl>
              <a:tblPr bandRow="1" firstRow="1">
                <a:noFill/>
                <a:tableStyleId>{0BE0E263-8A15-4310-B76F-07DC76FAB308}</a:tableStyleId>
              </a:tblPr>
              <a:tblGrid>
                <a:gridCol w="1546950"/>
                <a:gridCol w="1301375"/>
                <a:gridCol w="1615625"/>
                <a:gridCol w="1350275"/>
                <a:gridCol w="3007550"/>
              </a:tblGrid>
              <a:tr h="1500700">
                <a:tc gridSpan="2">
                  <a:txBody>
                    <a:bodyPr/>
                    <a:lstStyle/>
                    <a:p>
                      <a:pPr indent="-330200" lvl="0" marL="457200" rtl="0" algn="l">
                        <a:spcBef>
                          <a:spcPts val="0"/>
                        </a:spcBef>
                        <a:spcAft>
                          <a:spcPts val="0"/>
                        </a:spcAft>
                        <a:buClr>
                          <a:schemeClr val="dk1"/>
                        </a:buClr>
                        <a:buSzPts val="1600"/>
                        <a:buFont typeface="Nunito Sans"/>
                        <a:buAutoNum type="arabicParenR"/>
                      </a:pPr>
                      <a:r>
                        <a:rPr lang="en" sz="1600">
                          <a:solidFill>
                            <a:schemeClr val="dk1"/>
                          </a:solidFill>
                          <a:latin typeface="Nunito Sans"/>
                          <a:ea typeface="Nunito Sans"/>
                          <a:cs typeface="Nunito Sans"/>
                          <a:sym typeface="Nunito Sans"/>
                        </a:rPr>
                        <a:t>Work out:</a:t>
                      </a:r>
                      <a:endParaRPr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Make </a:t>
                      </a:r>
                      <a:r>
                        <a:rPr i="1" lang="en" sz="1600">
                          <a:solidFill>
                            <a:schemeClr val="dk1"/>
                          </a:solidFill>
                          <a:latin typeface="Times New Roman"/>
                          <a:ea typeface="Times New Roman"/>
                          <a:cs typeface="Times New Roman"/>
                          <a:sym typeface="Times New Roman"/>
                        </a:rPr>
                        <a:t>x</a:t>
                      </a:r>
                      <a:r>
                        <a:rPr lang="en" sz="1600">
                          <a:solidFill>
                            <a:srgbClr val="000000"/>
                          </a:solidFill>
                          <a:latin typeface="Nunito Sans"/>
                          <a:ea typeface="Nunito Sans"/>
                          <a:cs typeface="Nunito Sans"/>
                          <a:sym typeface="Nunito Sans"/>
                        </a:rPr>
                        <a:t> the subject:</a:t>
                      </a:r>
                      <a:endParaRPr sz="1600">
                        <a:solidFill>
                          <a:srgbClr val="000000"/>
                        </a:solidFill>
                        <a:latin typeface="Nunito Sans"/>
                        <a:ea typeface="Nunito Sans"/>
                        <a:cs typeface="Nunito Sans"/>
                        <a:sym typeface="Nunito Sans"/>
                      </a:endParaRPr>
                    </a:p>
                    <a:p>
                      <a:pPr indent="-330200" lvl="0" marL="457200" rtl="0" algn="l">
                        <a:lnSpc>
                          <a:spcPct val="250000"/>
                        </a:lnSpc>
                        <a:spcBef>
                          <a:spcPts val="0"/>
                        </a:spcBef>
                        <a:spcAft>
                          <a:spcPts val="0"/>
                        </a:spcAft>
                        <a:buSzPts val="1600"/>
                        <a:buFont typeface="Nunito Sans"/>
                        <a:buAutoNum type="alphaLcParenR"/>
                      </a:pPr>
                      <a:r>
                        <a:rPr lang="en" sz="1600">
                          <a:solidFill>
                            <a:schemeClr val="dk1"/>
                          </a:solidFill>
                          <a:latin typeface="Nunito Sans"/>
                          <a:ea typeface="Nunito Sans"/>
                          <a:cs typeface="Nunito Sans"/>
                          <a:sym typeface="Nunito Sans"/>
                        </a:rPr>
                        <a:t>2(2</a:t>
                      </a:r>
                      <a:r>
                        <a:rPr i="1" lang="en" sz="1600">
                          <a:solidFill>
                            <a:schemeClr val="dk1"/>
                          </a:solidFill>
                          <a:latin typeface="Times New Roman"/>
                          <a:ea typeface="Times New Roman"/>
                          <a:cs typeface="Times New Roman"/>
                          <a:sym typeface="Times New Roman"/>
                        </a:rPr>
                        <a:t>x</a:t>
                      </a:r>
                      <a:r>
                        <a:rPr lang="en" sz="1600">
                          <a:solidFill>
                            <a:schemeClr val="dk1"/>
                          </a:solidFill>
                          <a:latin typeface="Nunito Sans"/>
                          <a:ea typeface="Nunito Sans"/>
                          <a:cs typeface="Nunito Sans"/>
                          <a:sym typeface="Nunito Sans"/>
                        </a:rPr>
                        <a:t> + 3) = 5</a:t>
                      </a:r>
                      <a:r>
                        <a:rPr i="1" lang="en" sz="1600">
                          <a:solidFill>
                            <a:schemeClr val="dk1"/>
                          </a:solidFill>
                          <a:latin typeface="Times New Roman"/>
                          <a:ea typeface="Times New Roman"/>
                          <a:cs typeface="Times New Roman"/>
                          <a:sym typeface="Times New Roman"/>
                        </a:rPr>
                        <a:t>z</a:t>
                      </a:r>
                      <a:endParaRPr i="1" sz="1600">
                        <a:solidFill>
                          <a:srgbClr val="000000"/>
                        </a:solidFill>
                        <a:latin typeface="Times New Roman"/>
                        <a:ea typeface="Times New Roman"/>
                        <a:cs typeface="Times New Roman"/>
                        <a:sym typeface="Times New Roman"/>
                      </a:endParaRPr>
                    </a:p>
                    <a:p>
                      <a:pPr indent="-336550" lvl="0" marL="457200" rtl="0" algn="l">
                        <a:lnSpc>
                          <a:spcPct val="250000"/>
                        </a:lnSpc>
                        <a:spcBef>
                          <a:spcPts val="0"/>
                        </a:spcBef>
                        <a:spcAft>
                          <a:spcPts val="0"/>
                        </a:spcAft>
                        <a:buSzPts val="1700"/>
                        <a:buFont typeface="Nunito Sans"/>
                        <a:buAutoNum type="alphaLcParenR"/>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What is:</a:t>
                      </a:r>
                      <a:endParaRPr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15% of 70?   </a:t>
                      </a:r>
                      <a:r>
                        <a:rPr lang="en" sz="1600">
                          <a:solidFill>
                            <a:srgbClr val="00BC89"/>
                          </a:solidFill>
                          <a:latin typeface="Nunito Sans"/>
                          <a:ea typeface="Nunito Sans"/>
                          <a:cs typeface="Nunito Sans"/>
                          <a:sym typeface="Nunito Sans"/>
                        </a:rPr>
                        <a:t>10.5</a:t>
                      </a:r>
                      <a:endParaRPr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30% of 40?   </a:t>
                      </a:r>
                      <a:r>
                        <a:rPr lang="en" sz="1600">
                          <a:solidFill>
                            <a:srgbClr val="00BC89"/>
                          </a:solidFill>
                          <a:latin typeface="Nunito Sans"/>
                          <a:ea typeface="Nunito Sans"/>
                          <a:cs typeface="Nunito Sans"/>
                          <a:sym typeface="Nunito Sans"/>
                        </a:rPr>
                        <a:t>12</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5187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What is the size of angle </a:t>
                      </a:r>
                      <a:r>
                        <a:rPr b="1" i="1" lang="en" sz="1600">
                          <a:solidFill>
                            <a:srgbClr val="000000"/>
                          </a:solidFill>
                          <a:latin typeface="Times New Roman"/>
                          <a:ea typeface="Times New Roman"/>
                          <a:cs typeface="Times New Roman"/>
                          <a:sym typeface="Times New Roman"/>
                        </a:rPr>
                        <a:t>x</a:t>
                      </a:r>
                      <a:r>
                        <a:rPr b="1" lang="en" sz="1600">
                          <a:solidFill>
                            <a:srgbClr val="000000"/>
                          </a:solidFill>
                          <a:latin typeface="Nunito Sans"/>
                          <a:ea typeface="Nunito Sans"/>
                          <a:cs typeface="Nunito Sans"/>
                          <a:sym typeface="Nunito Sans"/>
                        </a:rPr>
                        <a:t>? </a:t>
                      </a:r>
                      <a:r>
                        <a:rPr b="1" lang="en" sz="1600">
                          <a:solidFill>
                            <a:srgbClr val="00BC89"/>
                          </a:solidFill>
                          <a:latin typeface="Nunito Sans"/>
                          <a:ea typeface="Nunito Sans"/>
                          <a:cs typeface="Nunito Sans"/>
                          <a:sym typeface="Nunito Sans"/>
                        </a:rPr>
                        <a:t>120°</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chemeClr val="dk1"/>
                          </a:solidFill>
                          <a:latin typeface="Nunito Sans"/>
                          <a:ea typeface="Nunito Sans"/>
                          <a:cs typeface="Nunito Sans"/>
                          <a:sym typeface="Nunito Sans"/>
                        </a:rPr>
                        <a:t>A square based pyramid has:</a:t>
                      </a:r>
                      <a:endParaRPr b="1"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1" lang="en" sz="1600" u="sng">
                          <a:solidFill>
                            <a:srgbClr val="00BC89"/>
                          </a:solidFill>
                          <a:latin typeface="Nunito Sans"/>
                          <a:ea typeface="Nunito Sans"/>
                          <a:cs typeface="Nunito Sans"/>
                          <a:sym typeface="Nunito Sans"/>
                        </a:rPr>
                        <a:t>8</a:t>
                      </a:r>
                      <a:r>
                        <a:rPr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edges</a:t>
                      </a:r>
                      <a:endParaRPr b="1"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1" lang="en" sz="1600" u="sng">
                          <a:solidFill>
                            <a:srgbClr val="00BC89"/>
                          </a:solidFill>
                          <a:latin typeface="Nunito Sans"/>
                          <a:ea typeface="Nunito Sans"/>
                          <a:cs typeface="Nunito Sans"/>
                          <a:sym typeface="Nunito Sans"/>
                        </a:rPr>
                        <a:t>5</a:t>
                      </a:r>
                      <a:r>
                        <a:rPr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faces</a:t>
                      </a:r>
                      <a:endParaRPr b="1"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302" name="Google Shape;302;p37"/>
          <p:cNvGrpSpPr/>
          <p:nvPr/>
        </p:nvGrpSpPr>
        <p:grpSpPr>
          <a:xfrm>
            <a:off x="658990" y="1195676"/>
            <a:ext cx="235655" cy="481300"/>
            <a:chOff x="4963775" y="5368401"/>
            <a:chExt cx="294900" cy="481300"/>
          </a:xfrm>
        </p:grpSpPr>
        <p:cxnSp>
          <p:nvCxnSpPr>
            <p:cNvPr id="303" name="Google Shape;303;p37"/>
            <p:cNvCxnSpPr/>
            <p:nvPr/>
          </p:nvCxnSpPr>
          <p:spPr>
            <a:xfrm>
              <a:off x="4963775" y="5609051"/>
              <a:ext cx="294900" cy="0"/>
            </a:xfrm>
            <a:prstGeom prst="straightConnector1">
              <a:avLst/>
            </a:prstGeom>
            <a:noFill/>
            <a:ln cap="flat" cmpd="sng" w="19050">
              <a:solidFill>
                <a:schemeClr val="dk1"/>
              </a:solidFill>
              <a:prstDash val="solid"/>
              <a:round/>
              <a:headEnd len="med" w="med" type="none"/>
              <a:tailEnd len="med" w="med" type="none"/>
            </a:ln>
          </p:spPr>
        </p:cxnSp>
        <p:sp>
          <p:nvSpPr>
            <p:cNvPr id="304" name="Google Shape;304;p37"/>
            <p:cNvSpPr txBox="1"/>
            <p:nvPr/>
          </p:nvSpPr>
          <p:spPr>
            <a:xfrm>
              <a:off x="4963775" y="56343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8</a:t>
              </a:r>
              <a:endParaRPr b="1">
                <a:solidFill>
                  <a:schemeClr val="dk1"/>
                </a:solidFill>
                <a:latin typeface="Nunito Sans"/>
                <a:ea typeface="Nunito Sans"/>
                <a:cs typeface="Nunito Sans"/>
                <a:sym typeface="Nunito Sans"/>
              </a:endParaRPr>
            </a:p>
          </p:txBody>
        </p:sp>
        <p:sp>
          <p:nvSpPr>
            <p:cNvPr id="305" name="Google Shape;305;p37"/>
            <p:cNvSpPr txBox="1"/>
            <p:nvPr/>
          </p:nvSpPr>
          <p:spPr>
            <a:xfrm>
              <a:off x="4963775" y="53684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3</a:t>
              </a:r>
              <a:endParaRPr b="1">
                <a:solidFill>
                  <a:schemeClr val="dk1"/>
                </a:solidFill>
                <a:latin typeface="Nunito Sans"/>
                <a:ea typeface="Nunito Sans"/>
                <a:cs typeface="Nunito Sans"/>
                <a:sym typeface="Nunito Sans"/>
              </a:endParaRPr>
            </a:p>
          </p:txBody>
        </p:sp>
      </p:grpSp>
      <p:grpSp>
        <p:nvGrpSpPr>
          <p:cNvPr id="306" name="Google Shape;306;p37"/>
          <p:cNvGrpSpPr/>
          <p:nvPr/>
        </p:nvGrpSpPr>
        <p:grpSpPr>
          <a:xfrm>
            <a:off x="658990" y="1785333"/>
            <a:ext cx="235655" cy="481300"/>
            <a:chOff x="4963775" y="5348458"/>
            <a:chExt cx="294900" cy="481300"/>
          </a:xfrm>
        </p:grpSpPr>
        <p:cxnSp>
          <p:nvCxnSpPr>
            <p:cNvPr id="307" name="Google Shape;307;p37"/>
            <p:cNvCxnSpPr/>
            <p:nvPr/>
          </p:nvCxnSpPr>
          <p:spPr>
            <a:xfrm>
              <a:off x="4963775" y="5589108"/>
              <a:ext cx="294900" cy="0"/>
            </a:xfrm>
            <a:prstGeom prst="straightConnector1">
              <a:avLst/>
            </a:prstGeom>
            <a:noFill/>
            <a:ln cap="flat" cmpd="sng" w="19050">
              <a:solidFill>
                <a:schemeClr val="dk1"/>
              </a:solidFill>
              <a:prstDash val="solid"/>
              <a:round/>
              <a:headEnd len="med" w="med" type="none"/>
              <a:tailEnd len="med" w="med" type="none"/>
            </a:ln>
          </p:spPr>
        </p:cxnSp>
        <p:sp>
          <p:nvSpPr>
            <p:cNvPr id="308" name="Google Shape;308;p37"/>
            <p:cNvSpPr txBox="1"/>
            <p:nvPr/>
          </p:nvSpPr>
          <p:spPr>
            <a:xfrm>
              <a:off x="4963775"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2</a:t>
              </a:r>
              <a:endParaRPr b="1">
                <a:solidFill>
                  <a:schemeClr val="dk1"/>
                </a:solidFill>
                <a:latin typeface="Nunito Sans"/>
                <a:ea typeface="Nunito Sans"/>
                <a:cs typeface="Nunito Sans"/>
                <a:sym typeface="Nunito Sans"/>
              </a:endParaRPr>
            </a:p>
          </p:txBody>
        </p:sp>
        <p:sp>
          <p:nvSpPr>
            <p:cNvPr id="309" name="Google Shape;309;p37"/>
            <p:cNvSpPr txBox="1"/>
            <p:nvPr/>
          </p:nvSpPr>
          <p:spPr>
            <a:xfrm>
              <a:off x="4963775" y="53484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1</a:t>
              </a:r>
              <a:endParaRPr b="1">
                <a:solidFill>
                  <a:schemeClr val="dk1"/>
                </a:solidFill>
                <a:latin typeface="Nunito Sans"/>
                <a:ea typeface="Nunito Sans"/>
                <a:cs typeface="Nunito Sans"/>
                <a:sym typeface="Nunito Sans"/>
              </a:endParaRPr>
            </a:p>
          </p:txBody>
        </p:sp>
      </p:grpSp>
      <p:sp>
        <p:nvSpPr>
          <p:cNvPr id="310" name="Google Shape;310;p37"/>
          <p:cNvSpPr txBox="1"/>
          <p:nvPr/>
        </p:nvSpPr>
        <p:spPr>
          <a:xfrm>
            <a:off x="894650" y="1220775"/>
            <a:ext cx="15999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of 64   </a:t>
            </a:r>
            <a:r>
              <a:rPr b="1" lang="en" sz="1600">
                <a:solidFill>
                  <a:srgbClr val="00BC89"/>
                </a:solidFill>
                <a:latin typeface="Nunito Sans"/>
                <a:ea typeface="Nunito Sans"/>
                <a:cs typeface="Nunito Sans"/>
                <a:sym typeface="Nunito Sans"/>
              </a:rPr>
              <a:t>24</a:t>
            </a:r>
            <a:endParaRPr/>
          </a:p>
        </p:txBody>
      </p:sp>
      <p:sp>
        <p:nvSpPr>
          <p:cNvPr id="311" name="Google Shape;311;p37"/>
          <p:cNvSpPr txBox="1"/>
          <p:nvPr/>
        </p:nvSpPr>
        <p:spPr>
          <a:xfrm>
            <a:off x="894650" y="1785325"/>
            <a:ext cx="17655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of 25   </a:t>
            </a:r>
            <a:r>
              <a:rPr b="1" lang="en" sz="1600">
                <a:solidFill>
                  <a:srgbClr val="00BC89"/>
                </a:solidFill>
                <a:latin typeface="Nunito Sans"/>
                <a:ea typeface="Nunito Sans"/>
                <a:cs typeface="Nunito Sans"/>
                <a:sym typeface="Nunito Sans"/>
              </a:rPr>
              <a:t>12.5</a:t>
            </a:r>
            <a:endParaRPr/>
          </a:p>
        </p:txBody>
      </p:sp>
      <p:sp>
        <p:nvSpPr>
          <p:cNvPr id="312" name="Google Shape;312;p37"/>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9: Day 4</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pic>
        <p:nvPicPr>
          <p:cNvPr id="313" name="Google Shape;313;p37"/>
          <p:cNvPicPr preferRelativeResize="0"/>
          <p:nvPr/>
        </p:nvPicPr>
        <p:blipFill>
          <a:blip r:embed="rId3">
            <a:alphaModFix/>
          </a:blip>
          <a:stretch>
            <a:fillRect/>
          </a:stretch>
        </p:blipFill>
        <p:spPr>
          <a:xfrm>
            <a:off x="1623138" y="3024174"/>
            <a:ext cx="1438275" cy="1409700"/>
          </a:xfrm>
          <a:prstGeom prst="rect">
            <a:avLst/>
          </a:prstGeom>
          <a:noFill/>
          <a:ln>
            <a:noFill/>
          </a:ln>
        </p:spPr>
      </p:pic>
      <p:pic>
        <p:nvPicPr>
          <p:cNvPr id="314" name="Google Shape;314;p37"/>
          <p:cNvPicPr preferRelativeResize="0"/>
          <p:nvPr/>
        </p:nvPicPr>
        <p:blipFill>
          <a:blip r:embed="rId4">
            <a:alphaModFix/>
          </a:blip>
          <a:stretch>
            <a:fillRect/>
          </a:stretch>
        </p:blipFill>
        <p:spPr>
          <a:xfrm>
            <a:off x="6791170" y="3190650"/>
            <a:ext cx="1599771" cy="1533725"/>
          </a:xfrm>
          <a:prstGeom prst="rect">
            <a:avLst/>
          </a:prstGeom>
          <a:noFill/>
          <a:ln>
            <a:noFill/>
          </a:ln>
        </p:spPr>
      </p:pic>
      <p:grpSp>
        <p:nvGrpSpPr>
          <p:cNvPr id="315" name="Google Shape;315;p37"/>
          <p:cNvGrpSpPr/>
          <p:nvPr/>
        </p:nvGrpSpPr>
        <p:grpSpPr>
          <a:xfrm>
            <a:off x="5271028" y="1195821"/>
            <a:ext cx="620421" cy="481304"/>
            <a:chOff x="4963780" y="5348455"/>
            <a:chExt cx="776400" cy="481304"/>
          </a:xfrm>
        </p:grpSpPr>
        <p:cxnSp>
          <p:nvCxnSpPr>
            <p:cNvPr id="316" name="Google Shape;316;p37"/>
            <p:cNvCxnSpPr/>
            <p:nvPr/>
          </p:nvCxnSpPr>
          <p:spPr>
            <a:xfrm>
              <a:off x="4966480" y="5589108"/>
              <a:ext cx="771000" cy="6000"/>
            </a:xfrm>
            <a:prstGeom prst="straightConnector1">
              <a:avLst/>
            </a:prstGeom>
            <a:noFill/>
            <a:ln cap="flat" cmpd="sng" w="19050">
              <a:solidFill>
                <a:srgbClr val="00BC89"/>
              </a:solidFill>
              <a:prstDash val="solid"/>
              <a:round/>
              <a:headEnd len="med" w="med" type="none"/>
              <a:tailEnd len="med" w="med" type="none"/>
            </a:ln>
          </p:spPr>
        </p:cxnSp>
        <p:sp>
          <p:nvSpPr>
            <p:cNvPr id="317" name="Google Shape;317;p37"/>
            <p:cNvSpPr txBox="1"/>
            <p:nvPr/>
          </p:nvSpPr>
          <p:spPr>
            <a:xfrm>
              <a:off x="5204530"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4</a:t>
              </a:r>
              <a:endParaRPr b="1">
                <a:solidFill>
                  <a:srgbClr val="00BC89"/>
                </a:solidFill>
                <a:latin typeface="Nunito Sans"/>
                <a:ea typeface="Nunito Sans"/>
                <a:cs typeface="Nunito Sans"/>
                <a:sym typeface="Nunito Sans"/>
              </a:endParaRPr>
            </a:p>
          </p:txBody>
        </p:sp>
        <p:sp>
          <p:nvSpPr>
            <p:cNvPr id="318" name="Google Shape;318;p37"/>
            <p:cNvSpPr txBox="1"/>
            <p:nvPr/>
          </p:nvSpPr>
          <p:spPr>
            <a:xfrm>
              <a:off x="4963780" y="5348455"/>
              <a:ext cx="7764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5</a:t>
              </a:r>
              <a:r>
                <a:rPr b="1" i="1" lang="en">
                  <a:solidFill>
                    <a:srgbClr val="00BC89"/>
                  </a:solidFill>
                  <a:latin typeface="Times New Roman"/>
                  <a:ea typeface="Times New Roman"/>
                  <a:cs typeface="Times New Roman"/>
                  <a:sym typeface="Times New Roman"/>
                </a:rPr>
                <a:t>z</a:t>
              </a:r>
              <a:r>
                <a:rPr b="1" lang="en">
                  <a:solidFill>
                    <a:srgbClr val="00BC89"/>
                  </a:solidFill>
                  <a:latin typeface="Nunito Sans"/>
                  <a:ea typeface="Nunito Sans"/>
                  <a:cs typeface="Nunito Sans"/>
                  <a:sym typeface="Nunito Sans"/>
                </a:rPr>
                <a:t> - 6</a:t>
              </a:r>
              <a:endParaRPr b="1">
                <a:solidFill>
                  <a:srgbClr val="00BC89"/>
                </a:solidFill>
                <a:latin typeface="Nunito Sans"/>
                <a:ea typeface="Nunito Sans"/>
                <a:cs typeface="Nunito Sans"/>
                <a:sym typeface="Nunito Sans"/>
              </a:endParaRPr>
            </a:p>
          </p:txBody>
        </p:sp>
      </p:grpSp>
      <p:sp>
        <p:nvSpPr>
          <p:cNvPr id="319" name="Google Shape;319;p37"/>
          <p:cNvSpPr txBox="1"/>
          <p:nvPr/>
        </p:nvSpPr>
        <p:spPr>
          <a:xfrm>
            <a:off x="4844837" y="1195805"/>
            <a:ext cx="5952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600">
                <a:solidFill>
                  <a:srgbClr val="00BC89"/>
                </a:solidFill>
                <a:latin typeface="Times New Roman"/>
                <a:ea typeface="Times New Roman"/>
                <a:cs typeface="Times New Roman"/>
                <a:sym typeface="Times New Roman"/>
              </a:rPr>
              <a:t>x</a:t>
            </a:r>
            <a:r>
              <a:rPr b="1" lang="en" sz="1600">
                <a:solidFill>
                  <a:srgbClr val="00BC89"/>
                </a:solidFill>
                <a:latin typeface="Nunito Sans"/>
                <a:ea typeface="Nunito Sans"/>
                <a:cs typeface="Nunito Sans"/>
                <a:sym typeface="Nunito Sans"/>
              </a:rPr>
              <a:t> =</a:t>
            </a:r>
            <a:endParaRPr i="1">
              <a:solidFill>
                <a:srgbClr val="00BC89"/>
              </a:solidFill>
              <a:latin typeface="Times New Roman"/>
              <a:ea typeface="Times New Roman"/>
              <a:cs typeface="Times New Roman"/>
              <a:sym typeface="Times New Roman"/>
            </a:endParaRPr>
          </a:p>
        </p:txBody>
      </p:sp>
      <p:grpSp>
        <p:nvGrpSpPr>
          <p:cNvPr id="320" name="Google Shape;320;p37"/>
          <p:cNvGrpSpPr/>
          <p:nvPr/>
        </p:nvGrpSpPr>
        <p:grpSpPr>
          <a:xfrm>
            <a:off x="5271843" y="1769107"/>
            <a:ext cx="620421" cy="481300"/>
            <a:chOff x="4963780" y="5348455"/>
            <a:chExt cx="776400" cy="481300"/>
          </a:xfrm>
        </p:grpSpPr>
        <p:cxnSp>
          <p:nvCxnSpPr>
            <p:cNvPr id="321" name="Google Shape;321;p37"/>
            <p:cNvCxnSpPr/>
            <p:nvPr/>
          </p:nvCxnSpPr>
          <p:spPr>
            <a:xfrm>
              <a:off x="4966480" y="5589108"/>
              <a:ext cx="771000" cy="6000"/>
            </a:xfrm>
            <a:prstGeom prst="straightConnector1">
              <a:avLst/>
            </a:prstGeom>
            <a:noFill/>
            <a:ln cap="flat" cmpd="sng" w="19050">
              <a:solidFill>
                <a:srgbClr val="00BC89"/>
              </a:solidFill>
              <a:prstDash val="solid"/>
              <a:round/>
              <a:headEnd len="med" w="med" type="none"/>
              <a:tailEnd len="med" w="med" type="none"/>
            </a:ln>
          </p:spPr>
        </p:cxnSp>
        <p:sp>
          <p:nvSpPr>
            <p:cNvPr id="322" name="Google Shape;322;p37"/>
            <p:cNvSpPr txBox="1"/>
            <p:nvPr/>
          </p:nvSpPr>
          <p:spPr>
            <a:xfrm>
              <a:off x="4966315" y="5614355"/>
              <a:ext cx="7710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11 - </a:t>
              </a:r>
              <a:r>
                <a:rPr b="1" i="1" lang="en">
                  <a:solidFill>
                    <a:srgbClr val="00BC89"/>
                  </a:solidFill>
                  <a:latin typeface="Times New Roman"/>
                  <a:ea typeface="Times New Roman"/>
                  <a:cs typeface="Times New Roman"/>
                  <a:sym typeface="Times New Roman"/>
                </a:rPr>
                <a:t>p</a:t>
              </a:r>
              <a:endParaRPr b="1" i="1">
                <a:solidFill>
                  <a:srgbClr val="00BC89"/>
                </a:solidFill>
                <a:latin typeface="Times New Roman"/>
                <a:ea typeface="Times New Roman"/>
                <a:cs typeface="Times New Roman"/>
                <a:sym typeface="Times New Roman"/>
              </a:endParaRPr>
            </a:p>
          </p:txBody>
        </p:sp>
        <p:sp>
          <p:nvSpPr>
            <p:cNvPr id="323" name="Google Shape;323;p37"/>
            <p:cNvSpPr txBox="1"/>
            <p:nvPr/>
          </p:nvSpPr>
          <p:spPr>
            <a:xfrm>
              <a:off x="4963780" y="5348455"/>
              <a:ext cx="7764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2</a:t>
              </a:r>
              <a:endParaRPr b="1">
                <a:solidFill>
                  <a:srgbClr val="00BC89"/>
                </a:solidFill>
                <a:latin typeface="Nunito Sans"/>
                <a:ea typeface="Nunito Sans"/>
                <a:cs typeface="Nunito Sans"/>
                <a:sym typeface="Nunito Sans"/>
              </a:endParaRPr>
            </a:p>
          </p:txBody>
        </p:sp>
      </p:grpSp>
      <p:sp>
        <p:nvSpPr>
          <p:cNvPr id="324" name="Google Shape;324;p37"/>
          <p:cNvSpPr txBox="1"/>
          <p:nvPr/>
        </p:nvSpPr>
        <p:spPr>
          <a:xfrm>
            <a:off x="4845652" y="1769091"/>
            <a:ext cx="5952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600">
                <a:solidFill>
                  <a:srgbClr val="00BC89"/>
                </a:solidFill>
                <a:latin typeface="Times New Roman"/>
                <a:ea typeface="Times New Roman"/>
                <a:cs typeface="Times New Roman"/>
                <a:sym typeface="Times New Roman"/>
              </a:rPr>
              <a:t>x</a:t>
            </a:r>
            <a:r>
              <a:rPr b="1" lang="en" sz="1600">
                <a:solidFill>
                  <a:srgbClr val="00BC89"/>
                </a:solidFill>
                <a:latin typeface="Nunito Sans"/>
                <a:ea typeface="Nunito Sans"/>
                <a:cs typeface="Nunito Sans"/>
                <a:sym typeface="Nunito Sans"/>
              </a:rPr>
              <a:t> =</a:t>
            </a:r>
            <a:endParaRPr i="1">
              <a:solidFill>
                <a:srgbClr val="00BC89"/>
              </a:solidFill>
              <a:latin typeface="Times New Roman"/>
              <a:ea typeface="Times New Roman"/>
              <a:cs typeface="Times New Roman"/>
              <a:sym typeface="Times New Roman"/>
            </a:endParaRPr>
          </a:p>
        </p:txBody>
      </p:sp>
      <p:grpSp>
        <p:nvGrpSpPr>
          <p:cNvPr id="325" name="Google Shape;325;p37"/>
          <p:cNvGrpSpPr/>
          <p:nvPr/>
        </p:nvGrpSpPr>
        <p:grpSpPr>
          <a:xfrm>
            <a:off x="3951663" y="1773278"/>
            <a:ext cx="235655" cy="481300"/>
            <a:chOff x="4963775" y="5348458"/>
            <a:chExt cx="294900" cy="481300"/>
          </a:xfrm>
        </p:grpSpPr>
        <p:cxnSp>
          <p:nvCxnSpPr>
            <p:cNvPr id="326" name="Google Shape;326;p37"/>
            <p:cNvCxnSpPr/>
            <p:nvPr/>
          </p:nvCxnSpPr>
          <p:spPr>
            <a:xfrm>
              <a:off x="4963775" y="5589108"/>
              <a:ext cx="294900" cy="0"/>
            </a:xfrm>
            <a:prstGeom prst="straightConnector1">
              <a:avLst/>
            </a:prstGeom>
            <a:noFill/>
            <a:ln cap="flat" cmpd="sng" w="19050">
              <a:solidFill>
                <a:schemeClr val="dk1"/>
              </a:solidFill>
              <a:prstDash val="solid"/>
              <a:round/>
              <a:headEnd len="med" w="med" type="none"/>
              <a:tailEnd len="med" w="med" type="none"/>
            </a:ln>
          </p:spPr>
        </p:cxnSp>
        <p:sp>
          <p:nvSpPr>
            <p:cNvPr id="327" name="Google Shape;327;p37"/>
            <p:cNvSpPr txBox="1"/>
            <p:nvPr/>
          </p:nvSpPr>
          <p:spPr>
            <a:xfrm>
              <a:off x="4963775"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solidFill>
                    <a:schemeClr val="dk1"/>
                  </a:solidFill>
                  <a:latin typeface="Times New Roman"/>
                  <a:ea typeface="Times New Roman"/>
                  <a:cs typeface="Times New Roman"/>
                  <a:sym typeface="Times New Roman"/>
                </a:rPr>
                <a:t>x</a:t>
              </a:r>
              <a:endParaRPr b="1">
                <a:solidFill>
                  <a:schemeClr val="dk1"/>
                </a:solidFill>
                <a:latin typeface="Nunito Sans"/>
                <a:ea typeface="Nunito Sans"/>
                <a:cs typeface="Nunito Sans"/>
                <a:sym typeface="Nunito Sans"/>
              </a:endParaRPr>
            </a:p>
          </p:txBody>
        </p:sp>
        <p:sp>
          <p:nvSpPr>
            <p:cNvPr id="328" name="Google Shape;328;p37"/>
            <p:cNvSpPr txBox="1"/>
            <p:nvPr/>
          </p:nvSpPr>
          <p:spPr>
            <a:xfrm>
              <a:off x="4963775" y="53484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2</a:t>
              </a:r>
              <a:endParaRPr b="1">
                <a:solidFill>
                  <a:schemeClr val="dk1"/>
                </a:solidFill>
                <a:latin typeface="Nunito Sans"/>
                <a:ea typeface="Nunito Sans"/>
                <a:cs typeface="Nunito Sans"/>
                <a:sym typeface="Nunito Sans"/>
              </a:endParaRPr>
            </a:p>
          </p:txBody>
        </p:sp>
      </p:grpSp>
      <p:sp>
        <p:nvSpPr>
          <p:cNvPr id="329" name="Google Shape;329;p37"/>
          <p:cNvSpPr txBox="1"/>
          <p:nvPr/>
        </p:nvSpPr>
        <p:spPr>
          <a:xfrm>
            <a:off x="4187323" y="1773270"/>
            <a:ext cx="768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 </a:t>
            </a:r>
            <a:r>
              <a:rPr b="1" i="1" lang="en" sz="1600">
                <a:solidFill>
                  <a:schemeClr val="dk1"/>
                </a:solidFill>
                <a:latin typeface="Times New Roman"/>
                <a:ea typeface="Times New Roman"/>
                <a:cs typeface="Times New Roman"/>
                <a:sym typeface="Times New Roman"/>
              </a:rPr>
              <a:t>p</a:t>
            </a:r>
            <a:endParaRPr i="1">
              <a:latin typeface="Times New Roman"/>
              <a:ea typeface="Times New Roman"/>
              <a:cs typeface="Times New Roman"/>
              <a:sym typeface="Times New Roman"/>
            </a:endParaRPr>
          </a:p>
        </p:txBody>
      </p:sp>
      <p:sp>
        <p:nvSpPr>
          <p:cNvPr id="330" name="Google Shape;330;p37"/>
          <p:cNvSpPr txBox="1"/>
          <p:nvPr/>
        </p:nvSpPr>
        <p:spPr>
          <a:xfrm>
            <a:off x="3401204" y="1773258"/>
            <a:ext cx="5952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11 -</a:t>
            </a:r>
            <a:endParaRPr i="1">
              <a:latin typeface="Times New Roman"/>
              <a:ea typeface="Times New Roman"/>
              <a:cs typeface="Times New Roman"/>
              <a:sym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graphicFrame>
        <p:nvGraphicFramePr>
          <p:cNvPr id="335" name="Google Shape;335;p38"/>
          <p:cNvGraphicFramePr/>
          <p:nvPr/>
        </p:nvGraphicFramePr>
        <p:xfrm>
          <a:off x="108044" y="862525"/>
          <a:ext cx="3000000" cy="3000000"/>
        </p:xfrm>
        <a:graphic>
          <a:graphicData uri="http://schemas.openxmlformats.org/drawingml/2006/table">
            <a:tbl>
              <a:tblPr bandRow="1" firstRow="1">
                <a:noFill/>
                <a:tableStyleId>{0BE0E263-8A15-4310-B76F-07DC76FAB308}</a:tableStyleId>
              </a:tblPr>
              <a:tblGrid>
                <a:gridCol w="1546950"/>
                <a:gridCol w="1301375"/>
                <a:gridCol w="1615625"/>
                <a:gridCol w="1350275"/>
                <a:gridCol w="3007550"/>
              </a:tblGrid>
              <a:tr h="1500700">
                <a:tc gridSpan="2">
                  <a:txBody>
                    <a:bodyPr/>
                    <a:lstStyle/>
                    <a:p>
                      <a:pPr indent="-330200" lvl="0" marL="457200" rtl="0" algn="l">
                        <a:spcBef>
                          <a:spcPts val="0"/>
                        </a:spcBef>
                        <a:spcAft>
                          <a:spcPts val="0"/>
                        </a:spcAft>
                        <a:buClr>
                          <a:schemeClr val="dk1"/>
                        </a:buClr>
                        <a:buSzPts val="1600"/>
                        <a:buFont typeface="Nunito Sans"/>
                        <a:buAutoNum type="arabicParenR"/>
                      </a:pPr>
                      <a:r>
                        <a:rPr lang="en" sz="1600">
                          <a:solidFill>
                            <a:schemeClr val="dk1"/>
                          </a:solidFill>
                          <a:latin typeface="Nunito Sans"/>
                          <a:ea typeface="Nunito Sans"/>
                          <a:cs typeface="Nunito Sans"/>
                          <a:sym typeface="Nunito Sans"/>
                        </a:rPr>
                        <a:t>Work out:</a:t>
                      </a:r>
                      <a:endParaRPr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Make </a:t>
                      </a:r>
                      <a:r>
                        <a:rPr i="1" lang="en" sz="1600">
                          <a:solidFill>
                            <a:schemeClr val="dk1"/>
                          </a:solidFill>
                          <a:latin typeface="Times New Roman"/>
                          <a:ea typeface="Times New Roman"/>
                          <a:cs typeface="Times New Roman"/>
                          <a:sym typeface="Times New Roman"/>
                        </a:rPr>
                        <a:t>x</a:t>
                      </a:r>
                      <a:r>
                        <a:rPr lang="en" sz="1600">
                          <a:solidFill>
                            <a:srgbClr val="000000"/>
                          </a:solidFill>
                          <a:latin typeface="Nunito Sans"/>
                          <a:ea typeface="Nunito Sans"/>
                          <a:cs typeface="Nunito Sans"/>
                          <a:sym typeface="Nunito Sans"/>
                        </a:rPr>
                        <a:t> the subject:</a:t>
                      </a:r>
                      <a:endParaRPr sz="1600">
                        <a:solidFill>
                          <a:srgbClr val="000000"/>
                        </a:solidFill>
                        <a:latin typeface="Nunito Sans"/>
                        <a:ea typeface="Nunito Sans"/>
                        <a:cs typeface="Nunito Sans"/>
                        <a:sym typeface="Nunito Sans"/>
                      </a:endParaRPr>
                    </a:p>
                    <a:p>
                      <a:pPr indent="-323850" lvl="0" marL="457200" rtl="0" algn="l">
                        <a:lnSpc>
                          <a:spcPct val="250000"/>
                        </a:lnSpc>
                        <a:spcBef>
                          <a:spcPts val="0"/>
                        </a:spcBef>
                        <a:spcAft>
                          <a:spcPts val="0"/>
                        </a:spcAft>
                        <a:buSzPts val="1500"/>
                        <a:buFont typeface="Nunito Sans"/>
                        <a:buAutoNum type="alphaLcParenR"/>
                      </a:pPr>
                      <a:r>
                        <a:t/>
                      </a:r>
                      <a:endParaRPr i="1" sz="1600">
                        <a:solidFill>
                          <a:srgbClr val="000000"/>
                        </a:solidFill>
                        <a:latin typeface="Times New Roman"/>
                        <a:ea typeface="Times New Roman"/>
                        <a:cs typeface="Times New Roman"/>
                        <a:sym typeface="Times New Roman"/>
                      </a:endParaRPr>
                    </a:p>
                    <a:p>
                      <a:pPr indent="-330200" lvl="0" marL="457200" rtl="0" algn="l">
                        <a:lnSpc>
                          <a:spcPct val="250000"/>
                        </a:lnSpc>
                        <a:spcBef>
                          <a:spcPts val="0"/>
                        </a:spcBef>
                        <a:spcAft>
                          <a:spcPts val="0"/>
                        </a:spcAft>
                        <a:buSzPts val="1600"/>
                        <a:buFont typeface="Nunito Sans"/>
                        <a:buAutoNum type="alphaLcParenR"/>
                      </a:pPr>
                      <a:r>
                        <a:rPr lang="en" sz="1600">
                          <a:solidFill>
                            <a:srgbClr val="000000"/>
                          </a:solidFill>
                          <a:latin typeface="Nunito Sans"/>
                          <a:ea typeface="Nunito Sans"/>
                          <a:cs typeface="Nunito Sans"/>
                          <a:sym typeface="Nunito Sans"/>
                        </a:rPr>
                        <a:t>18 = </a:t>
                      </a:r>
                      <a:r>
                        <a:rPr i="1" lang="en" sz="1600">
                          <a:solidFill>
                            <a:srgbClr val="000000"/>
                          </a:solidFill>
                          <a:latin typeface="Times New Roman"/>
                          <a:ea typeface="Times New Roman"/>
                          <a:cs typeface="Times New Roman"/>
                          <a:sym typeface="Times New Roman"/>
                        </a:rPr>
                        <a:t>p</a:t>
                      </a:r>
                      <a:r>
                        <a:rPr lang="en" sz="1600">
                          <a:solidFill>
                            <a:srgbClr val="000000"/>
                          </a:solidFill>
                          <a:latin typeface="Nunito Sans"/>
                          <a:ea typeface="Nunito Sans"/>
                          <a:cs typeface="Nunito Sans"/>
                          <a:sym typeface="Nunito Sans"/>
                        </a:rPr>
                        <a:t> - 5</a:t>
                      </a:r>
                      <a:r>
                        <a:rPr i="1" lang="en">
                          <a:solidFill>
                            <a:schemeClr val="dk1"/>
                          </a:solidFill>
                          <a:latin typeface="Times New Roman"/>
                          <a:ea typeface="Times New Roman"/>
                          <a:cs typeface="Times New Roman"/>
                          <a:sym typeface="Times New Roman"/>
                        </a:rPr>
                        <a:t>x</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What is:</a:t>
                      </a:r>
                      <a:endParaRPr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17.5% of 640?</a:t>
                      </a:r>
                      <a:endParaRPr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85% of 210?</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80450">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What is the </a:t>
                      </a:r>
                      <a:r>
                        <a:rPr b="1" lang="en" sz="1600">
                          <a:latin typeface="Nunito Sans"/>
                          <a:ea typeface="Nunito Sans"/>
                          <a:cs typeface="Nunito Sans"/>
                          <a:sym typeface="Nunito Sans"/>
                        </a:rPr>
                        <a:t>value</a:t>
                      </a:r>
                      <a:r>
                        <a:rPr b="1" lang="en" sz="1600">
                          <a:solidFill>
                            <a:srgbClr val="000000"/>
                          </a:solidFill>
                          <a:latin typeface="Nunito Sans"/>
                          <a:ea typeface="Nunito Sans"/>
                          <a:cs typeface="Nunito Sans"/>
                          <a:sym typeface="Nunito Sans"/>
                        </a:rPr>
                        <a:t> of </a:t>
                      </a:r>
                      <a:r>
                        <a:rPr b="1" i="1" lang="en" sz="1600">
                          <a:latin typeface="Times New Roman"/>
                          <a:ea typeface="Times New Roman"/>
                          <a:cs typeface="Times New Roman"/>
                          <a:sym typeface="Times New Roman"/>
                        </a:rPr>
                        <a:t>y</a:t>
                      </a:r>
                      <a:r>
                        <a:rPr b="1" lang="en" sz="1600">
                          <a:solidFill>
                            <a:srgbClr val="000000"/>
                          </a:solidFill>
                          <a:latin typeface="Nunito Sans"/>
                          <a:ea typeface="Nunito Sans"/>
                          <a:cs typeface="Nunito Sans"/>
                          <a:sym typeface="Nunito Sans"/>
                        </a:rPr>
                        <a:t>?</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rgbClr val="000000"/>
                          </a:solidFill>
                          <a:latin typeface="Nunito Sans"/>
                          <a:ea typeface="Nunito Sans"/>
                          <a:cs typeface="Nunito Sans"/>
                          <a:sym typeface="Nunito Sans"/>
                        </a:rPr>
                        <a:t>Give the mathematical name for:</a:t>
                      </a:r>
                      <a:endParaRPr b="1"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1" lang="en" sz="1600">
                          <a:solidFill>
                            <a:schemeClr val="dk1"/>
                          </a:solidFill>
                          <a:latin typeface="Nunito Sans"/>
                          <a:ea typeface="Nunito Sans"/>
                          <a:cs typeface="Nunito Sans"/>
                          <a:sym typeface="Nunito Sans"/>
                        </a:rPr>
                        <a:t>                               </a:t>
                      </a:r>
                      <a:r>
                        <a:rPr lang="en" sz="1600">
                          <a:solidFill>
                            <a:schemeClr val="dk1"/>
                          </a:solidFill>
                          <a:latin typeface="Nunito Sans"/>
                          <a:ea typeface="Nunito Sans"/>
                          <a:cs typeface="Nunito Sans"/>
                          <a:sym typeface="Nunito Sans"/>
                        </a:rPr>
                        <a:t>b)</a:t>
                      </a:r>
                      <a:endParaRPr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336" name="Google Shape;336;p38"/>
          <p:cNvGrpSpPr/>
          <p:nvPr/>
        </p:nvGrpSpPr>
        <p:grpSpPr>
          <a:xfrm>
            <a:off x="658990" y="1195676"/>
            <a:ext cx="235655" cy="481300"/>
            <a:chOff x="4963775" y="5368401"/>
            <a:chExt cx="294900" cy="481300"/>
          </a:xfrm>
        </p:grpSpPr>
        <p:cxnSp>
          <p:nvCxnSpPr>
            <p:cNvPr id="337" name="Google Shape;337;p38"/>
            <p:cNvCxnSpPr/>
            <p:nvPr/>
          </p:nvCxnSpPr>
          <p:spPr>
            <a:xfrm>
              <a:off x="4963775" y="5609051"/>
              <a:ext cx="294900" cy="0"/>
            </a:xfrm>
            <a:prstGeom prst="straightConnector1">
              <a:avLst/>
            </a:prstGeom>
            <a:noFill/>
            <a:ln cap="flat" cmpd="sng" w="19050">
              <a:solidFill>
                <a:schemeClr val="dk1"/>
              </a:solidFill>
              <a:prstDash val="solid"/>
              <a:round/>
              <a:headEnd len="med" w="med" type="none"/>
              <a:tailEnd len="med" w="med" type="none"/>
            </a:ln>
          </p:spPr>
        </p:cxnSp>
        <p:sp>
          <p:nvSpPr>
            <p:cNvPr id="338" name="Google Shape;338;p38"/>
            <p:cNvSpPr txBox="1"/>
            <p:nvPr/>
          </p:nvSpPr>
          <p:spPr>
            <a:xfrm>
              <a:off x="4963775" y="56343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4</a:t>
              </a:r>
              <a:endParaRPr b="1">
                <a:solidFill>
                  <a:schemeClr val="dk1"/>
                </a:solidFill>
                <a:latin typeface="Nunito Sans"/>
                <a:ea typeface="Nunito Sans"/>
                <a:cs typeface="Nunito Sans"/>
                <a:sym typeface="Nunito Sans"/>
              </a:endParaRPr>
            </a:p>
          </p:txBody>
        </p:sp>
        <p:sp>
          <p:nvSpPr>
            <p:cNvPr id="339" name="Google Shape;339;p38"/>
            <p:cNvSpPr txBox="1"/>
            <p:nvPr/>
          </p:nvSpPr>
          <p:spPr>
            <a:xfrm>
              <a:off x="4963775" y="53684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3</a:t>
              </a:r>
              <a:endParaRPr b="1">
                <a:solidFill>
                  <a:schemeClr val="dk1"/>
                </a:solidFill>
                <a:latin typeface="Nunito Sans"/>
                <a:ea typeface="Nunito Sans"/>
                <a:cs typeface="Nunito Sans"/>
                <a:sym typeface="Nunito Sans"/>
              </a:endParaRPr>
            </a:p>
          </p:txBody>
        </p:sp>
      </p:grpSp>
      <p:grpSp>
        <p:nvGrpSpPr>
          <p:cNvPr id="340" name="Google Shape;340;p38"/>
          <p:cNvGrpSpPr/>
          <p:nvPr/>
        </p:nvGrpSpPr>
        <p:grpSpPr>
          <a:xfrm>
            <a:off x="658990" y="1785333"/>
            <a:ext cx="235655" cy="481300"/>
            <a:chOff x="4963775" y="5348458"/>
            <a:chExt cx="294900" cy="481300"/>
          </a:xfrm>
        </p:grpSpPr>
        <p:cxnSp>
          <p:nvCxnSpPr>
            <p:cNvPr id="341" name="Google Shape;341;p38"/>
            <p:cNvCxnSpPr/>
            <p:nvPr/>
          </p:nvCxnSpPr>
          <p:spPr>
            <a:xfrm>
              <a:off x="4963775" y="5589108"/>
              <a:ext cx="294900" cy="0"/>
            </a:xfrm>
            <a:prstGeom prst="straightConnector1">
              <a:avLst/>
            </a:prstGeom>
            <a:noFill/>
            <a:ln cap="flat" cmpd="sng" w="19050">
              <a:solidFill>
                <a:schemeClr val="dk1"/>
              </a:solidFill>
              <a:prstDash val="solid"/>
              <a:round/>
              <a:headEnd len="med" w="med" type="none"/>
              <a:tailEnd len="med" w="med" type="none"/>
            </a:ln>
          </p:spPr>
        </p:cxnSp>
        <p:sp>
          <p:nvSpPr>
            <p:cNvPr id="342" name="Google Shape;342;p38"/>
            <p:cNvSpPr txBox="1"/>
            <p:nvPr/>
          </p:nvSpPr>
          <p:spPr>
            <a:xfrm>
              <a:off x="4963775"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3</a:t>
              </a:r>
              <a:endParaRPr b="1">
                <a:solidFill>
                  <a:schemeClr val="dk1"/>
                </a:solidFill>
                <a:latin typeface="Nunito Sans"/>
                <a:ea typeface="Nunito Sans"/>
                <a:cs typeface="Nunito Sans"/>
                <a:sym typeface="Nunito Sans"/>
              </a:endParaRPr>
            </a:p>
          </p:txBody>
        </p:sp>
        <p:sp>
          <p:nvSpPr>
            <p:cNvPr id="343" name="Google Shape;343;p38"/>
            <p:cNvSpPr txBox="1"/>
            <p:nvPr/>
          </p:nvSpPr>
          <p:spPr>
            <a:xfrm>
              <a:off x="4963775" y="53484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2</a:t>
              </a:r>
              <a:endParaRPr b="1">
                <a:solidFill>
                  <a:schemeClr val="dk1"/>
                </a:solidFill>
                <a:latin typeface="Nunito Sans"/>
                <a:ea typeface="Nunito Sans"/>
                <a:cs typeface="Nunito Sans"/>
                <a:sym typeface="Nunito Sans"/>
              </a:endParaRPr>
            </a:p>
          </p:txBody>
        </p:sp>
      </p:grpSp>
      <p:sp>
        <p:nvSpPr>
          <p:cNvPr id="344" name="Google Shape;344;p38"/>
          <p:cNvSpPr txBox="1"/>
          <p:nvPr/>
        </p:nvSpPr>
        <p:spPr>
          <a:xfrm>
            <a:off x="894650" y="1220775"/>
            <a:ext cx="768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of 30</a:t>
            </a:r>
            <a:endParaRPr/>
          </a:p>
        </p:txBody>
      </p:sp>
      <p:sp>
        <p:nvSpPr>
          <p:cNvPr id="345" name="Google Shape;345;p38"/>
          <p:cNvSpPr txBox="1"/>
          <p:nvPr/>
        </p:nvSpPr>
        <p:spPr>
          <a:xfrm>
            <a:off x="894650" y="1785325"/>
            <a:ext cx="768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of 72</a:t>
            </a:r>
            <a:endParaRPr/>
          </a:p>
        </p:txBody>
      </p:sp>
      <p:sp>
        <p:nvSpPr>
          <p:cNvPr id="346" name="Google Shape;346;p38"/>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9: Day 5</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grpSp>
        <p:nvGrpSpPr>
          <p:cNvPr id="347" name="Google Shape;347;p38"/>
          <p:cNvGrpSpPr/>
          <p:nvPr/>
        </p:nvGrpSpPr>
        <p:grpSpPr>
          <a:xfrm>
            <a:off x="3511614" y="1215925"/>
            <a:ext cx="675799" cy="481292"/>
            <a:chOff x="4413094" y="5348466"/>
            <a:chExt cx="845700" cy="481292"/>
          </a:xfrm>
        </p:grpSpPr>
        <p:cxnSp>
          <p:nvCxnSpPr>
            <p:cNvPr id="348" name="Google Shape;348;p38"/>
            <p:cNvCxnSpPr/>
            <p:nvPr/>
          </p:nvCxnSpPr>
          <p:spPr>
            <a:xfrm flipH="1" rot="10800000">
              <a:off x="4414203" y="5589016"/>
              <a:ext cx="844200" cy="3300"/>
            </a:xfrm>
            <a:prstGeom prst="straightConnector1">
              <a:avLst/>
            </a:prstGeom>
            <a:noFill/>
            <a:ln cap="flat" cmpd="sng" w="19050">
              <a:solidFill>
                <a:schemeClr val="dk1"/>
              </a:solidFill>
              <a:prstDash val="solid"/>
              <a:round/>
              <a:headEnd len="med" w="med" type="none"/>
              <a:tailEnd len="med" w="med" type="none"/>
            </a:ln>
          </p:spPr>
        </p:cxnSp>
        <p:sp>
          <p:nvSpPr>
            <p:cNvPr id="349" name="Google Shape;349;p38"/>
            <p:cNvSpPr txBox="1"/>
            <p:nvPr/>
          </p:nvSpPr>
          <p:spPr>
            <a:xfrm>
              <a:off x="4688494"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4</a:t>
              </a:r>
              <a:endParaRPr b="1">
                <a:solidFill>
                  <a:schemeClr val="dk1"/>
                </a:solidFill>
                <a:latin typeface="Nunito Sans"/>
                <a:ea typeface="Nunito Sans"/>
                <a:cs typeface="Nunito Sans"/>
                <a:sym typeface="Nunito Sans"/>
              </a:endParaRPr>
            </a:p>
          </p:txBody>
        </p:sp>
        <p:sp>
          <p:nvSpPr>
            <p:cNvPr id="350" name="Google Shape;350;p38"/>
            <p:cNvSpPr txBox="1"/>
            <p:nvPr/>
          </p:nvSpPr>
          <p:spPr>
            <a:xfrm>
              <a:off x="4413094" y="5348466"/>
              <a:ext cx="8457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3</a:t>
              </a:r>
              <a:r>
                <a:rPr b="1" i="1" lang="en">
                  <a:solidFill>
                    <a:schemeClr val="dk1"/>
                  </a:solidFill>
                  <a:latin typeface="Times New Roman"/>
                  <a:ea typeface="Times New Roman"/>
                  <a:cs typeface="Times New Roman"/>
                  <a:sym typeface="Times New Roman"/>
                </a:rPr>
                <a:t>x</a:t>
              </a:r>
              <a:r>
                <a:rPr b="1" lang="en">
                  <a:solidFill>
                    <a:schemeClr val="dk1"/>
                  </a:solidFill>
                  <a:latin typeface="Nunito Sans"/>
                  <a:ea typeface="Nunito Sans"/>
                  <a:cs typeface="Nunito Sans"/>
                  <a:sym typeface="Nunito Sans"/>
                </a:rPr>
                <a:t> - 2</a:t>
              </a:r>
              <a:endParaRPr b="1">
                <a:solidFill>
                  <a:schemeClr val="dk1"/>
                </a:solidFill>
                <a:latin typeface="Nunito Sans"/>
                <a:ea typeface="Nunito Sans"/>
                <a:cs typeface="Nunito Sans"/>
                <a:sym typeface="Nunito Sans"/>
              </a:endParaRPr>
            </a:p>
          </p:txBody>
        </p:sp>
      </p:grpSp>
      <p:sp>
        <p:nvSpPr>
          <p:cNvPr id="351" name="Google Shape;351;p38"/>
          <p:cNvSpPr txBox="1"/>
          <p:nvPr/>
        </p:nvSpPr>
        <p:spPr>
          <a:xfrm>
            <a:off x="4187323" y="1215909"/>
            <a:ext cx="768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 </a:t>
            </a:r>
            <a:r>
              <a:rPr b="1" i="1" lang="en" sz="1600">
                <a:solidFill>
                  <a:schemeClr val="dk1"/>
                </a:solidFill>
                <a:latin typeface="Times New Roman"/>
                <a:ea typeface="Times New Roman"/>
                <a:cs typeface="Times New Roman"/>
                <a:sym typeface="Times New Roman"/>
              </a:rPr>
              <a:t>z</a:t>
            </a:r>
            <a:endParaRPr i="1">
              <a:latin typeface="Times New Roman"/>
              <a:ea typeface="Times New Roman"/>
              <a:cs typeface="Times New Roman"/>
              <a:sym typeface="Times New Roman"/>
            </a:endParaRPr>
          </a:p>
        </p:txBody>
      </p:sp>
      <p:pic>
        <p:nvPicPr>
          <p:cNvPr id="352" name="Google Shape;352;p38"/>
          <p:cNvPicPr preferRelativeResize="0"/>
          <p:nvPr/>
        </p:nvPicPr>
        <p:blipFill>
          <a:blip r:embed="rId3">
            <a:alphaModFix/>
          </a:blip>
          <a:stretch>
            <a:fillRect/>
          </a:stretch>
        </p:blipFill>
        <p:spPr>
          <a:xfrm>
            <a:off x="5136638" y="3067613"/>
            <a:ext cx="1362075" cy="1362075"/>
          </a:xfrm>
          <a:prstGeom prst="rect">
            <a:avLst/>
          </a:prstGeom>
          <a:noFill/>
          <a:ln>
            <a:noFill/>
          </a:ln>
        </p:spPr>
      </p:pic>
      <p:pic>
        <p:nvPicPr>
          <p:cNvPr id="353" name="Google Shape;353;p38"/>
          <p:cNvPicPr preferRelativeResize="0"/>
          <p:nvPr/>
        </p:nvPicPr>
        <p:blipFill>
          <a:blip r:embed="rId4">
            <a:alphaModFix/>
          </a:blip>
          <a:stretch>
            <a:fillRect/>
          </a:stretch>
        </p:blipFill>
        <p:spPr>
          <a:xfrm>
            <a:off x="7346138" y="3172400"/>
            <a:ext cx="1266825" cy="1152525"/>
          </a:xfrm>
          <a:prstGeom prst="rect">
            <a:avLst/>
          </a:prstGeom>
          <a:noFill/>
          <a:ln>
            <a:noFill/>
          </a:ln>
        </p:spPr>
      </p:pic>
      <p:pic>
        <p:nvPicPr>
          <p:cNvPr id="354" name="Google Shape;354;p38"/>
          <p:cNvPicPr preferRelativeResize="0"/>
          <p:nvPr/>
        </p:nvPicPr>
        <p:blipFill>
          <a:blip r:embed="rId5">
            <a:alphaModFix/>
          </a:blip>
          <a:stretch>
            <a:fillRect/>
          </a:stretch>
        </p:blipFill>
        <p:spPr>
          <a:xfrm>
            <a:off x="1713625" y="3024363"/>
            <a:ext cx="1257300" cy="14382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graphicFrame>
        <p:nvGraphicFramePr>
          <p:cNvPr id="359" name="Google Shape;359;p39"/>
          <p:cNvGraphicFramePr/>
          <p:nvPr/>
        </p:nvGraphicFramePr>
        <p:xfrm>
          <a:off x="108044" y="862525"/>
          <a:ext cx="3000000" cy="3000000"/>
        </p:xfrm>
        <a:graphic>
          <a:graphicData uri="http://schemas.openxmlformats.org/drawingml/2006/table">
            <a:tbl>
              <a:tblPr bandRow="1" firstRow="1">
                <a:noFill/>
                <a:tableStyleId>{0BE0E263-8A15-4310-B76F-07DC76FAB308}</a:tableStyleId>
              </a:tblPr>
              <a:tblGrid>
                <a:gridCol w="1546950"/>
                <a:gridCol w="1301375"/>
                <a:gridCol w="1615625"/>
                <a:gridCol w="1350275"/>
                <a:gridCol w="3007550"/>
              </a:tblGrid>
              <a:tr h="1500700">
                <a:tc gridSpan="2">
                  <a:txBody>
                    <a:bodyPr/>
                    <a:lstStyle/>
                    <a:p>
                      <a:pPr indent="-330200" lvl="0" marL="457200" rtl="0" algn="l">
                        <a:spcBef>
                          <a:spcPts val="0"/>
                        </a:spcBef>
                        <a:spcAft>
                          <a:spcPts val="0"/>
                        </a:spcAft>
                        <a:buClr>
                          <a:schemeClr val="dk1"/>
                        </a:buClr>
                        <a:buSzPts val="1600"/>
                        <a:buFont typeface="Nunito Sans"/>
                        <a:buAutoNum type="arabicParenR"/>
                      </a:pPr>
                      <a:r>
                        <a:rPr lang="en" sz="1600">
                          <a:solidFill>
                            <a:schemeClr val="dk1"/>
                          </a:solidFill>
                          <a:latin typeface="Nunito Sans"/>
                          <a:ea typeface="Nunito Sans"/>
                          <a:cs typeface="Nunito Sans"/>
                          <a:sym typeface="Nunito Sans"/>
                        </a:rPr>
                        <a:t>Work out:</a:t>
                      </a:r>
                      <a:endParaRPr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Make </a:t>
                      </a:r>
                      <a:r>
                        <a:rPr i="1" lang="en" sz="1600">
                          <a:solidFill>
                            <a:schemeClr val="dk1"/>
                          </a:solidFill>
                          <a:latin typeface="Times New Roman"/>
                          <a:ea typeface="Times New Roman"/>
                          <a:cs typeface="Times New Roman"/>
                          <a:sym typeface="Times New Roman"/>
                        </a:rPr>
                        <a:t>x</a:t>
                      </a:r>
                      <a:r>
                        <a:rPr lang="en" sz="1600">
                          <a:solidFill>
                            <a:srgbClr val="000000"/>
                          </a:solidFill>
                          <a:latin typeface="Nunito Sans"/>
                          <a:ea typeface="Nunito Sans"/>
                          <a:cs typeface="Nunito Sans"/>
                          <a:sym typeface="Nunito Sans"/>
                        </a:rPr>
                        <a:t> the subject:</a:t>
                      </a:r>
                      <a:endParaRPr sz="1600">
                        <a:solidFill>
                          <a:srgbClr val="000000"/>
                        </a:solidFill>
                        <a:latin typeface="Nunito Sans"/>
                        <a:ea typeface="Nunito Sans"/>
                        <a:cs typeface="Nunito Sans"/>
                        <a:sym typeface="Nunito Sans"/>
                      </a:endParaRPr>
                    </a:p>
                    <a:p>
                      <a:pPr indent="-323850" lvl="0" marL="457200" rtl="0" algn="l">
                        <a:lnSpc>
                          <a:spcPct val="250000"/>
                        </a:lnSpc>
                        <a:spcBef>
                          <a:spcPts val="0"/>
                        </a:spcBef>
                        <a:spcAft>
                          <a:spcPts val="0"/>
                        </a:spcAft>
                        <a:buSzPts val="1500"/>
                        <a:buFont typeface="Nunito Sans"/>
                        <a:buAutoNum type="alphaLcParenR"/>
                      </a:pPr>
                      <a:r>
                        <a:t/>
                      </a:r>
                      <a:endParaRPr i="1" sz="1600">
                        <a:solidFill>
                          <a:srgbClr val="000000"/>
                        </a:solidFill>
                        <a:latin typeface="Times New Roman"/>
                        <a:ea typeface="Times New Roman"/>
                        <a:cs typeface="Times New Roman"/>
                        <a:sym typeface="Times New Roman"/>
                      </a:endParaRPr>
                    </a:p>
                    <a:p>
                      <a:pPr indent="-330200" lvl="0" marL="457200" rtl="0" algn="l">
                        <a:lnSpc>
                          <a:spcPct val="250000"/>
                        </a:lnSpc>
                        <a:spcBef>
                          <a:spcPts val="0"/>
                        </a:spcBef>
                        <a:spcAft>
                          <a:spcPts val="0"/>
                        </a:spcAft>
                        <a:buSzPts val="1600"/>
                        <a:buFont typeface="Nunito Sans"/>
                        <a:buAutoNum type="alphaLcParenR"/>
                      </a:pPr>
                      <a:r>
                        <a:rPr lang="en" sz="1600">
                          <a:solidFill>
                            <a:srgbClr val="000000"/>
                          </a:solidFill>
                          <a:latin typeface="Nunito Sans"/>
                          <a:ea typeface="Nunito Sans"/>
                          <a:cs typeface="Nunito Sans"/>
                          <a:sym typeface="Nunito Sans"/>
                        </a:rPr>
                        <a:t>18 = </a:t>
                      </a:r>
                      <a:r>
                        <a:rPr i="1" lang="en" sz="1600">
                          <a:solidFill>
                            <a:srgbClr val="000000"/>
                          </a:solidFill>
                          <a:latin typeface="Times New Roman"/>
                          <a:ea typeface="Times New Roman"/>
                          <a:cs typeface="Times New Roman"/>
                          <a:sym typeface="Times New Roman"/>
                        </a:rPr>
                        <a:t>p</a:t>
                      </a:r>
                      <a:r>
                        <a:rPr lang="en" sz="1600">
                          <a:solidFill>
                            <a:srgbClr val="000000"/>
                          </a:solidFill>
                          <a:latin typeface="Nunito Sans"/>
                          <a:ea typeface="Nunito Sans"/>
                          <a:cs typeface="Nunito Sans"/>
                          <a:sym typeface="Nunito Sans"/>
                        </a:rPr>
                        <a:t> - 5</a:t>
                      </a:r>
                      <a:r>
                        <a:rPr i="1" lang="en">
                          <a:solidFill>
                            <a:schemeClr val="dk1"/>
                          </a:solidFill>
                          <a:latin typeface="Times New Roman"/>
                          <a:ea typeface="Times New Roman"/>
                          <a:cs typeface="Times New Roman"/>
                          <a:sym typeface="Times New Roman"/>
                        </a:rPr>
                        <a:t>x</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What is:</a:t>
                      </a:r>
                      <a:endParaRPr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17.5% of 640?  </a:t>
                      </a:r>
                      <a:r>
                        <a:rPr lang="en" sz="1600">
                          <a:solidFill>
                            <a:srgbClr val="00BC89"/>
                          </a:solidFill>
                          <a:latin typeface="Nunito Sans"/>
                          <a:ea typeface="Nunito Sans"/>
                          <a:cs typeface="Nunito Sans"/>
                          <a:sym typeface="Nunito Sans"/>
                        </a:rPr>
                        <a:t>112</a:t>
                      </a:r>
                      <a:endParaRPr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85% of 210?     </a:t>
                      </a:r>
                      <a:r>
                        <a:rPr lang="en" sz="1600">
                          <a:solidFill>
                            <a:srgbClr val="00BC89"/>
                          </a:solidFill>
                          <a:latin typeface="Nunito Sans"/>
                          <a:ea typeface="Nunito Sans"/>
                          <a:cs typeface="Nunito Sans"/>
                          <a:sym typeface="Nunito Sans"/>
                        </a:rPr>
                        <a:t>178.5</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80450">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What is the </a:t>
                      </a:r>
                      <a:r>
                        <a:rPr b="1" lang="en" sz="1600">
                          <a:latin typeface="Nunito Sans"/>
                          <a:ea typeface="Nunito Sans"/>
                          <a:cs typeface="Nunito Sans"/>
                          <a:sym typeface="Nunito Sans"/>
                        </a:rPr>
                        <a:t>value</a:t>
                      </a:r>
                      <a:r>
                        <a:rPr b="1" lang="en" sz="1600">
                          <a:solidFill>
                            <a:srgbClr val="000000"/>
                          </a:solidFill>
                          <a:latin typeface="Nunito Sans"/>
                          <a:ea typeface="Nunito Sans"/>
                          <a:cs typeface="Nunito Sans"/>
                          <a:sym typeface="Nunito Sans"/>
                        </a:rPr>
                        <a:t> of </a:t>
                      </a:r>
                      <a:r>
                        <a:rPr b="1" i="1" lang="en" sz="1600">
                          <a:latin typeface="Times New Roman"/>
                          <a:ea typeface="Times New Roman"/>
                          <a:cs typeface="Times New Roman"/>
                          <a:sym typeface="Times New Roman"/>
                        </a:rPr>
                        <a:t>y</a:t>
                      </a:r>
                      <a:r>
                        <a:rPr b="1" lang="en" sz="1600">
                          <a:solidFill>
                            <a:srgbClr val="000000"/>
                          </a:solidFill>
                          <a:latin typeface="Nunito Sans"/>
                          <a:ea typeface="Nunito Sans"/>
                          <a:cs typeface="Nunito Sans"/>
                          <a:sym typeface="Nunito Sans"/>
                        </a:rPr>
                        <a:t>? </a:t>
                      </a:r>
                      <a:r>
                        <a:rPr b="1" lang="en" sz="1600">
                          <a:solidFill>
                            <a:srgbClr val="00BC89"/>
                          </a:solidFill>
                          <a:latin typeface="Nunito Sans"/>
                          <a:ea typeface="Nunito Sans"/>
                          <a:cs typeface="Nunito Sans"/>
                          <a:sym typeface="Nunito Sans"/>
                        </a:rPr>
                        <a:t>72°</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rgbClr val="000000"/>
                          </a:solidFill>
                          <a:latin typeface="Nunito Sans"/>
                          <a:ea typeface="Nunito Sans"/>
                          <a:cs typeface="Nunito Sans"/>
                          <a:sym typeface="Nunito Sans"/>
                        </a:rPr>
                        <a:t>Give the mathematical name for:</a:t>
                      </a:r>
                      <a:endParaRPr b="1"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1" lang="en" sz="1600">
                          <a:solidFill>
                            <a:schemeClr val="dk1"/>
                          </a:solidFill>
                          <a:latin typeface="Nunito Sans"/>
                          <a:ea typeface="Nunito Sans"/>
                          <a:cs typeface="Nunito Sans"/>
                          <a:sym typeface="Nunito Sans"/>
                        </a:rPr>
                        <a:t>  </a:t>
                      </a:r>
                      <a:r>
                        <a:rPr b="1" lang="en" sz="1600">
                          <a:solidFill>
                            <a:srgbClr val="00BC89"/>
                          </a:solidFill>
                          <a:latin typeface="Nunito Sans"/>
                          <a:ea typeface="Nunito Sans"/>
                          <a:cs typeface="Nunito Sans"/>
                          <a:sym typeface="Nunito Sans"/>
                        </a:rPr>
                        <a:t>Sphere</a:t>
                      </a:r>
                      <a:r>
                        <a:rPr b="1" lang="en" sz="1600">
                          <a:solidFill>
                            <a:schemeClr val="dk1"/>
                          </a:solidFill>
                          <a:latin typeface="Nunito Sans"/>
                          <a:ea typeface="Nunito Sans"/>
                          <a:cs typeface="Nunito Sans"/>
                          <a:sym typeface="Nunito Sans"/>
                        </a:rPr>
                        <a:t>                 </a:t>
                      </a:r>
                      <a:r>
                        <a:rPr lang="en" sz="1600">
                          <a:solidFill>
                            <a:schemeClr val="dk1"/>
                          </a:solidFill>
                          <a:latin typeface="Nunito Sans"/>
                          <a:ea typeface="Nunito Sans"/>
                          <a:cs typeface="Nunito Sans"/>
                          <a:sym typeface="Nunito Sans"/>
                        </a:rPr>
                        <a:t>b)      </a:t>
                      </a:r>
                      <a:r>
                        <a:rPr b="1" lang="en" sz="1600">
                          <a:solidFill>
                            <a:srgbClr val="00BC89"/>
                          </a:solidFill>
                          <a:latin typeface="Nunito Sans"/>
                          <a:ea typeface="Nunito Sans"/>
                          <a:cs typeface="Nunito Sans"/>
                          <a:sym typeface="Nunito Sans"/>
                        </a:rPr>
                        <a:t>Cone</a:t>
                      </a:r>
                      <a:endParaRPr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360" name="Google Shape;360;p39"/>
          <p:cNvGrpSpPr/>
          <p:nvPr/>
        </p:nvGrpSpPr>
        <p:grpSpPr>
          <a:xfrm>
            <a:off x="658990" y="1195676"/>
            <a:ext cx="235655" cy="481300"/>
            <a:chOff x="4963775" y="5368401"/>
            <a:chExt cx="294900" cy="481300"/>
          </a:xfrm>
        </p:grpSpPr>
        <p:cxnSp>
          <p:nvCxnSpPr>
            <p:cNvPr id="361" name="Google Shape;361;p39"/>
            <p:cNvCxnSpPr/>
            <p:nvPr/>
          </p:nvCxnSpPr>
          <p:spPr>
            <a:xfrm>
              <a:off x="4963775" y="5609051"/>
              <a:ext cx="294900" cy="0"/>
            </a:xfrm>
            <a:prstGeom prst="straightConnector1">
              <a:avLst/>
            </a:prstGeom>
            <a:noFill/>
            <a:ln cap="flat" cmpd="sng" w="19050">
              <a:solidFill>
                <a:schemeClr val="dk1"/>
              </a:solidFill>
              <a:prstDash val="solid"/>
              <a:round/>
              <a:headEnd len="med" w="med" type="none"/>
              <a:tailEnd len="med" w="med" type="none"/>
            </a:ln>
          </p:spPr>
        </p:cxnSp>
        <p:sp>
          <p:nvSpPr>
            <p:cNvPr id="362" name="Google Shape;362;p39"/>
            <p:cNvSpPr txBox="1"/>
            <p:nvPr/>
          </p:nvSpPr>
          <p:spPr>
            <a:xfrm>
              <a:off x="4963775" y="56343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4</a:t>
              </a:r>
              <a:endParaRPr b="1">
                <a:solidFill>
                  <a:schemeClr val="dk1"/>
                </a:solidFill>
                <a:latin typeface="Nunito Sans"/>
                <a:ea typeface="Nunito Sans"/>
                <a:cs typeface="Nunito Sans"/>
                <a:sym typeface="Nunito Sans"/>
              </a:endParaRPr>
            </a:p>
          </p:txBody>
        </p:sp>
        <p:sp>
          <p:nvSpPr>
            <p:cNvPr id="363" name="Google Shape;363;p39"/>
            <p:cNvSpPr txBox="1"/>
            <p:nvPr/>
          </p:nvSpPr>
          <p:spPr>
            <a:xfrm>
              <a:off x="4963775" y="53684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3</a:t>
              </a:r>
              <a:endParaRPr b="1">
                <a:solidFill>
                  <a:schemeClr val="dk1"/>
                </a:solidFill>
                <a:latin typeface="Nunito Sans"/>
                <a:ea typeface="Nunito Sans"/>
                <a:cs typeface="Nunito Sans"/>
                <a:sym typeface="Nunito Sans"/>
              </a:endParaRPr>
            </a:p>
          </p:txBody>
        </p:sp>
      </p:grpSp>
      <p:grpSp>
        <p:nvGrpSpPr>
          <p:cNvPr id="364" name="Google Shape;364;p39"/>
          <p:cNvGrpSpPr/>
          <p:nvPr/>
        </p:nvGrpSpPr>
        <p:grpSpPr>
          <a:xfrm>
            <a:off x="658990" y="1785333"/>
            <a:ext cx="235655" cy="481300"/>
            <a:chOff x="4963775" y="5348458"/>
            <a:chExt cx="294900" cy="481300"/>
          </a:xfrm>
        </p:grpSpPr>
        <p:cxnSp>
          <p:nvCxnSpPr>
            <p:cNvPr id="365" name="Google Shape;365;p39"/>
            <p:cNvCxnSpPr/>
            <p:nvPr/>
          </p:nvCxnSpPr>
          <p:spPr>
            <a:xfrm>
              <a:off x="4963775" y="5589108"/>
              <a:ext cx="294900" cy="0"/>
            </a:xfrm>
            <a:prstGeom prst="straightConnector1">
              <a:avLst/>
            </a:prstGeom>
            <a:noFill/>
            <a:ln cap="flat" cmpd="sng" w="19050">
              <a:solidFill>
                <a:schemeClr val="dk1"/>
              </a:solidFill>
              <a:prstDash val="solid"/>
              <a:round/>
              <a:headEnd len="med" w="med" type="none"/>
              <a:tailEnd len="med" w="med" type="none"/>
            </a:ln>
          </p:spPr>
        </p:cxnSp>
        <p:sp>
          <p:nvSpPr>
            <p:cNvPr id="366" name="Google Shape;366;p39"/>
            <p:cNvSpPr txBox="1"/>
            <p:nvPr/>
          </p:nvSpPr>
          <p:spPr>
            <a:xfrm>
              <a:off x="4963775"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3</a:t>
              </a:r>
              <a:endParaRPr b="1">
                <a:solidFill>
                  <a:schemeClr val="dk1"/>
                </a:solidFill>
                <a:latin typeface="Nunito Sans"/>
                <a:ea typeface="Nunito Sans"/>
                <a:cs typeface="Nunito Sans"/>
                <a:sym typeface="Nunito Sans"/>
              </a:endParaRPr>
            </a:p>
          </p:txBody>
        </p:sp>
        <p:sp>
          <p:nvSpPr>
            <p:cNvPr id="367" name="Google Shape;367;p39"/>
            <p:cNvSpPr txBox="1"/>
            <p:nvPr/>
          </p:nvSpPr>
          <p:spPr>
            <a:xfrm>
              <a:off x="4963775" y="53484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2</a:t>
              </a:r>
              <a:endParaRPr b="1">
                <a:solidFill>
                  <a:schemeClr val="dk1"/>
                </a:solidFill>
                <a:latin typeface="Nunito Sans"/>
                <a:ea typeface="Nunito Sans"/>
                <a:cs typeface="Nunito Sans"/>
                <a:sym typeface="Nunito Sans"/>
              </a:endParaRPr>
            </a:p>
          </p:txBody>
        </p:sp>
      </p:grpSp>
      <p:sp>
        <p:nvSpPr>
          <p:cNvPr id="368" name="Google Shape;368;p39"/>
          <p:cNvSpPr txBox="1"/>
          <p:nvPr/>
        </p:nvSpPr>
        <p:spPr>
          <a:xfrm>
            <a:off x="894650" y="1220775"/>
            <a:ext cx="14391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of 30   </a:t>
            </a:r>
            <a:r>
              <a:rPr b="1" lang="en" sz="1600">
                <a:solidFill>
                  <a:srgbClr val="00BC89"/>
                </a:solidFill>
                <a:latin typeface="Nunito Sans"/>
                <a:ea typeface="Nunito Sans"/>
                <a:cs typeface="Nunito Sans"/>
                <a:sym typeface="Nunito Sans"/>
              </a:rPr>
              <a:t>22.5</a:t>
            </a:r>
            <a:endParaRPr/>
          </a:p>
        </p:txBody>
      </p:sp>
      <p:sp>
        <p:nvSpPr>
          <p:cNvPr id="369" name="Google Shape;369;p39"/>
          <p:cNvSpPr txBox="1"/>
          <p:nvPr/>
        </p:nvSpPr>
        <p:spPr>
          <a:xfrm>
            <a:off x="894650" y="1785325"/>
            <a:ext cx="12573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of 72   </a:t>
            </a:r>
            <a:r>
              <a:rPr b="1" lang="en" sz="1600">
                <a:solidFill>
                  <a:srgbClr val="00BC89"/>
                </a:solidFill>
                <a:latin typeface="Nunito Sans"/>
                <a:ea typeface="Nunito Sans"/>
                <a:cs typeface="Nunito Sans"/>
                <a:sym typeface="Nunito Sans"/>
              </a:rPr>
              <a:t>48</a:t>
            </a:r>
            <a:endParaRPr/>
          </a:p>
        </p:txBody>
      </p:sp>
      <p:sp>
        <p:nvSpPr>
          <p:cNvPr id="370" name="Google Shape;370;p39"/>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9: Day 5</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grpSp>
        <p:nvGrpSpPr>
          <p:cNvPr id="371" name="Google Shape;371;p39"/>
          <p:cNvGrpSpPr/>
          <p:nvPr/>
        </p:nvGrpSpPr>
        <p:grpSpPr>
          <a:xfrm>
            <a:off x="3511614" y="1215925"/>
            <a:ext cx="675799" cy="481292"/>
            <a:chOff x="4413094" y="5348466"/>
            <a:chExt cx="845700" cy="481292"/>
          </a:xfrm>
        </p:grpSpPr>
        <p:cxnSp>
          <p:nvCxnSpPr>
            <p:cNvPr id="372" name="Google Shape;372;p39"/>
            <p:cNvCxnSpPr/>
            <p:nvPr/>
          </p:nvCxnSpPr>
          <p:spPr>
            <a:xfrm flipH="1" rot="10800000">
              <a:off x="4414203" y="5589016"/>
              <a:ext cx="844200" cy="3300"/>
            </a:xfrm>
            <a:prstGeom prst="straightConnector1">
              <a:avLst/>
            </a:prstGeom>
            <a:noFill/>
            <a:ln cap="flat" cmpd="sng" w="19050">
              <a:solidFill>
                <a:schemeClr val="dk1"/>
              </a:solidFill>
              <a:prstDash val="solid"/>
              <a:round/>
              <a:headEnd len="med" w="med" type="none"/>
              <a:tailEnd len="med" w="med" type="none"/>
            </a:ln>
          </p:spPr>
        </p:cxnSp>
        <p:sp>
          <p:nvSpPr>
            <p:cNvPr id="373" name="Google Shape;373;p39"/>
            <p:cNvSpPr txBox="1"/>
            <p:nvPr/>
          </p:nvSpPr>
          <p:spPr>
            <a:xfrm>
              <a:off x="4688494"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4</a:t>
              </a:r>
              <a:endParaRPr b="1">
                <a:solidFill>
                  <a:schemeClr val="dk1"/>
                </a:solidFill>
                <a:latin typeface="Nunito Sans"/>
                <a:ea typeface="Nunito Sans"/>
                <a:cs typeface="Nunito Sans"/>
                <a:sym typeface="Nunito Sans"/>
              </a:endParaRPr>
            </a:p>
          </p:txBody>
        </p:sp>
        <p:sp>
          <p:nvSpPr>
            <p:cNvPr id="374" name="Google Shape;374;p39"/>
            <p:cNvSpPr txBox="1"/>
            <p:nvPr/>
          </p:nvSpPr>
          <p:spPr>
            <a:xfrm>
              <a:off x="4413094" y="5348466"/>
              <a:ext cx="8457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3</a:t>
              </a:r>
              <a:r>
                <a:rPr b="1" i="1" lang="en">
                  <a:solidFill>
                    <a:schemeClr val="dk1"/>
                  </a:solidFill>
                  <a:latin typeface="Times New Roman"/>
                  <a:ea typeface="Times New Roman"/>
                  <a:cs typeface="Times New Roman"/>
                  <a:sym typeface="Times New Roman"/>
                </a:rPr>
                <a:t>x</a:t>
              </a:r>
              <a:r>
                <a:rPr b="1" lang="en">
                  <a:solidFill>
                    <a:schemeClr val="dk1"/>
                  </a:solidFill>
                  <a:latin typeface="Nunito Sans"/>
                  <a:ea typeface="Nunito Sans"/>
                  <a:cs typeface="Nunito Sans"/>
                  <a:sym typeface="Nunito Sans"/>
                </a:rPr>
                <a:t> - 2</a:t>
              </a:r>
              <a:endParaRPr b="1">
                <a:solidFill>
                  <a:schemeClr val="dk1"/>
                </a:solidFill>
                <a:latin typeface="Nunito Sans"/>
                <a:ea typeface="Nunito Sans"/>
                <a:cs typeface="Nunito Sans"/>
                <a:sym typeface="Nunito Sans"/>
              </a:endParaRPr>
            </a:p>
          </p:txBody>
        </p:sp>
      </p:grpSp>
      <p:sp>
        <p:nvSpPr>
          <p:cNvPr id="375" name="Google Shape;375;p39"/>
          <p:cNvSpPr txBox="1"/>
          <p:nvPr/>
        </p:nvSpPr>
        <p:spPr>
          <a:xfrm>
            <a:off x="4187323" y="1215909"/>
            <a:ext cx="768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 </a:t>
            </a:r>
            <a:r>
              <a:rPr b="1" i="1" lang="en" sz="1600">
                <a:solidFill>
                  <a:schemeClr val="dk1"/>
                </a:solidFill>
                <a:latin typeface="Times New Roman"/>
                <a:ea typeface="Times New Roman"/>
                <a:cs typeface="Times New Roman"/>
                <a:sym typeface="Times New Roman"/>
              </a:rPr>
              <a:t>z</a:t>
            </a:r>
            <a:endParaRPr i="1">
              <a:latin typeface="Times New Roman"/>
              <a:ea typeface="Times New Roman"/>
              <a:cs typeface="Times New Roman"/>
              <a:sym typeface="Times New Roman"/>
            </a:endParaRPr>
          </a:p>
        </p:txBody>
      </p:sp>
      <p:pic>
        <p:nvPicPr>
          <p:cNvPr id="376" name="Google Shape;376;p39"/>
          <p:cNvPicPr preferRelativeResize="0"/>
          <p:nvPr/>
        </p:nvPicPr>
        <p:blipFill>
          <a:blip r:embed="rId3">
            <a:alphaModFix/>
          </a:blip>
          <a:stretch>
            <a:fillRect/>
          </a:stretch>
        </p:blipFill>
        <p:spPr>
          <a:xfrm>
            <a:off x="1713625" y="3024363"/>
            <a:ext cx="1257300" cy="1438275"/>
          </a:xfrm>
          <a:prstGeom prst="rect">
            <a:avLst/>
          </a:prstGeom>
          <a:noFill/>
          <a:ln>
            <a:noFill/>
          </a:ln>
        </p:spPr>
      </p:pic>
      <p:pic>
        <p:nvPicPr>
          <p:cNvPr id="377" name="Google Shape;377;p39"/>
          <p:cNvPicPr preferRelativeResize="0"/>
          <p:nvPr/>
        </p:nvPicPr>
        <p:blipFill>
          <a:blip r:embed="rId4">
            <a:alphaModFix/>
          </a:blip>
          <a:stretch>
            <a:fillRect/>
          </a:stretch>
        </p:blipFill>
        <p:spPr>
          <a:xfrm>
            <a:off x="5136638" y="3067613"/>
            <a:ext cx="1362075" cy="1362075"/>
          </a:xfrm>
          <a:prstGeom prst="rect">
            <a:avLst/>
          </a:prstGeom>
          <a:noFill/>
          <a:ln>
            <a:noFill/>
          </a:ln>
        </p:spPr>
      </p:pic>
      <p:pic>
        <p:nvPicPr>
          <p:cNvPr id="378" name="Google Shape;378;p39"/>
          <p:cNvPicPr preferRelativeResize="0"/>
          <p:nvPr/>
        </p:nvPicPr>
        <p:blipFill>
          <a:blip r:embed="rId5">
            <a:alphaModFix/>
          </a:blip>
          <a:stretch>
            <a:fillRect/>
          </a:stretch>
        </p:blipFill>
        <p:spPr>
          <a:xfrm>
            <a:off x="7346138" y="3172400"/>
            <a:ext cx="1266825" cy="1152525"/>
          </a:xfrm>
          <a:prstGeom prst="rect">
            <a:avLst/>
          </a:prstGeom>
          <a:noFill/>
          <a:ln>
            <a:noFill/>
          </a:ln>
        </p:spPr>
      </p:pic>
      <p:grpSp>
        <p:nvGrpSpPr>
          <p:cNvPr id="379" name="Google Shape;379;p39"/>
          <p:cNvGrpSpPr/>
          <p:nvPr/>
        </p:nvGrpSpPr>
        <p:grpSpPr>
          <a:xfrm>
            <a:off x="5088267" y="1215913"/>
            <a:ext cx="620421" cy="481304"/>
            <a:chOff x="4963780" y="5348455"/>
            <a:chExt cx="776400" cy="481304"/>
          </a:xfrm>
        </p:grpSpPr>
        <p:cxnSp>
          <p:nvCxnSpPr>
            <p:cNvPr id="380" name="Google Shape;380;p39"/>
            <p:cNvCxnSpPr/>
            <p:nvPr/>
          </p:nvCxnSpPr>
          <p:spPr>
            <a:xfrm>
              <a:off x="4966480" y="5589108"/>
              <a:ext cx="771000" cy="6000"/>
            </a:xfrm>
            <a:prstGeom prst="straightConnector1">
              <a:avLst/>
            </a:prstGeom>
            <a:noFill/>
            <a:ln cap="flat" cmpd="sng" w="19050">
              <a:solidFill>
                <a:srgbClr val="00BC89"/>
              </a:solidFill>
              <a:prstDash val="solid"/>
              <a:round/>
              <a:headEnd len="med" w="med" type="none"/>
              <a:tailEnd len="med" w="med" type="none"/>
            </a:ln>
          </p:spPr>
        </p:cxnSp>
        <p:sp>
          <p:nvSpPr>
            <p:cNvPr id="381" name="Google Shape;381;p39"/>
            <p:cNvSpPr txBox="1"/>
            <p:nvPr/>
          </p:nvSpPr>
          <p:spPr>
            <a:xfrm>
              <a:off x="5204530"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3</a:t>
              </a:r>
              <a:endParaRPr b="1">
                <a:solidFill>
                  <a:srgbClr val="00BC89"/>
                </a:solidFill>
                <a:latin typeface="Nunito Sans"/>
                <a:ea typeface="Nunito Sans"/>
                <a:cs typeface="Nunito Sans"/>
                <a:sym typeface="Nunito Sans"/>
              </a:endParaRPr>
            </a:p>
          </p:txBody>
        </p:sp>
        <p:sp>
          <p:nvSpPr>
            <p:cNvPr id="382" name="Google Shape;382;p39"/>
            <p:cNvSpPr txBox="1"/>
            <p:nvPr/>
          </p:nvSpPr>
          <p:spPr>
            <a:xfrm>
              <a:off x="4963780" y="5348455"/>
              <a:ext cx="7764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4</a:t>
              </a:r>
              <a:r>
                <a:rPr b="1" i="1" lang="en">
                  <a:solidFill>
                    <a:srgbClr val="00BC89"/>
                  </a:solidFill>
                  <a:latin typeface="Times New Roman"/>
                  <a:ea typeface="Times New Roman"/>
                  <a:cs typeface="Times New Roman"/>
                  <a:sym typeface="Times New Roman"/>
                </a:rPr>
                <a:t>z</a:t>
              </a:r>
              <a:r>
                <a:rPr b="1" lang="en">
                  <a:solidFill>
                    <a:srgbClr val="00BC89"/>
                  </a:solidFill>
                  <a:latin typeface="Nunito Sans"/>
                  <a:ea typeface="Nunito Sans"/>
                  <a:cs typeface="Nunito Sans"/>
                  <a:sym typeface="Nunito Sans"/>
                </a:rPr>
                <a:t> + 2</a:t>
              </a:r>
              <a:endParaRPr b="1">
                <a:solidFill>
                  <a:srgbClr val="00BC89"/>
                </a:solidFill>
                <a:latin typeface="Nunito Sans"/>
                <a:ea typeface="Nunito Sans"/>
                <a:cs typeface="Nunito Sans"/>
                <a:sym typeface="Nunito Sans"/>
              </a:endParaRPr>
            </a:p>
          </p:txBody>
        </p:sp>
      </p:grpSp>
      <p:sp>
        <p:nvSpPr>
          <p:cNvPr id="383" name="Google Shape;383;p39"/>
          <p:cNvSpPr txBox="1"/>
          <p:nvPr/>
        </p:nvSpPr>
        <p:spPr>
          <a:xfrm>
            <a:off x="4662076" y="1215897"/>
            <a:ext cx="5952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600">
                <a:solidFill>
                  <a:srgbClr val="00BC89"/>
                </a:solidFill>
                <a:latin typeface="Times New Roman"/>
                <a:ea typeface="Times New Roman"/>
                <a:cs typeface="Times New Roman"/>
                <a:sym typeface="Times New Roman"/>
              </a:rPr>
              <a:t>x</a:t>
            </a:r>
            <a:r>
              <a:rPr b="1" lang="en" sz="1600">
                <a:solidFill>
                  <a:srgbClr val="00BC89"/>
                </a:solidFill>
                <a:latin typeface="Nunito Sans"/>
                <a:ea typeface="Nunito Sans"/>
                <a:cs typeface="Nunito Sans"/>
                <a:sym typeface="Nunito Sans"/>
              </a:rPr>
              <a:t> =</a:t>
            </a:r>
            <a:endParaRPr i="1">
              <a:solidFill>
                <a:srgbClr val="00BC89"/>
              </a:solidFill>
              <a:latin typeface="Times New Roman"/>
              <a:ea typeface="Times New Roman"/>
              <a:cs typeface="Times New Roman"/>
              <a:sym typeface="Times New Roman"/>
            </a:endParaRPr>
          </a:p>
        </p:txBody>
      </p:sp>
      <p:grpSp>
        <p:nvGrpSpPr>
          <p:cNvPr id="384" name="Google Shape;384;p39"/>
          <p:cNvGrpSpPr/>
          <p:nvPr/>
        </p:nvGrpSpPr>
        <p:grpSpPr>
          <a:xfrm>
            <a:off x="5087374" y="1669244"/>
            <a:ext cx="620421" cy="481304"/>
            <a:chOff x="4963780" y="5348455"/>
            <a:chExt cx="776400" cy="481304"/>
          </a:xfrm>
        </p:grpSpPr>
        <p:cxnSp>
          <p:nvCxnSpPr>
            <p:cNvPr id="385" name="Google Shape;385;p39"/>
            <p:cNvCxnSpPr/>
            <p:nvPr/>
          </p:nvCxnSpPr>
          <p:spPr>
            <a:xfrm>
              <a:off x="4966480" y="5589108"/>
              <a:ext cx="771000" cy="6000"/>
            </a:xfrm>
            <a:prstGeom prst="straightConnector1">
              <a:avLst/>
            </a:prstGeom>
            <a:noFill/>
            <a:ln cap="flat" cmpd="sng" w="19050">
              <a:solidFill>
                <a:srgbClr val="00BC89"/>
              </a:solidFill>
              <a:prstDash val="solid"/>
              <a:round/>
              <a:headEnd len="med" w="med" type="none"/>
              <a:tailEnd len="med" w="med" type="none"/>
            </a:ln>
          </p:spPr>
        </p:cxnSp>
        <p:sp>
          <p:nvSpPr>
            <p:cNvPr id="386" name="Google Shape;386;p39"/>
            <p:cNvSpPr txBox="1"/>
            <p:nvPr/>
          </p:nvSpPr>
          <p:spPr>
            <a:xfrm>
              <a:off x="5204530"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5</a:t>
              </a:r>
              <a:endParaRPr b="1">
                <a:solidFill>
                  <a:srgbClr val="00BC89"/>
                </a:solidFill>
                <a:latin typeface="Nunito Sans"/>
                <a:ea typeface="Nunito Sans"/>
                <a:cs typeface="Nunito Sans"/>
                <a:sym typeface="Nunito Sans"/>
              </a:endParaRPr>
            </a:p>
          </p:txBody>
        </p:sp>
        <p:sp>
          <p:nvSpPr>
            <p:cNvPr id="387" name="Google Shape;387;p39"/>
            <p:cNvSpPr txBox="1"/>
            <p:nvPr/>
          </p:nvSpPr>
          <p:spPr>
            <a:xfrm>
              <a:off x="4963780" y="5348455"/>
              <a:ext cx="7764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solidFill>
                    <a:srgbClr val="00BC89"/>
                  </a:solidFill>
                  <a:latin typeface="Times New Roman"/>
                  <a:ea typeface="Times New Roman"/>
                  <a:cs typeface="Times New Roman"/>
                  <a:sym typeface="Times New Roman"/>
                </a:rPr>
                <a:t>p</a:t>
              </a:r>
              <a:r>
                <a:rPr b="1" lang="en">
                  <a:solidFill>
                    <a:srgbClr val="00BC89"/>
                  </a:solidFill>
                  <a:latin typeface="Nunito Sans"/>
                  <a:ea typeface="Nunito Sans"/>
                  <a:cs typeface="Nunito Sans"/>
                  <a:sym typeface="Nunito Sans"/>
                </a:rPr>
                <a:t> - 18</a:t>
              </a:r>
              <a:endParaRPr b="1">
                <a:solidFill>
                  <a:srgbClr val="00BC89"/>
                </a:solidFill>
                <a:latin typeface="Nunito Sans"/>
                <a:ea typeface="Nunito Sans"/>
                <a:cs typeface="Nunito Sans"/>
                <a:sym typeface="Nunito Sans"/>
              </a:endParaRPr>
            </a:p>
          </p:txBody>
        </p:sp>
      </p:grpSp>
      <p:sp>
        <p:nvSpPr>
          <p:cNvPr id="388" name="Google Shape;388;p39"/>
          <p:cNvSpPr txBox="1"/>
          <p:nvPr/>
        </p:nvSpPr>
        <p:spPr>
          <a:xfrm>
            <a:off x="4661183" y="1669227"/>
            <a:ext cx="5952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600">
                <a:solidFill>
                  <a:srgbClr val="00BC89"/>
                </a:solidFill>
                <a:latin typeface="Times New Roman"/>
                <a:ea typeface="Times New Roman"/>
                <a:cs typeface="Times New Roman"/>
                <a:sym typeface="Times New Roman"/>
              </a:rPr>
              <a:t>x</a:t>
            </a:r>
            <a:r>
              <a:rPr b="1" lang="en" sz="1600">
                <a:solidFill>
                  <a:srgbClr val="00BC89"/>
                </a:solidFill>
                <a:latin typeface="Nunito Sans"/>
                <a:ea typeface="Nunito Sans"/>
                <a:cs typeface="Nunito Sans"/>
                <a:sym typeface="Nunito Sans"/>
              </a:rPr>
              <a:t> =</a:t>
            </a:r>
            <a:endParaRPr i="1">
              <a:solidFill>
                <a:srgbClr val="00BC89"/>
              </a:solidFill>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8"/>
          <p:cNvSpPr txBox="1"/>
          <p:nvPr/>
        </p:nvSpPr>
        <p:spPr>
          <a:xfrm>
            <a:off x="143538" y="3794050"/>
            <a:ext cx="88293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chemeClr val="dk1"/>
                </a:solidFill>
                <a:latin typeface="Nunito Sans"/>
                <a:ea typeface="Nunito Sans"/>
                <a:cs typeface="Nunito Sans"/>
                <a:sym typeface="Nunito Sans"/>
              </a:rPr>
              <a:t>There is an excellent </a:t>
            </a:r>
            <a:r>
              <a:rPr lang="en" sz="1500">
                <a:solidFill>
                  <a:schemeClr val="dk1"/>
                </a:solidFill>
                <a:latin typeface="Nunito Sans"/>
                <a:ea typeface="Nunito Sans"/>
                <a:cs typeface="Nunito Sans"/>
                <a:sym typeface="Nunito Sans"/>
              </a:rPr>
              <a:t>opportunity</a:t>
            </a:r>
            <a:r>
              <a:rPr lang="en" sz="1500">
                <a:solidFill>
                  <a:schemeClr val="dk1"/>
                </a:solidFill>
                <a:latin typeface="Nunito Sans"/>
                <a:ea typeface="Nunito Sans"/>
                <a:cs typeface="Nunito Sans"/>
                <a:sym typeface="Nunito Sans"/>
              </a:rPr>
              <a:t> to reinforce skills such as the interchangeability of fractions and percentages</a:t>
            </a:r>
            <a:r>
              <a:rPr lang="en" sz="1500">
                <a:solidFill>
                  <a:schemeClr val="dk1"/>
                </a:solidFill>
                <a:latin typeface="Nunito Sans"/>
                <a:ea typeface="Nunito Sans"/>
                <a:cs typeface="Nunito Sans"/>
                <a:sym typeface="Nunito Sans"/>
              </a:rPr>
              <a:t> this week</a:t>
            </a:r>
            <a:r>
              <a:rPr lang="en" sz="1500">
                <a:solidFill>
                  <a:schemeClr val="dk1"/>
                </a:solidFill>
                <a:latin typeface="Nunito Sans"/>
                <a:ea typeface="Nunito Sans"/>
                <a:cs typeface="Nunito Sans"/>
                <a:sym typeface="Nunito Sans"/>
              </a:rPr>
              <a:t>. The development of slightly more abstract algebra skills will advance over the coming weeks so be sure to check understanding at this stage. The fact based questions could be used to enhance mathematical literacy.</a:t>
            </a:r>
            <a:endParaRPr sz="1500">
              <a:solidFill>
                <a:schemeClr val="dk1"/>
              </a:solidFill>
              <a:latin typeface="Nunito Sans"/>
              <a:ea typeface="Nunito Sans"/>
              <a:cs typeface="Nunito Sans"/>
              <a:sym typeface="Nunito Sans"/>
            </a:endParaRPr>
          </a:p>
        </p:txBody>
      </p:sp>
      <p:graphicFrame>
        <p:nvGraphicFramePr>
          <p:cNvPr id="122" name="Google Shape;122;p28"/>
          <p:cNvGraphicFramePr/>
          <p:nvPr/>
        </p:nvGraphicFramePr>
        <p:xfrm>
          <a:off x="174000" y="905875"/>
          <a:ext cx="3000000" cy="3000000"/>
        </p:xfrm>
        <a:graphic>
          <a:graphicData uri="http://schemas.openxmlformats.org/drawingml/2006/table">
            <a:tbl>
              <a:tblPr>
                <a:noFill/>
                <a:tableStyleId>{B373EEEF-46F5-426D-9D28-AE6936DC4C65}</a:tableStyleId>
              </a:tblPr>
              <a:tblGrid>
                <a:gridCol w="8768375"/>
              </a:tblGrid>
              <a:tr h="408575">
                <a:tc>
                  <a:txBody>
                    <a:bodyPr/>
                    <a:lstStyle/>
                    <a:p>
                      <a:pPr indent="0" lvl="0" marL="0" rtl="0" algn="l">
                        <a:lnSpc>
                          <a:spcPct val="115000"/>
                        </a:lnSpc>
                        <a:spcBef>
                          <a:spcPts val="0"/>
                        </a:spcBef>
                        <a:spcAft>
                          <a:spcPts val="0"/>
                        </a:spcAft>
                        <a:buNone/>
                      </a:pPr>
                      <a:r>
                        <a:rPr lang="en"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 sz="1500">
                          <a:latin typeface="Nunito Sans"/>
                          <a:ea typeface="Nunito Sans"/>
                          <a:cs typeface="Nunito Sans"/>
                          <a:sym typeface="Nunito Sans"/>
                        </a:rPr>
                        <a:t>Skills from the previous weeks are now used to get a specific answer; in coming weeks these will be applied to scenario type problems where understanding and fluency will be critical.</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 sz="1500">
                          <a:latin typeface="Nunito Sans"/>
                          <a:ea typeface="Nunito Sans"/>
                          <a:cs typeface="Nunito Sans"/>
                          <a:sym typeface="Nunito Sans"/>
                        </a:rPr>
                        <a:t>Question 1: </a:t>
                      </a:r>
                      <a:r>
                        <a:rPr b="1" lang="en" sz="1500">
                          <a:latin typeface="Nunito Sans"/>
                          <a:ea typeface="Nunito Sans"/>
                          <a:cs typeface="Nunito Sans"/>
                          <a:sym typeface="Nunito Sans"/>
                        </a:rPr>
                        <a:t>Fraction of a quantity</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 sz="1500">
                          <a:solidFill>
                            <a:schemeClr val="dk1"/>
                          </a:solidFill>
                          <a:latin typeface="Nunito Sans"/>
                          <a:ea typeface="Nunito Sans"/>
                          <a:cs typeface="Nunito Sans"/>
                          <a:sym typeface="Nunito Sans"/>
                        </a:rPr>
                        <a:t>Question 2: </a:t>
                      </a:r>
                      <a:r>
                        <a:rPr b="1" lang="en" sz="1500">
                          <a:solidFill>
                            <a:schemeClr val="dk1"/>
                          </a:solidFill>
                          <a:latin typeface="Nunito Sans"/>
                          <a:ea typeface="Nunito Sans"/>
                          <a:cs typeface="Nunito Sans"/>
                          <a:sym typeface="Nunito Sans"/>
                        </a:rPr>
                        <a:t>Changing the subject</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 sz="1500">
                          <a:solidFill>
                            <a:schemeClr val="dk1"/>
                          </a:solidFill>
                          <a:latin typeface="Nunito Sans"/>
                          <a:ea typeface="Nunito Sans"/>
                          <a:cs typeface="Nunito Sans"/>
                          <a:sym typeface="Nunito Sans"/>
                        </a:rPr>
                        <a:t>Question 3: </a:t>
                      </a:r>
                      <a:r>
                        <a:rPr b="1" lang="en" sz="1500">
                          <a:solidFill>
                            <a:schemeClr val="dk1"/>
                          </a:solidFill>
                          <a:latin typeface="Nunito Sans"/>
                          <a:ea typeface="Nunito Sans"/>
                          <a:cs typeface="Nunito Sans"/>
                          <a:sym typeface="Nunito Sans"/>
                        </a:rPr>
                        <a:t>Percentage of an amount</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 sz="1500">
                          <a:solidFill>
                            <a:schemeClr val="dk1"/>
                          </a:solidFill>
                          <a:latin typeface="Nunito Sans"/>
                          <a:ea typeface="Nunito Sans"/>
                          <a:cs typeface="Nunito Sans"/>
                          <a:sym typeface="Nunito Sans"/>
                        </a:rPr>
                        <a:t>Question 4: </a:t>
                      </a:r>
                      <a:r>
                        <a:rPr b="1" lang="en" sz="1500">
                          <a:solidFill>
                            <a:schemeClr val="dk1"/>
                          </a:solidFill>
                          <a:latin typeface="Nunito Sans"/>
                          <a:ea typeface="Nunito Sans"/>
                          <a:cs typeface="Nunito Sans"/>
                          <a:sym typeface="Nunito Sans"/>
                        </a:rPr>
                        <a:t>Angles at a point</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 sz="1500">
                          <a:latin typeface="Nunito Sans"/>
                          <a:ea typeface="Nunito Sans"/>
                          <a:cs typeface="Nunito Sans"/>
                          <a:sym typeface="Nunito Sans"/>
                        </a:rPr>
                        <a:t>Question 5: </a:t>
                      </a:r>
                      <a:r>
                        <a:rPr b="1" lang="en" sz="1500">
                          <a:latin typeface="Nunito Sans"/>
                          <a:ea typeface="Nunito Sans"/>
                          <a:cs typeface="Nunito Sans"/>
                          <a:sym typeface="Nunito Sans"/>
                        </a:rPr>
                        <a:t>3D objects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123" name="Google Shape;123;p2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9</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graphicFrame>
        <p:nvGraphicFramePr>
          <p:cNvPr id="128" name="Google Shape;128;p29"/>
          <p:cNvGraphicFramePr/>
          <p:nvPr/>
        </p:nvGraphicFramePr>
        <p:xfrm>
          <a:off x="174000" y="905875"/>
          <a:ext cx="3000000" cy="3000000"/>
        </p:xfrm>
        <a:graphic>
          <a:graphicData uri="http://schemas.openxmlformats.org/drawingml/2006/table">
            <a:tbl>
              <a:tblPr>
                <a:noFill/>
                <a:tableStyleId>{B373EEEF-46F5-426D-9D28-AE6936DC4C65}</a:tableStyleId>
              </a:tblPr>
              <a:tblGrid>
                <a:gridCol w="8458075"/>
              </a:tblGrid>
              <a:tr h="355900">
                <a:tc>
                  <a:txBody>
                    <a:bodyPr/>
                    <a:lstStyle/>
                    <a:p>
                      <a:pPr indent="0" lvl="0" marL="0" rtl="0" algn="l">
                        <a:lnSpc>
                          <a:spcPct val="115000"/>
                        </a:lnSpc>
                        <a:spcBef>
                          <a:spcPts val="0"/>
                        </a:spcBef>
                        <a:spcAft>
                          <a:spcPts val="0"/>
                        </a:spcAft>
                        <a:buNone/>
                      </a:pPr>
                      <a:r>
                        <a:rPr lang="en">
                          <a:latin typeface="Nunito Sans"/>
                          <a:ea typeface="Nunito Sans"/>
                          <a:cs typeface="Nunito Sans"/>
                          <a:sym typeface="Nunito Sans"/>
                        </a:rPr>
                        <a:t>This week’s ideas for class discussion include:</a:t>
                      </a:r>
                      <a:endParaRPr>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68195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a:t>
                      </a:r>
                      <a:r>
                        <a:rPr lang="en">
                          <a:latin typeface="Nunito Sans"/>
                          <a:ea typeface="Nunito Sans"/>
                          <a:cs typeface="Nunito Sans"/>
                          <a:sym typeface="Nunito Sans"/>
                        </a:rPr>
                        <a:t> 1: </a:t>
                      </a:r>
                      <a:r>
                        <a:rPr b="1" lang="en">
                          <a:solidFill>
                            <a:schemeClr val="dk1"/>
                          </a:solidFill>
                          <a:latin typeface="Nunito Sans"/>
                          <a:ea typeface="Nunito Sans"/>
                          <a:cs typeface="Nunito Sans"/>
                          <a:sym typeface="Nunito Sans"/>
                        </a:rPr>
                        <a:t>Fraction of a quantity</a:t>
                      </a:r>
                      <a:endParaRPr b="1">
                        <a:solidFill>
                          <a:srgbClr val="FF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How could we use diagrams to visualise our method here?</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61900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a:t>
                      </a:r>
                      <a:r>
                        <a:rPr lang="en">
                          <a:solidFill>
                            <a:schemeClr val="dk1"/>
                          </a:solidFill>
                          <a:latin typeface="Nunito Sans"/>
                          <a:ea typeface="Nunito Sans"/>
                          <a:cs typeface="Nunito Sans"/>
                          <a:sym typeface="Nunito Sans"/>
                        </a:rPr>
                        <a:t> 2: </a:t>
                      </a:r>
                      <a:r>
                        <a:rPr b="1" lang="en">
                          <a:solidFill>
                            <a:schemeClr val="dk1"/>
                          </a:solidFill>
                          <a:latin typeface="Nunito Sans"/>
                          <a:ea typeface="Nunito Sans"/>
                          <a:cs typeface="Nunito Sans"/>
                          <a:sym typeface="Nunito Sans"/>
                        </a:rPr>
                        <a:t>Changing the subject</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How is changing the subject related to solving an equation? How is it different?</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2350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a:t>
                      </a:r>
                      <a:r>
                        <a:rPr lang="en">
                          <a:solidFill>
                            <a:schemeClr val="dk1"/>
                          </a:solidFill>
                          <a:latin typeface="Nunito Sans"/>
                          <a:ea typeface="Nunito Sans"/>
                          <a:cs typeface="Nunito Sans"/>
                          <a:sym typeface="Nunito Sans"/>
                        </a:rPr>
                        <a:t> 3: </a:t>
                      </a:r>
                      <a:r>
                        <a:rPr b="1" lang="en">
                          <a:solidFill>
                            <a:schemeClr val="dk1"/>
                          </a:solidFill>
                          <a:latin typeface="Nunito Sans"/>
                          <a:ea typeface="Nunito Sans"/>
                          <a:cs typeface="Nunito Sans"/>
                          <a:sym typeface="Nunito Sans"/>
                        </a:rPr>
                        <a:t>Percentage of an amount</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How is this related to finding a fraction of a quantity?</a:t>
                      </a:r>
                      <a:endParaRPr b="1">
                        <a:solidFill>
                          <a:srgbClr val="0000FF"/>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How important is it to use equivalent fractions/decimals? Does this make our calculations easier?</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2350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a:t>
                      </a:r>
                      <a:r>
                        <a:rPr lang="en">
                          <a:solidFill>
                            <a:schemeClr val="dk1"/>
                          </a:solidFill>
                          <a:latin typeface="Nunito Sans"/>
                          <a:ea typeface="Nunito Sans"/>
                          <a:cs typeface="Nunito Sans"/>
                          <a:sym typeface="Nunito Sans"/>
                        </a:rPr>
                        <a:t> 4: </a:t>
                      </a:r>
                      <a:r>
                        <a:rPr b="1" lang="en">
                          <a:solidFill>
                            <a:schemeClr val="dk1"/>
                          </a:solidFill>
                          <a:latin typeface="Nunito Sans"/>
                          <a:ea typeface="Nunito Sans"/>
                          <a:cs typeface="Nunito Sans"/>
                          <a:sym typeface="Nunito Sans"/>
                        </a:rPr>
                        <a:t>Angles at a point</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Why do we need to be certain that line segments meet “at a point”?</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0895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a:t>
                      </a:r>
                      <a:r>
                        <a:rPr lang="en">
                          <a:latin typeface="Nunito Sans"/>
                          <a:ea typeface="Nunito Sans"/>
                          <a:cs typeface="Nunito Sans"/>
                          <a:sym typeface="Nunito Sans"/>
                        </a:rPr>
                        <a:t> 5: </a:t>
                      </a:r>
                      <a:r>
                        <a:rPr b="1" lang="en">
                          <a:latin typeface="Nunito Sans"/>
                          <a:ea typeface="Nunito Sans"/>
                          <a:cs typeface="Nunito Sans"/>
                          <a:sym typeface="Nunito Sans"/>
                        </a:rPr>
                        <a:t>3D objects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If a 3D object has identical faces that are regular polygons it is said to be a Platonic solid. How many of these can you find?</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129" name="Google Shape;129;p29"/>
          <p:cNvSpPr txBox="1"/>
          <p:nvPr/>
        </p:nvSpPr>
        <p:spPr>
          <a:xfrm>
            <a:off x="80050" y="361775"/>
            <a:ext cx="2614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9: Discussion Ideas</a:t>
            </a:r>
            <a:endParaRPr b="1">
              <a:solidFill>
                <a:srgbClr val="FFFFFF"/>
              </a:solidFill>
              <a:latin typeface="Nunito Sans"/>
              <a:ea typeface="Nunito Sans"/>
              <a:cs typeface="Nunito Sans"/>
              <a:sym typeface="Nuni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graphicFrame>
        <p:nvGraphicFramePr>
          <p:cNvPr id="134" name="Google Shape;134;p30"/>
          <p:cNvGraphicFramePr/>
          <p:nvPr/>
        </p:nvGraphicFramePr>
        <p:xfrm>
          <a:off x="108044" y="862525"/>
          <a:ext cx="3000000" cy="3000000"/>
        </p:xfrm>
        <a:graphic>
          <a:graphicData uri="http://schemas.openxmlformats.org/drawingml/2006/table">
            <a:tbl>
              <a:tblPr bandRow="1" firstRow="1">
                <a:noFill/>
                <a:tableStyleId>{0BE0E263-8A15-4310-B76F-07DC76FAB308}</a:tableStyleId>
              </a:tblPr>
              <a:tblGrid>
                <a:gridCol w="1546950"/>
                <a:gridCol w="1301375"/>
                <a:gridCol w="1615625"/>
                <a:gridCol w="1350275"/>
                <a:gridCol w="3007550"/>
              </a:tblGrid>
              <a:tr h="1500700">
                <a:tc gridSpan="2">
                  <a:txBody>
                    <a:bodyPr/>
                    <a:lstStyle/>
                    <a:p>
                      <a:pPr indent="-330200" lvl="0" marL="457200" rtl="0" algn="l">
                        <a:spcBef>
                          <a:spcPts val="0"/>
                        </a:spcBef>
                        <a:spcAft>
                          <a:spcPts val="0"/>
                        </a:spcAft>
                        <a:buClr>
                          <a:schemeClr val="dk1"/>
                        </a:buClr>
                        <a:buSzPts val="1600"/>
                        <a:buFont typeface="Nunito Sans"/>
                        <a:buAutoNum type="arabicParenR"/>
                      </a:pPr>
                      <a:r>
                        <a:rPr lang="en" sz="1600">
                          <a:solidFill>
                            <a:schemeClr val="dk1"/>
                          </a:solidFill>
                          <a:latin typeface="Nunito Sans"/>
                          <a:ea typeface="Nunito Sans"/>
                          <a:cs typeface="Nunito Sans"/>
                          <a:sym typeface="Nunito Sans"/>
                        </a:rPr>
                        <a:t>Work out:</a:t>
                      </a:r>
                      <a:endParaRPr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Make </a:t>
                      </a:r>
                      <a:r>
                        <a:rPr i="1" lang="en" sz="1600">
                          <a:solidFill>
                            <a:srgbClr val="000000"/>
                          </a:solidFill>
                          <a:latin typeface="Times New Roman"/>
                          <a:ea typeface="Times New Roman"/>
                          <a:cs typeface="Times New Roman"/>
                          <a:sym typeface="Times New Roman"/>
                        </a:rPr>
                        <a:t>x</a:t>
                      </a:r>
                      <a:r>
                        <a:rPr lang="en" sz="1600">
                          <a:solidFill>
                            <a:srgbClr val="000000"/>
                          </a:solidFill>
                          <a:latin typeface="Nunito Sans"/>
                          <a:ea typeface="Nunito Sans"/>
                          <a:cs typeface="Nunito Sans"/>
                          <a:sym typeface="Nunito Sans"/>
                        </a:rPr>
                        <a:t> the subject:</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i="1" lang="en" sz="1600">
                          <a:solidFill>
                            <a:srgbClr val="000000"/>
                          </a:solidFill>
                          <a:latin typeface="Times New Roman"/>
                          <a:ea typeface="Times New Roman"/>
                          <a:cs typeface="Times New Roman"/>
                          <a:sym typeface="Times New Roman"/>
                        </a:rPr>
                        <a:t>x</a:t>
                      </a:r>
                      <a:r>
                        <a:rPr lang="en" sz="1600">
                          <a:solidFill>
                            <a:srgbClr val="000000"/>
                          </a:solidFill>
                          <a:latin typeface="Nunito Sans"/>
                          <a:ea typeface="Nunito Sans"/>
                          <a:cs typeface="Nunito Sans"/>
                          <a:sym typeface="Nunito Sans"/>
                        </a:rPr>
                        <a:t> + </a:t>
                      </a:r>
                      <a:r>
                        <a:rPr i="1" lang="en" sz="1600">
                          <a:solidFill>
                            <a:srgbClr val="000000"/>
                          </a:solidFill>
                          <a:latin typeface="Times New Roman"/>
                          <a:ea typeface="Times New Roman"/>
                          <a:cs typeface="Times New Roman"/>
                          <a:sym typeface="Times New Roman"/>
                        </a:rPr>
                        <a:t>b</a:t>
                      </a:r>
                      <a:r>
                        <a:rPr lang="en" sz="1600">
                          <a:solidFill>
                            <a:srgbClr val="000000"/>
                          </a:solidFill>
                          <a:latin typeface="Nunito Sans"/>
                          <a:ea typeface="Nunito Sans"/>
                          <a:cs typeface="Nunito Sans"/>
                          <a:sym typeface="Nunito Sans"/>
                        </a:rPr>
                        <a:t> = 7</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21 - </a:t>
                      </a:r>
                      <a:r>
                        <a:rPr i="1" lang="en" sz="1600">
                          <a:solidFill>
                            <a:srgbClr val="000000"/>
                          </a:solidFill>
                          <a:latin typeface="Times New Roman"/>
                          <a:ea typeface="Times New Roman"/>
                          <a:cs typeface="Times New Roman"/>
                          <a:sym typeface="Times New Roman"/>
                        </a:rPr>
                        <a:t>x</a:t>
                      </a:r>
                      <a:r>
                        <a:rPr lang="en" sz="1600">
                          <a:solidFill>
                            <a:srgbClr val="000000"/>
                          </a:solidFill>
                          <a:latin typeface="Nunito Sans"/>
                          <a:ea typeface="Nunito Sans"/>
                          <a:cs typeface="Nunito Sans"/>
                          <a:sym typeface="Nunito Sans"/>
                        </a:rPr>
                        <a:t> = </a:t>
                      </a:r>
                      <a:r>
                        <a:rPr i="1" lang="en" sz="1600">
                          <a:solidFill>
                            <a:srgbClr val="000000"/>
                          </a:solidFill>
                          <a:latin typeface="Times New Roman"/>
                          <a:ea typeface="Times New Roman"/>
                          <a:cs typeface="Times New Roman"/>
                          <a:sym typeface="Times New Roman"/>
                        </a:rPr>
                        <a:t>n</a:t>
                      </a:r>
                      <a:endParaRPr i="1" sz="1600">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What is:</a:t>
                      </a:r>
                      <a:endParaRPr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25% of 40?</a:t>
                      </a:r>
                      <a:endParaRPr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50% of 62?</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88500">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Work out the size of ang</a:t>
                      </a:r>
                      <a:r>
                        <a:rPr b="1" lang="en" sz="1600">
                          <a:latin typeface="Nunito Sans"/>
                          <a:ea typeface="Nunito Sans"/>
                          <a:cs typeface="Nunito Sans"/>
                          <a:sym typeface="Nunito Sans"/>
                        </a:rPr>
                        <a:t>le </a:t>
                      </a:r>
                      <a:r>
                        <a:rPr b="1" i="1" lang="en" sz="1600">
                          <a:latin typeface="Times New Roman"/>
                          <a:ea typeface="Times New Roman"/>
                          <a:cs typeface="Times New Roman"/>
                          <a:sym typeface="Times New Roman"/>
                        </a:rPr>
                        <a:t>m</a:t>
                      </a:r>
                      <a:r>
                        <a:rPr b="1" lang="en" sz="1600">
                          <a:latin typeface="Nunito Sans"/>
                          <a:ea typeface="Nunito Sans"/>
                          <a:cs typeface="Nunito Sans"/>
                          <a:sym typeface="Nunito Sans"/>
                        </a:rPr>
                        <a:t>.</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chemeClr val="dk1"/>
                          </a:solidFill>
                          <a:latin typeface="Nunito Sans"/>
                          <a:ea typeface="Nunito Sans"/>
                          <a:cs typeface="Nunito Sans"/>
                          <a:sym typeface="Nunito Sans"/>
                        </a:rPr>
                        <a:t>What is the mathematical name for this</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3D object?</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135" name="Google Shape;135;p30"/>
          <p:cNvGrpSpPr/>
          <p:nvPr/>
        </p:nvGrpSpPr>
        <p:grpSpPr>
          <a:xfrm>
            <a:off x="658990" y="1195676"/>
            <a:ext cx="235655" cy="481300"/>
            <a:chOff x="4963775" y="5368401"/>
            <a:chExt cx="294900" cy="481300"/>
          </a:xfrm>
        </p:grpSpPr>
        <p:cxnSp>
          <p:nvCxnSpPr>
            <p:cNvPr id="136" name="Google Shape;136;p30"/>
            <p:cNvCxnSpPr/>
            <p:nvPr/>
          </p:nvCxnSpPr>
          <p:spPr>
            <a:xfrm>
              <a:off x="4963775" y="5609051"/>
              <a:ext cx="294900" cy="0"/>
            </a:xfrm>
            <a:prstGeom prst="straightConnector1">
              <a:avLst/>
            </a:prstGeom>
            <a:noFill/>
            <a:ln cap="flat" cmpd="sng" w="19050">
              <a:solidFill>
                <a:schemeClr val="dk1"/>
              </a:solidFill>
              <a:prstDash val="solid"/>
              <a:round/>
              <a:headEnd len="med" w="med" type="none"/>
              <a:tailEnd len="med" w="med" type="none"/>
            </a:ln>
          </p:spPr>
        </p:cxnSp>
        <p:sp>
          <p:nvSpPr>
            <p:cNvPr id="137" name="Google Shape;137;p30"/>
            <p:cNvSpPr txBox="1"/>
            <p:nvPr/>
          </p:nvSpPr>
          <p:spPr>
            <a:xfrm>
              <a:off x="4963775" y="56343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2</a:t>
              </a:r>
              <a:endParaRPr b="1">
                <a:solidFill>
                  <a:schemeClr val="dk1"/>
                </a:solidFill>
                <a:latin typeface="Nunito Sans"/>
                <a:ea typeface="Nunito Sans"/>
                <a:cs typeface="Nunito Sans"/>
                <a:sym typeface="Nunito Sans"/>
              </a:endParaRPr>
            </a:p>
          </p:txBody>
        </p:sp>
        <p:sp>
          <p:nvSpPr>
            <p:cNvPr id="138" name="Google Shape;138;p30"/>
            <p:cNvSpPr txBox="1"/>
            <p:nvPr/>
          </p:nvSpPr>
          <p:spPr>
            <a:xfrm>
              <a:off x="4963775" y="53684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1</a:t>
              </a:r>
              <a:endParaRPr b="1">
                <a:solidFill>
                  <a:schemeClr val="dk1"/>
                </a:solidFill>
                <a:latin typeface="Nunito Sans"/>
                <a:ea typeface="Nunito Sans"/>
                <a:cs typeface="Nunito Sans"/>
                <a:sym typeface="Nunito Sans"/>
              </a:endParaRPr>
            </a:p>
          </p:txBody>
        </p:sp>
      </p:grpSp>
      <p:grpSp>
        <p:nvGrpSpPr>
          <p:cNvPr id="139" name="Google Shape;139;p30"/>
          <p:cNvGrpSpPr/>
          <p:nvPr/>
        </p:nvGrpSpPr>
        <p:grpSpPr>
          <a:xfrm>
            <a:off x="658990" y="1785333"/>
            <a:ext cx="235655" cy="481300"/>
            <a:chOff x="4963775" y="5348458"/>
            <a:chExt cx="294900" cy="481300"/>
          </a:xfrm>
        </p:grpSpPr>
        <p:cxnSp>
          <p:nvCxnSpPr>
            <p:cNvPr id="140" name="Google Shape;140;p30"/>
            <p:cNvCxnSpPr/>
            <p:nvPr/>
          </p:nvCxnSpPr>
          <p:spPr>
            <a:xfrm>
              <a:off x="4963775" y="5589108"/>
              <a:ext cx="294900" cy="0"/>
            </a:xfrm>
            <a:prstGeom prst="straightConnector1">
              <a:avLst/>
            </a:prstGeom>
            <a:noFill/>
            <a:ln cap="flat" cmpd="sng" w="19050">
              <a:solidFill>
                <a:schemeClr val="dk1"/>
              </a:solidFill>
              <a:prstDash val="solid"/>
              <a:round/>
              <a:headEnd len="med" w="med" type="none"/>
              <a:tailEnd len="med" w="med" type="none"/>
            </a:ln>
          </p:spPr>
        </p:cxnSp>
        <p:sp>
          <p:nvSpPr>
            <p:cNvPr id="141" name="Google Shape;141;p30"/>
            <p:cNvSpPr txBox="1"/>
            <p:nvPr/>
          </p:nvSpPr>
          <p:spPr>
            <a:xfrm>
              <a:off x="4963775"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3</a:t>
              </a:r>
              <a:endParaRPr b="1">
                <a:solidFill>
                  <a:schemeClr val="dk1"/>
                </a:solidFill>
                <a:latin typeface="Nunito Sans"/>
                <a:ea typeface="Nunito Sans"/>
                <a:cs typeface="Nunito Sans"/>
                <a:sym typeface="Nunito Sans"/>
              </a:endParaRPr>
            </a:p>
          </p:txBody>
        </p:sp>
        <p:sp>
          <p:nvSpPr>
            <p:cNvPr id="142" name="Google Shape;142;p30"/>
            <p:cNvSpPr txBox="1"/>
            <p:nvPr/>
          </p:nvSpPr>
          <p:spPr>
            <a:xfrm>
              <a:off x="4963775" y="53484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1</a:t>
              </a:r>
              <a:endParaRPr b="1">
                <a:solidFill>
                  <a:schemeClr val="dk1"/>
                </a:solidFill>
                <a:latin typeface="Nunito Sans"/>
                <a:ea typeface="Nunito Sans"/>
                <a:cs typeface="Nunito Sans"/>
                <a:sym typeface="Nunito Sans"/>
              </a:endParaRPr>
            </a:p>
          </p:txBody>
        </p:sp>
      </p:grpSp>
      <p:sp>
        <p:nvSpPr>
          <p:cNvPr id="143" name="Google Shape;143;p30"/>
          <p:cNvSpPr txBox="1"/>
          <p:nvPr/>
        </p:nvSpPr>
        <p:spPr>
          <a:xfrm>
            <a:off x="894650" y="1220775"/>
            <a:ext cx="768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o</a:t>
            </a:r>
            <a:r>
              <a:rPr b="1" lang="en" sz="1600">
                <a:solidFill>
                  <a:schemeClr val="dk1"/>
                </a:solidFill>
                <a:latin typeface="Nunito Sans"/>
                <a:ea typeface="Nunito Sans"/>
                <a:cs typeface="Nunito Sans"/>
                <a:sym typeface="Nunito Sans"/>
              </a:rPr>
              <a:t>f 18</a:t>
            </a:r>
            <a:endParaRPr/>
          </a:p>
        </p:txBody>
      </p:sp>
      <p:sp>
        <p:nvSpPr>
          <p:cNvPr id="144" name="Google Shape;144;p30"/>
          <p:cNvSpPr txBox="1"/>
          <p:nvPr/>
        </p:nvSpPr>
        <p:spPr>
          <a:xfrm>
            <a:off x="894650" y="1785325"/>
            <a:ext cx="768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of 27</a:t>
            </a:r>
            <a:endParaRPr/>
          </a:p>
        </p:txBody>
      </p:sp>
      <p:pic>
        <p:nvPicPr>
          <p:cNvPr id="145" name="Google Shape;145;p30"/>
          <p:cNvPicPr preferRelativeResize="0"/>
          <p:nvPr/>
        </p:nvPicPr>
        <p:blipFill>
          <a:blip r:embed="rId3">
            <a:alphaModFix/>
          </a:blip>
          <a:stretch>
            <a:fillRect/>
          </a:stretch>
        </p:blipFill>
        <p:spPr>
          <a:xfrm>
            <a:off x="1525700" y="2946788"/>
            <a:ext cx="1580679" cy="1554480"/>
          </a:xfrm>
          <a:prstGeom prst="rect">
            <a:avLst/>
          </a:prstGeom>
          <a:noFill/>
          <a:ln>
            <a:noFill/>
          </a:ln>
        </p:spPr>
      </p:pic>
      <p:pic>
        <p:nvPicPr>
          <p:cNvPr id="146" name="Google Shape;146;p30"/>
          <p:cNvPicPr preferRelativeResize="0"/>
          <p:nvPr/>
        </p:nvPicPr>
        <p:blipFill>
          <a:blip r:embed="rId4">
            <a:alphaModFix/>
          </a:blip>
          <a:stretch>
            <a:fillRect/>
          </a:stretch>
        </p:blipFill>
        <p:spPr>
          <a:xfrm>
            <a:off x="5948502" y="3051562"/>
            <a:ext cx="1682496" cy="1463040"/>
          </a:xfrm>
          <a:prstGeom prst="rect">
            <a:avLst/>
          </a:prstGeom>
          <a:noFill/>
          <a:ln>
            <a:noFill/>
          </a:ln>
        </p:spPr>
      </p:pic>
      <p:sp>
        <p:nvSpPr>
          <p:cNvPr id="147" name="Google Shape;147;p30"/>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9: Day 1</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graphicFrame>
        <p:nvGraphicFramePr>
          <p:cNvPr id="152" name="Google Shape;152;p31"/>
          <p:cNvGraphicFramePr/>
          <p:nvPr/>
        </p:nvGraphicFramePr>
        <p:xfrm>
          <a:off x="108044" y="862525"/>
          <a:ext cx="3000000" cy="3000000"/>
        </p:xfrm>
        <a:graphic>
          <a:graphicData uri="http://schemas.openxmlformats.org/drawingml/2006/table">
            <a:tbl>
              <a:tblPr bandRow="1" firstRow="1">
                <a:noFill/>
                <a:tableStyleId>{0BE0E263-8A15-4310-B76F-07DC76FAB308}</a:tableStyleId>
              </a:tblPr>
              <a:tblGrid>
                <a:gridCol w="1546950"/>
                <a:gridCol w="1301375"/>
                <a:gridCol w="1615625"/>
                <a:gridCol w="1350275"/>
                <a:gridCol w="3007550"/>
              </a:tblGrid>
              <a:tr h="1500700">
                <a:tc gridSpan="2">
                  <a:txBody>
                    <a:bodyPr/>
                    <a:lstStyle/>
                    <a:p>
                      <a:pPr indent="-330200" lvl="0" marL="457200" rtl="0" algn="l">
                        <a:spcBef>
                          <a:spcPts val="0"/>
                        </a:spcBef>
                        <a:spcAft>
                          <a:spcPts val="0"/>
                        </a:spcAft>
                        <a:buClr>
                          <a:schemeClr val="dk1"/>
                        </a:buClr>
                        <a:buSzPts val="1600"/>
                        <a:buFont typeface="Nunito Sans"/>
                        <a:buAutoNum type="arabicParenR"/>
                      </a:pPr>
                      <a:r>
                        <a:rPr lang="en" sz="1600">
                          <a:solidFill>
                            <a:schemeClr val="dk1"/>
                          </a:solidFill>
                          <a:latin typeface="Nunito Sans"/>
                          <a:ea typeface="Nunito Sans"/>
                          <a:cs typeface="Nunito Sans"/>
                          <a:sym typeface="Nunito Sans"/>
                        </a:rPr>
                        <a:t>Work out:</a:t>
                      </a:r>
                      <a:endParaRPr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Make </a:t>
                      </a:r>
                      <a:r>
                        <a:rPr i="1" lang="en" sz="1600">
                          <a:solidFill>
                            <a:schemeClr val="dk1"/>
                          </a:solidFill>
                          <a:latin typeface="Times New Roman"/>
                          <a:ea typeface="Times New Roman"/>
                          <a:cs typeface="Times New Roman"/>
                          <a:sym typeface="Times New Roman"/>
                        </a:rPr>
                        <a:t>x</a:t>
                      </a:r>
                      <a:r>
                        <a:rPr lang="en" sz="1600">
                          <a:solidFill>
                            <a:srgbClr val="000000"/>
                          </a:solidFill>
                          <a:latin typeface="Nunito Sans"/>
                          <a:ea typeface="Nunito Sans"/>
                          <a:cs typeface="Nunito Sans"/>
                          <a:sym typeface="Nunito Sans"/>
                        </a:rPr>
                        <a:t> the subject:</a:t>
                      </a:r>
                      <a:endParaRPr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i="1" lang="en" sz="1600">
                          <a:solidFill>
                            <a:srgbClr val="000000"/>
                          </a:solidFill>
                          <a:latin typeface="Times New Roman"/>
                          <a:ea typeface="Times New Roman"/>
                          <a:cs typeface="Times New Roman"/>
                          <a:sym typeface="Times New Roman"/>
                        </a:rPr>
                        <a:t>x</a:t>
                      </a:r>
                      <a:r>
                        <a:rPr lang="en" sz="1600">
                          <a:solidFill>
                            <a:srgbClr val="000000"/>
                          </a:solidFill>
                          <a:latin typeface="Nunito Sans"/>
                          <a:ea typeface="Nunito Sans"/>
                          <a:cs typeface="Nunito Sans"/>
                          <a:sym typeface="Nunito Sans"/>
                        </a:rPr>
                        <a:t> + </a:t>
                      </a:r>
                      <a:r>
                        <a:rPr i="1" lang="en" sz="1600">
                          <a:solidFill>
                            <a:srgbClr val="000000"/>
                          </a:solidFill>
                          <a:latin typeface="Times New Roman"/>
                          <a:ea typeface="Times New Roman"/>
                          <a:cs typeface="Times New Roman"/>
                          <a:sym typeface="Times New Roman"/>
                        </a:rPr>
                        <a:t>b</a:t>
                      </a:r>
                      <a:r>
                        <a:rPr lang="en" sz="1600">
                          <a:solidFill>
                            <a:srgbClr val="000000"/>
                          </a:solidFill>
                          <a:latin typeface="Nunito Sans"/>
                          <a:ea typeface="Nunito Sans"/>
                          <a:cs typeface="Nunito Sans"/>
                          <a:sym typeface="Nunito Sans"/>
                        </a:rPr>
                        <a:t> = 7    </a:t>
                      </a:r>
                      <a:r>
                        <a:rPr i="1" lang="en" sz="1600">
                          <a:solidFill>
                            <a:srgbClr val="00BC89"/>
                          </a:solidFill>
                          <a:latin typeface="Times New Roman"/>
                          <a:ea typeface="Times New Roman"/>
                          <a:cs typeface="Times New Roman"/>
                          <a:sym typeface="Times New Roman"/>
                        </a:rPr>
                        <a:t>x</a:t>
                      </a:r>
                      <a:r>
                        <a:rPr lang="en" sz="1600">
                          <a:solidFill>
                            <a:srgbClr val="00BC89"/>
                          </a:solidFill>
                          <a:latin typeface="Nunito Sans"/>
                          <a:ea typeface="Nunito Sans"/>
                          <a:cs typeface="Nunito Sans"/>
                          <a:sym typeface="Nunito Sans"/>
                        </a:rPr>
                        <a:t> = 7 - </a:t>
                      </a:r>
                      <a:r>
                        <a:rPr i="1" lang="en" sz="1600">
                          <a:solidFill>
                            <a:srgbClr val="00BC89"/>
                          </a:solidFill>
                          <a:latin typeface="Times New Roman"/>
                          <a:ea typeface="Times New Roman"/>
                          <a:cs typeface="Times New Roman"/>
                          <a:sym typeface="Times New Roman"/>
                        </a:rPr>
                        <a:t>b</a:t>
                      </a:r>
                      <a:endParaRPr i="1" sz="1500">
                        <a:solidFill>
                          <a:srgbClr val="00BC89"/>
                        </a:solidFill>
                        <a:latin typeface="Times New Roman"/>
                        <a:ea typeface="Times New Roman"/>
                        <a:cs typeface="Times New Roman"/>
                        <a:sym typeface="Times New Roman"/>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21 - </a:t>
                      </a:r>
                      <a:r>
                        <a:rPr i="1" lang="en" sz="1600">
                          <a:solidFill>
                            <a:srgbClr val="000000"/>
                          </a:solidFill>
                          <a:latin typeface="Times New Roman"/>
                          <a:ea typeface="Times New Roman"/>
                          <a:cs typeface="Times New Roman"/>
                          <a:sym typeface="Times New Roman"/>
                        </a:rPr>
                        <a:t>x</a:t>
                      </a:r>
                      <a:r>
                        <a:rPr lang="en" sz="1600">
                          <a:solidFill>
                            <a:srgbClr val="000000"/>
                          </a:solidFill>
                          <a:latin typeface="Nunito Sans"/>
                          <a:ea typeface="Nunito Sans"/>
                          <a:cs typeface="Nunito Sans"/>
                          <a:sym typeface="Nunito Sans"/>
                        </a:rPr>
                        <a:t> = </a:t>
                      </a:r>
                      <a:r>
                        <a:rPr i="1" lang="en" sz="1600">
                          <a:solidFill>
                            <a:srgbClr val="000000"/>
                          </a:solidFill>
                          <a:latin typeface="Times New Roman"/>
                          <a:ea typeface="Times New Roman"/>
                          <a:cs typeface="Times New Roman"/>
                          <a:sym typeface="Times New Roman"/>
                        </a:rPr>
                        <a:t>n   </a:t>
                      </a:r>
                      <a:r>
                        <a:rPr i="1" lang="en" sz="1600">
                          <a:solidFill>
                            <a:srgbClr val="00BC89"/>
                          </a:solidFill>
                          <a:latin typeface="Times New Roman"/>
                          <a:ea typeface="Times New Roman"/>
                          <a:cs typeface="Times New Roman"/>
                          <a:sym typeface="Times New Roman"/>
                        </a:rPr>
                        <a:t>x</a:t>
                      </a:r>
                      <a:r>
                        <a:rPr lang="en" sz="1600">
                          <a:solidFill>
                            <a:srgbClr val="00BC89"/>
                          </a:solidFill>
                          <a:latin typeface="Nunito Sans"/>
                          <a:ea typeface="Nunito Sans"/>
                          <a:cs typeface="Nunito Sans"/>
                          <a:sym typeface="Nunito Sans"/>
                        </a:rPr>
                        <a:t> = 21 - </a:t>
                      </a:r>
                      <a:r>
                        <a:rPr i="1" lang="en" sz="1600">
                          <a:solidFill>
                            <a:srgbClr val="00BC89"/>
                          </a:solidFill>
                          <a:latin typeface="Times New Roman"/>
                          <a:ea typeface="Times New Roman"/>
                          <a:cs typeface="Times New Roman"/>
                          <a:sym typeface="Times New Roman"/>
                        </a:rPr>
                        <a:t>n</a:t>
                      </a:r>
                      <a:endParaRPr i="1" sz="1500">
                        <a:solidFill>
                          <a:srgbClr val="00BC89"/>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What is:</a:t>
                      </a:r>
                      <a:endParaRPr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25% of 40?   </a:t>
                      </a:r>
                      <a:r>
                        <a:rPr lang="en" sz="1600">
                          <a:solidFill>
                            <a:srgbClr val="00BC89"/>
                          </a:solidFill>
                          <a:latin typeface="Nunito Sans"/>
                          <a:ea typeface="Nunito Sans"/>
                          <a:cs typeface="Nunito Sans"/>
                          <a:sym typeface="Nunito Sans"/>
                        </a:rPr>
                        <a:t>10</a:t>
                      </a:r>
                      <a:endParaRPr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50% of 62?   </a:t>
                      </a:r>
                      <a:r>
                        <a:rPr lang="en" sz="1600">
                          <a:solidFill>
                            <a:srgbClr val="00BC89"/>
                          </a:solidFill>
                          <a:latin typeface="Nunito Sans"/>
                          <a:ea typeface="Nunito Sans"/>
                          <a:cs typeface="Nunito Sans"/>
                          <a:sym typeface="Nunito Sans"/>
                        </a:rPr>
                        <a:t>31</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88500">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Work out the size of ang</a:t>
                      </a:r>
                      <a:r>
                        <a:rPr b="1" lang="en" sz="1600">
                          <a:latin typeface="Nunito Sans"/>
                          <a:ea typeface="Nunito Sans"/>
                          <a:cs typeface="Nunito Sans"/>
                          <a:sym typeface="Nunito Sans"/>
                        </a:rPr>
                        <a:t>le </a:t>
                      </a:r>
                      <a:r>
                        <a:rPr b="1" i="1" lang="en" sz="1600">
                          <a:latin typeface="Times New Roman"/>
                          <a:ea typeface="Times New Roman"/>
                          <a:cs typeface="Times New Roman"/>
                          <a:sym typeface="Times New Roman"/>
                        </a:rPr>
                        <a:t>m</a:t>
                      </a:r>
                      <a:r>
                        <a:rPr b="1" lang="en" sz="1600">
                          <a:latin typeface="Nunito Sans"/>
                          <a:ea typeface="Nunito Sans"/>
                          <a:cs typeface="Nunito Sans"/>
                          <a:sym typeface="Nunito Sans"/>
                        </a:rPr>
                        <a:t>.   </a:t>
                      </a:r>
                      <a:r>
                        <a:rPr b="1" lang="en" sz="1600">
                          <a:solidFill>
                            <a:srgbClr val="00BC89"/>
                          </a:solidFill>
                          <a:latin typeface="Nunito Sans"/>
                          <a:ea typeface="Nunito Sans"/>
                          <a:cs typeface="Nunito Sans"/>
                          <a:sym typeface="Nunito Sans"/>
                        </a:rPr>
                        <a:t>110°</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chemeClr val="dk1"/>
                          </a:solidFill>
                          <a:latin typeface="Nunito Sans"/>
                          <a:ea typeface="Nunito Sans"/>
                          <a:cs typeface="Nunito Sans"/>
                          <a:sym typeface="Nunito Sans"/>
                        </a:rPr>
                        <a:t>What is the mathematical name for this</a:t>
                      </a:r>
                      <a:endParaRPr b="1"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 sz="1600">
                          <a:solidFill>
                            <a:schemeClr val="dk1"/>
                          </a:solidFill>
                          <a:latin typeface="Nunito Sans"/>
                          <a:ea typeface="Nunito Sans"/>
                          <a:cs typeface="Nunito Sans"/>
                          <a:sym typeface="Nunito Sans"/>
                        </a:rPr>
                        <a:t>     3D object? </a:t>
                      </a:r>
                      <a:r>
                        <a:rPr b="1" lang="en" sz="1600">
                          <a:solidFill>
                            <a:srgbClr val="00BC89"/>
                          </a:solidFill>
                          <a:latin typeface="Nunito Sans"/>
                          <a:ea typeface="Nunito Sans"/>
                          <a:cs typeface="Nunito Sans"/>
                          <a:sym typeface="Nunito Sans"/>
                        </a:rPr>
                        <a:t>Cylinder</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153" name="Google Shape;153;p31"/>
          <p:cNvGrpSpPr/>
          <p:nvPr/>
        </p:nvGrpSpPr>
        <p:grpSpPr>
          <a:xfrm>
            <a:off x="658990" y="1195676"/>
            <a:ext cx="235655" cy="481300"/>
            <a:chOff x="4963775" y="5368401"/>
            <a:chExt cx="294900" cy="481300"/>
          </a:xfrm>
        </p:grpSpPr>
        <p:cxnSp>
          <p:nvCxnSpPr>
            <p:cNvPr id="154" name="Google Shape;154;p31"/>
            <p:cNvCxnSpPr/>
            <p:nvPr/>
          </p:nvCxnSpPr>
          <p:spPr>
            <a:xfrm>
              <a:off x="4963775" y="5609051"/>
              <a:ext cx="294900" cy="0"/>
            </a:xfrm>
            <a:prstGeom prst="straightConnector1">
              <a:avLst/>
            </a:prstGeom>
            <a:noFill/>
            <a:ln cap="flat" cmpd="sng" w="19050">
              <a:solidFill>
                <a:schemeClr val="dk1"/>
              </a:solidFill>
              <a:prstDash val="solid"/>
              <a:round/>
              <a:headEnd len="med" w="med" type="none"/>
              <a:tailEnd len="med" w="med" type="none"/>
            </a:ln>
          </p:spPr>
        </p:cxnSp>
        <p:sp>
          <p:nvSpPr>
            <p:cNvPr id="155" name="Google Shape;155;p31"/>
            <p:cNvSpPr txBox="1"/>
            <p:nvPr/>
          </p:nvSpPr>
          <p:spPr>
            <a:xfrm>
              <a:off x="4963775" y="56343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2</a:t>
              </a:r>
              <a:endParaRPr b="1">
                <a:solidFill>
                  <a:schemeClr val="dk1"/>
                </a:solidFill>
                <a:latin typeface="Nunito Sans"/>
                <a:ea typeface="Nunito Sans"/>
                <a:cs typeface="Nunito Sans"/>
                <a:sym typeface="Nunito Sans"/>
              </a:endParaRPr>
            </a:p>
          </p:txBody>
        </p:sp>
        <p:sp>
          <p:nvSpPr>
            <p:cNvPr id="156" name="Google Shape;156;p31"/>
            <p:cNvSpPr txBox="1"/>
            <p:nvPr/>
          </p:nvSpPr>
          <p:spPr>
            <a:xfrm>
              <a:off x="4963775" y="53684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1</a:t>
              </a:r>
              <a:endParaRPr b="1">
                <a:solidFill>
                  <a:schemeClr val="dk1"/>
                </a:solidFill>
                <a:latin typeface="Nunito Sans"/>
                <a:ea typeface="Nunito Sans"/>
                <a:cs typeface="Nunito Sans"/>
                <a:sym typeface="Nunito Sans"/>
              </a:endParaRPr>
            </a:p>
          </p:txBody>
        </p:sp>
      </p:grpSp>
      <p:grpSp>
        <p:nvGrpSpPr>
          <p:cNvPr id="157" name="Google Shape;157;p31"/>
          <p:cNvGrpSpPr/>
          <p:nvPr/>
        </p:nvGrpSpPr>
        <p:grpSpPr>
          <a:xfrm>
            <a:off x="658990" y="1785333"/>
            <a:ext cx="235655" cy="481300"/>
            <a:chOff x="4963775" y="5348458"/>
            <a:chExt cx="294900" cy="481300"/>
          </a:xfrm>
        </p:grpSpPr>
        <p:cxnSp>
          <p:nvCxnSpPr>
            <p:cNvPr id="158" name="Google Shape;158;p31"/>
            <p:cNvCxnSpPr/>
            <p:nvPr/>
          </p:nvCxnSpPr>
          <p:spPr>
            <a:xfrm>
              <a:off x="4963775" y="5589108"/>
              <a:ext cx="294900" cy="0"/>
            </a:xfrm>
            <a:prstGeom prst="straightConnector1">
              <a:avLst/>
            </a:prstGeom>
            <a:noFill/>
            <a:ln cap="flat" cmpd="sng" w="19050">
              <a:solidFill>
                <a:schemeClr val="dk1"/>
              </a:solidFill>
              <a:prstDash val="solid"/>
              <a:round/>
              <a:headEnd len="med" w="med" type="none"/>
              <a:tailEnd len="med" w="med" type="none"/>
            </a:ln>
          </p:spPr>
        </p:cxnSp>
        <p:sp>
          <p:nvSpPr>
            <p:cNvPr id="159" name="Google Shape;159;p31"/>
            <p:cNvSpPr txBox="1"/>
            <p:nvPr/>
          </p:nvSpPr>
          <p:spPr>
            <a:xfrm>
              <a:off x="4963775"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3</a:t>
              </a:r>
              <a:endParaRPr b="1">
                <a:solidFill>
                  <a:schemeClr val="dk1"/>
                </a:solidFill>
                <a:latin typeface="Nunito Sans"/>
                <a:ea typeface="Nunito Sans"/>
                <a:cs typeface="Nunito Sans"/>
                <a:sym typeface="Nunito Sans"/>
              </a:endParaRPr>
            </a:p>
          </p:txBody>
        </p:sp>
        <p:sp>
          <p:nvSpPr>
            <p:cNvPr id="160" name="Google Shape;160;p31"/>
            <p:cNvSpPr txBox="1"/>
            <p:nvPr/>
          </p:nvSpPr>
          <p:spPr>
            <a:xfrm>
              <a:off x="4963775" y="53484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1</a:t>
              </a:r>
              <a:endParaRPr b="1">
                <a:solidFill>
                  <a:schemeClr val="dk1"/>
                </a:solidFill>
                <a:latin typeface="Nunito Sans"/>
                <a:ea typeface="Nunito Sans"/>
                <a:cs typeface="Nunito Sans"/>
                <a:sym typeface="Nunito Sans"/>
              </a:endParaRPr>
            </a:p>
          </p:txBody>
        </p:sp>
      </p:grpSp>
      <p:sp>
        <p:nvSpPr>
          <p:cNvPr id="161" name="Google Shape;161;p31"/>
          <p:cNvSpPr txBox="1"/>
          <p:nvPr/>
        </p:nvSpPr>
        <p:spPr>
          <a:xfrm>
            <a:off x="894650" y="1220775"/>
            <a:ext cx="17172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of 18  </a:t>
            </a:r>
            <a:r>
              <a:rPr b="1" lang="en" sz="1600">
                <a:solidFill>
                  <a:srgbClr val="00BC89"/>
                </a:solidFill>
                <a:latin typeface="Nunito Sans"/>
                <a:ea typeface="Nunito Sans"/>
                <a:cs typeface="Nunito Sans"/>
                <a:sym typeface="Nunito Sans"/>
              </a:rPr>
              <a:t>9</a:t>
            </a:r>
            <a:endParaRPr>
              <a:latin typeface="Nunito Sans"/>
              <a:ea typeface="Nunito Sans"/>
              <a:cs typeface="Nunito Sans"/>
              <a:sym typeface="Nunito Sans"/>
            </a:endParaRPr>
          </a:p>
        </p:txBody>
      </p:sp>
      <p:sp>
        <p:nvSpPr>
          <p:cNvPr id="162" name="Google Shape;162;p31"/>
          <p:cNvSpPr txBox="1"/>
          <p:nvPr/>
        </p:nvSpPr>
        <p:spPr>
          <a:xfrm>
            <a:off x="894650" y="1785325"/>
            <a:ext cx="17172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of 27  </a:t>
            </a:r>
            <a:r>
              <a:rPr b="1" lang="en" sz="1600">
                <a:solidFill>
                  <a:srgbClr val="00BC89"/>
                </a:solidFill>
                <a:latin typeface="Nunito Sans"/>
                <a:ea typeface="Nunito Sans"/>
                <a:cs typeface="Nunito Sans"/>
                <a:sym typeface="Nunito Sans"/>
              </a:rPr>
              <a:t>9</a:t>
            </a:r>
            <a:endParaRPr/>
          </a:p>
        </p:txBody>
      </p:sp>
      <p:pic>
        <p:nvPicPr>
          <p:cNvPr id="163" name="Google Shape;163;p31"/>
          <p:cNvPicPr preferRelativeResize="0"/>
          <p:nvPr/>
        </p:nvPicPr>
        <p:blipFill>
          <a:blip r:embed="rId3">
            <a:alphaModFix/>
          </a:blip>
          <a:stretch>
            <a:fillRect/>
          </a:stretch>
        </p:blipFill>
        <p:spPr>
          <a:xfrm>
            <a:off x="1525700" y="2946788"/>
            <a:ext cx="1580679" cy="1554480"/>
          </a:xfrm>
          <a:prstGeom prst="rect">
            <a:avLst/>
          </a:prstGeom>
          <a:noFill/>
          <a:ln>
            <a:noFill/>
          </a:ln>
        </p:spPr>
      </p:pic>
      <p:pic>
        <p:nvPicPr>
          <p:cNvPr id="164" name="Google Shape;164;p31"/>
          <p:cNvPicPr preferRelativeResize="0"/>
          <p:nvPr/>
        </p:nvPicPr>
        <p:blipFill>
          <a:blip r:embed="rId4">
            <a:alphaModFix/>
          </a:blip>
          <a:stretch>
            <a:fillRect/>
          </a:stretch>
        </p:blipFill>
        <p:spPr>
          <a:xfrm>
            <a:off x="5948502" y="3051562"/>
            <a:ext cx="1682496" cy="1463040"/>
          </a:xfrm>
          <a:prstGeom prst="rect">
            <a:avLst/>
          </a:prstGeom>
          <a:noFill/>
          <a:ln>
            <a:noFill/>
          </a:ln>
        </p:spPr>
      </p:pic>
      <p:sp>
        <p:nvSpPr>
          <p:cNvPr id="165" name="Google Shape;165;p31"/>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9: Day 1</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graphicFrame>
        <p:nvGraphicFramePr>
          <p:cNvPr id="170" name="Google Shape;170;p32"/>
          <p:cNvGraphicFramePr/>
          <p:nvPr/>
        </p:nvGraphicFramePr>
        <p:xfrm>
          <a:off x="108044" y="862525"/>
          <a:ext cx="3000000" cy="3000000"/>
        </p:xfrm>
        <a:graphic>
          <a:graphicData uri="http://schemas.openxmlformats.org/drawingml/2006/table">
            <a:tbl>
              <a:tblPr bandRow="1" firstRow="1">
                <a:noFill/>
                <a:tableStyleId>{0BE0E263-8A15-4310-B76F-07DC76FAB308}</a:tableStyleId>
              </a:tblPr>
              <a:tblGrid>
                <a:gridCol w="1546950"/>
                <a:gridCol w="1301375"/>
                <a:gridCol w="1615625"/>
                <a:gridCol w="1350275"/>
                <a:gridCol w="3007550"/>
              </a:tblGrid>
              <a:tr h="1500700">
                <a:tc gridSpan="2">
                  <a:txBody>
                    <a:bodyPr/>
                    <a:lstStyle/>
                    <a:p>
                      <a:pPr indent="-330200" lvl="0" marL="457200" rtl="0" algn="l">
                        <a:spcBef>
                          <a:spcPts val="0"/>
                        </a:spcBef>
                        <a:spcAft>
                          <a:spcPts val="0"/>
                        </a:spcAft>
                        <a:buClr>
                          <a:schemeClr val="dk1"/>
                        </a:buClr>
                        <a:buSzPts val="1600"/>
                        <a:buFont typeface="Nunito Sans"/>
                        <a:buAutoNum type="arabicParenR"/>
                      </a:pPr>
                      <a:r>
                        <a:rPr lang="en" sz="1600">
                          <a:solidFill>
                            <a:schemeClr val="dk1"/>
                          </a:solidFill>
                          <a:latin typeface="Nunito Sans"/>
                          <a:ea typeface="Nunito Sans"/>
                          <a:cs typeface="Nunito Sans"/>
                          <a:sym typeface="Nunito Sans"/>
                        </a:rPr>
                        <a:t>Work out:</a:t>
                      </a:r>
                      <a:endParaRPr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Make </a:t>
                      </a:r>
                      <a:r>
                        <a:rPr i="1" lang="en" sz="1600">
                          <a:solidFill>
                            <a:schemeClr val="dk1"/>
                          </a:solidFill>
                          <a:latin typeface="Times New Roman"/>
                          <a:ea typeface="Times New Roman"/>
                          <a:cs typeface="Times New Roman"/>
                          <a:sym typeface="Times New Roman"/>
                        </a:rPr>
                        <a:t>x</a:t>
                      </a:r>
                      <a:r>
                        <a:rPr lang="en" sz="1600">
                          <a:solidFill>
                            <a:srgbClr val="000000"/>
                          </a:solidFill>
                          <a:latin typeface="Nunito Sans"/>
                          <a:ea typeface="Nunito Sans"/>
                          <a:cs typeface="Nunito Sans"/>
                          <a:sym typeface="Nunito Sans"/>
                        </a:rPr>
                        <a:t> the subject:</a:t>
                      </a:r>
                      <a:endParaRPr sz="1600">
                        <a:solidFill>
                          <a:srgbClr val="000000"/>
                        </a:solidFill>
                        <a:latin typeface="Nunito Sans"/>
                        <a:ea typeface="Nunito Sans"/>
                        <a:cs typeface="Nunito Sans"/>
                        <a:sym typeface="Nunito Sans"/>
                      </a:endParaRPr>
                    </a:p>
                    <a:p>
                      <a:pPr indent="-330200" lvl="0" marL="457200" rtl="0" algn="l">
                        <a:spcBef>
                          <a:spcPts val="0"/>
                        </a:spcBef>
                        <a:spcAft>
                          <a:spcPts val="0"/>
                        </a:spcAft>
                        <a:buSzPts val="1600"/>
                        <a:buFont typeface="Nunito Sans"/>
                        <a:buAutoNum type="alphaLcParenR"/>
                      </a:pPr>
                      <a:r>
                        <a:rPr lang="en" sz="1600">
                          <a:solidFill>
                            <a:schemeClr val="dk1"/>
                          </a:solidFill>
                          <a:latin typeface="Nunito Sans"/>
                          <a:ea typeface="Nunito Sans"/>
                          <a:cs typeface="Nunito Sans"/>
                          <a:sym typeface="Nunito Sans"/>
                        </a:rPr>
                        <a:t>3</a:t>
                      </a:r>
                      <a:r>
                        <a:rPr i="1" lang="en" sz="1600">
                          <a:solidFill>
                            <a:schemeClr val="dk1"/>
                          </a:solidFill>
                          <a:latin typeface="Times New Roman"/>
                          <a:ea typeface="Times New Roman"/>
                          <a:cs typeface="Times New Roman"/>
                          <a:sym typeface="Times New Roman"/>
                        </a:rPr>
                        <a:t>x</a:t>
                      </a:r>
                      <a:r>
                        <a:rPr lang="en" sz="1600">
                          <a:solidFill>
                            <a:schemeClr val="dk1"/>
                          </a:solidFill>
                          <a:latin typeface="Nunito Sans"/>
                          <a:ea typeface="Nunito Sans"/>
                          <a:cs typeface="Nunito Sans"/>
                          <a:sym typeface="Nunito Sans"/>
                        </a:rPr>
                        <a:t> + 7 = </a:t>
                      </a:r>
                      <a:r>
                        <a:rPr i="1" lang="en" sz="1600">
                          <a:solidFill>
                            <a:schemeClr val="dk1"/>
                          </a:solidFill>
                          <a:latin typeface="Times New Roman"/>
                          <a:ea typeface="Times New Roman"/>
                          <a:cs typeface="Times New Roman"/>
                          <a:sym typeface="Times New Roman"/>
                        </a:rPr>
                        <a:t>z</a:t>
                      </a:r>
                      <a:endParaRPr i="1" sz="1500">
                        <a:solidFill>
                          <a:srgbClr val="000000"/>
                        </a:solidFill>
                        <a:latin typeface="Times New Roman"/>
                        <a:ea typeface="Times New Roman"/>
                        <a:cs typeface="Times New Roman"/>
                        <a:sym typeface="Times New Roman"/>
                      </a:endParaRPr>
                    </a:p>
                    <a:p>
                      <a:pPr indent="-336550" lvl="0" marL="457200" rtl="0" algn="l">
                        <a:spcBef>
                          <a:spcPts val="0"/>
                        </a:spcBef>
                        <a:spcAft>
                          <a:spcPts val="0"/>
                        </a:spcAft>
                        <a:buSzPts val="1700"/>
                        <a:buFont typeface="Nunito Sans"/>
                        <a:buAutoNum type="alphaLcParenR"/>
                      </a:pPr>
                      <a:r>
                        <a:rPr lang="en" sz="1600">
                          <a:solidFill>
                            <a:schemeClr val="dk1"/>
                          </a:solidFill>
                          <a:latin typeface="Nunito Sans"/>
                          <a:ea typeface="Nunito Sans"/>
                          <a:cs typeface="Nunito Sans"/>
                          <a:sym typeface="Nunito Sans"/>
                        </a:rPr>
                        <a:t>18 - 2</a:t>
                      </a:r>
                      <a:r>
                        <a:rPr i="1" lang="en" sz="1600">
                          <a:solidFill>
                            <a:schemeClr val="dk1"/>
                          </a:solidFill>
                          <a:latin typeface="Times New Roman"/>
                          <a:ea typeface="Times New Roman"/>
                          <a:cs typeface="Times New Roman"/>
                          <a:sym typeface="Times New Roman"/>
                        </a:rPr>
                        <a:t>x</a:t>
                      </a:r>
                      <a:r>
                        <a:rPr lang="en" sz="1600">
                          <a:solidFill>
                            <a:schemeClr val="dk1"/>
                          </a:solidFill>
                          <a:latin typeface="Nunito Sans"/>
                          <a:ea typeface="Nunito Sans"/>
                          <a:cs typeface="Nunito Sans"/>
                          <a:sym typeface="Nunito Sans"/>
                        </a:rPr>
                        <a:t> = </a:t>
                      </a:r>
                      <a:r>
                        <a:rPr i="1" lang="en" sz="1600">
                          <a:solidFill>
                            <a:schemeClr val="dk1"/>
                          </a:solidFill>
                          <a:latin typeface="Times New Roman"/>
                          <a:ea typeface="Times New Roman"/>
                          <a:cs typeface="Times New Roman"/>
                          <a:sym typeface="Times New Roman"/>
                        </a:rPr>
                        <a:t>p</a:t>
                      </a:r>
                      <a:endParaRPr i="1" sz="1600">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What is:</a:t>
                      </a:r>
                      <a:endParaRPr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10% of 47?</a:t>
                      </a:r>
                      <a:endParaRPr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75% of 60?</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88500">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latin typeface="Nunito Sans"/>
                          <a:ea typeface="Nunito Sans"/>
                          <a:cs typeface="Nunito Sans"/>
                          <a:sym typeface="Nunito Sans"/>
                        </a:rPr>
                        <a:t>Determine</a:t>
                      </a:r>
                      <a:r>
                        <a:rPr b="1" lang="en" sz="1600">
                          <a:solidFill>
                            <a:srgbClr val="000000"/>
                          </a:solidFill>
                          <a:latin typeface="Nunito Sans"/>
                          <a:ea typeface="Nunito Sans"/>
                          <a:cs typeface="Nunito Sans"/>
                          <a:sym typeface="Nunito Sans"/>
                        </a:rPr>
                        <a:t> the size of ang</a:t>
                      </a:r>
                      <a:r>
                        <a:rPr b="1" lang="en" sz="1600">
                          <a:latin typeface="Nunito Sans"/>
                          <a:ea typeface="Nunito Sans"/>
                          <a:cs typeface="Nunito Sans"/>
                          <a:sym typeface="Nunito Sans"/>
                        </a:rPr>
                        <a:t>le </a:t>
                      </a:r>
                      <a:r>
                        <a:rPr b="1" i="1" lang="en" sz="1600">
                          <a:latin typeface="Times New Roman"/>
                          <a:ea typeface="Times New Roman"/>
                          <a:cs typeface="Times New Roman"/>
                          <a:sym typeface="Times New Roman"/>
                        </a:rPr>
                        <a:t>a</a:t>
                      </a:r>
                      <a:r>
                        <a:rPr b="1" lang="en" sz="1600">
                          <a:latin typeface="Nunito Sans"/>
                          <a:ea typeface="Nunito Sans"/>
                          <a:cs typeface="Nunito Sans"/>
                          <a:sym typeface="Nunito Sans"/>
                        </a:rPr>
                        <a:t>.</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chemeClr val="dk1"/>
                          </a:solidFill>
                          <a:latin typeface="Nunito Sans"/>
                          <a:ea typeface="Nunito Sans"/>
                          <a:cs typeface="Nunito Sans"/>
                          <a:sym typeface="Nunito Sans"/>
                        </a:rPr>
                        <a:t>A cube has:</a:t>
                      </a:r>
                      <a:endParaRPr b="1"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 sz="1600" u="sng">
                          <a:solidFill>
                            <a:schemeClr val="dk1"/>
                          </a:solidFill>
                          <a:latin typeface="Nunito Sans"/>
                          <a:ea typeface="Nunito Sans"/>
                          <a:cs typeface="Nunito Sans"/>
                          <a:sym typeface="Nunito Sans"/>
                        </a:rPr>
                        <a:t>⠀⠀</a:t>
                      </a:r>
                      <a:r>
                        <a:rPr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vertices</a:t>
                      </a:r>
                      <a:endParaRPr b="1"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 sz="1600" u="sng">
                          <a:solidFill>
                            <a:schemeClr val="dk1"/>
                          </a:solidFill>
                          <a:latin typeface="Nunito Sans"/>
                          <a:ea typeface="Nunito Sans"/>
                          <a:cs typeface="Nunito Sans"/>
                          <a:sym typeface="Nunito Sans"/>
                        </a:rPr>
                        <a:t>⠀⠀</a:t>
                      </a:r>
                      <a:r>
                        <a:rPr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edges</a:t>
                      </a:r>
                      <a:endParaRPr b="1"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 sz="1600" u="sng">
                          <a:solidFill>
                            <a:schemeClr val="dk1"/>
                          </a:solidFill>
                          <a:latin typeface="Nunito Sans"/>
                          <a:ea typeface="Nunito Sans"/>
                          <a:cs typeface="Nunito Sans"/>
                          <a:sym typeface="Nunito Sans"/>
                        </a:rPr>
                        <a:t>⠀⠀</a:t>
                      </a:r>
                      <a:r>
                        <a:rPr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faces</a:t>
                      </a:r>
                      <a:endParaRPr b="1"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171" name="Google Shape;171;p32"/>
          <p:cNvGrpSpPr/>
          <p:nvPr/>
        </p:nvGrpSpPr>
        <p:grpSpPr>
          <a:xfrm>
            <a:off x="658990" y="1195676"/>
            <a:ext cx="235655" cy="481300"/>
            <a:chOff x="4963775" y="5368401"/>
            <a:chExt cx="294900" cy="481300"/>
          </a:xfrm>
        </p:grpSpPr>
        <p:cxnSp>
          <p:nvCxnSpPr>
            <p:cNvPr id="172" name="Google Shape;172;p32"/>
            <p:cNvCxnSpPr/>
            <p:nvPr/>
          </p:nvCxnSpPr>
          <p:spPr>
            <a:xfrm>
              <a:off x="4963775" y="5609051"/>
              <a:ext cx="294900" cy="0"/>
            </a:xfrm>
            <a:prstGeom prst="straightConnector1">
              <a:avLst/>
            </a:prstGeom>
            <a:noFill/>
            <a:ln cap="flat" cmpd="sng" w="19050">
              <a:solidFill>
                <a:schemeClr val="dk1"/>
              </a:solidFill>
              <a:prstDash val="solid"/>
              <a:round/>
              <a:headEnd len="med" w="med" type="none"/>
              <a:tailEnd len="med" w="med" type="none"/>
            </a:ln>
          </p:spPr>
        </p:cxnSp>
        <p:sp>
          <p:nvSpPr>
            <p:cNvPr id="173" name="Google Shape;173;p32"/>
            <p:cNvSpPr txBox="1"/>
            <p:nvPr/>
          </p:nvSpPr>
          <p:spPr>
            <a:xfrm>
              <a:off x="4963775" y="56343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5</a:t>
              </a:r>
              <a:endParaRPr b="1">
                <a:solidFill>
                  <a:schemeClr val="dk1"/>
                </a:solidFill>
                <a:latin typeface="Nunito Sans"/>
                <a:ea typeface="Nunito Sans"/>
                <a:cs typeface="Nunito Sans"/>
                <a:sym typeface="Nunito Sans"/>
              </a:endParaRPr>
            </a:p>
          </p:txBody>
        </p:sp>
        <p:sp>
          <p:nvSpPr>
            <p:cNvPr id="174" name="Google Shape;174;p32"/>
            <p:cNvSpPr txBox="1"/>
            <p:nvPr/>
          </p:nvSpPr>
          <p:spPr>
            <a:xfrm>
              <a:off x="4963775" y="53684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1</a:t>
              </a:r>
              <a:endParaRPr b="1">
                <a:solidFill>
                  <a:schemeClr val="dk1"/>
                </a:solidFill>
                <a:latin typeface="Nunito Sans"/>
                <a:ea typeface="Nunito Sans"/>
                <a:cs typeface="Nunito Sans"/>
                <a:sym typeface="Nunito Sans"/>
              </a:endParaRPr>
            </a:p>
          </p:txBody>
        </p:sp>
      </p:grpSp>
      <p:grpSp>
        <p:nvGrpSpPr>
          <p:cNvPr id="175" name="Google Shape;175;p32"/>
          <p:cNvGrpSpPr/>
          <p:nvPr/>
        </p:nvGrpSpPr>
        <p:grpSpPr>
          <a:xfrm>
            <a:off x="658990" y="1785333"/>
            <a:ext cx="235655" cy="481300"/>
            <a:chOff x="4963775" y="5348458"/>
            <a:chExt cx="294900" cy="481300"/>
          </a:xfrm>
        </p:grpSpPr>
        <p:cxnSp>
          <p:nvCxnSpPr>
            <p:cNvPr id="176" name="Google Shape;176;p32"/>
            <p:cNvCxnSpPr/>
            <p:nvPr/>
          </p:nvCxnSpPr>
          <p:spPr>
            <a:xfrm>
              <a:off x="4963775" y="5589108"/>
              <a:ext cx="294900" cy="0"/>
            </a:xfrm>
            <a:prstGeom prst="straightConnector1">
              <a:avLst/>
            </a:prstGeom>
            <a:noFill/>
            <a:ln cap="flat" cmpd="sng" w="19050">
              <a:solidFill>
                <a:schemeClr val="dk1"/>
              </a:solidFill>
              <a:prstDash val="solid"/>
              <a:round/>
              <a:headEnd len="med" w="med" type="none"/>
              <a:tailEnd len="med" w="med" type="none"/>
            </a:ln>
          </p:spPr>
        </p:cxnSp>
        <p:sp>
          <p:nvSpPr>
            <p:cNvPr id="177" name="Google Shape;177;p32"/>
            <p:cNvSpPr txBox="1"/>
            <p:nvPr/>
          </p:nvSpPr>
          <p:spPr>
            <a:xfrm>
              <a:off x="4963775"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3</a:t>
              </a:r>
              <a:endParaRPr b="1">
                <a:solidFill>
                  <a:schemeClr val="dk1"/>
                </a:solidFill>
                <a:latin typeface="Nunito Sans"/>
                <a:ea typeface="Nunito Sans"/>
                <a:cs typeface="Nunito Sans"/>
                <a:sym typeface="Nunito Sans"/>
              </a:endParaRPr>
            </a:p>
          </p:txBody>
        </p:sp>
        <p:sp>
          <p:nvSpPr>
            <p:cNvPr id="178" name="Google Shape;178;p32"/>
            <p:cNvSpPr txBox="1"/>
            <p:nvPr/>
          </p:nvSpPr>
          <p:spPr>
            <a:xfrm>
              <a:off x="4963775" y="53484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2</a:t>
              </a:r>
              <a:endParaRPr b="1">
                <a:solidFill>
                  <a:schemeClr val="dk1"/>
                </a:solidFill>
                <a:latin typeface="Nunito Sans"/>
                <a:ea typeface="Nunito Sans"/>
                <a:cs typeface="Nunito Sans"/>
                <a:sym typeface="Nunito Sans"/>
              </a:endParaRPr>
            </a:p>
          </p:txBody>
        </p:sp>
      </p:grpSp>
      <p:sp>
        <p:nvSpPr>
          <p:cNvPr id="179" name="Google Shape;179;p32"/>
          <p:cNvSpPr txBox="1"/>
          <p:nvPr/>
        </p:nvSpPr>
        <p:spPr>
          <a:xfrm>
            <a:off x="894650" y="1220775"/>
            <a:ext cx="768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of 35</a:t>
            </a:r>
            <a:endParaRPr/>
          </a:p>
        </p:txBody>
      </p:sp>
      <p:sp>
        <p:nvSpPr>
          <p:cNvPr id="180" name="Google Shape;180;p32"/>
          <p:cNvSpPr txBox="1"/>
          <p:nvPr/>
        </p:nvSpPr>
        <p:spPr>
          <a:xfrm>
            <a:off x="894650" y="1785325"/>
            <a:ext cx="768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of 24</a:t>
            </a:r>
            <a:endParaRPr/>
          </a:p>
        </p:txBody>
      </p:sp>
      <p:sp>
        <p:nvSpPr>
          <p:cNvPr id="181" name="Google Shape;181;p32"/>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9: Day 2</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pic>
        <p:nvPicPr>
          <p:cNvPr id="182" name="Google Shape;182;p32"/>
          <p:cNvPicPr preferRelativeResize="0"/>
          <p:nvPr/>
        </p:nvPicPr>
        <p:blipFill>
          <a:blip r:embed="rId3">
            <a:alphaModFix/>
          </a:blip>
          <a:stretch>
            <a:fillRect/>
          </a:stretch>
        </p:blipFill>
        <p:spPr>
          <a:xfrm>
            <a:off x="1425650" y="2766113"/>
            <a:ext cx="1828800" cy="1645920"/>
          </a:xfrm>
          <a:prstGeom prst="rect">
            <a:avLst/>
          </a:prstGeom>
          <a:noFill/>
          <a:ln>
            <a:noFill/>
          </a:ln>
        </p:spPr>
      </p:pic>
      <p:pic>
        <p:nvPicPr>
          <p:cNvPr id="183" name="Google Shape;183;p32"/>
          <p:cNvPicPr preferRelativeResize="0"/>
          <p:nvPr/>
        </p:nvPicPr>
        <p:blipFill>
          <a:blip r:embed="rId4">
            <a:alphaModFix/>
          </a:blip>
          <a:stretch>
            <a:fillRect/>
          </a:stretch>
        </p:blipFill>
        <p:spPr>
          <a:xfrm>
            <a:off x="6923788" y="3151925"/>
            <a:ext cx="1323975" cy="11620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graphicFrame>
        <p:nvGraphicFramePr>
          <p:cNvPr id="188" name="Google Shape;188;p33"/>
          <p:cNvGraphicFramePr/>
          <p:nvPr/>
        </p:nvGraphicFramePr>
        <p:xfrm>
          <a:off x="108044" y="862525"/>
          <a:ext cx="3000000" cy="3000000"/>
        </p:xfrm>
        <a:graphic>
          <a:graphicData uri="http://schemas.openxmlformats.org/drawingml/2006/table">
            <a:tbl>
              <a:tblPr bandRow="1" firstRow="1">
                <a:noFill/>
                <a:tableStyleId>{0BE0E263-8A15-4310-B76F-07DC76FAB308}</a:tableStyleId>
              </a:tblPr>
              <a:tblGrid>
                <a:gridCol w="1546950"/>
                <a:gridCol w="1301375"/>
                <a:gridCol w="1615625"/>
                <a:gridCol w="1350275"/>
                <a:gridCol w="3007550"/>
              </a:tblGrid>
              <a:tr h="1500700">
                <a:tc gridSpan="2">
                  <a:txBody>
                    <a:bodyPr/>
                    <a:lstStyle/>
                    <a:p>
                      <a:pPr indent="-330200" lvl="0" marL="457200" rtl="0" algn="l">
                        <a:spcBef>
                          <a:spcPts val="0"/>
                        </a:spcBef>
                        <a:spcAft>
                          <a:spcPts val="0"/>
                        </a:spcAft>
                        <a:buClr>
                          <a:schemeClr val="dk1"/>
                        </a:buClr>
                        <a:buSzPts val="1600"/>
                        <a:buFont typeface="Nunito Sans"/>
                        <a:buAutoNum type="arabicParenR"/>
                      </a:pPr>
                      <a:r>
                        <a:rPr lang="en" sz="1600">
                          <a:solidFill>
                            <a:schemeClr val="dk1"/>
                          </a:solidFill>
                          <a:latin typeface="Nunito Sans"/>
                          <a:ea typeface="Nunito Sans"/>
                          <a:cs typeface="Nunito Sans"/>
                          <a:sym typeface="Nunito Sans"/>
                        </a:rPr>
                        <a:t>Work out:</a:t>
                      </a:r>
                      <a:endParaRPr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Make </a:t>
                      </a:r>
                      <a:r>
                        <a:rPr i="1" lang="en" sz="1600">
                          <a:solidFill>
                            <a:schemeClr val="dk1"/>
                          </a:solidFill>
                          <a:latin typeface="Times New Roman"/>
                          <a:ea typeface="Times New Roman"/>
                          <a:cs typeface="Times New Roman"/>
                          <a:sym typeface="Times New Roman"/>
                        </a:rPr>
                        <a:t>x</a:t>
                      </a:r>
                      <a:r>
                        <a:rPr lang="en" sz="1600">
                          <a:solidFill>
                            <a:srgbClr val="000000"/>
                          </a:solidFill>
                          <a:latin typeface="Nunito Sans"/>
                          <a:ea typeface="Nunito Sans"/>
                          <a:cs typeface="Nunito Sans"/>
                          <a:sym typeface="Nunito Sans"/>
                        </a:rPr>
                        <a:t> the subject:</a:t>
                      </a:r>
                      <a:endParaRPr sz="1600">
                        <a:solidFill>
                          <a:srgbClr val="000000"/>
                        </a:solidFill>
                        <a:latin typeface="Nunito Sans"/>
                        <a:ea typeface="Nunito Sans"/>
                        <a:cs typeface="Nunito Sans"/>
                        <a:sym typeface="Nunito Sans"/>
                      </a:endParaRPr>
                    </a:p>
                    <a:p>
                      <a:pPr indent="-330200" lvl="0" marL="457200" rtl="0" algn="l">
                        <a:lnSpc>
                          <a:spcPct val="300000"/>
                        </a:lnSpc>
                        <a:spcBef>
                          <a:spcPts val="0"/>
                        </a:spcBef>
                        <a:spcAft>
                          <a:spcPts val="0"/>
                        </a:spcAft>
                        <a:buSzPts val="1600"/>
                        <a:buFont typeface="Nunito Sans"/>
                        <a:buAutoNum type="alphaLcParenR"/>
                      </a:pPr>
                      <a:r>
                        <a:rPr lang="en" sz="1600">
                          <a:solidFill>
                            <a:schemeClr val="dk1"/>
                          </a:solidFill>
                          <a:latin typeface="Nunito Sans"/>
                          <a:ea typeface="Nunito Sans"/>
                          <a:cs typeface="Nunito Sans"/>
                          <a:sym typeface="Nunito Sans"/>
                        </a:rPr>
                        <a:t>3</a:t>
                      </a:r>
                      <a:r>
                        <a:rPr i="1" lang="en" sz="1600">
                          <a:solidFill>
                            <a:schemeClr val="dk1"/>
                          </a:solidFill>
                          <a:latin typeface="Times New Roman"/>
                          <a:ea typeface="Times New Roman"/>
                          <a:cs typeface="Times New Roman"/>
                          <a:sym typeface="Times New Roman"/>
                        </a:rPr>
                        <a:t>x</a:t>
                      </a:r>
                      <a:r>
                        <a:rPr lang="en" sz="1600">
                          <a:solidFill>
                            <a:schemeClr val="dk1"/>
                          </a:solidFill>
                          <a:latin typeface="Nunito Sans"/>
                          <a:ea typeface="Nunito Sans"/>
                          <a:cs typeface="Nunito Sans"/>
                          <a:sym typeface="Nunito Sans"/>
                        </a:rPr>
                        <a:t> + 7 = </a:t>
                      </a:r>
                      <a:r>
                        <a:rPr i="1" lang="en" sz="1600">
                          <a:solidFill>
                            <a:schemeClr val="dk1"/>
                          </a:solidFill>
                          <a:latin typeface="Times New Roman"/>
                          <a:ea typeface="Times New Roman"/>
                          <a:cs typeface="Times New Roman"/>
                          <a:sym typeface="Times New Roman"/>
                        </a:rPr>
                        <a:t>z</a:t>
                      </a:r>
                      <a:endParaRPr i="1" sz="1500">
                        <a:solidFill>
                          <a:srgbClr val="000000"/>
                        </a:solidFill>
                        <a:latin typeface="Times New Roman"/>
                        <a:ea typeface="Times New Roman"/>
                        <a:cs typeface="Times New Roman"/>
                        <a:sym typeface="Times New Roman"/>
                      </a:endParaRPr>
                    </a:p>
                    <a:p>
                      <a:pPr indent="-336550" lvl="0" marL="457200" rtl="0" algn="l">
                        <a:lnSpc>
                          <a:spcPct val="300000"/>
                        </a:lnSpc>
                        <a:spcBef>
                          <a:spcPts val="0"/>
                        </a:spcBef>
                        <a:spcAft>
                          <a:spcPts val="0"/>
                        </a:spcAft>
                        <a:buSzPts val="1700"/>
                        <a:buFont typeface="Nunito Sans"/>
                        <a:buAutoNum type="alphaLcParenR"/>
                      </a:pPr>
                      <a:r>
                        <a:rPr lang="en" sz="1600">
                          <a:solidFill>
                            <a:schemeClr val="dk1"/>
                          </a:solidFill>
                          <a:latin typeface="Nunito Sans"/>
                          <a:ea typeface="Nunito Sans"/>
                          <a:cs typeface="Nunito Sans"/>
                          <a:sym typeface="Nunito Sans"/>
                        </a:rPr>
                        <a:t>18 - 2</a:t>
                      </a:r>
                      <a:r>
                        <a:rPr i="1" lang="en" sz="1600">
                          <a:solidFill>
                            <a:schemeClr val="dk1"/>
                          </a:solidFill>
                          <a:latin typeface="Times New Roman"/>
                          <a:ea typeface="Times New Roman"/>
                          <a:cs typeface="Times New Roman"/>
                          <a:sym typeface="Times New Roman"/>
                        </a:rPr>
                        <a:t>x</a:t>
                      </a:r>
                      <a:r>
                        <a:rPr lang="en" sz="1600">
                          <a:solidFill>
                            <a:schemeClr val="dk1"/>
                          </a:solidFill>
                          <a:latin typeface="Nunito Sans"/>
                          <a:ea typeface="Nunito Sans"/>
                          <a:cs typeface="Nunito Sans"/>
                          <a:sym typeface="Nunito Sans"/>
                        </a:rPr>
                        <a:t> = </a:t>
                      </a:r>
                      <a:r>
                        <a:rPr i="1" lang="en" sz="1600">
                          <a:solidFill>
                            <a:schemeClr val="dk1"/>
                          </a:solidFill>
                          <a:latin typeface="Times New Roman"/>
                          <a:ea typeface="Times New Roman"/>
                          <a:cs typeface="Times New Roman"/>
                          <a:sym typeface="Times New Roman"/>
                        </a:rPr>
                        <a:t>p</a:t>
                      </a:r>
                      <a:endParaRPr b="0"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What is:</a:t>
                      </a:r>
                      <a:endParaRPr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10% of 47?   </a:t>
                      </a:r>
                      <a:r>
                        <a:rPr lang="en" sz="1600">
                          <a:solidFill>
                            <a:srgbClr val="00BC89"/>
                          </a:solidFill>
                          <a:latin typeface="Nunito Sans"/>
                          <a:ea typeface="Nunito Sans"/>
                          <a:cs typeface="Nunito Sans"/>
                          <a:sym typeface="Nunito Sans"/>
                        </a:rPr>
                        <a:t>4.7</a:t>
                      </a:r>
                      <a:endParaRPr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75% of 60?   </a:t>
                      </a:r>
                      <a:r>
                        <a:rPr lang="en" sz="1600">
                          <a:solidFill>
                            <a:srgbClr val="00BC89"/>
                          </a:solidFill>
                          <a:latin typeface="Nunito Sans"/>
                          <a:ea typeface="Nunito Sans"/>
                          <a:cs typeface="Nunito Sans"/>
                          <a:sym typeface="Nunito Sans"/>
                        </a:rPr>
                        <a:t>45</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08072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latin typeface="Nunito Sans"/>
                          <a:ea typeface="Nunito Sans"/>
                          <a:cs typeface="Nunito Sans"/>
                          <a:sym typeface="Nunito Sans"/>
                        </a:rPr>
                        <a:t>Determine</a:t>
                      </a:r>
                      <a:r>
                        <a:rPr b="1" lang="en" sz="1600">
                          <a:solidFill>
                            <a:srgbClr val="000000"/>
                          </a:solidFill>
                          <a:latin typeface="Nunito Sans"/>
                          <a:ea typeface="Nunito Sans"/>
                          <a:cs typeface="Nunito Sans"/>
                          <a:sym typeface="Nunito Sans"/>
                        </a:rPr>
                        <a:t> the size of ang</a:t>
                      </a:r>
                      <a:r>
                        <a:rPr b="1" lang="en" sz="1600">
                          <a:latin typeface="Nunito Sans"/>
                          <a:ea typeface="Nunito Sans"/>
                          <a:cs typeface="Nunito Sans"/>
                          <a:sym typeface="Nunito Sans"/>
                        </a:rPr>
                        <a:t>le </a:t>
                      </a:r>
                      <a:r>
                        <a:rPr b="1" i="1" lang="en" sz="1600">
                          <a:latin typeface="Times New Roman"/>
                          <a:ea typeface="Times New Roman"/>
                          <a:cs typeface="Times New Roman"/>
                          <a:sym typeface="Times New Roman"/>
                        </a:rPr>
                        <a:t>a</a:t>
                      </a:r>
                      <a:r>
                        <a:rPr b="1" lang="en" sz="1600">
                          <a:latin typeface="Nunito Sans"/>
                          <a:ea typeface="Nunito Sans"/>
                          <a:cs typeface="Nunito Sans"/>
                          <a:sym typeface="Nunito Sans"/>
                        </a:rPr>
                        <a:t>. </a:t>
                      </a:r>
                      <a:r>
                        <a:rPr b="1" lang="en" sz="1600">
                          <a:solidFill>
                            <a:srgbClr val="00BC89"/>
                          </a:solidFill>
                          <a:latin typeface="Nunito Sans"/>
                          <a:ea typeface="Nunito Sans"/>
                          <a:cs typeface="Nunito Sans"/>
                          <a:sym typeface="Nunito Sans"/>
                        </a:rPr>
                        <a:t>68°</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chemeClr val="dk1"/>
                          </a:solidFill>
                          <a:latin typeface="Nunito Sans"/>
                          <a:ea typeface="Nunito Sans"/>
                          <a:cs typeface="Nunito Sans"/>
                          <a:sym typeface="Nunito Sans"/>
                        </a:rPr>
                        <a:t>A cube has:</a:t>
                      </a:r>
                      <a:endParaRPr b="1"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1" lang="en" sz="1600" u="sng">
                          <a:solidFill>
                            <a:srgbClr val="00BC89"/>
                          </a:solidFill>
                          <a:latin typeface="Nunito Sans"/>
                          <a:ea typeface="Nunito Sans"/>
                          <a:cs typeface="Nunito Sans"/>
                          <a:sym typeface="Nunito Sans"/>
                        </a:rPr>
                        <a:t>8</a:t>
                      </a:r>
                      <a:r>
                        <a:rPr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vertices</a:t>
                      </a:r>
                      <a:endParaRPr b="1"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1" lang="en" sz="1600" u="sng">
                          <a:solidFill>
                            <a:srgbClr val="00BC89"/>
                          </a:solidFill>
                          <a:latin typeface="Nunito Sans"/>
                          <a:ea typeface="Nunito Sans"/>
                          <a:cs typeface="Nunito Sans"/>
                          <a:sym typeface="Nunito Sans"/>
                        </a:rPr>
                        <a:t>12</a:t>
                      </a:r>
                      <a:r>
                        <a:rPr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edges</a:t>
                      </a:r>
                      <a:endParaRPr b="1"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1" lang="en" sz="1600" u="sng">
                          <a:solidFill>
                            <a:srgbClr val="00BC89"/>
                          </a:solidFill>
                          <a:latin typeface="Nunito Sans"/>
                          <a:ea typeface="Nunito Sans"/>
                          <a:cs typeface="Nunito Sans"/>
                          <a:sym typeface="Nunito Sans"/>
                        </a:rPr>
                        <a:t>6</a:t>
                      </a:r>
                      <a:r>
                        <a:rPr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faces</a:t>
                      </a:r>
                      <a:endParaRPr b="1"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189" name="Google Shape;189;p33"/>
          <p:cNvGrpSpPr/>
          <p:nvPr/>
        </p:nvGrpSpPr>
        <p:grpSpPr>
          <a:xfrm>
            <a:off x="658990" y="1195676"/>
            <a:ext cx="235655" cy="481300"/>
            <a:chOff x="4963775" y="5368401"/>
            <a:chExt cx="294900" cy="481300"/>
          </a:xfrm>
        </p:grpSpPr>
        <p:cxnSp>
          <p:nvCxnSpPr>
            <p:cNvPr id="190" name="Google Shape;190;p33"/>
            <p:cNvCxnSpPr/>
            <p:nvPr/>
          </p:nvCxnSpPr>
          <p:spPr>
            <a:xfrm>
              <a:off x="4963775" y="5609051"/>
              <a:ext cx="294900" cy="0"/>
            </a:xfrm>
            <a:prstGeom prst="straightConnector1">
              <a:avLst/>
            </a:prstGeom>
            <a:noFill/>
            <a:ln cap="flat" cmpd="sng" w="19050">
              <a:solidFill>
                <a:schemeClr val="dk1"/>
              </a:solidFill>
              <a:prstDash val="solid"/>
              <a:round/>
              <a:headEnd len="med" w="med" type="none"/>
              <a:tailEnd len="med" w="med" type="none"/>
            </a:ln>
          </p:spPr>
        </p:cxnSp>
        <p:sp>
          <p:nvSpPr>
            <p:cNvPr id="191" name="Google Shape;191;p33"/>
            <p:cNvSpPr txBox="1"/>
            <p:nvPr/>
          </p:nvSpPr>
          <p:spPr>
            <a:xfrm>
              <a:off x="4963775" y="56343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5</a:t>
              </a:r>
              <a:endParaRPr b="1">
                <a:solidFill>
                  <a:schemeClr val="dk1"/>
                </a:solidFill>
                <a:latin typeface="Nunito Sans"/>
                <a:ea typeface="Nunito Sans"/>
                <a:cs typeface="Nunito Sans"/>
                <a:sym typeface="Nunito Sans"/>
              </a:endParaRPr>
            </a:p>
          </p:txBody>
        </p:sp>
        <p:sp>
          <p:nvSpPr>
            <p:cNvPr id="192" name="Google Shape;192;p33"/>
            <p:cNvSpPr txBox="1"/>
            <p:nvPr/>
          </p:nvSpPr>
          <p:spPr>
            <a:xfrm>
              <a:off x="4963775" y="53684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1</a:t>
              </a:r>
              <a:endParaRPr b="1">
                <a:solidFill>
                  <a:schemeClr val="dk1"/>
                </a:solidFill>
                <a:latin typeface="Nunito Sans"/>
                <a:ea typeface="Nunito Sans"/>
                <a:cs typeface="Nunito Sans"/>
                <a:sym typeface="Nunito Sans"/>
              </a:endParaRPr>
            </a:p>
          </p:txBody>
        </p:sp>
      </p:grpSp>
      <p:grpSp>
        <p:nvGrpSpPr>
          <p:cNvPr id="193" name="Google Shape;193;p33"/>
          <p:cNvGrpSpPr/>
          <p:nvPr/>
        </p:nvGrpSpPr>
        <p:grpSpPr>
          <a:xfrm>
            <a:off x="658990" y="1785333"/>
            <a:ext cx="235655" cy="481300"/>
            <a:chOff x="4963775" y="5348458"/>
            <a:chExt cx="294900" cy="481300"/>
          </a:xfrm>
        </p:grpSpPr>
        <p:cxnSp>
          <p:nvCxnSpPr>
            <p:cNvPr id="194" name="Google Shape;194;p33"/>
            <p:cNvCxnSpPr/>
            <p:nvPr/>
          </p:nvCxnSpPr>
          <p:spPr>
            <a:xfrm>
              <a:off x="4963775" y="5589108"/>
              <a:ext cx="294900" cy="0"/>
            </a:xfrm>
            <a:prstGeom prst="straightConnector1">
              <a:avLst/>
            </a:prstGeom>
            <a:noFill/>
            <a:ln cap="flat" cmpd="sng" w="19050">
              <a:solidFill>
                <a:schemeClr val="dk1"/>
              </a:solidFill>
              <a:prstDash val="solid"/>
              <a:round/>
              <a:headEnd len="med" w="med" type="none"/>
              <a:tailEnd len="med" w="med" type="none"/>
            </a:ln>
          </p:spPr>
        </p:cxnSp>
        <p:sp>
          <p:nvSpPr>
            <p:cNvPr id="195" name="Google Shape;195;p33"/>
            <p:cNvSpPr txBox="1"/>
            <p:nvPr/>
          </p:nvSpPr>
          <p:spPr>
            <a:xfrm>
              <a:off x="4963775"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3</a:t>
              </a:r>
              <a:endParaRPr b="1">
                <a:solidFill>
                  <a:schemeClr val="dk1"/>
                </a:solidFill>
                <a:latin typeface="Nunito Sans"/>
                <a:ea typeface="Nunito Sans"/>
                <a:cs typeface="Nunito Sans"/>
                <a:sym typeface="Nunito Sans"/>
              </a:endParaRPr>
            </a:p>
          </p:txBody>
        </p:sp>
        <p:sp>
          <p:nvSpPr>
            <p:cNvPr id="196" name="Google Shape;196;p33"/>
            <p:cNvSpPr txBox="1"/>
            <p:nvPr/>
          </p:nvSpPr>
          <p:spPr>
            <a:xfrm>
              <a:off x="4963775" y="53484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2</a:t>
              </a:r>
              <a:endParaRPr b="1">
                <a:solidFill>
                  <a:schemeClr val="dk1"/>
                </a:solidFill>
                <a:latin typeface="Nunito Sans"/>
                <a:ea typeface="Nunito Sans"/>
                <a:cs typeface="Nunito Sans"/>
                <a:sym typeface="Nunito Sans"/>
              </a:endParaRPr>
            </a:p>
          </p:txBody>
        </p:sp>
      </p:grpSp>
      <p:sp>
        <p:nvSpPr>
          <p:cNvPr id="197" name="Google Shape;197;p33"/>
          <p:cNvSpPr txBox="1"/>
          <p:nvPr/>
        </p:nvSpPr>
        <p:spPr>
          <a:xfrm>
            <a:off x="894650" y="1220775"/>
            <a:ext cx="13239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of 35   </a:t>
            </a:r>
            <a:r>
              <a:rPr b="1" lang="en" sz="1600">
                <a:solidFill>
                  <a:srgbClr val="00BC89"/>
                </a:solidFill>
                <a:latin typeface="Nunito Sans"/>
                <a:ea typeface="Nunito Sans"/>
                <a:cs typeface="Nunito Sans"/>
                <a:sym typeface="Nunito Sans"/>
              </a:rPr>
              <a:t>7</a:t>
            </a:r>
            <a:endParaRPr/>
          </a:p>
        </p:txBody>
      </p:sp>
      <p:sp>
        <p:nvSpPr>
          <p:cNvPr id="198" name="Google Shape;198;p33"/>
          <p:cNvSpPr txBox="1"/>
          <p:nvPr/>
        </p:nvSpPr>
        <p:spPr>
          <a:xfrm>
            <a:off x="894650" y="1785325"/>
            <a:ext cx="14391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of 24   </a:t>
            </a:r>
            <a:r>
              <a:rPr b="1" lang="en" sz="1600">
                <a:solidFill>
                  <a:srgbClr val="00BC89"/>
                </a:solidFill>
                <a:latin typeface="Nunito Sans"/>
                <a:ea typeface="Nunito Sans"/>
                <a:cs typeface="Nunito Sans"/>
                <a:sym typeface="Nunito Sans"/>
              </a:rPr>
              <a:t>16</a:t>
            </a:r>
            <a:endParaRPr/>
          </a:p>
        </p:txBody>
      </p:sp>
      <p:sp>
        <p:nvSpPr>
          <p:cNvPr id="199" name="Google Shape;199;p33"/>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9: Day 2</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grpSp>
        <p:nvGrpSpPr>
          <p:cNvPr id="200" name="Google Shape;200;p33"/>
          <p:cNvGrpSpPr/>
          <p:nvPr/>
        </p:nvGrpSpPr>
        <p:grpSpPr>
          <a:xfrm>
            <a:off x="4707950" y="1195100"/>
            <a:ext cx="790300" cy="481300"/>
            <a:chOff x="4707950" y="1195100"/>
            <a:chExt cx="790300" cy="481300"/>
          </a:xfrm>
        </p:grpSpPr>
        <p:cxnSp>
          <p:nvCxnSpPr>
            <p:cNvPr id="201" name="Google Shape;201;p33"/>
            <p:cNvCxnSpPr/>
            <p:nvPr/>
          </p:nvCxnSpPr>
          <p:spPr>
            <a:xfrm>
              <a:off x="5057850" y="1435750"/>
              <a:ext cx="440400" cy="1200"/>
            </a:xfrm>
            <a:prstGeom prst="straightConnector1">
              <a:avLst/>
            </a:prstGeom>
            <a:noFill/>
            <a:ln cap="flat" cmpd="sng" w="19050">
              <a:solidFill>
                <a:srgbClr val="00BC89"/>
              </a:solidFill>
              <a:prstDash val="solid"/>
              <a:round/>
              <a:headEnd len="med" w="med" type="none"/>
              <a:tailEnd len="med" w="med" type="none"/>
            </a:ln>
          </p:spPr>
        </p:cxnSp>
        <p:sp>
          <p:nvSpPr>
            <p:cNvPr id="202" name="Google Shape;202;p33"/>
            <p:cNvSpPr txBox="1"/>
            <p:nvPr/>
          </p:nvSpPr>
          <p:spPr>
            <a:xfrm>
              <a:off x="5130600" y="146100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3</a:t>
              </a:r>
              <a:endParaRPr b="1">
                <a:solidFill>
                  <a:srgbClr val="00BC89"/>
                </a:solidFill>
                <a:latin typeface="Nunito Sans"/>
                <a:ea typeface="Nunito Sans"/>
                <a:cs typeface="Nunito Sans"/>
                <a:sym typeface="Nunito Sans"/>
              </a:endParaRPr>
            </a:p>
          </p:txBody>
        </p:sp>
        <p:sp>
          <p:nvSpPr>
            <p:cNvPr id="203" name="Google Shape;203;p33"/>
            <p:cNvSpPr txBox="1"/>
            <p:nvPr/>
          </p:nvSpPr>
          <p:spPr>
            <a:xfrm>
              <a:off x="5063850" y="1195100"/>
              <a:ext cx="4284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solidFill>
                    <a:srgbClr val="00BC89"/>
                  </a:solidFill>
                  <a:latin typeface="Times New Roman"/>
                  <a:ea typeface="Times New Roman"/>
                  <a:cs typeface="Times New Roman"/>
                  <a:sym typeface="Times New Roman"/>
                </a:rPr>
                <a:t>z</a:t>
              </a:r>
              <a:r>
                <a:rPr b="1" i="1" lang="en">
                  <a:solidFill>
                    <a:srgbClr val="00BC89"/>
                  </a:solidFill>
                  <a:latin typeface="Times New Roman"/>
                  <a:ea typeface="Times New Roman"/>
                  <a:cs typeface="Times New Roman"/>
                  <a:sym typeface="Times New Roman"/>
                </a:rPr>
                <a:t> </a:t>
              </a:r>
              <a:r>
                <a:rPr b="1" lang="en">
                  <a:solidFill>
                    <a:srgbClr val="00BC89"/>
                  </a:solidFill>
                  <a:latin typeface="Nunito Sans"/>
                  <a:ea typeface="Nunito Sans"/>
                  <a:cs typeface="Nunito Sans"/>
                  <a:sym typeface="Nunito Sans"/>
                </a:rPr>
                <a:t>-7</a:t>
              </a:r>
              <a:endParaRPr b="1">
                <a:solidFill>
                  <a:srgbClr val="00BC89"/>
                </a:solidFill>
                <a:latin typeface="Nunito Sans"/>
                <a:ea typeface="Nunito Sans"/>
                <a:cs typeface="Nunito Sans"/>
                <a:sym typeface="Nunito Sans"/>
              </a:endParaRPr>
            </a:p>
          </p:txBody>
        </p:sp>
        <p:sp>
          <p:nvSpPr>
            <p:cNvPr id="204" name="Google Shape;204;p33"/>
            <p:cNvSpPr txBox="1"/>
            <p:nvPr/>
          </p:nvSpPr>
          <p:spPr>
            <a:xfrm>
              <a:off x="4707950" y="13280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solidFill>
                    <a:srgbClr val="00BC89"/>
                  </a:solidFill>
                  <a:latin typeface="Times New Roman"/>
                  <a:ea typeface="Times New Roman"/>
                  <a:cs typeface="Times New Roman"/>
                  <a:sym typeface="Times New Roman"/>
                </a:rPr>
                <a:t>x </a:t>
              </a:r>
              <a:r>
                <a:rPr b="1" lang="en">
                  <a:solidFill>
                    <a:srgbClr val="00BC89"/>
                  </a:solidFill>
                  <a:latin typeface="Nunito Sans"/>
                  <a:ea typeface="Nunito Sans"/>
                  <a:cs typeface="Nunito Sans"/>
                  <a:sym typeface="Nunito Sans"/>
                </a:rPr>
                <a:t>=</a:t>
              </a:r>
              <a:endParaRPr b="1">
                <a:solidFill>
                  <a:srgbClr val="00BC89"/>
                </a:solidFill>
                <a:latin typeface="Nunito Sans"/>
                <a:ea typeface="Nunito Sans"/>
                <a:cs typeface="Nunito Sans"/>
                <a:sym typeface="Nunito Sans"/>
              </a:endParaRPr>
            </a:p>
          </p:txBody>
        </p:sp>
      </p:grpSp>
      <p:grpSp>
        <p:nvGrpSpPr>
          <p:cNvPr id="205" name="Google Shape;205;p33"/>
          <p:cNvGrpSpPr/>
          <p:nvPr/>
        </p:nvGrpSpPr>
        <p:grpSpPr>
          <a:xfrm>
            <a:off x="4719865" y="1785775"/>
            <a:ext cx="923198" cy="481300"/>
            <a:chOff x="4699913" y="982421"/>
            <a:chExt cx="923198" cy="481300"/>
          </a:xfrm>
        </p:grpSpPr>
        <p:cxnSp>
          <p:nvCxnSpPr>
            <p:cNvPr id="206" name="Google Shape;206;p33"/>
            <p:cNvCxnSpPr/>
            <p:nvPr/>
          </p:nvCxnSpPr>
          <p:spPr>
            <a:xfrm>
              <a:off x="5049811" y="1223071"/>
              <a:ext cx="573300" cy="1200"/>
            </a:xfrm>
            <a:prstGeom prst="straightConnector1">
              <a:avLst/>
            </a:prstGeom>
            <a:noFill/>
            <a:ln cap="flat" cmpd="sng" w="19050">
              <a:solidFill>
                <a:srgbClr val="00BC89"/>
              </a:solidFill>
              <a:prstDash val="solid"/>
              <a:round/>
              <a:headEnd len="med" w="med" type="none"/>
              <a:tailEnd len="med" w="med" type="none"/>
            </a:ln>
          </p:spPr>
        </p:cxnSp>
        <p:sp>
          <p:nvSpPr>
            <p:cNvPr id="207" name="Google Shape;207;p33"/>
            <p:cNvSpPr txBox="1"/>
            <p:nvPr/>
          </p:nvSpPr>
          <p:spPr>
            <a:xfrm>
              <a:off x="5144532" y="1248321"/>
              <a:ext cx="3840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2</a:t>
              </a:r>
              <a:endParaRPr b="1">
                <a:solidFill>
                  <a:srgbClr val="00BC89"/>
                </a:solidFill>
                <a:latin typeface="Nunito Sans"/>
                <a:ea typeface="Nunito Sans"/>
                <a:cs typeface="Nunito Sans"/>
                <a:sym typeface="Nunito Sans"/>
              </a:endParaRPr>
            </a:p>
          </p:txBody>
        </p:sp>
        <p:sp>
          <p:nvSpPr>
            <p:cNvPr id="208" name="Google Shape;208;p33"/>
            <p:cNvSpPr txBox="1"/>
            <p:nvPr/>
          </p:nvSpPr>
          <p:spPr>
            <a:xfrm>
              <a:off x="5057623" y="982421"/>
              <a:ext cx="5577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18 </a:t>
              </a:r>
              <a:r>
                <a:rPr b="1" lang="en">
                  <a:solidFill>
                    <a:srgbClr val="00BC89"/>
                  </a:solidFill>
                  <a:latin typeface="Nunito Sans"/>
                  <a:ea typeface="Nunito Sans"/>
                  <a:cs typeface="Nunito Sans"/>
                  <a:sym typeface="Nunito Sans"/>
                </a:rPr>
                <a:t>- </a:t>
              </a:r>
              <a:r>
                <a:rPr b="1" i="1" lang="en">
                  <a:solidFill>
                    <a:srgbClr val="00BC89"/>
                  </a:solidFill>
                  <a:latin typeface="Times New Roman"/>
                  <a:ea typeface="Times New Roman"/>
                  <a:cs typeface="Times New Roman"/>
                  <a:sym typeface="Times New Roman"/>
                </a:rPr>
                <a:t>p</a:t>
              </a:r>
              <a:endParaRPr b="1" i="1">
                <a:solidFill>
                  <a:srgbClr val="00BC89"/>
                </a:solidFill>
                <a:latin typeface="Times New Roman"/>
                <a:ea typeface="Times New Roman"/>
                <a:cs typeface="Times New Roman"/>
                <a:sym typeface="Times New Roman"/>
              </a:endParaRPr>
            </a:p>
          </p:txBody>
        </p:sp>
        <p:sp>
          <p:nvSpPr>
            <p:cNvPr id="209" name="Google Shape;209;p33"/>
            <p:cNvSpPr txBox="1"/>
            <p:nvPr/>
          </p:nvSpPr>
          <p:spPr>
            <a:xfrm>
              <a:off x="4699913" y="1115375"/>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solidFill>
                    <a:srgbClr val="00BC89"/>
                  </a:solidFill>
                  <a:latin typeface="Times New Roman"/>
                  <a:ea typeface="Times New Roman"/>
                  <a:cs typeface="Times New Roman"/>
                  <a:sym typeface="Times New Roman"/>
                </a:rPr>
                <a:t>x </a:t>
              </a:r>
              <a:r>
                <a:rPr b="1" lang="en">
                  <a:solidFill>
                    <a:srgbClr val="00BC89"/>
                  </a:solidFill>
                  <a:latin typeface="Nunito Sans"/>
                  <a:ea typeface="Nunito Sans"/>
                  <a:cs typeface="Nunito Sans"/>
                  <a:sym typeface="Nunito Sans"/>
                </a:rPr>
                <a:t>=</a:t>
              </a:r>
              <a:endParaRPr b="1">
                <a:solidFill>
                  <a:srgbClr val="00BC89"/>
                </a:solidFill>
                <a:latin typeface="Nunito Sans"/>
                <a:ea typeface="Nunito Sans"/>
                <a:cs typeface="Nunito Sans"/>
                <a:sym typeface="Nunito Sans"/>
              </a:endParaRPr>
            </a:p>
          </p:txBody>
        </p:sp>
      </p:grpSp>
      <p:pic>
        <p:nvPicPr>
          <p:cNvPr id="210" name="Google Shape;210;p33"/>
          <p:cNvPicPr preferRelativeResize="0"/>
          <p:nvPr/>
        </p:nvPicPr>
        <p:blipFill>
          <a:blip r:embed="rId3">
            <a:alphaModFix/>
          </a:blip>
          <a:stretch>
            <a:fillRect/>
          </a:stretch>
        </p:blipFill>
        <p:spPr>
          <a:xfrm>
            <a:off x="1425650" y="2766113"/>
            <a:ext cx="1828800" cy="1645920"/>
          </a:xfrm>
          <a:prstGeom prst="rect">
            <a:avLst/>
          </a:prstGeom>
          <a:noFill/>
          <a:ln>
            <a:noFill/>
          </a:ln>
        </p:spPr>
      </p:pic>
      <p:pic>
        <p:nvPicPr>
          <p:cNvPr id="211" name="Google Shape;211;p33"/>
          <p:cNvPicPr preferRelativeResize="0"/>
          <p:nvPr/>
        </p:nvPicPr>
        <p:blipFill>
          <a:blip r:embed="rId4">
            <a:alphaModFix/>
          </a:blip>
          <a:stretch>
            <a:fillRect/>
          </a:stretch>
        </p:blipFill>
        <p:spPr>
          <a:xfrm>
            <a:off x="6923788" y="3151925"/>
            <a:ext cx="1323975" cy="11620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graphicFrame>
        <p:nvGraphicFramePr>
          <p:cNvPr id="216" name="Google Shape;216;p34"/>
          <p:cNvGraphicFramePr/>
          <p:nvPr/>
        </p:nvGraphicFramePr>
        <p:xfrm>
          <a:off x="108044" y="862525"/>
          <a:ext cx="3000000" cy="3000000"/>
        </p:xfrm>
        <a:graphic>
          <a:graphicData uri="http://schemas.openxmlformats.org/drawingml/2006/table">
            <a:tbl>
              <a:tblPr bandRow="1" firstRow="1">
                <a:noFill/>
                <a:tableStyleId>{0BE0E263-8A15-4310-B76F-07DC76FAB308}</a:tableStyleId>
              </a:tblPr>
              <a:tblGrid>
                <a:gridCol w="1546950"/>
                <a:gridCol w="1301375"/>
                <a:gridCol w="1615625"/>
                <a:gridCol w="1350275"/>
                <a:gridCol w="3007550"/>
              </a:tblGrid>
              <a:tr h="1500700">
                <a:tc gridSpan="2">
                  <a:txBody>
                    <a:bodyPr/>
                    <a:lstStyle/>
                    <a:p>
                      <a:pPr indent="-330200" lvl="0" marL="457200" rtl="0" algn="l">
                        <a:spcBef>
                          <a:spcPts val="0"/>
                        </a:spcBef>
                        <a:spcAft>
                          <a:spcPts val="0"/>
                        </a:spcAft>
                        <a:buClr>
                          <a:schemeClr val="dk1"/>
                        </a:buClr>
                        <a:buSzPts val="1600"/>
                        <a:buFont typeface="Nunito Sans"/>
                        <a:buAutoNum type="arabicParenR"/>
                      </a:pPr>
                      <a:r>
                        <a:rPr lang="en" sz="1600">
                          <a:solidFill>
                            <a:schemeClr val="dk1"/>
                          </a:solidFill>
                          <a:latin typeface="Nunito Sans"/>
                          <a:ea typeface="Nunito Sans"/>
                          <a:cs typeface="Nunito Sans"/>
                          <a:sym typeface="Nunito Sans"/>
                        </a:rPr>
                        <a:t>Work out:</a:t>
                      </a:r>
                      <a:endParaRPr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Make </a:t>
                      </a:r>
                      <a:r>
                        <a:rPr i="1" lang="en" sz="1600">
                          <a:solidFill>
                            <a:schemeClr val="dk1"/>
                          </a:solidFill>
                          <a:latin typeface="Times New Roman"/>
                          <a:ea typeface="Times New Roman"/>
                          <a:cs typeface="Times New Roman"/>
                          <a:sym typeface="Times New Roman"/>
                        </a:rPr>
                        <a:t>x</a:t>
                      </a:r>
                      <a:r>
                        <a:rPr lang="en" sz="1600">
                          <a:solidFill>
                            <a:srgbClr val="000000"/>
                          </a:solidFill>
                          <a:latin typeface="Nunito Sans"/>
                          <a:ea typeface="Nunito Sans"/>
                          <a:cs typeface="Nunito Sans"/>
                          <a:sym typeface="Nunito Sans"/>
                        </a:rPr>
                        <a:t> the subject:</a:t>
                      </a:r>
                      <a:endParaRPr sz="1600">
                        <a:solidFill>
                          <a:srgbClr val="000000"/>
                        </a:solidFill>
                        <a:latin typeface="Nunito Sans"/>
                        <a:ea typeface="Nunito Sans"/>
                        <a:cs typeface="Nunito Sans"/>
                        <a:sym typeface="Nunito Sans"/>
                      </a:endParaRPr>
                    </a:p>
                    <a:p>
                      <a:pPr indent="-330200" lvl="0" marL="457200" rtl="0" algn="l">
                        <a:lnSpc>
                          <a:spcPct val="250000"/>
                        </a:lnSpc>
                        <a:spcBef>
                          <a:spcPts val="0"/>
                        </a:spcBef>
                        <a:spcAft>
                          <a:spcPts val="0"/>
                        </a:spcAft>
                        <a:buSzPts val="1600"/>
                        <a:buFont typeface="Nunito Sans"/>
                        <a:buAutoNum type="alphaLcParenR"/>
                      </a:pPr>
                      <a:r>
                        <a:t/>
                      </a:r>
                      <a:endParaRPr i="1" sz="1500">
                        <a:solidFill>
                          <a:srgbClr val="000000"/>
                        </a:solidFill>
                        <a:latin typeface="Times New Roman"/>
                        <a:ea typeface="Times New Roman"/>
                        <a:cs typeface="Times New Roman"/>
                        <a:sym typeface="Times New Roman"/>
                      </a:endParaRPr>
                    </a:p>
                    <a:p>
                      <a:pPr indent="-336550" lvl="0" marL="457200" rtl="0" algn="l">
                        <a:lnSpc>
                          <a:spcPct val="250000"/>
                        </a:lnSpc>
                        <a:spcBef>
                          <a:spcPts val="0"/>
                        </a:spcBef>
                        <a:spcAft>
                          <a:spcPts val="0"/>
                        </a:spcAft>
                        <a:buSzPts val="1700"/>
                        <a:buFont typeface="Nunito Sans"/>
                        <a:buAutoNum type="alphaLcParenR"/>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What is:</a:t>
                      </a:r>
                      <a:endParaRPr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5% of 80?</a:t>
                      </a:r>
                      <a:endParaRPr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20% of 65?</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88500">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Work out the size of angle</a:t>
                      </a:r>
                      <a:r>
                        <a:rPr lang="en" sz="1600">
                          <a:solidFill>
                            <a:srgbClr val="000000"/>
                          </a:solidFill>
                          <a:latin typeface="Nunito Sans"/>
                          <a:ea typeface="Nunito Sans"/>
                          <a:cs typeface="Nunito Sans"/>
                          <a:sym typeface="Nunito Sans"/>
                        </a:rPr>
                        <a:t> </a:t>
                      </a:r>
                      <a:r>
                        <a:rPr b="1" i="1" lang="en" sz="1600">
                          <a:solidFill>
                            <a:srgbClr val="000000"/>
                          </a:solidFill>
                          <a:latin typeface="Times New Roman"/>
                          <a:ea typeface="Times New Roman"/>
                          <a:cs typeface="Times New Roman"/>
                          <a:sym typeface="Times New Roman"/>
                        </a:rPr>
                        <a:t>p</a:t>
                      </a:r>
                      <a:r>
                        <a:rPr lang="en" sz="1600">
                          <a:solidFill>
                            <a:srgbClr val="000000"/>
                          </a:solidFill>
                          <a:latin typeface="Nunito Sans"/>
                          <a:ea typeface="Nunito Sans"/>
                          <a:cs typeface="Nunito Sans"/>
                          <a:sym typeface="Nunito Sans"/>
                        </a:rPr>
                        <a:t>.</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chemeClr val="dk1"/>
                          </a:solidFill>
                          <a:latin typeface="Nunito Sans"/>
                          <a:ea typeface="Nunito Sans"/>
                          <a:cs typeface="Nunito Sans"/>
                          <a:sym typeface="Nunito Sans"/>
                        </a:rPr>
                        <a:t>A tetrahedron has:</a:t>
                      </a:r>
                      <a:endParaRPr b="1"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 sz="1600" u="sng">
                          <a:solidFill>
                            <a:schemeClr val="dk1"/>
                          </a:solidFill>
                          <a:latin typeface="Nunito Sans"/>
                          <a:ea typeface="Nunito Sans"/>
                          <a:cs typeface="Nunito Sans"/>
                          <a:sym typeface="Nunito Sans"/>
                        </a:rPr>
                        <a:t>⠀⠀</a:t>
                      </a:r>
                      <a:r>
                        <a:rPr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vertices</a:t>
                      </a:r>
                      <a:endParaRPr b="1"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 sz="1600" u="sng">
                          <a:solidFill>
                            <a:schemeClr val="dk1"/>
                          </a:solidFill>
                          <a:latin typeface="Nunito Sans"/>
                          <a:ea typeface="Nunito Sans"/>
                          <a:cs typeface="Nunito Sans"/>
                          <a:sym typeface="Nunito Sans"/>
                        </a:rPr>
                        <a:t>⠀⠀</a:t>
                      </a:r>
                      <a:r>
                        <a:rPr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faces</a:t>
                      </a:r>
                      <a:endParaRPr b="1"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217" name="Google Shape;217;p34"/>
          <p:cNvGrpSpPr/>
          <p:nvPr/>
        </p:nvGrpSpPr>
        <p:grpSpPr>
          <a:xfrm>
            <a:off x="658990" y="1195676"/>
            <a:ext cx="235655" cy="481300"/>
            <a:chOff x="4963775" y="5368401"/>
            <a:chExt cx="294900" cy="481300"/>
          </a:xfrm>
        </p:grpSpPr>
        <p:cxnSp>
          <p:nvCxnSpPr>
            <p:cNvPr id="218" name="Google Shape;218;p34"/>
            <p:cNvCxnSpPr/>
            <p:nvPr/>
          </p:nvCxnSpPr>
          <p:spPr>
            <a:xfrm>
              <a:off x="4963775" y="5609051"/>
              <a:ext cx="294900" cy="0"/>
            </a:xfrm>
            <a:prstGeom prst="straightConnector1">
              <a:avLst/>
            </a:prstGeom>
            <a:noFill/>
            <a:ln cap="flat" cmpd="sng" w="19050">
              <a:solidFill>
                <a:schemeClr val="dk1"/>
              </a:solidFill>
              <a:prstDash val="solid"/>
              <a:round/>
              <a:headEnd len="med" w="med" type="none"/>
              <a:tailEnd len="med" w="med" type="none"/>
            </a:ln>
          </p:spPr>
        </p:cxnSp>
        <p:sp>
          <p:nvSpPr>
            <p:cNvPr id="219" name="Google Shape;219;p34"/>
            <p:cNvSpPr txBox="1"/>
            <p:nvPr/>
          </p:nvSpPr>
          <p:spPr>
            <a:xfrm>
              <a:off x="4963775" y="56343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4</a:t>
              </a:r>
              <a:endParaRPr b="1">
                <a:solidFill>
                  <a:schemeClr val="dk1"/>
                </a:solidFill>
                <a:latin typeface="Nunito Sans"/>
                <a:ea typeface="Nunito Sans"/>
                <a:cs typeface="Nunito Sans"/>
                <a:sym typeface="Nunito Sans"/>
              </a:endParaRPr>
            </a:p>
          </p:txBody>
        </p:sp>
        <p:sp>
          <p:nvSpPr>
            <p:cNvPr id="220" name="Google Shape;220;p34"/>
            <p:cNvSpPr txBox="1"/>
            <p:nvPr/>
          </p:nvSpPr>
          <p:spPr>
            <a:xfrm>
              <a:off x="4963775" y="53684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3</a:t>
              </a:r>
              <a:endParaRPr b="1">
                <a:solidFill>
                  <a:schemeClr val="dk1"/>
                </a:solidFill>
                <a:latin typeface="Nunito Sans"/>
                <a:ea typeface="Nunito Sans"/>
                <a:cs typeface="Nunito Sans"/>
                <a:sym typeface="Nunito Sans"/>
              </a:endParaRPr>
            </a:p>
          </p:txBody>
        </p:sp>
      </p:grpSp>
      <p:grpSp>
        <p:nvGrpSpPr>
          <p:cNvPr id="221" name="Google Shape;221;p34"/>
          <p:cNvGrpSpPr/>
          <p:nvPr/>
        </p:nvGrpSpPr>
        <p:grpSpPr>
          <a:xfrm>
            <a:off x="658990" y="1785333"/>
            <a:ext cx="235655" cy="481300"/>
            <a:chOff x="4963775" y="5348458"/>
            <a:chExt cx="294900" cy="481300"/>
          </a:xfrm>
        </p:grpSpPr>
        <p:cxnSp>
          <p:nvCxnSpPr>
            <p:cNvPr id="222" name="Google Shape;222;p34"/>
            <p:cNvCxnSpPr/>
            <p:nvPr/>
          </p:nvCxnSpPr>
          <p:spPr>
            <a:xfrm>
              <a:off x="4963775" y="5589108"/>
              <a:ext cx="294900" cy="0"/>
            </a:xfrm>
            <a:prstGeom prst="straightConnector1">
              <a:avLst/>
            </a:prstGeom>
            <a:noFill/>
            <a:ln cap="flat" cmpd="sng" w="19050">
              <a:solidFill>
                <a:schemeClr val="dk1"/>
              </a:solidFill>
              <a:prstDash val="solid"/>
              <a:round/>
              <a:headEnd len="med" w="med" type="none"/>
              <a:tailEnd len="med" w="med" type="none"/>
            </a:ln>
          </p:spPr>
        </p:cxnSp>
        <p:sp>
          <p:nvSpPr>
            <p:cNvPr id="223" name="Google Shape;223;p34"/>
            <p:cNvSpPr txBox="1"/>
            <p:nvPr/>
          </p:nvSpPr>
          <p:spPr>
            <a:xfrm>
              <a:off x="4963775"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7</a:t>
              </a:r>
              <a:endParaRPr b="1">
                <a:solidFill>
                  <a:schemeClr val="dk1"/>
                </a:solidFill>
                <a:latin typeface="Nunito Sans"/>
                <a:ea typeface="Nunito Sans"/>
                <a:cs typeface="Nunito Sans"/>
                <a:sym typeface="Nunito Sans"/>
              </a:endParaRPr>
            </a:p>
          </p:txBody>
        </p:sp>
        <p:sp>
          <p:nvSpPr>
            <p:cNvPr id="224" name="Google Shape;224;p34"/>
            <p:cNvSpPr txBox="1"/>
            <p:nvPr/>
          </p:nvSpPr>
          <p:spPr>
            <a:xfrm>
              <a:off x="4963775" y="53484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4</a:t>
              </a:r>
              <a:endParaRPr b="1">
                <a:solidFill>
                  <a:schemeClr val="dk1"/>
                </a:solidFill>
                <a:latin typeface="Nunito Sans"/>
                <a:ea typeface="Nunito Sans"/>
                <a:cs typeface="Nunito Sans"/>
                <a:sym typeface="Nunito Sans"/>
              </a:endParaRPr>
            </a:p>
          </p:txBody>
        </p:sp>
      </p:grpSp>
      <p:sp>
        <p:nvSpPr>
          <p:cNvPr id="225" name="Google Shape;225;p34"/>
          <p:cNvSpPr txBox="1"/>
          <p:nvPr/>
        </p:nvSpPr>
        <p:spPr>
          <a:xfrm>
            <a:off x="894650" y="1220775"/>
            <a:ext cx="768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of 32</a:t>
            </a:r>
            <a:endParaRPr/>
          </a:p>
        </p:txBody>
      </p:sp>
      <p:sp>
        <p:nvSpPr>
          <p:cNvPr id="226" name="Google Shape;226;p34"/>
          <p:cNvSpPr txBox="1"/>
          <p:nvPr/>
        </p:nvSpPr>
        <p:spPr>
          <a:xfrm>
            <a:off x="894650" y="1785325"/>
            <a:ext cx="768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of 28</a:t>
            </a:r>
            <a:endParaRPr/>
          </a:p>
        </p:txBody>
      </p:sp>
      <p:sp>
        <p:nvSpPr>
          <p:cNvPr id="227" name="Google Shape;227;p34"/>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9: Day 3</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grpSp>
        <p:nvGrpSpPr>
          <p:cNvPr id="228" name="Google Shape;228;p34"/>
          <p:cNvGrpSpPr/>
          <p:nvPr/>
        </p:nvGrpSpPr>
        <p:grpSpPr>
          <a:xfrm>
            <a:off x="3510537" y="1171566"/>
            <a:ext cx="235655" cy="481300"/>
            <a:chOff x="4963775" y="5368401"/>
            <a:chExt cx="294900" cy="481300"/>
          </a:xfrm>
        </p:grpSpPr>
        <p:cxnSp>
          <p:nvCxnSpPr>
            <p:cNvPr id="229" name="Google Shape;229;p34"/>
            <p:cNvCxnSpPr/>
            <p:nvPr/>
          </p:nvCxnSpPr>
          <p:spPr>
            <a:xfrm>
              <a:off x="4963775" y="5609051"/>
              <a:ext cx="294900" cy="0"/>
            </a:xfrm>
            <a:prstGeom prst="straightConnector1">
              <a:avLst/>
            </a:prstGeom>
            <a:noFill/>
            <a:ln cap="flat" cmpd="sng" w="19050">
              <a:solidFill>
                <a:schemeClr val="dk1"/>
              </a:solidFill>
              <a:prstDash val="solid"/>
              <a:round/>
              <a:headEnd len="med" w="med" type="none"/>
              <a:tailEnd len="med" w="med" type="none"/>
            </a:ln>
          </p:spPr>
        </p:cxnSp>
        <p:sp>
          <p:nvSpPr>
            <p:cNvPr id="230" name="Google Shape;230;p34"/>
            <p:cNvSpPr txBox="1"/>
            <p:nvPr/>
          </p:nvSpPr>
          <p:spPr>
            <a:xfrm>
              <a:off x="4963775" y="56343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7</a:t>
              </a:r>
              <a:endParaRPr b="1">
                <a:solidFill>
                  <a:schemeClr val="dk1"/>
                </a:solidFill>
                <a:latin typeface="Nunito Sans"/>
                <a:ea typeface="Nunito Sans"/>
                <a:cs typeface="Nunito Sans"/>
                <a:sym typeface="Nunito Sans"/>
              </a:endParaRPr>
            </a:p>
          </p:txBody>
        </p:sp>
        <p:sp>
          <p:nvSpPr>
            <p:cNvPr id="231" name="Google Shape;231;p34"/>
            <p:cNvSpPr txBox="1"/>
            <p:nvPr/>
          </p:nvSpPr>
          <p:spPr>
            <a:xfrm>
              <a:off x="4963775" y="53684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solidFill>
                    <a:schemeClr val="dk1"/>
                  </a:solidFill>
                  <a:latin typeface="Times New Roman"/>
                  <a:ea typeface="Times New Roman"/>
                  <a:cs typeface="Times New Roman"/>
                  <a:sym typeface="Times New Roman"/>
                </a:rPr>
                <a:t>x</a:t>
              </a:r>
              <a:endParaRPr b="1" i="1">
                <a:solidFill>
                  <a:schemeClr val="dk1"/>
                </a:solidFill>
                <a:latin typeface="Times New Roman"/>
                <a:ea typeface="Times New Roman"/>
                <a:cs typeface="Times New Roman"/>
                <a:sym typeface="Times New Roman"/>
              </a:endParaRPr>
            </a:p>
          </p:txBody>
        </p:sp>
      </p:grpSp>
      <p:sp>
        <p:nvSpPr>
          <p:cNvPr id="232" name="Google Shape;232;p34"/>
          <p:cNvSpPr txBox="1"/>
          <p:nvPr/>
        </p:nvSpPr>
        <p:spPr>
          <a:xfrm>
            <a:off x="3746197" y="1196665"/>
            <a:ext cx="17172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- 5 = </a:t>
            </a:r>
            <a:r>
              <a:rPr b="1" i="1" lang="en" sz="1600">
                <a:solidFill>
                  <a:schemeClr val="dk1"/>
                </a:solidFill>
                <a:latin typeface="Times New Roman"/>
                <a:ea typeface="Times New Roman"/>
                <a:cs typeface="Times New Roman"/>
                <a:sym typeface="Times New Roman"/>
              </a:rPr>
              <a:t>h</a:t>
            </a:r>
            <a:r>
              <a:rPr b="1" lang="en" sz="1600">
                <a:solidFill>
                  <a:schemeClr val="dk1"/>
                </a:solidFill>
                <a:latin typeface="Nunito Sans"/>
                <a:ea typeface="Nunito Sans"/>
                <a:cs typeface="Nunito Sans"/>
                <a:sym typeface="Nunito Sans"/>
              </a:rPr>
              <a:t> </a:t>
            </a:r>
            <a:endParaRPr>
              <a:latin typeface="Nunito Sans"/>
              <a:ea typeface="Nunito Sans"/>
              <a:cs typeface="Nunito Sans"/>
              <a:sym typeface="Nunito Sans"/>
            </a:endParaRPr>
          </a:p>
        </p:txBody>
      </p:sp>
      <p:grpSp>
        <p:nvGrpSpPr>
          <p:cNvPr id="233" name="Google Shape;233;p34"/>
          <p:cNvGrpSpPr/>
          <p:nvPr/>
        </p:nvGrpSpPr>
        <p:grpSpPr>
          <a:xfrm>
            <a:off x="3518573" y="1785333"/>
            <a:ext cx="235655" cy="481300"/>
            <a:chOff x="4963775" y="5348458"/>
            <a:chExt cx="294900" cy="481300"/>
          </a:xfrm>
        </p:grpSpPr>
        <p:cxnSp>
          <p:nvCxnSpPr>
            <p:cNvPr id="234" name="Google Shape;234;p34"/>
            <p:cNvCxnSpPr/>
            <p:nvPr/>
          </p:nvCxnSpPr>
          <p:spPr>
            <a:xfrm>
              <a:off x="4963775" y="5589108"/>
              <a:ext cx="294900" cy="0"/>
            </a:xfrm>
            <a:prstGeom prst="straightConnector1">
              <a:avLst/>
            </a:prstGeom>
            <a:noFill/>
            <a:ln cap="flat" cmpd="sng" w="19050">
              <a:solidFill>
                <a:schemeClr val="dk1"/>
              </a:solidFill>
              <a:prstDash val="solid"/>
              <a:round/>
              <a:headEnd len="med" w="med" type="none"/>
              <a:tailEnd len="med" w="med" type="none"/>
            </a:ln>
          </p:spPr>
        </p:cxnSp>
        <p:sp>
          <p:nvSpPr>
            <p:cNvPr id="235" name="Google Shape;235;p34"/>
            <p:cNvSpPr txBox="1"/>
            <p:nvPr/>
          </p:nvSpPr>
          <p:spPr>
            <a:xfrm>
              <a:off x="4963775"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solidFill>
                    <a:schemeClr val="dk1"/>
                  </a:solidFill>
                  <a:latin typeface="Times New Roman"/>
                  <a:ea typeface="Times New Roman"/>
                  <a:cs typeface="Times New Roman"/>
                  <a:sym typeface="Times New Roman"/>
                </a:rPr>
                <a:t>x</a:t>
              </a:r>
              <a:endParaRPr b="1">
                <a:solidFill>
                  <a:schemeClr val="dk1"/>
                </a:solidFill>
                <a:latin typeface="Nunito Sans"/>
                <a:ea typeface="Nunito Sans"/>
                <a:cs typeface="Nunito Sans"/>
                <a:sym typeface="Nunito Sans"/>
              </a:endParaRPr>
            </a:p>
          </p:txBody>
        </p:sp>
        <p:sp>
          <p:nvSpPr>
            <p:cNvPr id="236" name="Google Shape;236;p34"/>
            <p:cNvSpPr txBox="1"/>
            <p:nvPr/>
          </p:nvSpPr>
          <p:spPr>
            <a:xfrm>
              <a:off x="4963775" y="53484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2</a:t>
              </a:r>
              <a:endParaRPr b="1">
                <a:solidFill>
                  <a:schemeClr val="dk1"/>
                </a:solidFill>
                <a:latin typeface="Nunito Sans"/>
                <a:ea typeface="Nunito Sans"/>
                <a:cs typeface="Nunito Sans"/>
                <a:sym typeface="Nunito Sans"/>
              </a:endParaRPr>
            </a:p>
          </p:txBody>
        </p:sp>
      </p:grpSp>
      <p:sp>
        <p:nvSpPr>
          <p:cNvPr id="237" name="Google Shape;237;p34"/>
          <p:cNvSpPr txBox="1"/>
          <p:nvPr/>
        </p:nvSpPr>
        <p:spPr>
          <a:xfrm>
            <a:off x="3754234" y="1785325"/>
            <a:ext cx="768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 </a:t>
            </a:r>
            <a:r>
              <a:rPr b="1" i="1" lang="en" sz="1600">
                <a:solidFill>
                  <a:schemeClr val="dk1"/>
                </a:solidFill>
                <a:latin typeface="Times New Roman"/>
                <a:ea typeface="Times New Roman"/>
                <a:cs typeface="Times New Roman"/>
                <a:sym typeface="Times New Roman"/>
              </a:rPr>
              <a:t>k</a:t>
            </a:r>
            <a:endParaRPr i="1">
              <a:latin typeface="Times New Roman"/>
              <a:ea typeface="Times New Roman"/>
              <a:cs typeface="Times New Roman"/>
              <a:sym typeface="Times New Roman"/>
            </a:endParaRPr>
          </a:p>
        </p:txBody>
      </p:sp>
      <p:pic>
        <p:nvPicPr>
          <p:cNvPr id="238" name="Google Shape;238;p34"/>
          <p:cNvPicPr preferRelativeResize="0"/>
          <p:nvPr/>
        </p:nvPicPr>
        <p:blipFill>
          <a:blip r:embed="rId3">
            <a:alphaModFix/>
          </a:blip>
          <a:stretch>
            <a:fillRect/>
          </a:stretch>
        </p:blipFill>
        <p:spPr>
          <a:xfrm>
            <a:off x="1454900" y="2919400"/>
            <a:ext cx="1790700" cy="1619250"/>
          </a:xfrm>
          <a:prstGeom prst="rect">
            <a:avLst/>
          </a:prstGeom>
          <a:noFill/>
          <a:ln>
            <a:noFill/>
          </a:ln>
        </p:spPr>
      </p:pic>
      <p:pic>
        <p:nvPicPr>
          <p:cNvPr id="239" name="Google Shape;239;p34"/>
          <p:cNvPicPr preferRelativeResize="0"/>
          <p:nvPr/>
        </p:nvPicPr>
        <p:blipFill>
          <a:blip r:embed="rId4">
            <a:alphaModFix/>
          </a:blip>
          <a:stretch>
            <a:fillRect/>
          </a:stretch>
        </p:blipFill>
        <p:spPr>
          <a:xfrm>
            <a:off x="6817385" y="3190641"/>
            <a:ext cx="1536800" cy="155885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graphicFrame>
        <p:nvGraphicFramePr>
          <p:cNvPr id="244" name="Google Shape;244;p35"/>
          <p:cNvGraphicFramePr/>
          <p:nvPr/>
        </p:nvGraphicFramePr>
        <p:xfrm>
          <a:off x="108044" y="862525"/>
          <a:ext cx="3000000" cy="3000000"/>
        </p:xfrm>
        <a:graphic>
          <a:graphicData uri="http://schemas.openxmlformats.org/drawingml/2006/table">
            <a:tbl>
              <a:tblPr bandRow="1" firstRow="1">
                <a:noFill/>
                <a:tableStyleId>{0BE0E263-8A15-4310-B76F-07DC76FAB308}</a:tableStyleId>
              </a:tblPr>
              <a:tblGrid>
                <a:gridCol w="1546950"/>
                <a:gridCol w="1301375"/>
                <a:gridCol w="1615625"/>
                <a:gridCol w="1350275"/>
                <a:gridCol w="3007550"/>
              </a:tblGrid>
              <a:tr h="1500700">
                <a:tc gridSpan="2">
                  <a:txBody>
                    <a:bodyPr/>
                    <a:lstStyle/>
                    <a:p>
                      <a:pPr indent="-330200" lvl="0" marL="457200" rtl="0" algn="l">
                        <a:spcBef>
                          <a:spcPts val="0"/>
                        </a:spcBef>
                        <a:spcAft>
                          <a:spcPts val="0"/>
                        </a:spcAft>
                        <a:buClr>
                          <a:schemeClr val="dk1"/>
                        </a:buClr>
                        <a:buSzPts val="1600"/>
                        <a:buFont typeface="Nunito Sans"/>
                        <a:buAutoNum type="arabicParenR"/>
                      </a:pPr>
                      <a:r>
                        <a:rPr lang="en" sz="1600">
                          <a:solidFill>
                            <a:schemeClr val="dk1"/>
                          </a:solidFill>
                          <a:latin typeface="Nunito Sans"/>
                          <a:ea typeface="Nunito Sans"/>
                          <a:cs typeface="Nunito Sans"/>
                          <a:sym typeface="Nunito Sans"/>
                        </a:rPr>
                        <a:t>Work out:</a:t>
                      </a:r>
                      <a:endParaRPr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p>
                      <a:pPr indent="-330200" lvl="0" marL="457200" rtl="0" algn="l">
                        <a:lnSpc>
                          <a:spcPct val="250000"/>
                        </a:lnSpc>
                        <a:spcBef>
                          <a:spcPts val="0"/>
                        </a:spcBef>
                        <a:spcAft>
                          <a:spcPts val="0"/>
                        </a:spcAft>
                        <a:buClr>
                          <a:schemeClr val="dk1"/>
                        </a:buClr>
                        <a:buSzPts val="1600"/>
                        <a:buFont typeface="Nunito Sans"/>
                        <a:buAutoNum type="alphaLcParenR"/>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Make </a:t>
                      </a:r>
                      <a:r>
                        <a:rPr i="1" lang="en" sz="1600">
                          <a:solidFill>
                            <a:schemeClr val="dk1"/>
                          </a:solidFill>
                          <a:latin typeface="Times New Roman"/>
                          <a:ea typeface="Times New Roman"/>
                          <a:cs typeface="Times New Roman"/>
                          <a:sym typeface="Times New Roman"/>
                        </a:rPr>
                        <a:t>x</a:t>
                      </a:r>
                      <a:r>
                        <a:rPr lang="en" sz="1600">
                          <a:solidFill>
                            <a:srgbClr val="000000"/>
                          </a:solidFill>
                          <a:latin typeface="Nunito Sans"/>
                          <a:ea typeface="Nunito Sans"/>
                          <a:cs typeface="Nunito Sans"/>
                          <a:sym typeface="Nunito Sans"/>
                        </a:rPr>
                        <a:t> the subject:</a:t>
                      </a:r>
                      <a:endParaRPr sz="1600">
                        <a:solidFill>
                          <a:srgbClr val="000000"/>
                        </a:solidFill>
                        <a:latin typeface="Nunito Sans"/>
                        <a:ea typeface="Nunito Sans"/>
                        <a:cs typeface="Nunito Sans"/>
                        <a:sym typeface="Nunito Sans"/>
                      </a:endParaRPr>
                    </a:p>
                    <a:p>
                      <a:pPr indent="-330200" lvl="0" marL="457200" rtl="0" algn="l">
                        <a:lnSpc>
                          <a:spcPct val="250000"/>
                        </a:lnSpc>
                        <a:spcBef>
                          <a:spcPts val="0"/>
                        </a:spcBef>
                        <a:spcAft>
                          <a:spcPts val="0"/>
                        </a:spcAft>
                        <a:buSzPts val="1600"/>
                        <a:buFont typeface="Nunito Sans"/>
                        <a:buAutoNum type="alphaLcParenR"/>
                      </a:pPr>
                      <a:r>
                        <a:t/>
                      </a:r>
                      <a:endParaRPr i="1" sz="1500">
                        <a:solidFill>
                          <a:srgbClr val="000000"/>
                        </a:solidFill>
                        <a:latin typeface="Times New Roman"/>
                        <a:ea typeface="Times New Roman"/>
                        <a:cs typeface="Times New Roman"/>
                        <a:sym typeface="Times New Roman"/>
                      </a:endParaRPr>
                    </a:p>
                    <a:p>
                      <a:pPr indent="-336550" lvl="0" marL="457200" rtl="0" algn="l">
                        <a:lnSpc>
                          <a:spcPct val="250000"/>
                        </a:lnSpc>
                        <a:spcBef>
                          <a:spcPts val="0"/>
                        </a:spcBef>
                        <a:spcAft>
                          <a:spcPts val="0"/>
                        </a:spcAft>
                        <a:buSzPts val="1700"/>
                        <a:buFont typeface="Nunito Sans"/>
                        <a:buAutoNum type="alphaLcParenR"/>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What is:</a:t>
                      </a:r>
                      <a:endParaRPr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5% of 80?    </a:t>
                      </a:r>
                      <a:r>
                        <a:rPr lang="en" sz="1600">
                          <a:solidFill>
                            <a:srgbClr val="00BC89"/>
                          </a:solidFill>
                          <a:latin typeface="Nunito Sans"/>
                          <a:ea typeface="Nunito Sans"/>
                          <a:cs typeface="Nunito Sans"/>
                          <a:sym typeface="Nunito Sans"/>
                        </a:rPr>
                        <a:t>4</a:t>
                      </a:r>
                      <a:endParaRPr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lang="en" sz="1600">
                          <a:solidFill>
                            <a:srgbClr val="000000"/>
                          </a:solidFill>
                          <a:latin typeface="Nunito Sans"/>
                          <a:ea typeface="Nunito Sans"/>
                          <a:cs typeface="Nunito Sans"/>
                          <a:sym typeface="Nunito Sans"/>
                        </a:rPr>
                        <a:t>20% of 65?  </a:t>
                      </a:r>
                      <a:r>
                        <a:rPr lang="en" sz="1600">
                          <a:solidFill>
                            <a:srgbClr val="00BC89"/>
                          </a:solidFill>
                          <a:latin typeface="Nunito Sans"/>
                          <a:ea typeface="Nunito Sans"/>
                          <a:cs typeface="Nunito Sans"/>
                          <a:sym typeface="Nunito Sans"/>
                        </a:rPr>
                        <a:t>13</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88500">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Work out the size of angle</a:t>
                      </a:r>
                      <a:r>
                        <a:rPr lang="en" sz="1600">
                          <a:solidFill>
                            <a:srgbClr val="000000"/>
                          </a:solidFill>
                          <a:latin typeface="Nunito Sans"/>
                          <a:ea typeface="Nunito Sans"/>
                          <a:cs typeface="Nunito Sans"/>
                          <a:sym typeface="Nunito Sans"/>
                        </a:rPr>
                        <a:t> </a:t>
                      </a:r>
                      <a:r>
                        <a:rPr b="1" i="1" lang="en" sz="1600">
                          <a:solidFill>
                            <a:srgbClr val="000000"/>
                          </a:solidFill>
                          <a:latin typeface="Times New Roman"/>
                          <a:ea typeface="Times New Roman"/>
                          <a:cs typeface="Times New Roman"/>
                          <a:sym typeface="Times New Roman"/>
                        </a:rPr>
                        <a:t>p</a:t>
                      </a:r>
                      <a:r>
                        <a:rPr lang="en" sz="1600">
                          <a:solidFill>
                            <a:srgbClr val="000000"/>
                          </a:solidFill>
                          <a:latin typeface="Nunito Sans"/>
                          <a:ea typeface="Nunito Sans"/>
                          <a:cs typeface="Nunito Sans"/>
                          <a:sym typeface="Nunito Sans"/>
                        </a:rPr>
                        <a:t>. </a:t>
                      </a:r>
                      <a:r>
                        <a:rPr b="1" lang="en" sz="1600">
                          <a:solidFill>
                            <a:srgbClr val="00BC89"/>
                          </a:solidFill>
                          <a:latin typeface="Nunito Sans"/>
                          <a:ea typeface="Nunito Sans"/>
                          <a:cs typeface="Nunito Sans"/>
                          <a:sym typeface="Nunito Sans"/>
                        </a:rPr>
                        <a:t>146°</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chemeClr val="dk1"/>
                          </a:solidFill>
                          <a:latin typeface="Nunito Sans"/>
                          <a:ea typeface="Nunito Sans"/>
                          <a:cs typeface="Nunito Sans"/>
                          <a:sym typeface="Nunito Sans"/>
                        </a:rPr>
                        <a:t>A tetrahedron has:</a:t>
                      </a:r>
                      <a:endParaRPr b="1"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1" lang="en" sz="1600" u="sng">
                          <a:solidFill>
                            <a:srgbClr val="00BC89"/>
                          </a:solidFill>
                          <a:latin typeface="Nunito Sans"/>
                          <a:ea typeface="Nunito Sans"/>
                          <a:cs typeface="Nunito Sans"/>
                          <a:sym typeface="Nunito Sans"/>
                        </a:rPr>
                        <a:t>4</a:t>
                      </a:r>
                      <a:r>
                        <a:rPr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vertices</a:t>
                      </a:r>
                      <a:endParaRPr b="1"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1" lang="en" sz="1600" u="sng">
                          <a:solidFill>
                            <a:srgbClr val="00BC89"/>
                          </a:solidFill>
                          <a:latin typeface="Nunito Sans"/>
                          <a:ea typeface="Nunito Sans"/>
                          <a:cs typeface="Nunito Sans"/>
                          <a:sym typeface="Nunito Sans"/>
                        </a:rPr>
                        <a:t>4</a:t>
                      </a:r>
                      <a:r>
                        <a:rPr b="1" lang="en" sz="1600">
                          <a:solidFill>
                            <a:srgbClr val="00BC89"/>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faces</a:t>
                      </a:r>
                      <a:endParaRPr b="1"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245" name="Google Shape;245;p35"/>
          <p:cNvGrpSpPr/>
          <p:nvPr/>
        </p:nvGrpSpPr>
        <p:grpSpPr>
          <a:xfrm>
            <a:off x="658990" y="1195676"/>
            <a:ext cx="235655" cy="481300"/>
            <a:chOff x="4963775" y="5368401"/>
            <a:chExt cx="294900" cy="481300"/>
          </a:xfrm>
        </p:grpSpPr>
        <p:cxnSp>
          <p:nvCxnSpPr>
            <p:cNvPr id="246" name="Google Shape;246;p35"/>
            <p:cNvCxnSpPr/>
            <p:nvPr/>
          </p:nvCxnSpPr>
          <p:spPr>
            <a:xfrm>
              <a:off x="4963775" y="5609051"/>
              <a:ext cx="294900" cy="0"/>
            </a:xfrm>
            <a:prstGeom prst="straightConnector1">
              <a:avLst/>
            </a:prstGeom>
            <a:noFill/>
            <a:ln cap="flat" cmpd="sng" w="19050">
              <a:solidFill>
                <a:schemeClr val="dk1"/>
              </a:solidFill>
              <a:prstDash val="solid"/>
              <a:round/>
              <a:headEnd len="med" w="med" type="none"/>
              <a:tailEnd len="med" w="med" type="none"/>
            </a:ln>
          </p:spPr>
        </p:cxnSp>
        <p:sp>
          <p:nvSpPr>
            <p:cNvPr id="247" name="Google Shape;247;p35"/>
            <p:cNvSpPr txBox="1"/>
            <p:nvPr/>
          </p:nvSpPr>
          <p:spPr>
            <a:xfrm>
              <a:off x="4963775" y="56343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4</a:t>
              </a:r>
              <a:endParaRPr b="1">
                <a:solidFill>
                  <a:schemeClr val="dk1"/>
                </a:solidFill>
                <a:latin typeface="Nunito Sans"/>
                <a:ea typeface="Nunito Sans"/>
                <a:cs typeface="Nunito Sans"/>
                <a:sym typeface="Nunito Sans"/>
              </a:endParaRPr>
            </a:p>
          </p:txBody>
        </p:sp>
        <p:sp>
          <p:nvSpPr>
            <p:cNvPr id="248" name="Google Shape;248;p35"/>
            <p:cNvSpPr txBox="1"/>
            <p:nvPr/>
          </p:nvSpPr>
          <p:spPr>
            <a:xfrm>
              <a:off x="4963775" y="53684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3</a:t>
              </a:r>
              <a:endParaRPr b="1">
                <a:solidFill>
                  <a:schemeClr val="dk1"/>
                </a:solidFill>
                <a:latin typeface="Nunito Sans"/>
                <a:ea typeface="Nunito Sans"/>
                <a:cs typeface="Nunito Sans"/>
                <a:sym typeface="Nunito Sans"/>
              </a:endParaRPr>
            </a:p>
          </p:txBody>
        </p:sp>
      </p:grpSp>
      <p:grpSp>
        <p:nvGrpSpPr>
          <p:cNvPr id="249" name="Google Shape;249;p35"/>
          <p:cNvGrpSpPr/>
          <p:nvPr/>
        </p:nvGrpSpPr>
        <p:grpSpPr>
          <a:xfrm>
            <a:off x="658990" y="1785333"/>
            <a:ext cx="235655" cy="481300"/>
            <a:chOff x="4963775" y="5348458"/>
            <a:chExt cx="294900" cy="481300"/>
          </a:xfrm>
        </p:grpSpPr>
        <p:cxnSp>
          <p:nvCxnSpPr>
            <p:cNvPr id="250" name="Google Shape;250;p35"/>
            <p:cNvCxnSpPr/>
            <p:nvPr/>
          </p:nvCxnSpPr>
          <p:spPr>
            <a:xfrm>
              <a:off x="4963775" y="5589108"/>
              <a:ext cx="294900" cy="0"/>
            </a:xfrm>
            <a:prstGeom prst="straightConnector1">
              <a:avLst/>
            </a:prstGeom>
            <a:noFill/>
            <a:ln cap="flat" cmpd="sng" w="19050">
              <a:solidFill>
                <a:schemeClr val="dk1"/>
              </a:solidFill>
              <a:prstDash val="solid"/>
              <a:round/>
              <a:headEnd len="med" w="med" type="none"/>
              <a:tailEnd len="med" w="med" type="none"/>
            </a:ln>
          </p:spPr>
        </p:cxnSp>
        <p:sp>
          <p:nvSpPr>
            <p:cNvPr id="251" name="Google Shape;251;p35"/>
            <p:cNvSpPr txBox="1"/>
            <p:nvPr/>
          </p:nvSpPr>
          <p:spPr>
            <a:xfrm>
              <a:off x="4963775"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7</a:t>
              </a:r>
              <a:endParaRPr b="1">
                <a:solidFill>
                  <a:schemeClr val="dk1"/>
                </a:solidFill>
                <a:latin typeface="Nunito Sans"/>
                <a:ea typeface="Nunito Sans"/>
                <a:cs typeface="Nunito Sans"/>
                <a:sym typeface="Nunito Sans"/>
              </a:endParaRPr>
            </a:p>
          </p:txBody>
        </p:sp>
        <p:sp>
          <p:nvSpPr>
            <p:cNvPr id="252" name="Google Shape;252;p35"/>
            <p:cNvSpPr txBox="1"/>
            <p:nvPr/>
          </p:nvSpPr>
          <p:spPr>
            <a:xfrm>
              <a:off x="4963775" y="53484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4</a:t>
              </a:r>
              <a:endParaRPr b="1">
                <a:solidFill>
                  <a:schemeClr val="dk1"/>
                </a:solidFill>
                <a:latin typeface="Nunito Sans"/>
                <a:ea typeface="Nunito Sans"/>
                <a:cs typeface="Nunito Sans"/>
                <a:sym typeface="Nunito Sans"/>
              </a:endParaRPr>
            </a:p>
          </p:txBody>
        </p:sp>
      </p:grpSp>
      <p:sp>
        <p:nvSpPr>
          <p:cNvPr id="253" name="Google Shape;253;p35"/>
          <p:cNvSpPr txBox="1"/>
          <p:nvPr/>
        </p:nvSpPr>
        <p:spPr>
          <a:xfrm>
            <a:off x="894650" y="1220775"/>
            <a:ext cx="11628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of 32   </a:t>
            </a:r>
            <a:r>
              <a:rPr b="1" lang="en" sz="1600">
                <a:solidFill>
                  <a:srgbClr val="00BC89"/>
                </a:solidFill>
                <a:latin typeface="Nunito Sans"/>
                <a:ea typeface="Nunito Sans"/>
                <a:cs typeface="Nunito Sans"/>
                <a:sym typeface="Nunito Sans"/>
              </a:rPr>
              <a:t>24</a:t>
            </a:r>
            <a:endParaRPr/>
          </a:p>
        </p:txBody>
      </p:sp>
      <p:sp>
        <p:nvSpPr>
          <p:cNvPr id="254" name="Google Shape;254;p35"/>
          <p:cNvSpPr txBox="1"/>
          <p:nvPr/>
        </p:nvSpPr>
        <p:spPr>
          <a:xfrm>
            <a:off x="894650" y="1785325"/>
            <a:ext cx="11628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of 28   </a:t>
            </a:r>
            <a:r>
              <a:rPr b="1" lang="en" sz="1600">
                <a:solidFill>
                  <a:srgbClr val="00BC89"/>
                </a:solidFill>
                <a:latin typeface="Nunito Sans"/>
                <a:ea typeface="Nunito Sans"/>
                <a:cs typeface="Nunito Sans"/>
                <a:sym typeface="Nunito Sans"/>
              </a:rPr>
              <a:t>16</a:t>
            </a:r>
            <a:endParaRPr/>
          </a:p>
        </p:txBody>
      </p:sp>
      <p:sp>
        <p:nvSpPr>
          <p:cNvPr id="255" name="Google Shape;255;p35"/>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9: Day 3</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grpSp>
        <p:nvGrpSpPr>
          <p:cNvPr id="256" name="Google Shape;256;p35"/>
          <p:cNvGrpSpPr/>
          <p:nvPr/>
        </p:nvGrpSpPr>
        <p:grpSpPr>
          <a:xfrm>
            <a:off x="3510537" y="1171566"/>
            <a:ext cx="235655" cy="481300"/>
            <a:chOff x="4963775" y="5368401"/>
            <a:chExt cx="294900" cy="481300"/>
          </a:xfrm>
        </p:grpSpPr>
        <p:cxnSp>
          <p:nvCxnSpPr>
            <p:cNvPr id="257" name="Google Shape;257;p35"/>
            <p:cNvCxnSpPr/>
            <p:nvPr/>
          </p:nvCxnSpPr>
          <p:spPr>
            <a:xfrm>
              <a:off x="4963775" y="5609051"/>
              <a:ext cx="294900" cy="0"/>
            </a:xfrm>
            <a:prstGeom prst="straightConnector1">
              <a:avLst/>
            </a:prstGeom>
            <a:noFill/>
            <a:ln cap="flat" cmpd="sng" w="19050">
              <a:solidFill>
                <a:schemeClr val="dk1"/>
              </a:solidFill>
              <a:prstDash val="solid"/>
              <a:round/>
              <a:headEnd len="med" w="med" type="none"/>
              <a:tailEnd len="med" w="med" type="none"/>
            </a:ln>
          </p:spPr>
        </p:cxnSp>
        <p:sp>
          <p:nvSpPr>
            <p:cNvPr id="258" name="Google Shape;258;p35"/>
            <p:cNvSpPr txBox="1"/>
            <p:nvPr/>
          </p:nvSpPr>
          <p:spPr>
            <a:xfrm>
              <a:off x="4963775" y="56343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7</a:t>
              </a:r>
              <a:endParaRPr b="1">
                <a:solidFill>
                  <a:schemeClr val="dk1"/>
                </a:solidFill>
                <a:latin typeface="Nunito Sans"/>
                <a:ea typeface="Nunito Sans"/>
                <a:cs typeface="Nunito Sans"/>
                <a:sym typeface="Nunito Sans"/>
              </a:endParaRPr>
            </a:p>
          </p:txBody>
        </p:sp>
        <p:sp>
          <p:nvSpPr>
            <p:cNvPr id="259" name="Google Shape;259;p35"/>
            <p:cNvSpPr txBox="1"/>
            <p:nvPr/>
          </p:nvSpPr>
          <p:spPr>
            <a:xfrm>
              <a:off x="4963775" y="5368401"/>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solidFill>
                    <a:schemeClr val="dk1"/>
                  </a:solidFill>
                  <a:latin typeface="Times New Roman"/>
                  <a:ea typeface="Times New Roman"/>
                  <a:cs typeface="Times New Roman"/>
                  <a:sym typeface="Times New Roman"/>
                </a:rPr>
                <a:t>x</a:t>
              </a:r>
              <a:endParaRPr b="1" i="1">
                <a:solidFill>
                  <a:schemeClr val="dk1"/>
                </a:solidFill>
                <a:latin typeface="Times New Roman"/>
                <a:ea typeface="Times New Roman"/>
                <a:cs typeface="Times New Roman"/>
                <a:sym typeface="Times New Roman"/>
              </a:endParaRPr>
            </a:p>
          </p:txBody>
        </p:sp>
      </p:grpSp>
      <p:sp>
        <p:nvSpPr>
          <p:cNvPr id="260" name="Google Shape;260;p35"/>
          <p:cNvSpPr txBox="1"/>
          <p:nvPr/>
        </p:nvSpPr>
        <p:spPr>
          <a:xfrm>
            <a:off x="3746200" y="1196665"/>
            <a:ext cx="2048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- 5 = </a:t>
            </a:r>
            <a:r>
              <a:rPr b="1" i="1" lang="en" sz="1600">
                <a:solidFill>
                  <a:schemeClr val="dk1"/>
                </a:solidFill>
                <a:latin typeface="Times New Roman"/>
                <a:ea typeface="Times New Roman"/>
                <a:cs typeface="Times New Roman"/>
                <a:sym typeface="Times New Roman"/>
              </a:rPr>
              <a:t>h   </a:t>
            </a:r>
            <a:r>
              <a:rPr b="1" i="1" lang="en" sz="1600">
                <a:solidFill>
                  <a:srgbClr val="00BC89"/>
                </a:solidFill>
                <a:latin typeface="Times New Roman"/>
                <a:ea typeface="Times New Roman"/>
                <a:cs typeface="Times New Roman"/>
                <a:sym typeface="Times New Roman"/>
              </a:rPr>
              <a:t>x</a:t>
            </a:r>
            <a:r>
              <a:rPr b="1" lang="en" sz="1600">
                <a:solidFill>
                  <a:srgbClr val="00BC89"/>
                </a:solidFill>
                <a:latin typeface="Nunito Sans"/>
                <a:ea typeface="Nunito Sans"/>
                <a:cs typeface="Nunito Sans"/>
                <a:sym typeface="Nunito Sans"/>
              </a:rPr>
              <a:t> = 7(</a:t>
            </a:r>
            <a:r>
              <a:rPr b="1" i="1" lang="en" sz="1600">
                <a:solidFill>
                  <a:srgbClr val="00BC89"/>
                </a:solidFill>
                <a:latin typeface="Times New Roman"/>
                <a:ea typeface="Times New Roman"/>
                <a:cs typeface="Times New Roman"/>
                <a:sym typeface="Times New Roman"/>
              </a:rPr>
              <a:t>h</a:t>
            </a:r>
            <a:r>
              <a:rPr b="1" lang="en" sz="1600">
                <a:solidFill>
                  <a:srgbClr val="00BC89"/>
                </a:solidFill>
                <a:latin typeface="Nunito Sans"/>
                <a:ea typeface="Nunito Sans"/>
                <a:cs typeface="Nunito Sans"/>
                <a:sym typeface="Nunito Sans"/>
              </a:rPr>
              <a:t> + 5)</a:t>
            </a:r>
            <a:r>
              <a:rPr b="1" lang="en" sz="1600">
                <a:solidFill>
                  <a:schemeClr val="dk1"/>
                </a:solidFill>
                <a:latin typeface="Nunito Sans"/>
                <a:ea typeface="Nunito Sans"/>
                <a:cs typeface="Nunito Sans"/>
                <a:sym typeface="Nunito Sans"/>
              </a:rPr>
              <a:t> </a:t>
            </a:r>
            <a:endParaRPr b="1" sz="1600">
              <a:latin typeface="Nunito Sans"/>
              <a:ea typeface="Nunito Sans"/>
              <a:cs typeface="Nunito Sans"/>
              <a:sym typeface="Nunito Sans"/>
            </a:endParaRPr>
          </a:p>
        </p:txBody>
      </p:sp>
      <p:grpSp>
        <p:nvGrpSpPr>
          <p:cNvPr id="261" name="Google Shape;261;p35"/>
          <p:cNvGrpSpPr/>
          <p:nvPr/>
        </p:nvGrpSpPr>
        <p:grpSpPr>
          <a:xfrm>
            <a:off x="3518573" y="1785333"/>
            <a:ext cx="235655" cy="481300"/>
            <a:chOff x="4963775" y="5348458"/>
            <a:chExt cx="294900" cy="481300"/>
          </a:xfrm>
        </p:grpSpPr>
        <p:cxnSp>
          <p:nvCxnSpPr>
            <p:cNvPr id="262" name="Google Shape;262;p35"/>
            <p:cNvCxnSpPr/>
            <p:nvPr/>
          </p:nvCxnSpPr>
          <p:spPr>
            <a:xfrm>
              <a:off x="4963775" y="5589108"/>
              <a:ext cx="294900" cy="0"/>
            </a:xfrm>
            <a:prstGeom prst="straightConnector1">
              <a:avLst/>
            </a:prstGeom>
            <a:noFill/>
            <a:ln cap="flat" cmpd="sng" w="19050">
              <a:solidFill>
                <a:schemeClr val="dk1"/>
              </a:solidFill>
              <a:prstDash val="solid"/>
              <a:round/>
              <a:headEnd len="med" w="med" type="none"/>
              <a:tailEnd len="med" w="med" type="none"/>
            </a:ln>
          </p:spPr>
        </p:cxnSp>
        <p:sp>
          <p:nvSpPr>
            <p:cNvPr id="263" name="Google Shape;263;p35"/>
            <p:cNvSpPr txBox="1"/>
            <p:nvPr/>
          </p:nvSpPr>
          <p:spPr>
            <a:xfrm>
              <a:off x="4963775"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solidFill>
                    <a:schemeClr val="dk1"/>
                  </a:solidFill>
                  <a:latin typeface="Times New Roman"/>
                  <a:ea typeface="Times New Roman"/>
                  <a:cs typeface="Times New Roman"/>
                  <a:sym typeface="Times New Roman"/>
                </a:rPr>
                <a:t>x</a:t>
              </a:r>
              <a:endParaRPr b="1">
                <a:solidFill>
                  <a:schemeClr val="dk1"/>
                </a:solidFill>
                <a:latin typeface="Nunito Sans"/>
                <a:ea typeface="Nunito Sans"/>
                <a:cs typeface="Nunito Sans"/>
                <a:sym typeface="Nunito Sans"/>
              </a:endParaRPr>
            </a:p>
          </p:txBody>
        </p:sp>
        <p:sp>
          <p:nvSpPr>
            <p:cNvPr id="264" name="Google Shape;264;p35"/>
            <p:cNvSpPr txBox="1"/>
            <p:nvPr/>
          </p:nvSpPr>
          <p:spPr>
            <a:xfrm>
              <a:off x="4963775" y="53484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2</a:t>
              </a:r>
              <a:endParaRPr b="1">
                <a:solidFill>
                  <a:schemeClr val="dk1"/>
                </a:solidFill>
                <a:latin typeface="Nunito Sans"/>
                <a:ea typeface="Nunito Sans"/>
                <a:cs typeface="Nunito Sans"/>
                <a:sym typeface="Nunito Sans"/>
              </a:endParaRPr>
            </a:p>
          </p:txBody>
        </p:sp>
      </p:grpSp>
      <p:sp>
        <p:nvSpPr>
          <p:cNvPr id="265" name="Google Shape;265;p35"/>
          <p:cNvSpPr txBox="1"/>
          <p:nvPr/>
        </p:nvSpPr>
        <p:spPr>
          <a:xfrm>
            <a:off x="3754234" y="1785325"/>
            <a:ext cx="768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1"/>
                </a:solidFill>
                <a:latin typeface="Nunito Sans"/>
                <a:ea typeface="Nunito Sans"/>
                <a:cs typeface="Nunito Sans"/>
                <a:sym typeface="Nunito Sans"/>
              </a:rPr>
              <a:t>= </a:t>
            </a:r>
            <a:r>
              <a:rPr b="1" i="1" lang="en" sz="1600">
                <a:solidFill>
                  <a:schemeClr val="dk1"/>
                </a:solidFill>
                <a:latin typeface="Times New Roman"/>
                <a:ea typeface="Times New Roman"/>
                <a:cs typeface="Times New Roman"/>
                <a:sym typeface="Times New Roman"/>
              </a:rPr>
              <a:t>k</a:t>
            </a:r>
            <a:endParaRPr i="1">
              <a:latin typeface="Times New Roman"/>
              <a:ea typeface="Times New Roman"/>
              <a:cs typeface="Times New Roman"/>
              <a:sym typeface="Times New Roman"/>
            </a:endParaRPr>
          </a:p>
        </p:txBody>
      </p:sp>
      <p:pic>
        <p:nvPicPr>
          <p:cNvPr id="266" name="Google Shape;266;p35"/>
          <p:cNvPicPr preferRelativeResize="0"/>
          <p:nvPr/>
        </p:nvPicPr>
        <p:blipFill>
          <a:blip r:embed="rId3">
            <a:alphaModFix/>
          </a:blip>
          <a:stretch>
            <a:fillRect/>
          </a:stretch>
        </p:blipFill>
        <p:spPr>
          <a:xfrm>
            <a:off x="1454900" y="2919400"/>
            <a:ext cx="1790700" cy="1619250"/>
          </a:xfrm>
          <a:prstGeom prst="rect">
            <a:avLst/>
          </a:prstGeom>
          <a:noFill/>
          <a:ln>
            <a:noFill/>
          </a:ln>
        </p:spPr>
      </p:pic>
      <p:pic>
        <p:nvPicPr>
          <p:cNvPr id="267" name="Google Shape;267;p35"/>
          <p:cNvPicPr preferRelativeResize="0"/>
          <p:nvPr/>
        </p:nvPicPr>
        <p:blipFill>
          <a:blip r:embed="rId4">
            <a:alphaModFix/>
          </a:blip>
          <a:stretch>
            <a:fillRect/>
          </a:stretch>
        </p:blipFill>
        <p:spPr>
          <a:xfrm>
            <a:off x="6817385" y="3190641"/>
            <a:ext cx="1536800" cy="1558859"/>
          </a:xfrm>
          <a:prstGeom prst="rect">
            <a:avLst/>
          </a:prstGeom>
          <a:noFill/>
          <a:ln>
            <a:noFill/>
          </a:ln>
        </p:spPr>
      </p:pic>
      <p:grpSp>
        <p:nvGrpSpPr>
          <p:cNvPr id="268" name="Google Shape;268;p35"/>
          <p:cNvGrpSpPr/>
          <p:nvPr/>
        </p:nvGrpSpPr>
        <p:grpSpPr>
          <a:xfrm>
            <a:off x="4982447" y="1785333"/>
            <a:ext cx="235655" cy="481300"/>
            <a:chOff x="4963775" y="5348458"/>
            <a:chExt cx="294900" cy="481300"/>
          </a:xfrm>
        </p:grpSpPr>
        <p:cxnSp>
          <p:nvCxnSpPr>
            <p:cNvPr id="269" name="Google Shape;269;p35"/>
            <p:cNvCxnSpPr/>
            <p:nvPr/>
          </p:nvCxnSpPr>
          <p:spPr>
            <a:xfrm>
              <a:off x="4963775" y="5589108"/>
              <a:ext cx="294900" cy="0"/>
            </a:xfrm>
            <a:prstGeom prst="straightConnector1">
              <a:avLst/>
            </a:prstGeom>
            <a:noFill/>
            <a:ln cap="flat" cmpd="sng" w="19050">
              <a:solidFill>
                <a:srgbClr val="00BC89"/>
              </a:solidFill>
              <a:prstDash val="solid"/>
              <a:round/>
              <a:headEnd len="med" w="med" type="none"/>
              <a:tailEnd len="med" w="med" type="none"/>
            </a:ln>
          </p:spPr>
        </p:cxnSp>
        <p:sp>
          <p:nvSpPr>
            <p:cNvPr id="270" name="Google Shape;270;p35"/>
            <p:cNvSpPr txBox="1"/>
            <p:nvPr/>
          </p:nvSpPr>
          <p:spPr>
            <a:xfrm>
              <a:off x="4963775" y="56143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solidFill>
                    <a:srgbClr val="00BC89"/>
                  </a:solidFill>
                  <a:latin typeface="Times New Roman"/>
                  <a:ea typeface="Times New Roman"/>
                  <a:cs typeface="Times New Roman"/>
                  <a:sym typeface="Times New Roman"/>
                </a:rPr>
                <a:t>k</a:t>
              </a:r>
              <a:endParaRPr b="1">
                <a:solidFill>
                  <a:srgbClr val="00BC89"/>
                </a:solidFill>
                <a:latin typeface="Nunito Sans"/>
                <a:ea typeface="Nunito Sans"/>
                <a:cs typeface="Nunito Sans"/>
                <a:sym typeface="Nunito Sans"/>
              </a:endParaRPr>
            </a:p>
          </p:txBody>
        </p:sp>
        <p:sp>
          <p:nvSpPr>
            <p:cNvPr id="271" name="Google Shape;271;p35"/>
            <p:cNvSpPr txBox="1"/>
            <p:nvPr/>
          </p:nvSpPr>
          <p:spPr>
            <a:xfrm>
              <a:off x="4963775" y="5348458"/>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rgbClr val="00BC89"/>
                  </a:solidFill>
                  <a:latin typeface="Nunito Sans"/>
                  <a:ea typeface="Nunito Sans"/>
                  <a:cs typeface="Nunito Sans"/>
                  <a:sym typeface="Nunito Sans"/>
                </a:rPr>
                <a:t>2</a:t>
              </a:r>
              <a:endParaRPr b="1">
                <a:solidFill>
                  <a:srgbClr val="00BC89"/>
                </a:solidFill>
                <a:latin typeface="Nunito Sans"/>
                <a:ea typeface="Nunito Sans"/>
                <a:cs typeface="Nunito Sans"/>
                <a:sym typeface="Nunito Sans"/>
              </a:endParaRPr>
            </a:p>
          </p:txBody>
        </p:sp>
      </p:grpSp>
      <p:sp>
        <p:nvSpPr>
          <p:cNvPr id="272" name="Google Shape;272;p35"/>
          <p:cNvSpPr txBox="1"/>
          <p:nvPr/>
        </p:nvSpPr>
        <p:spPr>
          <a:xfrm>
            <a:off x="4516229" y="1785325"/>
            <a:ext cx="4515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600">
                <a:solidFill>
                  <a:srgbClr val="00BC89"/>
                </a:solidFill>
                <a:latin typeface="Times New Roman"/>
                <a:ea typeface="Times New Roman"/>
                <a:cs typeface="Times New Roman"/>
                <a:sym typeface="Times New Roman"/>
              </a:rPr>
              <a:t>x =</a:t>
            </a:r>
            <a:endParaRPr i="1">
              <a:solidFill>
                <a:srgbClr val="00BC89"/>
              </a:solidFill>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