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Nunito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5625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F21D407-D76F-4338-A2A4-D55AD184A111}">
  <a:tblStyle styleId="{3F21D407-D76F-4338-A2A4-D55AD184A11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D17CC56-4D79-42A1-9CD3-BA98AF880A65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721B618D-2382-4A3C-A8A7-4DD5BBFEEDE0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625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font" Target="fonts/NunitoSans-bold.fntdata"/><Relationship Id="rId10" Type="http://schemas.openxmlformats.org/officeDocument/2006/relationships/slide" Target="slides/slide3.xml"/><Relationship Id="rId21" Type="http://schemas.openxmlformats.org/officeDocument/2006/relationships/font" Target="fonts/NunitoSans-regular.fntdata"/><Relationship Id="rId13" Type="http://schemas.openxmlformats.org/officeDocument/2006/relationships/slide" Target="slides/slide6.xml"/><Relationship Id="rId24" Type="http://schemas.openxmlformats.org/officeDocument/2006/relationships/font" Target="fonts/NunitoSans-boldItalic.fntdata"/><Relationship Id="rId12" Type="http://schemas.openxmlformats.org/officeDocument/2006/relationships/slide" Target="slides/slide5.xml"/><Relationship Id="rId23" Type="http://schemas.openxmlformats.org/officeDocument/2006/relationships/font" Target="fonts/Nunito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b69b7a45cc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b69b7a45cc_0_1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ea1ff189b8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gea1ff189b8_0_2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ea1ff189b8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ea1ff189b8_0_2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ea1ff189b8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gea1ff189b8_0_3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ea1ff189b8_0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ea1ff189b8_0_3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b69b7a45cc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b69b7a45cc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b69b7a45cc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b69b7a45cc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ea1ff189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ea1ff189b8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ea1ff189b8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ea1ff189b8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a1ff189b8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ea1ff189b8_0_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ea1ff189b8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ea1ff189b8_0_7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ea1ff189b8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ea1ff189b8_0_1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ea1ff189b8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ea1ff189b8_0_1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Term</a:t>
            </a:r>
            <a:endParaRPr sz="1200"/>
          </a:p>
        </p:txBody>
      </p:sp>
      <p:graphicFrame>
        <p:nvGraphicFramePr>
          <p:cNvPr id="66" name="Google Shape;66;p16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{3F21D407-D76F-4338-A2A4-D55AD184A111}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67" name="Google Shape;67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" name="Google Shape;70;p17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Term</a:t>
            </a:r>
            <a:endParaRPr sz="1200"/>
          </a:p>
        </p:txBody>
      </p:sp>
      <p:graphicFrame>
        <p:nvGraphicFramePr>
          <p:cNvPr id="71" name="Google Shape;71;p17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{3F21D407-D76F-4338-A2A4-D55AD184A111}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72" name="Google Shape;72;p17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7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74" name="Google Shape;74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8" name="Google Shape;78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9" name="Google Shape;79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" name="Google Shape;8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6" name="Google Shape;86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9" name="Google Shape;8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3" name="Google Shape;93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4" name="Google Shape;94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5" name="Google Shape;95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8" name="Google Shape;98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1" name="Google Shape;101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2" name="Google Shape;102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7" name="Google Shape;107;p2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8" name="Google Shape;108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09" name="Google Shape;109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10" name="Google Shape;110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7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1" name="Google Shape;281;p3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{721B618D-2382-4A3C-A8A7-4DD5BBFEEDE0}</a:tableStyleId>
              </a:tblPr>
              <a:tblGrid>
                <a:gridCol w="1536450"/>
                <a:gridCol w="1292550"/>
                <a:gridCol w="1604650"/>
                <a:gridCol w="1341100"/>
                <a:gridCol w="3047025"/>
              </a:tblGrid>
              <a:tr h="1772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improper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fraction: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the inequalities: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 ≤ 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 ≤ 3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+ 5</a:t>
                      </a:r>
                      <a:endParaRPr i="1" sz="15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each decimal as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 percentage: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0.09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0.001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217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this kite, 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area of this triangle is 39cm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b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What is the height,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of the triangle?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82" name="Google Shape;282;p36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83" name="Google Shape;283;p36"/>
          <p:cNvGrpSpPr/>
          <p:nvPr/>
        </p:nvGrpSpPr>
        <p:grpSpPr>
          <a:xfrm>
            <a:off x="601619" y="1444950"/>
            <a:ext cx="464255" cy="481300"/>
            <a:chOff x="1135019" y="1444950"/>
            <a:chExt cx="464255" cy="481300"/>
          </a:xfrm>
        </p:grpSpPr>
        <p:grpSp>
          <p:nvGrpSpPr>
            <p:cNvPr id="284" name="Google Shape;284;p36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285" name="Google Shape;285;p36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86" name="Google Shape;286;p36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87" name="Google Shape;287;p36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88" name="Google Shape;288;p36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89" name="Google Shape;289;p36"/>
          <p:cNvGrpSpPr/>
          <p:nvPr/>
        </p:nvGrpSpPr>
        <p:grpSpPr>
          <a:xfrm>
            <a:off x="601619" y="1978350"/>
            <a:ext cx="464255" cy="481300"/>
            <a:chOff x="1135019" y="1444950"/>
            <a:chExt cx="464255" cy="481300"/>
          </a:xfrm>
        </p:grpSpPr>
        <p:grpSp>
          <p:nvGrpSpPr>
            <p:cNvPr id="290" name="Google Shape;290;p36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291" name="Google Shape;291;p36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92" name="Google Shape;292;p36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93" name="Google Shape;293;p36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94" name="Google Shape;294;p36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95" name="Google Shape;29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225" y="3062000"/>
            <a:ext cx="1184300" cy="163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8463" y="3277597"/>
            <a:ext cx="2542575" cy="141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1" name="Google Shape;301;p3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{721B618D-2382-4A3C-A8A7-4DD5BBFEEDE0}</a:tableStyleId>
              </a:tblPr>
              <a:tblGrid>
                <a:gridCol w="1536450"/>
                <a:gridCol w="1292550"/>
                <a:gridCol w="1604650"/>
                <a:gridCol w="1341100"/>
                <a:gridCol w="3047025"/>
              </a:tblGrid>
              <a:tr h="1798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improper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fraction: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the inequalities: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 ≤ 8    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≤ </a:t>
                      </a:r>
                      <a:endParaRPr sz="15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23850" lvl="0" marL="457200" rtl="0" algn="l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 ≤ 3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+ 5 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≥ 3</a:t>
                      </a:r>
                      <a:endParaRPr i="1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each decimal as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 percentage: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0.09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9%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0.001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0.1%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81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this kite, 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105°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area of this triangle is 39cm</a:t>
                      </a:r>
                      <a:r>
                        <a:rPr b="1" baseline="30000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7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What is the height, </a:t>
                      </a:r>
                      <a:r>
                        <a:rPr b="1" i="1" lang="en" sz="17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of the triangle?</a:t>
                      </a:r>
                      <a:endParaRPr b="1" sz="17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6cm</a:t>
                      </a:r>
                      <a:endParaRPr b="1" sz="17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302" name="Google Shape;302;p37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03" name="Google Shape;303;p37"/>
          <p:cNvGrpSpPr/>
          <p:nvPr/>
        </p:nvGrpSpPr>
        <p:grpSpPr>
          <a:xfrm>
            <a:off x="601619" y="1444950"/>
            <a:ext cx="464255" cy="481300"/>
            <a:chOff x="1135019" y="1444950"/>
            <a:chExt cx="464255" cy="481300"/>
          </a:xfrm>
        </p:grpSpPr>
        <p:grpSp>
          <p:nvGrpSpPr>
            <p:cNvPr id="304" name="Google Shape;304;p37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305" name="Google Shape;305;p37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06" name="Google Shape;306;p37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307" name="Google Shape;307;p37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308" name="Google Shape;308;p37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09" name="Google Shape;309;p37"/>
          <p:cNvGrpSpPr/>
          <p:nvPr/>
        </p:nvGrpSpPr>
        <p:grpSpPr>
          <a:xfrm>
            <a:off x="601619" y="1978350"/>
            <a:ext cx="464255" cy="481300"/>
            <a:chOff x="1135019" y="1444950"/>
            <a:chExt cx="464255" cy="481300"/>
          </a:xfrm>
        </p:grpSpPr>
        <p:grpSp>
          <p:nvGrpSpPr>
            <p:cNvPr id="310" name="Google Shape;310;p37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311" name="Google Shape;311;p37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12" name="Google Shape;312;p37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313" name="Google Shape;313;p37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314" name="Google Shape;314;p37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315" name="Google Shape;31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225" y="3062000"/>
            <a:ext cx="1184300" cy="163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8463" y="3277597"/>
            <a:ext cx="2542575" cy="1415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7" name="Google Shape;317;p37"/>
          <p:cNvGrpSpPr/>
          <p:nvPr/>
        </p:nvGrpSpPr>
        <p:grpSpPr>
          <a:xfrm>
            <a:off x="1213515" y="1444950"/>
            <a:ext cx="235655" cy="481300"/>
            <a:chOff x="4963775" y="5368550"/>
            <a:chExt cx="294900" cy="481300"/>
          </a:xfrm>
        </p:grpSpPr>
        <p:cxnSp>
          <p:nvCxnSpPr>
            <p:cNvPr id="318" name="Google Shape;318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9" name="Google Shape;319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0" name="Google Shape;320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21" name="Google Shape;321;p37"/>
          <p:cNvGrpSpPr/>
          <p:nvPr/>
        </p:nvGrpSpPr>
        <p:grpSpPr>
          <a:xfrm>
            <a:off x="1213515" y="1978350"/>
            <a:ext cx="235655" cy="481300"/>
            <a:chOff x="4963775" y="5368550"/>
            <a:chExt cx="294900" cy="481300"/>
          </a:xfrm>
        </p:grpSpPr>
        <p:cxnSp>
          <p:nvCxnSpPr>
            <p:cNvPr id="322" name="Google Shape;322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3" name="Google Shape;323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4" name="Google Shape;324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25" name="Google Shape;325;p37"/>
          <p:cNvGrpSpPr/>
          <p:nvPr/>
        </p:nvGrpSpPr>
        <p:grpSpPr>
          <a:xfrm>
            <a:off x="5115788" y="1292550"/>
            <a:ext cx="235655" cy="481300"/>
            <a:chOff x="5174604" y="5368550"/>
            <a:chExt cx="294900" cy="481300"/>
          </a:xfrm>
        </p:grpSpPr>
        <p:cxnSp>
          <p:nvCxnSpPr>
            <p:cNvPr id="326" name="Google Shape;326;p37"/>
            <p:cNvCxnSpPr/>
            <p:nvPr/>
          </p:nvCxnSpPr>
          <p:spPr>
            <a:xfrm>
              <a:off x="51746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7" name="Google Shape;327;p37"/>
            <p:cNvSpPr txBox="1"/>
            <p:nvPr/>
          </p:nvSpPr>
          <p:spPr>
            <a:xfrm>
              <a:off x="51746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8" name="Google Shape;328;p37"/>
            <p:cNvSpPr txBox="1"/>
            <p:nvPr/>
          </p:nvSpPr>
          <p:spPr>
            <a:xfrm>
              <a:off x="51746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3" name="Google Shape;333;p3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{721B618D-2382-4A3C-A8A7-4DD5BBFEEDE0}</a:tableStyleId>
              </a:tblPr>
              <a:tblGrid>
                <a:gridCol w="1536450"/>
                <a:gridCol w="1452200"/>
                <a:gridCol w="1445000"/>
                <a:gridCol w="1341100"/>
                <a:gridCol w="3047025"/>
              </a:tblGrid>
              <a:tr h="1798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mixed number with the fraction in its simplest form: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the inequalities: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 ≤ 5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≤ 18</a:t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 ≤ 7 - 2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each decimal as a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percentage: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1.75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2.04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81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area of this trapezium.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334" name="Google Shape;334;p38"/>
          <p:cNvGrpSpPr/>
          <p:nvPr/>
        </p:nvGrpSpPr>
        <p:grpSpPr>
          <a:xfrm>
            <a:off x="677819" y="1641403"/>
            <a:ext cx="235655" cy="481300"/>
            <a:chOff x="4963775" y="5368550"/>
            <a:chExt cx="294900" cy="481300"/>
          </a:xfrm>
        </p:grpSpPr>
        <p:cxnSp>
          <p:nvCxnSpPr>
            <p:cNvPr id="335" name="Google Shape;335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6" name="Google Shape;336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37" name="Google Shape;337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38" name="Google Shape;338;p38"/>
          <p:cNvGrpSpPr/>
          <p:nvPr/>
        </p:nvGrpSpPr>
        <p:grpSpPr>
          <a:xfrm>
            <a:off x="677819" y="2183988"/>
            <a:ext cx="235655" cy="481300"/>
            <a:chOff x="4963775" y="5368550"/>
            <a:chExt cx="294900" cy="481300"/>
          </a:xfrm>
        </p:grpSpPr>
        <p:cxnSp>
          <p:nvCxnSpPr>
            <p:cNvPr id="339" name="Google Shape;339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40" name="Google Shape;340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41" name="Google Shape;341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30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42" name="Google Shape;342;p38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43" name="Google Shape;34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7425" y="3022663"/>
            <a:ext cx="902225" cy="177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3675" y="3132420"/>
            <a:ext cx="2087700" cy="158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9" name="Google Shape;349;p3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{721B618D-2382-4A3C-A8A7-4DD5BBFEEDE0}</a:tableStyleId>
              </a:tblPr>
              <a:tblGrid>
                <a:gridCol w="1536450"/>
                <a:gridCol w="1452200"/>
                <a:gridCol w="1445000"/>
                <a:gridCol w="1341100"/>
                <a:gridCol w="3047025"/>
              </a:tblGrid>
              <a:tr h="18044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mixed number with the fraction in its simplest form: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the inequalities: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 ≤ 5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≤ 18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≤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≤ 3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 ≤ 7 - 2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b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i="1" lang="en" sz="17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" sz="17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≤ -2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each decimal as a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percentage: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1.75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175%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2.04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204%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706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60°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area of this trapezium.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48cm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350" name="Google Shape;350;p39"/>
          <p:cNvGrpSpPr/>
          <p:nvPr/>
        </p:nvGrpSpPr>
        <p:grpSpPr>
          <a:xfrm>
            <a:off x="677819" y="1641403"/>
            <a:ext cx="235655" cy="481300"/>
            <a:chOff x="4963775" y="5368550"/>
            <a:chExt cx="294900" cy="481300"/>
          </a:xfrm>
        </p:grpSpPr>
        <p:cxnSp>
          <p:nvCxnSpPr>
            <p:cNvPr id="351" name="Google Shape;351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52" name="Google Shape;352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3" name="Google Shape;353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54" name="Google Shape;354;p39"/>
          <p:cNvGrpSpPr/>
          <p:nvPr/>
        </p:nvGrpSpPr>
        <p:grpSpPr>
          <a:xfrm>
            <a:off x="677819" y="2183988"/>
            <a:ext cx="235655" cy="481300"/>
            <a:chOff x="4963775" y="5368550"/>
            <a:chExt cx="294900" cy="481300"/>
          </a:xfrm>
        </p:grpSpPr>
        <p:cxnSp>
          <p:nvCxnSpPr>
            <p:cNvPr id="355" name="Google Shape;355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56" name="Google Shape;356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7" name="Google Shape;357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30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58" name="Google Shape;358;p39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59" name="Google Shape;35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7425" y="3022663"/>
            <a:ext cx="902225" cy="177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3675" y="3132420"/>
            <a:ext cx="2087700" cy="1581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1" name="Google Shape;361;p39"/>
          <p:cNvGrpSpPr/>
          <p:nvPr/>
        </p:nvGrpSpPr>
        <p:grpSpPr>
          <a:xfrm>
            <a:off x="1135019" y="1641552"/>
            <a:ext cx="464255" cy="481300"/>
            <a:chOff x="1135019" y="1444950"/>
            <a:chExt cx="464255" cy="481300"/>
          </a:xfrm>
        </p:grpSpPr>
        <p:grpSp>
          <p:nvGrpSpPr>
            <p:cNvPr id="362" name="Google Shape;362;p39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363" name="Google Shape;363;p39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64" name="Google Shape;364;p39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365" name="Google Shape;365;p39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366" name="Google Shape;366;p39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67" name="Google Shape;367;p39"/>
          <p:cNvGrpSpPr/>
          <p:nvPr/>
        </p:nvGrpSpPr>
        <p:grpSpPr>
          <a:xfrm>
            <a:off x="1135019" y="2174952"/>
            <a:ext cx="464255" cy="481300"/>
            <a:chOff x="1135019" y="1444950"/>
            <a:chExt cx="464255" cy="481300"/>
          </a:xfrm>
        </p:grpSpPr>
        <p:grpSp>
          <p:nvGrpSpPr>
            <p:cNvPr id="368" name="Google Shape;368;p39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369" name="Google Shape;369;p39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70" name="Google Shape;370;p39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371" name="Google Shape;371;p39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372" name="Google Shape;372;p39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8"/>
          <p:cNvSpPr txBox="1"/>
          <p:nvPr/>
        </p:nvSpPr>
        <p:spPr>
          <a:xfrm>
            <a:off x="157350" y="3713950"/>
            <a:ext cx="8829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Students may need to be reminded about the difference between area and perimeter. You may be asked questions about links between fractions, decimals and percentages; these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conversations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are great for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deepening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your students’ understanding. If needed,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demonstrate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how angles in a triangle can be used to derive angles in a quadrilateral.</a:t>
            </a:r>
            <a:endParaRPr sz="15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1" name="Google Shape;121;p28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{2D17CC56-4D79-42A1-9CD3-BA98AF880A65}</a:tableStyleId>
              </a:tblPr>
              <a:tblGrid>
                <a:gridCol w="876837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topics build on the material covered last week</a:t>
                      </a: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</a:t>
                      </a: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It is well worth doing some compare and contrast discussions (equations vs inequalities, area vs perimeter, etc)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 and mixed numbers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inequalities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 and percentages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51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a quadrilateral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2" name="Google Shape;122;p2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Google Shape;127;p29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{2D17CC56-4D79-42A1-9CD3-BA98AF880A65}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70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 and mixed numbers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 you think it is easier to judge the size of a number if it given as an improper fraction or a mixed number?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inequalities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similarities/differences between equations and inequalities?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 and percentages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the relationship between decimals and percentages be useful in the “digital age”?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a quadrilateral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could you derive the rule for angles in a quadrilateral using triangles?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only squares, how can you estimate the area of any shape?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8" name="Google Shape;128;p29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" name="Google Shape;133;p3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{721B618D-2382-4A3C-A8A7-4DD5BBFEEDE0}</a:tableStyleId>
              </a:tblPr>
              <a:tblGrid>
                <a:gridCol w="1543425"/>
                <a:gridCol w="1298425"/>
                <a:gridCol w="1591775"/>
                <a:gridCol w="1367375"/>
                <a:gridCol w="3020800"/>
              </a:tblGrid>
              <a:tr h="1772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mixed number: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integer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solutions for: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&lt; 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&lt; 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 ≤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≤ 1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each percentage as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 decimal: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50%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80%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217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 size of the angle marked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alculate the area of the rectangle.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34" name="Google Shape;134;p30"/>
          <p:cNvGrpSpPr/>
          <p:nvPr/>
        </p:nvGrpSpPr>
        <p:grpSpPr>
          <a:xfrm>
            <a:off x="677819" y="1444950"/>
            <a:ext cx="235655" cy="481300"/>
            <a:chOff x="4963775" y="5368550"/>
            <a:chExt cx="294900" cy="481300"/>
          </a:xfrm>
        </p:grpSpPr>
        <p:cxnSp>
          <p:nvCxnSpPr>
            <p:cNvPr id="135" name="Google Shape;135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6" name="Google Shape;136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7" name="Google Shape;137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8" name="Google Shape;138;p30"/>
          <p:cNvGrpSpPr/>
          <p:nvPr/>
        </p:nvGrpSpPr>
        <p:grpSpPr>
          <a:xfrm>
            <a:off x="677819" y="1987535"/>
            <a:ext cx="235655" cy="481300"/>
            <a:chOff x="4963775" y="5368550"/>
            <a:chExt cx="294900" cy="481300"/>
          </a:xfrm>
        </p:grpSpPr>
        <p:cxnSp>
          <p:nvCxnSpPr>
            <p:cNvPr id="139" name="Google Shape;139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0" name="Google Shape;140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1" name="Google Shape;141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42" name="Google Shape;14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9600" y="3281475"/>
            <a:ext cx="1905000" cy="138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2375" y="3385425"/>
            <a:ext cx="2595775" cy="117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30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3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{721B618D-2382-4A3C-A8A7-4DD5BBFEEDE0}</a:tableStyleId>
              </a:tblPr>
              <a:tblGrid>
                <a:gridCol w="1536450"/>
                <a:gridCol w="1305400"/>
                <a:gridCol w="1591775"/>
                <a:gridCol w="1367375"/>
                <a:gridCol w="3020775"/>
              </a:tblGrid>
              <a:tr h="1772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mixed number: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integer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solutions for: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&lt; 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&lt; 8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4, 5, 6, 7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 ≤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≤ 1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-2, -1, 0, 1</a:t>
                      </a:r>
                      <a:r>
                        <a:rPr lang="en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each percentage as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 decimal: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50%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80%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896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 size of the angle marked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90°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alculate the area of the rectangle.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36m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5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50" name="Google Shape;150;p31"/>
          <p:cNvGrpSpPr/>
          <p:nvPr/>
        </p:nvGrpSpPr>
        <p:grpSpPr>
          <a:xfrm>
            <a:off x="677819" y="1444950"/>
            <a:ext cx="235655" cy="481300"/>
            <a:chOff x="4963775" y="5368550"/>
            <a:chExt cx="294900" cy="481300"/>
          </a:xfrm>
        </p:grpSpPr>
        <p:cxnSp>
          <p:nvCxnSpPr>
            <p:cNvPr id="151" name="Google Shape;151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2" name="Google Shape;152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3" name="Google Shape;153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4" name="Google Shape;154;p31"/>
          <p:cNvGrpSpPr/>
          <p:nvPr/>
        </p:nvGrpSpPr>
        <p:grpSpPr>
          <a:xfrm>
            <a:off x="677819" y="1987535"/>
            <a:ext cx="235655" cy="481300"/>
            <a:chOff x="4963775" y="5368550"/>
            <a:chExt cx="294900" cy="481300"/>
          </a:xfrm>
        </p:grpSpPr>
        <p:cxnSp>
          <p:nvCxnSpPr>
            <p:cNvPr id="155" name="Google Shape;155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6" name="Google Shape;156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7" name="Google Shape;157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58" name="Google Shape;15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9600" y="3281475"/>
            <a:ext cx="1905000" cy="138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2375" y="3385425"/>
            <a:ext cx="2595775" cy="117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1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61" name="Google Shape;161;p31"/>
          <p:cNvGrpSpPr/>
          <p:nvPr/>
        </p:nvGrpSpPr>
        <p:grpSpPr>
          <a:xfrm>
            <a:off x="1135019" y="1444950"/>
            <a:ext cx="464255" cy="481300"/>
            <a:chOff x="1135019" y="1444950"/>
            <a:chExt cx="464255" cy="481300"/>
          </a:xfrm>
        </p:grpSpPr>
        <p:grpSp>
          <p:nvGrpSpPr>
            <p:cNvPr id="162" name="Google Shape;162;p31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163" name="Google Shape;163;p3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64" name="Google Shape;164;p3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65" name="Google Shape;165;p3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66" name="Google Shape;166;p31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7" name="Google Shape;167;p31"/>
          <p:cNvGrpSpPr/>
          <p:nvPr/>
        </p:nvGrpSpPr>
        <p:grpSpPr>
          <a:xfrm>
            <a:off x="1135019" y="1978350"/>
            <a:ext cx="464255" cy="481300"/>
            <a:chOff x="1135019" y="1444950"/>
            <a:chExt cx="464255" cy="481300"/>
          </a:xfrm>
        </p:grpSpPr>
        <p:grpSp>
          <p:nvGrpSpPr>
            <p:cNvPr id="168" name="Google Shape;168;p31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169" name="Google Shape;169;p3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70" name="Google Shape;170;p3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71" name="Google Shape;171;p3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72" name="Google Shape;172;p31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" name="Google Shape;177;p3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{721B618D-2382-4A3C-A8A7-4DD5BBFEEDE0}</a:tableStyleId>
              </a:tblPr>
              <a:tblGrid>
                <a:gridCol w="1536450"/>
                <a:gridCol w="1292550"/>
                <a:gridCol w="1604650"/>
                <a:gridCol w="1341100"/>
                <a:gridCol w="3047025"/>
              </a:tblGrid>
              <a:tr h="1772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mixed number: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integer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solutions for: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 &lt; 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≤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-9 ≤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&lt; -6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each percentage as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 decimal: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25%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8%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13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the angle marked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shape below is a square. What is its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area?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78" name="Google Shape;178;p32"/>
          <p:cNvGrpSpPr/>
          <p:nvPr/>
        </p:nvGrpSpPr>
        <p:grpSpPr>
          <a:xfrm>
            <a:off x="677819" y="1444950"/>
            <a:ext cx="235655" cy="481300"/>
            <a:chOff x="4963775" y="5368550"/>
            <a:chExt cx="294900" cy="481300"/>
          </a:xfrm>
        </p:grpSpPr>
        <p:cxnSp>
          <p:nvCxnSpPr>
            <p:cNvPr id="179" name="Google Shape;179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0" name="Google Shape;180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1" name="Google Shape;181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2" name="Google Shape;182;p32"/>
          <p:cNvGrpSpPr/>
          <p:nvPr/>
        </p:nvGrpSpPr>
        <p:grpSpPr>
          <a:xfrm>
            <a:off x="677819" y="1987535"/>
            <a:ext cx="235655" cy="481300"/>
            <a:chOff x="4963775" y="5368550"/>
            <a:chExt cx="294900" cy="481300"/>
          </a:xfrm>
        </p:grpSpPr>
        <p:cxnSp>
          <p:nvCxnSpPr>
            <p:cNvPr id="183" name="Google Shape;183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4" name="Google Shape;184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5" name="Google Shape;185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86" name="Google Shape;186;p32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7" name="Google Shape;18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7550" y="3313200"/>
            <a:ext cx="1905000" cy="11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6415" y="3313200"/>
            <a:ext cx="1646470" cy="113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3" name="Google Shape;193;p3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{721B618D-2382-4A3C-A8A7-4DD5BBFEEDE0}</a:tableStyleId>
              </a:tblPr>
              <a:tblGrid>
                <a:gridCol w="1536450"/>
                <a:gridCol w="1292550"/>
                <a:gridCol w="1604650"/>
                <a:gridCol w="1341100"/>
                <a:gridCol w="3047025"/>
              </a:tblGrid>
              <a:tr h="1772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mixed number: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integer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solutions for: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 &lt; 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≤ 3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0, 1, 2, 3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-9 ≤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&lt; -6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-9, -8, -7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each percentage as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 decimal: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25%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0.25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8% 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0.08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896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the angle marked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86°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shape below is a square. What is its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64cm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94" name="Google Shape;194;p33"/>
          <p:cNvGrpSpPr/>
          <p:nvPr/>
        </p:nvGrpSpPr>
        <p:grpSpPr>
          <a:xfrm>
            <a:off x="677819" y="1444950"/>
            <a:ext cx="235655" cy="481300"/>
            <a:chOff x="4963775" y="5368550"/>
            <a:chExt cx="294900" cy="481300"/>
          </a:xfrm>
        </p:grpSpPr>
        <p:cxnSp>
          <p:nvCxnSpPr>
            <p:cNvPr id="195" name="Google Shape;195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6" name="Google Shape;196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7" name="Google Shape;197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8" name="Google Shape;198;p33"/>
          <p:cNvGrpSpPr/>
          <p:nvPr/>
        </p:nvGrpSpPr>
        <p:grpSpPr>
          <a:xfrm>
            <a:off x="677819" y="1987535"/>
            <a:ext cx="235655" cy="481300"/>
            <a:chOff x="4963775" y="5368550"/>
            <a:chExt cx="294900" cy="481300"/>
          </a:xfrm>
        </p:grpSpPr>
        <p:cxnSp>
          <p:nvCxnSpPr>
            <p:cNvPr id="199" name="Google Shape;199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0" name="Google Shape;200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1" name="Google Shape;201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02" name="Google Shape;202;p33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3" name="Google Shape;20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7550" y="3313200"/>
            <a:ext cx="1905000" cy="11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6415" y="3313200"/>
            <a:ext cx="1646470" cy="113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" name="Google Shape;205;p33"/>
          <p:cNvGrpSpPr/>
          <p:nvPr/>
        </p:nvGrpSpPr>
        <p:grpSpPr>
          <a:xfrm>
            <a:off x="1135019" y="1444950"/>
            <a:ext cx="464255" cy="481300"/>
            <a:chOff x="1135019" y="1444950"/>
            <a:chExt cx="464255" cy="481300"/>
          </a:xfrm>
        </p:grpSpPr>
        <p:grpSp>
          <p:nvGrpSpPr>
            <p:cNvPr id="206" name="Google Shape;206;p33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207" name="Google Shape;207;p33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08" name="Google Shape;208;p33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09" name="Google Shape;209;p33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10" name="Google Shape;210;p33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1" name="Google Shape;211;p33"/>
          <p:cNvGrpSpPr/>
          <p:nvPr/>
        </p:nvGrpSpPr>
        <p:grpSpPr>
          <a:xfrm>
            <a:off x="1135019" y="1978350"/>
            <a:ext cx="464255" cy="481300"/>
            <a:chOff x="1135019" y="1444950"/>
            <a:chExt cx="464255" cy="481300"/>
          </a:xfrm>
        </p:grpSpPr>
        <p:grpSp>
          <p:nvGrpSpPr>
            <p:cNvPr id="212" name="Google Shape;212;p33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213" name="Google Shape;213;p33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14" name="Google Shape;214;p33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15" name="Google Shape;215;p33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 b="1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16" name="Google Shape;216;p33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1" name="Google Shape;221;p3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{721B618D-2382-4A3C-A8A7-4DD5BBFEEDE0}</a:tableStyleId>
              </a:tblPr>
              <a:tblGrid>
                <a:gridCol w="1536450"/>
                <a:gridCol w="1292550"/>
                <a:gridCol w="1604650"/>
                <a:gridCol w="1341100"/>
                <a:gridCol w="3047025"/>
              </a:tblGrid>
              <a:tr h="1772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improper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fraction: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Indicate these inequalities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on a number line: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 &lt; 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≤ 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&lt;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i="1" sz="15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each decimal as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 percentage: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896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area of this right-angled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triangle.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22" name="Google Shape;222;p34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23" name="Google Shape;223;p34"/>
          <p:cNvGrpSpPr/>
          <p:nvPr/>
        </p:nvGrpSpPr>
        <p:grpSpPr>
          <a:xfrm>
            <a:off x="601619" y="1444950"/>
            <a:ext cx="464255" cy="481300"/>
            <a:chOff x="1135019" y="1444950"/>
            <a:chExt cx="464255" cy="481300"/>
          </a:xfrm>
        </p:grpSpPr>
        <p:grpSp>
          <p:nvGrpSpPr>
            <p:cNvPr id="224" name="Google Shape;224;p34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225" name="Google Shape;225;p34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26" name="Google Shape;226;p34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27" name="Google Shape;227;p34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28" name="Google Shape;228;p34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9" name="Google Shape;229;p34"/>
          <p:cNvGrpSpPr/>
          <p:nvPr/>
        </p:nvGrpSpPr>
        <p:grpSpPr>
          <a:xfrm>
            <a:off x="601619" y="1978350"/>
            <a:ext cx="464255" cy="481300"/>
            <a:chOff x="1135019" y="1444950"/>
            <a:chExt cx="464255" cy="481300"/>
          </a:xfrm>
        </p:grpSpPr>
        <p:grpSp>
          <p:nvGrpSpPr>
            <p:cNvPr id="230" name="Google Shape;230;p34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231" name="Google Shape;231;p34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32" name="Google Shape;232;p34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33" name="Google Shape;233;p34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34" name="Google Shape;234;p34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35" name="Google Shape;23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3125" y="3287325"/>
            <a:ext cx="2213550" cy="139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4250" y="3348638"/>
            <a:ext cx="3448050" cy="127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1" name="Google Shape;241;p3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{721B618D-2382-4A3C-A8A7-4DD5BBFEEDE0}</a:tableStyleId>
              </a:tblPr>
              <a:tblGrid>
                <a:gridCol w="1648950"/>
                <a:gridCol w="1387175"/>
                <a:gridCol w="1722150"/>
                <a:gridCol w="1439300"/>
                <a:gridCol w="2624175"/>
              </a:tblGrid>
              <a:tr h="22800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improper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fraction: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Indicate these inequalities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on a number line: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3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 &lt; 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≤ 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23850" lvl="0" marL="457200" rtl="0" algn="l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&lt;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each decimal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 a percentage: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70%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0.33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33%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705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70°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area of this</a:t>
                      </a:r>
                      <a:endParaRPr b="1" sz="17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</a:t>
                      </a: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ight-angled </a:t>
                      </a: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</a:t>
                      </a:r>
                      <a:r>
                        <a:rPr b="1" lang="en" sz="17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riangle.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18m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42" name="Google Shape;242;p35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43" name="Google Shape;243;p35"/>
          <p:cNvGrpSpPr/>
          <p:nvPr/>
        </p:nvGrpSpPr>
        <p:grpSpPr>
          <a:xfrm>
            <a:off x="601619" y="1444950"/>
            <a:ext cx="464255" cy="481300"/>
            <a:chOff x="1135019" y="1444950"/>
            <a:chExt cx="464255" cy="481300"/>
          </a:xfrm>
        </p:grpSpPr>
        <p:grpSp>
          <p:nvGrpSpPr>
            <p:cNvPr id="244" name="Google Shape;244;p35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245" name="Google Shape;245;p35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46" name="Google Shape;246;p35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47" name="Google Shape;247;p35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48" name="Google Shape;248;p35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9" name="Google Shape;249;p35"/>
          <p:cNvGrpSpPr/>
          <p:nvPr/>
        </p:nvGrpSpPr>
        <p:grpSpPr>
          <a:xfrm>
            <a:off x="601619" y="1978350"/>
            <a:ext cx="464255" cy="481300"/>
            <a:chOff x="1135019" y="1444950"/>
            <a:chExt cx="464255" cy="481300"/>
          </a:xfrm>
        </p:grpSpPr>
        <p:grpSp>
          <p:nvGrpSpPr>
            <p:cNvPr id="250" name="Google Shape;250;p35"/>
            <p:cNvGrpSpPr/>
            <p:nvPr/>
          </p:nvGrpSpPr>
          <p:grpSpPr>
            <a:xfrm>
              <a:off x="1363619" y="1444950"/>
              <a:ext cx="235655" cy="481300"/>
              <a:chOff x="4963775" y="5368550"/>
              <a:chExt cx="294900" cy="481300"/>
            </a:xfrm>
          </p:grpSpPr>
          <p:cxnSp>
            <p:nvCxnSpPr>
              <p:cNvPr id="251" name="Google Shape;251;p35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52" name="Google Shape;252;p35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53" name="Google Shape;253;p35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 b="1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54" name="Google Shape;254;p35"/>
            <p:cNvSpPr txBox="1"/>
            <p:nvPr/>
          </p:nvSpPr>
          <p:spPr>
            <a:xfrm>
              <a:off x="1135019" y="15973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55" name="Google Shape;25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3125" y="3808762"/>
            <a:ext cx="1440382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3808762"/>
            <a:ext cx="2461846" cy="91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7" name="Google Shape;257;p35"/>
          <p:cNvGrpSpPr/>
          <p:nvPr/>
        </p:nvGrpSpPr>
        <p:grpSpPr>
          <a:xfrm>
            <a:off x="1213515" y="1444950"/>
            <a:ext cx="235655" cy="481300"/>
            <a:chOff x="4963775" y="5368550"/>
            <a:chExt cx="294900" cy="481300"/>
          </a:xfrm>
        </p:grpSpPr>
        <p:cxnSp>
          <p:nvCxnSpPr>
            <p:cNvPr id="258" name="Google Shape;258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9" name="Google Shape;259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0" name="Google Shape;260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1" name="Google Shape;261;p35"/>
          <p:cNvGrpSpPr/>
          <p:nvPr/>
        </p:nvGrpSpPr>
        <p:grpSpPr>
          <a:xfrm>
            <a:off x="1213515" y="1978350"/>
            <a:ext cx="235655" cy="481300"/>
            <a:chOff x="4963775" y="5368550"/>
            <a:chExt cx="294900" cy="481300"/>
          </a:xfrm>
        </p:grpSpPr>
        <p:cxnSp>
          <p:nvCxnSpPr>
            <p:cNvPr id="262" name="Google Shape;262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3" name="Google Shape;263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4" name="Google Shape;264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cxnSp>
        <p:nvCxnSpPr>
          <p:cNvPr id="265" name="Google Shape;265;p35"/>
          <p:cNvCxnSpPr/>
          <p:nvPr/>
        </p:nvCxnSpPr>
        <p:spPr>
          <a:xfrm flipH="1" rot="10800000">
            <a:off x="3447300" y="1850225"/>
            <a:ext cx="2396400" cy="1200"/>
          </a:xfrm>
          <a:prstGeom prst="straightConnector1">
            <a:avLst/>
          </a:prstGeom>
          <a:noFill/>
          <a:ln cap="flat" cmpd="sng" w="19050">
            <a:solidFill>
              <a:srgbClr val="00BC89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66" name="Google Shape;266;p35"/>
          <p:cNvGrpSpPr/>
          <p:nvPr/>
        </p:nvGrpSpPr>
        <p:grpSpPr>
          <a:xfrm>
            <a:off x="3934032" y="1721228"/>
            <a:ext cx="1597553" cy="101100"/>
            <a:chOff x="3934032" y="1721228"/>
            <a:chExt cx="1597553" cy="101100"/>
          </a:xfrm>
        </p:grpSpPr>
        <p:sp>
          <p:nvSpPr>
            <p:cNvPr id="267" name="Google Shape;267;p35"/>
            <p:cNvSpPr/>
            <p:nvPr/>
          </p:nvSpPr>
          <p:spPr>
            <a:xfrm>
              <a:off x="3934032" y="1721228"/>
              <a:ext cx="101100" cy="101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rgbClr val="00BC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35"/>
            <p:cNvSpPr/>
            <p:nvPr/>
          </p:nvSpPr>
          <p:spPr>
            <a:xfrm>
              <a:off x="5430485" y="1721228"/>
              <a:ext cx="101100" cy="101100"/>
            </a:xfrm>
            <a:prstGeom prst="ellipse">
              <a:avLst/>
            </a:prstGeom>
            <a:solidFill>
              <a:srgbClr val="00BC89"/>
            </a:solidFill>
            <a:ln cap="flat" cmpd="sng" w="19050">
              <a:solidFill>
                <a:srgbClr val="00BC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69" name="Google Shape;269;p35"/>
            <p:cNvCxnSpPr/>
            <p:nvPr/>
          </p:nvCxnSpPr>
          <p:spPr>
            <a:xfrm flipH="1" rot="10800000">
              <a:off x="4035125" y="1768175"/>
              <a:ext cx="1451100" cy="420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70" name="Google Shape;270;p35"/>
          <p:cNvSpPr txBox="1"/>
          <p:nvPr/>
        </p:nvSpPr>
        <p:spPr>
          <a:xfrm>
            <a:off x="3411851" y="1814103"/>
            <a:ext cx="2461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-3  -2  -1  0  1  2  3  4  5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71" name="Google Shape;271;p35"/>
          <p:cNvGrpSpPr/>
          <p:nvPr/>
        </p:nvGrpSpPr>
        <p:grpSpPr>
          <a:xfrm>
            <a:off x="3780500" y="2652300"/>
            <a:ext cx="1656000" cy="431100"/>
            <a:chOff x="4085300" y="2652300"/>
            <a:chExt cx="1656000" cy="431100"/>
          </a:xfrm>
        </p:grpSpPr>
        <p:sp>
          <p:nvSpPr>
            <p:cNvPr id="272" name="Google Shape;272;p35"/>
            <p:cNvSpPr txBox="1"/>
            <p:nvPr/>
          </p:nvSpPr>
          <p:spPr>
            <a:xfrm>
              <a:off x="4085300" y="2652300"/>
              <a:ext cx="16560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-1  0  1  2  3  4</a:t>
              </a:r>
              <a:endParaRPr b="1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cxnSp>
          <p:nvCxnSpPr>
            <p:cNvPr id="273" name="Google Shape;273;p35"/>
            <p:cNvCxnSpPr/>
            <p:nvPr/>
          </p:nvCxnSpPr>
          <p:spPr>
            <a:xfrm flipH="1" rot="10800000">
              <a:off x="4097525" y="2693825"/>
              <a:ext cx="1633200" cy="240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74" name="Google Shape;274;p35"/>
          <p:cNvSpPr/>
          <p:nvPr/>
        </p:nvSpPr>
        <p:spPr>
          <a:xfrm>
            <a:off x="4494125" y="2559428"/>
            <a:ext cx="101100" cy="1011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5" name="Google Shape;275;p35"/>
          <p:cNvCxnSpPr/>
          <p:nvPr/>
        </p:nvCxnSpPr>
        <p:spPr>
          <a:xfrm>
            <a:off x="4605275" y="2610450"/>
            <a:ext cx="702000" cy="1200"/>
          </a:xfrm>
          <a:prstGeom prst="straightConnector1">
            <a:avLst/>
          </a:prstGeom>
          <a:noFill/>
          <a:ln cap="flat" cmpd="sng" w="19050">
            <a:solidFill>
              <a:srgbClr val="00BC8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6" name="Google Shape;276;p35"/>
          <p:cNvSpPr/>
          <p:nvPr/>
        </p:nvSpPr>
        <p:spPr>
          <a:xfrm rot="5400000">
            <a:off x="5300525" y="2566175"/>
            <a:ext cx="101100" cy="87600"/>
          </a:xfrm>
          <a:prstGeom prst="triangle">
            <a:avLst>
              <a:gd fmla="val 50000" name="adj"/>
            </a:avLst>
          </a:prstGeom>
          <a:solidFill>
            <a:srgbClr val="00BC89"/>
          </a:solidFill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