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E8B8490-160B-44AC-BCE5-64E3C030D9FF}">
  <a:tblStyle styleId="{7E8B8490-160B-44AC-BCE5-64E3C030D9F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F27EAC8-DDCE-48F5-9B2D-E5817460EE5D}"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E7B3C6A-A8F0-47E8-A832-205F51A63DB5}"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dc73ed72e3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gdc73ed72e3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dc73ed72e3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gdc73ed72e3_0_5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dc73ed72e3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gdc73ed72e3_0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dc73ed72e3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gdc73ed72e3_0_6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b1961ad11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b1961ad11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d99a71221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d99a71221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dc73ed72e3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gdc73ed72e3_0_3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dc73ed72e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gdc73ed72e3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dc73ed72e3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gdc73ed72e3_0_4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dc73ed72e3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gdc73ed72e3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dc73ed72e3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gdc73ed72e3_0_4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a:bodyPr>
          <a:lstStyle/>
          <a:p>
            <a:pPr indent="0" lvl="0" marL="0" rtl="0" algn="ctr">
              <a:lnSpc>
                <a:spcPct val="90000"/>
              </a:lnSpc>
              <a:spcBef>
                <a:spcPts val="0"/>
              </a:spcBef>
              <a:spcAft>
                <a:spcPts val="0"/>
              </a:spcAft>
              <a:buClr>
                <a:schemeClr val="dk1"/>
              </a:buClr>
              <a:buSzPts val="1800"/>
              <a:buNone/>
            </a:pPr>
            <a:r>
              <a:rPr lang="en-GB">
                <a:solidFill>
                  <a:srgbClr val="FFFFFF"/>
                </a:solidFill>
                <a:latin typeface="Nunito Sans"/>
                <a:ea typeface="Nunito Sans"/>
                <a:cs typeface="Nunito Sans"/>
                <a:sym typeface="Nunito Sans"/>
              </a:rPr>
              <a:t>GCSE – FOUNDATION</a:t>
            </a:r>
            <a:endParaRPr>
              <a:solidFill>
                <a:srgbClr val="FFFFFF"/>
              </a:solidFill>
              <a:latin typeface="Nunito Sans"/>
              <a:ea typeface="Nunito Sans"/>
              <a:cs typeface="Nunito Sans"/>
              <a:sym typeface="Nunito Sans"/>
            </a:endParaRPr>
          </a:p>
          <a:p>
            <a:pPr indent="0" lvl="0" marL="0" rtl="0" algn="ctr">
              <a:lnSpc>
                <a:spcPct val="90000"/>
              </a:lnSpc>
              <a:spcBef>
                <a:spcPts val="800"/>
              </a:spcBef>
              <a:spcAft>
                <a:spcPts val="0"/>
              </a:spcAft>
              <a:buClr>
                <a:schemeClr val="dk1"/>
              </a:buClr>
              <a:buSzPts val="1800"/>
              <a:buNone/>
            </a:pPr>
            <a:r>
              <a:rPr lang="en-GB">
                <a:solidFill>
                  <a:srgbClr val="FFFFFF"/>
                </a:solidFill>
                <a:latin typeface="Nunito Sans"/>
                <a:ea typeface="Nunito Sans"/>
                <a:cs typeface="Nunito Sans"/>
                <a:sym typeface="Nunito Sans"/>
              </a:rPr>
              <a:t>AUTUMN TERM</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Autumn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{7E8B8490-160B-44AC-BCE5-64E3C030D9FF}</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
        <p:nvSpPr>
          <p:cNvPr id="23" name="Google Shape;23;p4"/>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4"/>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5" name="Shape 25"/>
        <p:cNvGrpSpPr/>
        <p:nvPr/>
      </p:nvGrpSpPr>
      <p:grpSpPr>
        <a:xfrm>
          <a:off x="0" y="0"/>
          <a:ext cx="0" cy="0"/>
          <a:chOff x="0" y="0"/>
          <a:chExt cx="0" cy="0"/>
        </a:xfrm>
      </p:grpSpPr>
      <p:sp>
        <p:nvSpPr>
          <p:cNvPr id="26" name="Google Shape;26;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a:t>
            </a:r>
            <a:r>
              <a:rPr lang="en-GB" sz="1000">
                <a:solidFill>
                  <a:srgbClr val="2779F5"/>
                </a:solidFill>
                <a:latin typeface="Nunito Sans"/>
                <a:ea typeface="Nunito Sans"/>
                <a:cs typeface="Nunito Sans"/>
                <a:sym typeface="Nunito Sans"/>
              </a:rPr>
              <a:t>Autumn</a:t>
            </a:r>
            <a:r>
              <a:rPr lang="en-GB" sz="1000">
                <a:solidFill>
                  <a:srgbClr val="2779F5"/>
                </a:solidFill>
                <a:latin typeface="Nunito Sans"/>
                <a:ea typeface="Nunito Sans"/>
                <a:cs typeface="Nunito Sans"/>
                <a:sym typeface="Nunito Sans"/>
              </a:rPr>
              <a:t> Term</a:t>
            </a:r>
            <a:endParaRPr sz="1200"/>
          </a:p>
        </p:txBody>
      </p:sp>
      <p:graphicFrame>
        <p:nvGraphicFramePr>
          <p:cNvPr id="27" name="Google Shape;27;p5"/>
          <p:cNvGraphicFramePr/>
          <p:nvPr/>
        </p:nvGraphicFramePr>
        <p:xfrm>
          <a:off x="0" y="369300"/>
          <a:ext cx="3000000" cy="3000000"/>
        </p:xfrm>
        <a:graphic>
          <a:graphicData uri="http://schemas.openxmlformats.org/drawingml/2006/table">
            <a:tbl>
              <a:tblPr>
                <a:noFill/>
                <a:tableStyleId>{7E8B8490-160B-44AC-BCE5-64E3C030D9FF}</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7.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7.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6.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4</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graphicFrame>
        <p:nvGraphicFramePr>
          <p:cNvPr id="135" name="Google Shape;135;p24"/>
          <p:cNvGraphicFramePr/>
          <p:nvPr/>
        </p:nvGraphicFramePr>
        <p:xfrm>
          <a:off x="108044" y="862525"/>
          <a:ext cx="3000000" cy="3000000"/>
        </p:xfrm>
        <a:graphic>
          <a:graphicData uri="http://schemas.openxmlformats.org/drawingml/2006/table">
            <a:tbl>
              <a:tblPr bandRow="1" firstRow="1">
                <a:noFill/>
                <a:tableStyleId>{BE7B3C6A-A8F0-47E8-A832-205F51A63DB5}</a:tableStyleId>
              </a:tblPr>
              <a:tblGrid>
                <a:gridCol w="1546950"/>
                <a:gridCol w="1301375"/>
                <a:gridCol w="1615625"/>
                <a:gridCol w="1350275"/>
                <a:gridCol w="3067850"/>
              </a:tblGrid>
              <a:tr h="12400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a) Simplify </a:t>
                      </a:r>
                      <a:r>
                        <a:rPr lang="en-GB" sz="1600">
                          <a:solidFill>
                            <a:schemeClr val="dk1"/>
                          </a:solidFill>
                          <a:latin typeface="Nunito Sans"/>
                          <a:ea typeface="Nunito Sans"/>
                          <a:cs typeface="Nunito Sans"/>
                          <a:sym typeface="Nunito Sans"/>
                        </a:rPr>
                        <a:t>(2a</a:t>
                      </a:r>
                      <a:r>
                        <a:rPr baseline="30000" lang="en-GB" sz="1600">
                          <a:solidFill>
                            <a:schemeClr val="dk1"/>
                          </a:solidFill>
                          <a:latin typeface="Nunito Sans"/>
                          <a:ea typeface="Nunito Sans"/>
                          <a:cs typeface="Nunito Sans"/>
                          <a:sym typeface="Nunito Sans"/>
                        </a:rPr>
                        <a:t>3</a:t>
                      </a:r>
                      <a:r>
                        <a:rPr lang="en-GB" sz="1600">
                          <a:solidFill>
                            <a:schemeClr val="dk1"/>
                          </a:solidFill>
                          <a:latin typeface="Nunito Sans"/>
                          <a:ea typeface="Nunito Sans"/>
                          <a:cs typeface="Nunito Sans"/>
                          <a:sym typeface="Nunito Sans"/>
                        </a:rPr>
                        <a:t>)</a:t>
                      </a:r>
                      <a:r>
                        <a:rPr baseline="30000" lang="en-GB" sz="1600">
                          <a:solidFill>
                            <a:schemeClr val="dk1"/>
                          </a:solidFill>
                          <a:latin typeface="Nunito Sans"/>
                          <a:ea typeface="Nunito Sans"/>
                          <a:cs typeface="Nunito Sans"/>
                          <a:sym typeface="Nunito Sans"/>
                        </a:rPr>
                        <a:t>5</a:t>
                      </a:r>
                      <a:endParaRPr baseline="3000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aseline="3000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b) </a:t>
                      </a:r>
                      <a:r>
                        <a:rPr b="0" lang="en-GB" sz="1600">
                          <a:solidFill>
                            <a:schemeClr val="dk1"/>
                          </a:solidFill>
                          <a:latin typeface="Nunito Sans"/>
                          <a:ea typeface="Nunito Sans"/>
                          <a:cs typeface="Nunito Sans"/>
                          <a:sym typeface="Nunito Sans"/>
                        </a:rPr>
                        <a:t>Evaluate </a:t>
                      </a:r>
                      <a:r>
                        <a:rPr lang="en-GB" sz="1600">
                          <a:solidFill>
                            <a:schemeClr val="dk1"/>
                          </a:solidFill>
                          <a:latin typeface="Nunito Sans"/>
                          <a:ea typeface="Nunito Sans"/>
                          <a:cs typeface="Nunito Sans"/>
                          <a:sym typeface="Nunito Sans"/>
                        </a:rPr>
                        <a:t>16</a:t>
                      </a:r>
                      <a:r>
                        <a:rPr baseline="30000" lang="en-GB" sz="1600">
                          <a:solidFill>
                            <a:schemeClr val="dk1"/>
                          </a:solidFill>
                          <a:latin typeface="Nunito Sans"/>
                          <a:ea typeface="Nunito Sans"/>
                          <a:cs typeface="Nunito Sans"/>
                          <a:sym typeface="Nunito Sans"/>
                        </a:rPr>
                        <a:t>0</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Estimate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0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GB" sz="1600">
                          <a:solidFill>
                            <a:srgbClr val="000000"/>
                          </a:solidFill>
                          <a:latin typeface="Nunito Sans"/>
                          <a:ea typeface="Nunito Sans"/>
                          <a:cs typeface="Nunito Sans"/>
                          <a:sym typeface="Nunito Sans"/>
                        </a:rPr>
                        <a:t>3.2 x 4.33 x 0.51</a:t>
                      </a:r>
                      <a:endParaRPr sz="1600">
                        <a:solidFill>
                          <a:srgbClr val="000000"/>
                        </a:solidFill>
                        <a:latin typeface="Nunito Sans"/>
                        <a:ea typeface="Nunito Sans"/>
                        <a:cs typeface="Nunito Sans"/>
                        <a:sym typeface="Nunito Sans"/>
                      </a:endParaRPr>
                    </a:p>
                    <a:p>
                      <a:pPr indent="0" lvl="0" marL="457200" marR="0" rtl="0" algn="l">
                        <a:lnSpc>
                          <a:spcPct val="100000"/>
                        </a:lnSpc>
                        <a:spcBef>
                          <a:spcPts val="0"/>
                        </a:spcBef>
                        <a:spcAft>
                          <a:spcPts val="0"/>
                        </a:spcAft>
                        <a:buNone/>
                      </a:pPr>
                      <a:r>
                        <a:t/>
                      </a:r>
                      <a:endParaRPr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GB" sz="1600">
                          <a:solidFill>
                            <a:srgbClr val="000000"/>
                          </a:solidFill>
                          <a:latin typeface="Nunito Sans"/>
                          <a:ea typeface="Nunito Sans"/>
                          <a:cs typeface="Nunito Sans"/>
                          <a:sym typeface="Nunito Sans"/>
                        </a:rPr>
                        <a:t>6.8 x (2.8 + 3.13)</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 Find the highest common factor of </a:t>
                      </a:r>
                      <a:r>
                        <a:rPr lang="en-GB" sz="1600">
                          <a:solidFill>
                            <a:srgbClr val="000000"/>
                          </a:solidFill>
                          <a:latin typeface="Nunito Sans"/>
                          <a:ea typeface="Nunito Sans"/>
                          <a:cs typeface="Nunito Sans"/>
                          <a:sym typeface="Nunito Sans"/>
                        </a:rPr>
                        <a:t>16</a:t>
                      </a:r>
                      <a:r>
                        <a:rPr b="0" lang="en-GB" sz="1600">
                          <a:solidFill>
                            <a:srgbClr val="000000"/>
                          </a:solidFill>
                          <a:latin typeface="Nunito Sans"/>
                          <a:ea typeface="Nunito Sans"/>
                          <a:cs typeface="Nunito Sans"/>
                          <a:sym typeface="Nunito Sans"/>
                        </a:rPr>
                        <a:t> and </a:t>
                      </a:r>
                      <a:r>
                        <a:rPr lang="en-GB" sz="1600">
                          <a:solidFill>
                            <a:srgbClr val="000000"/>
                          </a:solidFill>
                          <a:latin typeface="Nunito Sans"/>
                          <a:ea typeface="Nunito Sans"/>
                          <a:cs typeface="Nunito Sans"/>
                          <a:sym typeface="Nunito Sans"/>
                        </a:rPr>
                        <a:t>64</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b) </a:t>
                      </a:r>
                      <a:r>
                        <a:rPr b="0" lang="en-GB" sz="1600">
                          <a:solidFill>
                            <a:srgbClr val="000000"/>
                          </a:solidFill>
                          <a:latin typeface="Nunito Sans"/>
                          <a:ea typeface="Nunito Sans"/>
                          <a:cs typeface="Nunito Sans"/>
                          <a:sym typeface="Nunito Sans"/>
                        </a:rPr>
                        <a:t>Find the lowest common multiple of </a:t>
                      </a:r>
                      <a:r>
                        <a:rPr lang="en-GB" sz="1600">
                          <a:solidFill>
                            <a:srgbClr val="000000"/>
                          </a:solidFill>
                          <a:latin typeface="Nunito Sans"/>
                          <a:ea typeface="Nunito Sans"/>
                          <a:cs typeface="Nunito Sans"/>
                          <a:sym typeface="Nunito Sans"/>
                        </a:rPr>
                        <a:t>4</a:t>
                      </a:r>
                      <a:r>
                        <a:rPr b="0" lang="en-GB" sz="1600">
                          <a:solidFill>
                            <a:srgbClr val="000000"/>
                          </a:solidFill>
                          <a:latin typeface="Nunito Sans"/>
                          <a:ea typeface="Nunito Sans"/>
                          <a:cs typeface="Nunito Sans"/>
                          <a:sym typeface="Nunito Sans"/>
                        </a:rPr>
                        <a:t> and </a:t>
                      </a:r>
                      <a:r>
                        <a:rPr lang="en-GB" sz="1600">
                          <a:solidFill>
                            <a:srgbClr val="000000"/>
                          </a:solidFill>
                          <a:latin typeface="Nunito Sans"/>
                          <a:ea typeface="Nunito Sans"/>
                          <a:cs typeface="Nunito Sans"/>
                          <a:sym typeface="Nunito Sans"/>
                        </a:rPr>
                        <a:t>2</a:t>
                      </a:r>
                      <a:r>
                        <a:rPr lang="en-GB" sz="1600">
                          <a:solidFill>
                            <a:srgbClr val="000000"/>
                          </a:solidFill>
                          <a:latin typeface="Nunito Sans"/>
                          <a:ea typeface="Nunito Sans"/>
                          <a:cs typeface="Nunito Sans"/>
                          <a:sym typeface="Nunito Sans"/>
                        </a:rPr>
                        <a:t>7</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737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T</a:t>
                      </a:r>
                      <a:r>
                        <a:rPr lang="en-GB" sz="1600">
                          <a:latin typeface="Nunito Sans"/>
                          <a:ea typeface="Nunito Sans"/>
                          <a:cs typeface="Nunito Sans"/>
                          <a:sym typeface="Nunito Sans"/>
                        </a:rPr>
                        <a:t>he results of a survey of 60 students are shown in a pie chart. How many more students walk than </a:t>
                      </a:r>
                      <a:r>
                        <a:rPr lang="en-GB" sz="1600">
                          <a:solidFill>
                            <a:schemeClr val="dk1"/>
                          </a:solidFill>
                          <a:latin typeface="Nunito Sans"/>
                          <a:ea typeface="Nunito Sans"/>
                          <a:cs typeface="Nunito Sans"/>
                          <a:sym typeface="Nunito Sans"/>
                        </a:rPr>
                        <a:t>travel by bus</a:t>
                      </a:r>
                      <a:r>
                        <a:rPr lang="en-GB" sz="1600">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Some students were asked about their favourite colour. How many students were asked in total?</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6" name="Google Shape;136;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 4</a:t>
            </a:r>
            <a:endParaRPr b="1">
              <a:solidFill>
                <a:srgbClr val="FFFFFF"/>
              </a:solidFill>
              <a:latin typeface="Nunito Sans"/>
              <a:ea typeface="Nunito Sans"/>
              <a:cs typeface="Nunito Sans"/>
              <a:sym typeface="Nunito Sans"/>
            </a:endParaRPr>
          </a:p>
        </p:txBody>
      </p:sp>
      <p:pic>
        <p:nvPicPr>
          <p:cNvPr id="137" name="Google Shape;137;p24"/>
          <p:cNvPicPr preferRelativeResize="0"/>
          <p:nvPr/>
        </p:nvPicPr>
        <p:blipFill>
          <a:blip r:embed="rId3">
            <a:alphaModFix/>
          </a:blip>
          <a:stretch>
            <a:fillRect/>
          </a:stretch>
        </p:blipFill>
        <p:spPr>
          <a:xfrm>
            <a:off x="5437026" y="3085387"/>
            <a:ext cx="2378676" cy="1698239"/>
          </a:xfrm>
          <a:prstGeom prst="rect">
            <a:avLst/>
          </a:prstGeom>
          <a:noFill/>
          <a:ln>
            <a:noFill/>
          </a:ln>
        </p:spPr>
      </p:pic>
      <p:pic>
        <p:nvPicPr>
          <p:cNvPr id="138" name="Google Shape;138;p24"/>
          <p:cNvPicPr preferRelativeResize="0"/>
          <p:nvPr/>
        </p:nvPicPr>
        <p:blipFill>
          <a:blip r:embed="rId4">
            <a:alphaModFix/>
          </a:blip>
          <a:stretch>
            <a:fillRect/>
          </a:stretch>
        </p:blipFill>
        <p:spPr>
          <a:xfrm>
            <a:off x="1219750" y="3055425"/>
            <a:ext cx="2020691" cy="16982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graphicFrame>
        <p:nvGraphicFramePr>
          <p:cNvPr id="143" name="Google Shape;143;p25"/>
          <p:cNvGraphicFramePr/>
          <p:nvPr/>
        </p:nvGraphicFramePr>
        <p:xfrm>
          <a:off x="108044" y="862525"/>
          <a:ext cx="3000000" cy="3000000"/>
        </p:xfrm>
        <a:graphic>
          <a:graphicData uri="http://schemas.openxmlformats.org/drawingml/2006/table">
            <a:tbl>
              <a:tblPr bandRow="1" firstRow="1">
                <a:noFill/>
                <a:tableStyleId>{BE7B3C6A-A8F0-47E8-A832-205F51A63DB5}</a:tableStyleId>
              </a:tblPr>
              <a:tblGrid>
                <a:gridCol w="1546950"/>
                <a:gridCol w="1301375"/>
                <a:gridCol w="1615625"/>
                <a:gridCol w="1350275"/>
                <a:gridCol w="3067850"/>
              </a:tblGrid>
              <a:tr h="13659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a) Simplify </a:t>
                      </a:r>
                      <a:r>
                        <a:rPr lang="en-GB" sz="1600">
                          <a:solidFill>
                            <a:schemeClr val="dk1"/>
                          </a:solidFill>
                          <a:latin typeface="Nunito Sans"/>
                          <a:ea typeface="Nunito Sans"/>
                          <a:cs typeface="Nunito Sans"/>
                          <a:sym typeface="Nunito Sans"/>
                        </a:rPr>
                        <a:t>(2a</a:t>
                      </a:r>
                      <a:r>
                        <a:rPr baseline="30000" lang="en-GB" sz="1600">
                          <a:solidFill>
                            <a:schemeClr val="dk1"/>
                          </a:solidFill>
                          <a:latin typeface="Nunito Sans"/>
                          <a:ea typeface="Nunito Sans"/>
                          <a:cs typeface="Nunito Sans"/>
                          <a:sym typeface="Nunito Sans"/>
                        </a:rPr>
                        <a:t>3</a:t>
                      </a:r>
                      <a:r>
                        <a:rPr lang="en-GB" sz="1600">
                          <a:solidFill>
                            <a:schemeClr val="dk1"/>
                          </a:solidFill>
                          <a:latin typeface="Nunito Sans"/>
                          <a:ea typeface="Nunito Sans"/>
                          <a:cs typeface="Nunito Sans"/>
                          <a:sym typeface="Nunito Sans"/>
                        </a:rPr>
                        <a:t>)</a:t>
                      </a:r>
                      <a:r>
                        <a:rPr baseline="30000" lang="en-GB" sz="1600">
                          <a:solidFill>
                            <a:schemeClr val="dk1"/>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 32a</a:t>
                      </a:r>
                      <a:r>
                        <a:rPr baseline="30000" lang="en-GB" sz="1600">
                          <a:solidFill>
                            <a:srgbClr val="00BC89"/>
                          </a:solidFill>
                          <a:latin typeface="Nunito Sans"/>
                          <a:ea typeface="Nunito Sans"/>
                          <a:cs typeface="Nunito Sans"/>
                          <a:sym typeface="Nunito Sans"/>
                        </a:rPr>
                        <a:t>15</a:t>
                      </a:r>
                      <a:endParaRPr b="0" baseline="30000"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t/>
                      </a:r>
                      <a:endParaRPr baseline="3000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b) Evaluate </a:t>
                      </a:r>
                      <a:r>
                        <a:rPr lang="en-GB" sz="1600">
                          <a:solidFill>
                            <a:schemeClr val="dk1"/>
                          </a:solidFill>
                          <a:latin typeface="Nunito Sans"/>
                          <a:ea typeface="Nunito Sans"/>
                          <a:cs typeface="Nunito Sans"/>
                          <a:sym typeface="Nunito Sans"/>
                        </a:rPr>
                        <a:t>16</a:t>
                      </a:r>
                      <a:r>
                        <a:rPr baseline="30000" lang="en-GB" sz="1600">
                          <a:solidFill>
                            <a:schemeClr val="dk1"/>
                          </a:solidFill>
                          <a:latin typeface="Nunito Sans"/>
                          <a:ea typeface="Nunito Sans"/>
                          <a:cs typeface="Nunito Sans"/>
                          <a:sym typeface="Nunito Sans"/>
                        </a:rPr>
                        <a:t>0</a:t>
                      </a: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 1</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Estimate</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GB" sz="1600">
                          <a:solidFill>
                            <a:srgbClr val="000000"/>
                          </a:solidFill>
                          <a:latin typeface="Nunito Sans"/>
                          <a:ea typeface="Nunito Sans"/>
                          <a:cs typeface="Nunito Sans"/>
                          <a:sym typeface="Nunito Sans"/>
                        </a:rPr>
                        <a:t>3.2 x 4.33 x 0.51 </a:t>
                      </a:r>
                      <a:r>
                        <a:rPr lang="en-GB" sz="1600">
                          <a:solidFill>
                            <a:srgbClr val="00BC89"/>
                          </a:solidFill>
                          <a:latin typeface="Nunito Sans"/>
                          <a:ea typeface="Nunito Sans"/>
                          <a:cs typeface="Nunito Sans"/>
                          <a:sym typeface="Nunito Sans"/>
                        </a:rPr>
                        <a:t>= 6</a:t>
                      </a:r>
                      <a:endParaRPr sz="1600">
                        <a:solidFill>
                          <a:srgbClr val="00BC89"/>
                        </a:solidFill>
                        <a:latin typeface="Nunito Sans"/>
                        <a:ea typeface="Nunito Sans"/>
                        <a:cs typeface="Nunito Sans"/>
                        <a:sym typeface="Nunito Sans"/>
                      </a:endParaRPr>
                    </a:p>
                    <a:p>
                      <a:pPr indent="0" lvl="0" marL="457200" marR="0" rtl="0" algn="l">
                        <a:lnSpc>
                          <a:spcPct val="100000"/>
                        </a:lnSpc>
                        <a:spcBef>
                          <a:spcPts val="0"/>
                        </a:spcBef>
                        <a:spcAft>
                          <a:spcPts val="0"/>
                        </a:spcAft>
                        <a:buNone/>
                      </a:pPr>
                      <a:r>
                        <a:t/>
                      </a:r>
                      <a:endParaRPr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GB" sz="1600">
                          <a:solidFill>
                            <a:srgbClr val="000000"/>
                          </a:solidFill>
                          <a:latin typeface="Nunito Sans"/>
                          <a:ea typeface="Nunito Sans"/>
                          <a:cs typeface="Nunito Sans"/>
                          <a:sym typeface="Nunito Sans"/>
                        </a:rPr>
                        <a:t>6.8 x (2.8 + 3.13) </a:t>
                      </a:r>
                      <a:r>
                        <a:rPr lang="en-GB" sz="1600">
                          <a:solidFill>
                            <a:srgbClr val="00BC89"/>
                          </a:solidFill>
                          <a:latin typeface="Nunito Sans"/>
                          <a:ea typeface="Nunito Sans"/>
                          <a:cs typeface="Nunito Sans"/>
                          <a:sym typeface="Nunito Sans"/>
                        </a:rPr>
                        <a:t>= 42</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a) Find the highest common factor of </a:t>
                      </a:r>
                      <a:r>
                        <a:rPr lang="en-GB" sz="1600">
                          <a:solidFill>
                            <a:srgbClr val="000000"/>
                          </a:solidFill>
                          <a:latin typeface="Nunito Sans"/>
                          <a:ea typeface="Nunito Sans"/>
                          <a:cs typeface="Nunito Sans"/>
                          <a:sym typeface="Nunito Sans"/>
                        </a:rPr>
                        <a:t>16</a:t>
                      </a:r>
                      <a:r>
                        <a:rPr b="0" lang="en-GB" sz="1600">
                          <a:solidFill>
                            <a:srgbClr val="000000"/>
                          </a:solidFill>
                          <a:latin typeface="Nunito Sans"/>
                          <a:ea typeface="Nunito Sans"/>
                          <a:cs typeface="Nunito Sans"/>
                          <a:sym typeface="Nunito Sans"/>
                        </a:rPr>
                        <a:t> and </a:t>
                      </a:r>
                      <a:r>
                        <a:rPr lang="en-GB" sz="1600">
                          <a:solidFill>
                            <a:srgbClr val="000000"/>
                          </a:solidFill>
                          <a:latin typeface="Nunito Sans"/>
                          <a:ea typeface="Nunito Sans"/>
                          <a:cs typeface="Nunito Sans"/>
                          <a:sym typeface="Nunito Sans"/>
                        </a:rPr>
                        <a:t>64 </a:t>
                      </a:r>
                      <a:r>
                        <a:rPr lang="en-GB" sz="1600">
                          <a:solidFill>
                            <a:srgbClr val="00BC89"/>
                          </a:solidFill>
                          <a:latin typeface="Nunito Sans"/>
                          <a:ea typeface="Nunito Sans"/>
                          <a:cs typeface="Nunito Sans"/>
                          <a:sym typeface="Nunito Sans"/>
                        </a:rPr>
                        <a:t>= 16</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b) Find the lowest common multiple of </a:t>
                      </a:r>
                      <a:r>
                        <a:rPr lang="en-GB" sz="1600">
                          <a:solidFill>
                            <a:srgbClr val="000000"/>
                          </a:solidFill>
                          <a:latin typeface="Nunito Sans"/>
                          <a:ea typeface="Nunito Sans"/>
                          <a:cs typeface="Nunito Sans"/>
                          <a:sym typeface="Nunito Sans"/>
                        </a:rPr>
                        <a:t>4</a:t>
                      </a:r>
                      <a:r>
                        <a:rPr b="0" lang="en-GB" sz="1600">
                          <a:solidFill>
                            <a:srgbClr val="000000"/>
                          </a:solidFill>
                          <a:latin typeface="Nunito Sans"/>
                          <a:ea typeface="Nunito Sans"/>
                          <a:cs typeface="Nunito Sans"/>
                          <a:sym typeface="Nunito Sans"/>
                        </a:rPr>
                        <a:t> and </a:t>
                      </a:r>
                      <a:r>
                        <a:rPr lang="en-GB" sz="1600">
                          <a:solidFill>
                            <a:srgbClr val="000000"/>
                          </a:solidFill>
                          <a:latin typeface="Nunito Sans"/>
                          <a:ea typeface="Nunito Sans"/>
                          <a:cs typeface="Nunito Sans"/>
                          <a:sym typeface="Nunito Sans"/>
                        </a:rPr>
                        <a:t>2</a:t>
                      </a:r>
                      <a:r>
                        <a:rPr lang="en-GB" sz="1600">
                          <a:solidFill>
                            <a:srgbClr val="000000"/>
                          </a:solidFill>
                          <a:latin typeface="Nunito Sans"/>
                          <a:ea typeface="Nunito Sans"/>
                          <a:cs typeface="Nunito Sans"/>
                          <a:sym typeface="Nunito Sans"/>
                        </a:rPr>
                        <a:t>7 </a:t>
                      </a:r>
                      <a:r>
                        <a:rPr lang="en-GB" sz="1600">
                          <a:solidFill>
                            <a:srgbClr val="00BC89"/>
                          </a:solidFill>
                          <a:latin typeface="Nunito Sans"/>
                          <a:ea typeface="Nunito Sans"/>
                          <a:cs typeface="Nunito Sans"/>
                          <a:sym typeface="Nunito Sans"/>
                        </a:rPr>
                        <a:t>= 108</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551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T</a:t>
                      </a:r>
                      <a:r>
                        <a:rPr lang="en-GB" sz="1600">
                          <a:latin typeface="Nunito Sans"/>
                          <a:ea typeface="Nunito Sans"/>
                          <a:cs typeface="Nunito Sans"/>
                          <a:sym typeface="Nunito Sans"/>
                        </a:rPr>
                        <a:t>he results of a survey of 60 students are shown in a pie chart. How many more students walk than travel by bus? </a:t>
                      </a:r>
                      <a:r>
                        <a:rPr b="1" lang="en-GB" sz="1600">
                          <a:solidFill>
                            <a:srgbClr val="00BC89"/>
                          </a:solidFill>
                          <a:latin typeface="Nunito Sans"/>
                          <a:ea typeface="Nunito Sans"/>
                          <a:cs typeface="Nunito Sans"/>
                          <a:sym typeface="Nunito Sans"/>
                        </a:rPr>
                        <a:t>15</a:t>
                      </a:r>
                      <a:r>
                        <a:rPr lang="en-GB" sz="1600">
                          <a:latin typeface="Nunito Sans"/>
                          <a:ea typeface="Nunito Sans"/>
                          <a:cs typeface="Nunito Sans"/>
                          <a:sym typeface="Nunito Sans"/>
                        </a:rPr>
                        <a:t> </a:t>
                      </a:r>
                      <a:endParaRPr b="1" sz="1600">
                        <a:solidFill>
                          <a:schemeClr val="accent5"/>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Some students were asked about their favourite colour. How many students were asked in total?</a:t>
                      </a:r>
                      <a:r>
                        <a:rPr lang="en-GB" sz="1600">
                          <a:solidFill>
                            <a:srgbClr val="00BC89"/>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23</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4" name="Google Shape;144;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 4</a:t>
            </a:r>
            <a:endParaRPr b="1">
              <a:solidFill>
                <a:srgbClr val="FFFFFF"/>
              </a:solidFill>
              <a:latin typeface="Nunito Sans"/>
              <a:ea typeface="Nunito Sans"/>
              <a:cs typeface="Nunito Sans"/>
              <a:sym typeface="Nunito Sans"/>
            </a:endParaRPr>
          </a:p>
        </p:txBody>
      </p:sp>
      <p:pic>
        <p:nvPicPr>
          <p:cNvPr id="145" name="Google Shape;145;p25"/>
          <p:cNvPicPr preferRelativeResize="0"/>
          <p:nvPr/>
        </p:nvPicPr>
        <p:blipFill>
          <a:blip r:embed="rId3">
            <a:alphaModFix/>
          </a:blip>
          <a:stretch>
            <a:fillRect/>
          </a:stretch>
        </p:blipFill>
        <p:spPr>
          <a:xfrm>
            <a:off x="5437026" y="3085387"/>
            <a:ext cx="2378676" cy="1698239"/>
          </a:xfrm>
          <a:prstGeom prst="rect">
            <a:avLst/>
          </a:prstGeom>
          <a:noFill/>
          <a:ln>
            <a:noFill/>
          </a:ln>
        </p:spPr>
      </p:pic>
      <p:pic>
        <p:nvPicPr>
          <p:cNvPr id="146" name="Google Shape;146;p25"/>
          <p:cNvPicPr preferRelativeResize="0"/>
          <p:nvPr/>
        </p:nvPicPr>
        <p:blipFill>
          <a:blip r:embed="rId4">
            <a:alphaModFix/>
          </a:blip>
          <a:stretch>
            <a:fillRect/>
          </a:stretch>
        </p:blipFill>
        <p:spPr>
          <a:xfrm>
            <a:off x="1219750" y="3055425"/>
            <a:ext cx="2020691" cy="16982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graphicFrame>
        <p:nvGraphicFramePr>
          <p:cNvPr id="151" name="Google Shape;151;p26"/>
          <p:cNvGraphicFramePr/>
          <p:nvPr/>
        </p:nvGraphicFramePr>
        <p:xfrm>
          <a:off x="108044" y="862525"/>
          <a:ext cx="3000000" cy="3000000"/>
        </p:xfrm>
        <a:graphic>
          <a:graphicData uri="http://schemas.openxmlformats.org/drawingml/2006/table">
            <a:tbl>
              <a:tblPr bandRow="1" firstRow="1">
                <a:noFill/>
                <a:tableStyleId>{BE7B3C6A-A8F0-47E8-A832-205F51A63DB5}</a:tableStyleId>
              </a:tblPr>
              <a:tblGrid>
                <a:gridCol w="1546950"/>
                <a:gridCol w="1301375"/>
                <a:gridCol w="1615625"/>
                <a:gridCol w="1350275"/>
                <a:gridCol w="3067850"/>
              </a:tblGrid>
              <a:tr h="1274725">
                <a:tc gridSpan="2">
                  <a:txBody>
                    <a:bodyPr/>
                    <a:lstStyle/>
                    <a:p>
                      <a:pPr indent="-330200" lvl="0" marL="457200" rtl="0" algn="l">
                        <a:spcBef>
                          <a:spcPts val="0"/>
                        </a:spcBef>
                        <a:spcAft>
                          <a:spcPts val="0"/>
                        </a:spcAft>
                        <a:buClr>
                          <a:schemeClr val="dk1"/>
                        </a:buClr>
                        <a:buSzPts val="1600"/>
                        <a:buAutoNum type="arabicParenR"/>
                      </a:pPr>
                      <a:r>
                        <a:rPr b="0" lang="en-GB" sz="1600">
                          <a:solidFill>
                            <a:schemeClr val="dk1"/>
                          </a:solidFill>
                          <a:latin typeface="Nunito Sans"/>
                          <a:ea typeface="Nunito Sans"/>
                          <a:cs typeface="Nunito Sans"/>
                          <a:sym typeface="Nunito Sans"/>
                        </a:rPr>
                        <a:t>a) Simplify </a:t>
                      </a:r>
                      <a:r>
                        <a:rPr lang="en-GB" sz="1600">
                          <a:solidFill>
                            <a:schemeClr val="dk1"/>
                          </a:solidFill>
                          <a:latin typeface="Nunito Sans"/>
                          <a:ea typeface="Nunito Sans"/>
                          <a:cs typeface="Nunito Sans"/>
                          <a:sym typeface="Nunito Sans"/>
                        </a:rPr>
                        <a:t>(3</a:t>
                      </a:r>
                      <a:r>
                        <a:rPr i="1" lang="en-GB" sz="1600">
                          <a:solidFill>
                            <a:schemeClr val="dk1"/>
                          </a:solidFill>
                          <a:latin typeface="Times New Roman"/>
                          <a:ea typeface="Times New Roman"/>
                          <a:cs typeface="Times New Roman"/>
                          <a:sym typeface="Times New Roman"/>
                        </a:rPr>
                        <a:t>y</a:t>
                      </a:r>
                      <a:r>
                        <a:rPr baseline="30000" lang="en-GB" sz="1600">
                          <a:solidFill>
                            <a:schemeClr val="dk1"/>
                          </a:solidFill>
                          <a:latin typeface="Nunito Sans"/>
                          <a:ea typeface="Nunito Sans"/>
                          <a:cs typeface="Nunito Sans"/>
                          <a:sym typeface="Nunito Sans"/>
                        </a:rPr>
                        <a:t>3</a:t>
                      </a:r>
                      <a:r>
                        <a:rPr lang="en-GB" sz="1600">
                          <a:solidFill>
                            <a:schemeClr val="dk1"/>
                          </a:solidFill>
                          <a:latin typeface="Nunito Sans"/>
                          <a:ea typeface="Nunito Sans"/>
                          <a:cs typeface="Nunito Sans"/>
                          <a:sym typeface="Nunito Sans"/>
                        </a:rPr>
                        <a:t>)</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x 2</a:t>
                      </a:r>
                      <a:r>
                        <a:rPr i="1" lang="en-GB" sz="1600">
                          <a:solidFill>
                            <a:schemeClr val="dk1"/>
                          </a:solidFill>
                          <a:latin typeface="Times New Roman"/>
                          <a:ea typeface="Times New Roman"/>
                          <a:cs typeface="Times New Roman"/>
                          <a:sym typeface="Times New Roman"/>
                        </a:rPr>
                        <a:t>y</a:t>
                      </a:r>
                      <a:r>
                        <a:rPr baseline="30000" lang="en-GB" sz="1600">
                          <a:solidFill>
                            <a:schemeClr val="dk1"/>
                          </a:solidFill>
                          <a:latin typeface="Nunito Sans"/>
                          <a:ea typeface="Nunito Sans"/>
                          <a:cs typeface="Nunito Sans"/>
                          <a:sym typeface="Nunito Sans"/>
                        </a:rPr>
                        <a:t>0</a:t>
                      </a:r>
                      <a:endParaRPr b="0" baseline="3000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baseline="3000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b) </a:t>
                      </a:r>
                      <a:r>
                        <a:rPr b="0" lang="en-GB" sz="1600">
                          <a:solidFill>
                            <a:schemeClr val="dk1"/>
                          </a:solidFill>
                          <a:latin typeface="Nunito Sans"/>
                          <a:ea typeface="Nunito Sans"/>
                          <a:cs typeface="Nunito Sans"/>
                          <a:sym typeface="Nunito Sans"/>
                        </a:rPr>
                        <a:t>Evaluate (</a:t>
                      </a:r>
                      <a:r>
                        <a:rPr lang="en-GB" sz="1600">
                          <a:solidFill>
                            <a:schemeClr val="dk1"/>
                          </a:solidFill>
                          <a:latin typeface="Nunito Sans"/>
                          <a:ea typeface="Nunito Sans"/>
                          <a:cs typeface="Nunito Sans"/>
                          <a:sym typeface="Nunito Sans"/>
                        </a:rPr>
                        <a:t>2</a:t>
                      </a:r>
                      <a:r>
                        <a:rPr baseline="30000" lang="en-GB" sz="1600">
                          <a:solidFill>
                            <a:schemeClr val="dk1"/>
                          </a:solidFill>
                          <a:latin typeface="Nunito Sans"/>
                          <a:ea typeface="Nunito Sans"/>
                          <a:cs typeface="Nunito Sans"/>
                          <a:sym typeface="Nunito Sans"/>
                        </a:rPr>
                        <a:t>3</a:t>
                      </a:r>
                      <a:r>
                        <a:rPr lang="en-GB" sz="1600">
                          <a:solidFill>
                            <a:schemeClr val="dk1"/>
                          </a:solidFill>
                          <a:latin typeface="Nunito Sans"/>
                          <a:ea typeface="Nunito Sans"/>
                          <a:cs typeface="Nunito Sans"/>
                          <a:sym typeface="Nunito Sans"/>
                        </a:rPr>
                        <a:t>)</a:t>
                      </a:r>
                      <a:r>
                        <a:rPr baseline="30000" lang="en-GB" sz="1600">
                          <a:solidFill>
                            <a:schemeClr val="dk1"/>
                          </a:solidFill>
                          <a:latin typeface="Nunito Sans"/>
                          <a:ea typeface="Nunito Sans"/>
                          <a:cs typeface="Nunito Sans"/>
                          <a:sym typeface="Nunito Sans"/>
                        </a:rPr>
                        <a:t>2 </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Estimate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0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GB" sz="1600" u="sng">
                          <a:solidFill>
                            <a:srgbClr val="000000"/>
                          </a:solidFill>
                          <a:latin typeface="Nunito Sans"/>
                          <a:ea typeface="Nunito Sans"/>
                          <a:cs typeface="Nunito Sans"/>
                          <a:sym typeface="Nunito Sans"/>
                        </a:rPr>
                        <a:t>0.62</a:t>
                      </a:r>
                      <a:r>
                        <a:rPr lang="en-GB" sz="1600" u="sng">
                          <a:solidFill>
                            <a:srgbClr val="000000"/>
                          </a:solidFill>
                          <a:latin typeface="Nunito Sans"/>
                          <a:ea typeface="Nunito Sans"/>
                          <a:cs typeface="Nunito Sans"/>
                          <a:sym typeface="Nunito Sans"/>
                        </a:rPr>
                        <a:t> x 51.3</a:t>
                      </a:r>
                      <a:endParaRPr sz="1600">
                        <a:solidFill>
                          <a:srgbClr val="000000"/>
                        </a:solidFill>
                        <a:latin typeface="Nunito Sans"/>
                        <a:ea typeface="Nunito Sans"/>
                        <a:cs typeface="Nunito Sans"/>
                        <a:sym typeface="Nunito Sans"/>
                      </a:endParaRPr>
                    </a:p>
                    <a:p>
                      <a:pPr indent="0" lvl="0" marL="457200" marR="0" rtl="0" algn="l">
                        <a:lnSpc>
                          <a:spcPct val="100000"/>
                        </a:lnSpc>
                        <a:spcBef>
                          <a:spcPts val="0"/>
                        </a:spcBef>
                        <a:spcAft>
                          <a:spcPts val="0"/>
                        </a:spcAft>
                        <a:buNone/>
                      </a:pPr>
                      <a:r>
                        <a:rPr lang="en-GB" sz="1600">
                          <a:solidFill>
                            <a:srgbClr val="000000"/>
                          </a:solidFill>
                          <a:latin typeface="Nunito Sans"/>
                          <a:ea typeface="Nunito Sans"/>
                          <a:cs typeface="Nunito Sans"/>
                          <a:sym typeface="Nunito Sans"/>
                        </a:rPr>
                        <a:t>      2.88</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None/>
                      </a:pPr>
                      <a:r>
                        <a:t/>
                      </a:r>
                      <a:endParaRPr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GB" sz="1600">
                          <a:solidFill>
                            <a:srgbClr val="000000"/>
                          </a:solidFill>
                          <a:latin typeface="Nunito Sans"/>
                          <a:ea typeface="Nunito Sans"/>
                          <a:cs typeface="Nunito Sans"/>
                          <a:sym typeface="Nunito Sans"/>
                        </a:rPr>
                        <a:t>(45.99 − 22.18) ÷ 5.22</a:t>
                      </a:r>
                      <a:endParaRPr sz="1600">
                        <a:solidFill>
                          <a:srgbClr val="000000"/>
                        </a:solidFill>
                        <a:latin typeface="Nunito Sans"/>
                        <a:ea typeface="Nunito Sans"/>
                        <a:cs typeface="Nunito Sans"/>
                        <a:sym typeface="Nunito Sans"/>
                      </a:endParaRPr>
                    </a:p>
                    <a:p>
                      <a:pPr indent="0" lvl="0" marL="457200" marR="0" rtl="0" algn="l">
                        <a:lnSpc>
                          <a:spcPct val="100000"/>
                        </a:lnSpc>
                        <a:spcBef>
                          <a:spcPts val="0"/>
                        </a:spcBef>
                        <a:spcAft>
                          <a:spcPts val="0"/>
                        </a:spcAft>
                        <a:buNone/>
                      </a:pPr>
                      <a:r>
                        <a:t/>
                      </a:r>
                      <a:endParaRPr sz="10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 Find the highest common factor of </a:t>
                      </a:r>
                      <a:r>
                        <a:rPr lang="en-GB" sz="1600">
                          <a:solidFill>
                            <a:srgbClr val="000000"/>
                          </a:solidFill>
                          <a:latin typeface="Nunito Sans"/>
                          <a:ea typeface="Nunito Sans"/>
                          <a:cs typeface="Nunito Sans"/>
                          <a:sym typeface="Nunito Sans"/>
                        </a:rPr>
                        <a:t>45</a:t>
                      </a:r>
                      <a:r>
                        <a:rPr b="0" lang="en-GB" sz="1600">
                          <a:solidFill>
                            <a:srgbClr val="000000"/>
                          </a:solidFill>
                          <a:latin typeface="Nunito Sans"/>
                          <a:ea typeface="Nunito Sans"/>
                          <a:cs typeface="Nunito Sans"/>
                          <a:sym typeface="Nunito Sans"/>
                        </a:rPr>
                        <a:t> and </a:t>
                      </a:r>
                      <a:r>
                        <a:rPr lang="en-GB" sz="1600">
                          <a:solidFill>
                            <a:srgbClr val="000000"/>
                          </a:solidFill>
                          <a:latin typeface="Nunito Sans"/>
                          <a:ea typeface="Nunito Sans"/>
                          <a:cs typeface="Nunito Sans"/>
                          <a:sym typeface="Nunito Sans"/>
                        </a:rPr>
                        <a:t>5</a:t>
                      </a:r>
                      <a:r>
                        <a:rPr lang="en-GB" sz="1600">
                          <a:solidFill>
                            <a:srgbClr val="000000"/>
                          </a:solidFill>
                          <a:latin typeface="Nunito Sans"/>
                          <a:ea typeface="Nunito Sans"/>
                          <a:cs typeface="Nunito Sans"/>
                          <a:sym typeface="Nunito Sans"/>
                        </a:rPr>
                        <a:t>4</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b) Find the lowest common multiple of </a:t>
                      </a:r>
                      <a:r>
                        <a:rPr lang="en-GB" sz="1600">
                          <a:solidFill>
                            <a:srgbClr val="000000"/>
                          </a:solidFill>
                          <a:latin typeface="Nunito Sans"/>
                          <a:ea typeface="Nunito Sans"/>
                          <a:cs typeface="Nunito Sans"/>
                          <a:sym typeface="Nunito Sans"/>
                        </a:rPr>
                        <a:t>8</a:t>
                      </a:r>
                      <a:r>
                        <a:rPr b="0" lang="en-GB" sz="1600">
                          <a:solidFill>
                            <a:srgbClr val="000000"/>
                          </a:solidFill>
                          <a:latin typeface="Nunito Sans"/>
                          <a:ea typeface="Nunito Sans"/>
                          <a:cs typeface="Nunito Sans"/>
                          <a:sym typeface="Nunito Sans"/>
                        </a:rPr>
                        <a:t> and </a:t>
                      </a:r>
                      <a:r>
                        <a:rPr lang="en-GB" sz="1600">
                          <a:solidFill>
                            <a:srgbClr val="000000"/>
                          </a:solidFill>
                          <a:latin typeface="Nunito Sans"/>
                          <a:ea typeface="Nunito Sans"/>
                          <a:cs typeface="Nunito Sans"/>
                          <a:sym typeface="Nunito Sans"/>
                        </a:rPr>
                        <a:t>2</a:t>
                      </a:r>
                      <a:r>
                        <a:rPr lang="en-GB" sz="1600">
                          <a:solidFill>
                            <a:srgbClr val="000000"/>
                          </a:solidFill>
                          <a:latin typeface="Nunito Sans"/>
                          <a:ea typeface="Nunito Sans"/>
                          <a:cs typeface="Nunito Sans"/>
                          <a:sym typeface="Nunito Sans"/>
                        </a:rPr>
                        <a:t>7</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148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In a survey of favourite types of music, 13 people chose rap. How many were surve</a:t>
                      </a:r>
                      <a:r>
                        <a:rPr lang="en-GB" sz="1600">
                          <a:latin typeface="Nunito Sans"/>
                          <a:ea typeface="Nunito Sans"/>
                          <a:cs typeface="Nunito Sans"/>
                          <a:sym typeface="Nunito Sans"/>
                        </a:rPr>
                        <a:t>yed altogether?</a:t>
                      </a:r>
                      <a:r>
                        <a:rPr lang="en-GB" sz="160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Estimate the difference in pop</a:t>
                      </a:r>
                      <a:r>
                        <a:rPr lang="en-GB" sz="1600">
                          <a:latin typeface="Nunito Sans"/>
                          <a:ea typeface="Nunito Sans"/>
                          <a:cs typeface="Nunito Sans"/>
                          <a:sym typeface="Nunito Sans"/>
                        </a:rPr>
                        <a:t>ulation size between Cadlow and Thurley.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2" name="Google Shape;152;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 5</a:t>
            </a:r>
            <a:endParaRPr b="1">
              <a:solidFill>
                <a:srgbClr val="FFFFFF"/>
              </a:solidFill>
              <a:latin typeface="Nunito Sans"/>
              <a:ea typeface="Nunito Sans"/>
              <a:cs typeface="Nunito Sans"/>
              <a:sym typeface="Nunito Sans"/>
            </a:endParaRPr>
          </a:p>
        </p:txBody>
      </p:sp>
      <p:pic>
        <p:nvPicPr>
          <p:cNvPr id="153" name="Google Shape;153;p26"/>
          <p:cNvPicPr preferRelativeResize="0"/>
          <p:nvPr/>
        </p:nvPicPr>
        <p:blipFill>
          <a:blip r:embed="rId3">
            <a:alphaModFix/>
          </a:blip>
          <a:stretch>
            <a:fillRect/>
          </a:stretch>
        </p:blipFill>
        <p:spPr>
          <a:xfrm>
            <a:off x="5483450" y="3056414"/>
            <a:ext cx="2253599" cy="1736411"/>
          </a:xfrm>
          <a:prstGeom prst="rect">
            <a:avLst/>
          </a:prstGeom>
          <a:noFill/>
          <a:ln>
            <a:noFill/>
          </a:ln>
        </p:spPr>
      </p:pic>
      <p:pic>
        <p:nvPicPr>
          <p:cNvPr id="154" name="Google Shape;154;p26"/>
          <p:cNvPicPr preferRelativeResize="0"/>
          <p:nvPr/>
        </p:nvPicPr>
        <p:blipFill>
          <a:blip r:embed="rId4">
            <a:alphaModFix/>
          </a:blip>
          <a:stretch>
            <a:fillRect/>
          </a:stretch>
        </p:blipFill>
        <p:spPr>
          <a:xfrm>
            <a:off x="1301149" y="3230025"/>
            <a:ext cx="1986875" cy="15253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graphicFrame>
        <p:nvGraphicFramePr>
          <p:cNvPr id="159" name="Google Shape;159;p27"/>
          <p:cNvGraphicFramePr/>
          <p:nvPr/>
        </p:nvGraphicFramePr>
        <p:xfrm>
          <a:off x="108044" y="862525"/>
          <a:ext cx="3000000" cy="3000000"/>
        </p:xfrm>
        <a:graphic>
          <a:graphicData uri="http://schemas.openxmlformats.org/drawingml/2006/table">
            <a:tbl>
              <a:tblPr bandRow="1" firstRow="1">
                <a:noFill/>
                <a:tableStyleId>{BE7B3C6A-A8F0-47E8-A832-205F51A63DB5}</a:tableStyleId>
              </a:tblPr>
              <a:tblGrid>
                <a:gridCol w="1546950"/>
                <a:gridCol w="902925"/>
                <a:gridCol w="2014075"/>
                <a:gridCol w="1350275"/>
                <a:gridCol w="3067850"/>
              </a:tblGrid>
              <a:tr h="1346925">
                <a:tc gridSpan="2">
                  <a:txBody>
                    <a:bodyPr/>
                    <a:lstStyle/>
                    <a:p>
                      <a:pPr indent="-330200" lvl="0" marL="457200" rtl="0" algn="l">
                        <a:spcBef>
                          <a:spcPts val="0"/>
                        </a:spcBef>
                        <a:spcAft>
                          <a:spcPts val="0"/>
                        </a:spcAft>
                        <a:buClr>
                          <a:schemeClr val="dk1"/>
                        </a:buClr>
                        <a:buSzPts val="1600"/>
                        <a:buAutoNum type="arabicParenR"/>
                      </a:pPr>
                      <a:r>
                        <a:rPr b="0" lang="en-GB" sz="1600">
                          <a:solidFill>
                            <a:schemeClr val="dk1"/>
                          </a:solidFill>
                          <a:latin typeface="Nunito Sans"/>
                          <a:ea typeface="Nunito Sans"/>
                          <a:cs typeface="Nunito Sans"/>
                          <a:sym typeface="Nunito Sans"/>
                        </a:rPr>
                        <a:t>a</a:t>
                      </a:r>
                      <a:r>
                        <a:rPr b="0" lang="en-GB" sz="1600">
                          <a:solidFill>
                            <a:schemeClr val="dk1"/>
                          </a:solidFill>
                          <a:latin typeface="Nunito Sans"/>
                          <a:ea typeface="Nunito Sans"/>
                          <a:cs typeface="Nunito Sans"/>
                          <a:sym typeface="Nunito Sans"/>
                        </a:rPr>
                        <a:t>) Simplify </a:t>
                      </a:r>
                      <a:r>
                        <a:rPr lang="en-GB" sz="1600">
                          <a:solidFill>
                            <a:schemeClr val="dk1"/>
                          </a:solidFill>
                          <a:latin typeface="Nunito Sans"/>
                          <a:ea typeface="Nunito Sans"/>
                          <a:cs typeface="Nunito Sans"/>
                          <a:sym typeface="Nunito Sans"/>
                        </a:rPr>
                        <a:t>(3</a:t>
                      </a:r>
                      <a:r>
                        <a:rPr i="1" lang="en-GB" sz="1600">
                          <a:solidFill>
                            <a:schemeClr val="dk1"/>
                          </a:solidFill>
                          <a:latin typeface="Times New Roman"/>
                          <a:ea typeface="Times New Roman"/>
                          <a:cs typeface="Times New Roman"/>
                          <a:sym typeface="Times New Roman"/>
                        </a:rPr>
                        <a:t>y</a:t>
                      </a:r>
                      <a:r>
                        <a:rPr baseline="30000" lang="en-GB" sz="1600">
                          <a:solidFill>
                            <a:schemeClr val="dk1"/>
                          </a:solidFill>
                          <a:latin typeface="Nunito Sans"/>
                          <a:ea typeface="Nunito Sans"/>
                          <a:cs typeface="Nunito Sans"/>
                          <a:sym typeface="Nunito Sans"/>
                        </a:rPr>
                        <a:t>3</a:t>
                      </a:r>
                      <a:r>
                        <a:rPr lang="en-GB" sz="1600">
                          <a:solidFill>
                            <a:schemeClr val="dk1"/>
                          </a:solidFill>
                          <a:latin typeface="Nunito Sans"/>
                          <a:ea typeface="Nunito Sans"/>
                          <a:cs typeface="Nunito Sans"/>
                          <a:sym typeface="Nunito Sans"/>
                        </a:rPr>
                        <a:t>)</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x 2</a:t>
                      </a:r>
                      <a:r>
                        <a:rPr i="1" lang="en-GB" sz="1600">
                          <a:solidFill>
                            <a:schemeClr val="dk1"/>
                          </a:solidFill>
                          <a:latin typeface="Times New Roman"/>
                          <a:ea typeface="Times New Roman"/>
                          <a:cs typeface="Times New Roman"/>
                          <a:sym typeface="Times New Roman"/>
                        </a:rPr>
                        <a:t>y</a:t>
                      </a:r>
                      <a:r>
                        <a:rPr baseline="30000" lang="en-GB" sz="1600">
                          <a:solidFill>
                            <a:schemeClr val="dk1"/>
                          </a:solidFill>
                          <a:latin typeface="Nunito Sans"/>
                          <a:ea typeface="Nunito Sans"/>
                          <a:cs typeface="Nunito Sans"/>
                          <a:sym typeface="Nunito Sans"/>
                        </a:rPr>
                        <a:t>0</a:t>
                      </a:r>
                      <a:endParaRPr b="0" baseline="3000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lang="en-GB" sz="1600">
                          <a:solidFill>
                            <a:srgbClr val="00BC89"/>
                          </a:solidFill>
                          <a:latin typeface="Nunito Sans"/>
                          <a:ea typeface="Nunito Sans"/>
                          <a:cs typeface="Nunito Sans"/>
                          <a:sym typeface="Nunito Sans"/>
                        </a:rPr>
                        <a:t>=18</a:t>
                      </a:r>
                      <a:r>
                        <a:rPr i="1" lang="en-GB" sz="1600">
                          <a:solidFill>
                            <a:srgbClr val="00BC89"/>
                          </a:solidFill>
                          <a:latin typeface="Times New Roman"/>
                          <a:ea typeface="Times New Roman"/>
                          <a:cs typeface="Times New Roman"/>
                          <a:sym typeface="Times New Roman"/>
                        </a:rPr>
                        <a:t>y</a:t>
                      </a:r>
                      <a:r>
                        <a:rPr baseline="30000" lang="en-GB" sz="1600">
                          <a:solidFill>
                            <a:srgbClr val="00BC89"/>
                          </a:solidFill>
                          <a:latin typeface="Nunito Sans"/>
                          <a:ea typeface="Nunito Sans"/>
                          <a:cs typeface="Nunito Sans"/>
                          <a:sym typeface="Nunito Sans"/>
                        </a:rPr>
                        <a:t>6</a:t>
                      </a:r>
                      <a:endParaRPr baseline="30000"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b) </a:t>
                      </a:r>
                      <a:r>
                        <a:rPr b="0" lang="en-GB" sz="1600">
                          <a:solidFill>
                            <a:schemeClr val="dk1"/>
                          </a:solidFill>
                          <a:latin typeface="Nunito Sans"/>
                          <a:ea typeface="Nunito Sans"/>
                          <a:cs typeface="Nunito Sans"/>
                          <a:sym typeface="Nunito Sans"/>
                        </a:rPr>
                        <a:t>Evaluate (</a:t>
                      </a:r>
                      <a:r>
                        <a:rPr lang="en-GB" sz="1600">
                          <a:solidFill>
                            <a:schemeClr val="dk1"/>
                          </a:solidFill>
                          <a:latin typeface="Nunito Sans"/>
                          <a:ea typeface="Nunito Sans"/>
                          <a:cs typeface="Nunito Sans"/>
                          <a:sym typeface="Nunito Sans"/>
                        </a:rPr>
                        <a:t>2</a:t>
                      </a:r>
                      <a:r>
                        <a:rPr baseline="30000" lang="en-GB" sz="1600">
                          <a:solidFill>
                            <a:schemeClr val="dk1"/>
                          </a:solidFill>
                          <a:latin typeface="Nunito Sans"/>
                          <a:ea typeface="Nunito Sans"/>
                          <a:cs typeface="Nunito Sans"/>
                          <a:sym typeface="Nunito Sans"/>
                        </a:rPr>
                        <a:t>3</a:t>
                      </a:r>
                      <a:r>
                        <a:rPr lang="en-GB" sz="1600">
                          <a:solidFill>
                            <a:schemeClr val="dk1"/>
                          </a:solidFill>
                          <a:latin typeface="Nunito Sans"/>
                          <a:ea typeface="Nunito Sans"/>
                          <a:cs typeface="Nunito Sans"/>
                          <a:sym typeface="Nunito Sans"/>
                        </a:rPr>
                        <a:t>)</a:t>
                      </a:r>
                      <a:r>
                        <a:rPr baseline="30000" lang="en-GB" sz="1600">
                          <a:solidFill>
                            <a:schemeClr val="dk1"/>
                          </a:solidFill>
                          <a:latin typeface="Nunito Sans"/>
                          <a:ea typeface="Nunito Sans"/>
                          <a:cs typeface="Nunito Sans"/>
                          <a:sym typeface="Nunito Sans"/>
                        </a:rPr>
                        <a:t>2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   = 64</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Estimate</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GB" sz="1600" u="sng">
                          <a:solidFill>
                            <a:srgbClr val="000000"/>
                          </a:solidFill>
                          <a:latin typeface="Nunito Sans"/>
                          <a:ea typeface="Nunito Sans"/>
                          <a:cs typeface="Nunito Sans"/>
                          <a:sym typeface="Nunito Sans"/>
                        </a:rPr>
                        <a:t>0.62 x 51.3</a:t>
                      </a:r>
                      <a:r>
                        <a:rPr lang="en-GB" sz="1600">
                          <a:solidFill>
                            <a:srgbClr val="000000"/>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 10</a:t>
                      </a:r>
                      <a:endParaRPr sz="1600">
                        <a:solidFill>
                          <a:srgbClr val="00BC89"/>
                        </a:solidFill>
                        <a:latin typeface="Nunito Sans"/>
                        <a:ea typeface="Nunito Sans"/>
                        <a:cs typeface="Nunito Sans"/>
                        <a:sym typeface="Nunito Sans"/>
                      </a:endParaRPr>
                    </a:p>
                    <a:p>
                      <a:pPr indent="0" lvl="0" marL="457200" marR="0" rtl="0" algn="l">
                        <a:lnSpc>
                          <a:spcPct val="100000"/>
                        </a:lnSpc>
                        <a:spcBef>
                          <a:spcPts val="0"/>
                        </a:spcBef>
                        <a:spcAft>
                          <a:spcPts val="0"/>
                        </a:spcAft>
                        <a:buNone/>
                      </a:pPr>
                      <a:r>
                        <a:rPr lang="en-GB" sz="1600">
                          <a:solidFill>
                            <a:srgbClr val="000000"/>
                          </a:solidFill>
                          <a:latin typeface="Nunito Sans"/>
                          <a:ea typeface="Nunito Sans"/>
                          <a:cs typeface="Nunito Sans"/>
                          <a:sym typeface="Nunito Sans"/>
                        </a:rPr>
                        <a:t>      2.88</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None/>
                      </a:pPr>
                      <a:r>
                        <a:t/>
                      </a:r>
                      <a:endParaRPr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GB" sz="1600">
                          <a:solidFill>
                            <a:srgbClr val="000000"/>
                          </a:solidFill>
                          <a:latin typeface="Nunito Sans"/>
                          <a:ea typeface="Nunito Sans"/>
                          <a:cs typeface="Nunito Sans"/>
                          <a:sym typeface="Nunito Sans"/>
                        </a:rPr>
                        <a:t>(45.99 − 22.18) ÷ 5.22  </a:t>
                      </a:r>
                      <a:r>
                        <a:rPr lang="en-GB" sz="1600">
                          <a:solidFill>
                            <a:srgbClr val="00BC89"/>
                          </a:solidFill>
                          <a:latin typeface="Nunito Sans"/>
                          <a:ea typeface="Nunito Sans"/>
                          <a:cs typeface="Nunito Sans"/>
                          <a:sym typeface="Nunito Sans"/>
                        </a:rPr>
                        <a:t>= 6</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 Find the highest common</a:t>
                      </a:r>
                      <a:r>
                        <a:rPr b="0" lang="en-GB" sz="1600">
                          <a:solidFill>
                            <a:srgbClr val="000000"/>
                          </a:solidFill>
                          <a:latin typeface="Nunito Sans"/>
                          <a:ea typeface="Nunito Sans"/>
                          <a:cs typeface="Nunito Sans"/>
                          <a:sym typeface="Nunito Sans"/>
                        </a:rPr>
                        <a:t> </a:t>
                      </a:r>
                      <a:r>
                        <a:rPr b="0" lang="en-GB" sz="1600">
                          <a:solidFill>
                            <a:srgbClr val="000000"/>
                          </a:solidFill>
                          <a:latin typeface="Nunito Sans"/>
                          <a:ea typeface="Nunito Sans"/>
                          <a:cs typeface="Nunito Sans"/>
                          <a:sym typeface="Nunito Sans"/>
                        </a:rPr>
                        <a:t>factor of </a:t>
                      </a:r>
                      <a:r>
                        <a:rPr lang="en-GB" sz="1600">
                          <a:solidFill>
                            <a:srgbClr val="000000"/>
                          </a:solidFill>
                          <a:latin typeface="Nunito Sans"/>
                          <a:ea typeface="Nunito Sans"/>
                          <a:cs typeface="Nunito Sans"/>
                          <a:sym typeface="Nunito Sans"/>
                        </a:rPr>
                        <a:t>45</a:t>
                      </a:r>
                      <a:r>
                        <a:rPr b="0" lang="en-GB" sz="1600">
                          <a:solidFill>
                            <a:srgbClr val="000000"/>
                          </a:solidFill>
                          <a:latin typeface="Nunito Sans"/>
                          <a:ea typeface="Nunito Sans"/>
                          <a:cs typeface="Nunito Sans"/>
                          <a:sym typeface="Nunito Sans"/>
                        </a:rPr>
                        <a:t> and </a:t>
                      </a:r>
                      <a:r>
                        <a:rPr lang="en-GB" sz="1600">
                          <a:solidFill>
                            <a:srgbClr val="000000"/>
                          </a:solidFill>
                          <a:latin typeface="Nunito Sans"/>
                          <a:ea typeface="Nunito Sans"/>
                          <a:cs typeface="Nunito Sans"/>
                          <a:sym typeface="Nunito Sans"/>
                        </a:rPr>
                        <a:t>54    </a:t>
                      </a:r>
                      <a:r>
                        <a:rPr lang="en-GB" sz="1600">
                          <a:solidFill>
                            <a:srgbClr val="00BC89"/>
                          </a:solidFill>
                          <a:latin typeface="Nunito Sans"/>
                          <a:ea typeface="Nunito Sans"/>
                          <a:cs typeface="Nunito Sans"/>
                          <a:sym typeface="Nunito Sans"/>
                        </a:rPr>
                        <a:t>= 9</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b) Find the lowest common multiple of </a:t>
                      </a:r>
                      <a:r>
                        <a:rPr lang="en-GB" sz="1600">
                          <a:solidFill>
                            <a:srgbClr val="000000"/>
                          </a:solidFill>
                          <a:latin typeface="Nunito Sans"/>
                          <a:ea typeface="Nunito Sans"/>
                          <a:cs typeface="Nunito Sans"/>
                          <a:sym typeface="Nunito Sans"/>
                        </a:rPr>
                        <a:t>8</a:t>
                      </a:r>
                      <a:r>
                        <a:rPr b="0" lang="en-GB" sz="1600">
                          <a:solidFill>
                            <a:srgbClr val="000000"/>
                          </a:solidFill>
                          <a:latin typeface="Nunito Sans"/>
                          <a:ea typeface="Nunito Sans"/>
                          <a:cs typeface="Nunito Sans"/>
                          <a:sym typeface="Nunito Sans"/>
                        </a:rPr>
                        <a:t> and </a:t>
                      </a:r>
                      <a:r>
                        <a:rPr lang="en-GB" sz="1600">
                          <a:solidFill>
                            <a:srgbClr val="000000"/>
                          </a:solidFill>
                          <a:latin typeface="Nunito Sans"/>
                          <a:ea typeface="Nunito Sans"/>
                          <a:cs typeface="Nunito Sans"/>
                          <a:sym typeface="Nunito Sans"/>
                        </a:rPr>
                        <a:t>2</a:t>
                      </a:r>
                      <a:r>
                        <a:rPr lang="en-GB" sz="1600">
                          <a:solidFill>
                            <a:srgbClr val="000000"/>
                          </a:solidFill>
                          <a:latin typeface="Nunito Sans"/>
                          <a:ea typeface="Nunito Sans"/>
                          <a:cs typeface="Nunito Sans"/>
                          <a:sym typeface="Nunito Sans"/>
                        </a:rPr>
                        <a:t>7   </a:t>
                      </a:r>
                      <a:r>
                        <a:rPr lang="en-GB" sz="1600">
                          <a:solidFill>
                            <a:srgbClr val="00BC89"/>
                          </a:solidFill>
                          <a:latin typeface="Nunito Sans"/>
                          <a:ea typeface="Nunito Sans"/>
                          <a:cs typeface="Nunito Sans"/>
                          <a:sym typeface="Nunito Sans"/>
                        </a:rPr>
                        <a:t>= 216</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0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672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In a survey of favourite types of music, 13 </a:t>
                      </a:r>
                      <a:r>
                        <a:rPr lang="en-GB" sz="1600">
                          <a:solidFill>
                            <a:schemeClr val="dk1"/>
                          </a:solidFill>
                          <a:latin typeface="Nunito Sans"/>
                          <a:ea typeface="Nunito Sans"/>
                          <a:cs typeface="Nunito Sans"/>
                          <a:sym typeface="Nunito Sans"/>
                        </a:rPr>
                        <a:t>people </a:t>
                      </a:r>
                      <a:r>
                        <a:rPr lang="en-GB" sz="1600">
                          <a:solidFill>
                            <a:srgbClr val="000000"/>
                          </a:solidFill>
                          <a:latin typeface="Nunito Sans"/>
                          <a:ea typeface="Nunito Sans"/>
                          <a:cs typeface="Nunito Sans"/>
                          <a:sym typeface="Nunito Sans"/>
                        </a:rPr>
                        <a:t>chose rap. How many were surve</a:t>
                      </a:r>
                      <a:r>
                        <a:rPr lang="en-GB" sz="1600">
                          <a:latin typeface="Nunito Sans"/>
                          <a:ea typeface="Nunito Sans"/>
                          <a:cs typeface="Nunito Sans"/>
                          <a:sym typeface="Nunito Sans"/>
                        </a:rPr>
                        <a:t>yed altogether?</a:t>
                      </a:r>
                      <a:r>
                        <a:rPr lang="en-GB" sz="1600">
                          <a:solidFill>
                            <a:srgbClr val="000000"/>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52</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Estimate the difference in pop</a:t>
                      </a:r>
                      <a:r>
                        <a:rPr lang="en-GB" sz="1600">
                          <a:latin typeface="Nunito Sans"/>
                          <a:ea typeface="Nunito Sans"/>
                          <a:cs typeface="Nunito Sans"/>
                          <a:sym typeface="Nunito Sans"/>
                        </a:rPr>
                        <a:t>ulation size between Cadlow and Thurley.  </a:t>
                      </a:r>
                      <a:r>
                        <a:rPr b="1" lang="en-GB" sz="1600">
                          <a:solidFill>
                            <a:srgbClr val="00BC89"/>
                          </a:solidFill>
                          <a:latin typeface="Nunito Sans"/>
                          <a:ea typeface="Nunito Sans"/>
                          <a:cs typeface="Nunito Sans"/>
                          <a:sym typeface="Nunito Sans"/>
                        </a:rPr>
                        <a:t>120 - 160</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0" name="Google Shape;160;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 5</a:t>
            </a:r>
            <a:endParaRPr b="1">
              <a:solidFill>
                <a:srgbClr val="FFFFFF"/>
              </a:solidFill>
              <a:latin typeface="Nunito Sans"/>
              <a:ea typeface="Nunito Sans"/>
              <a:cs typeface="Nunito Sans"/>
              <a:sym typeface="Nunito Sans"/>
            </a:endParaRPr>
          </a:p>
        </p:txBody>
      </p:sp>
      <p:pic>
        <p:nvPicPr>
          <p:cNvPr id="161" name="Google Shape;161;p27"/>
          <p:cNvPicPr preferRelativeResize="0"/>
          <p:nvPr/>
        </p:nvPicPr>
        <p:blipFill>
          <a:blip r:embed="rId3">
            <a:alphaModFix/>
          </a:blip>
          <a:stretch>
            <a:fillRect/>
          </a:stretch>
        </p:blipFill>
        <p:spPr>
          <a:xfrm>
            <a:off x="5483450" y="3056414"/>
            <a:ext cx="2253599" cy="1736411"/>
          </a:xfrm>
          <a:prstGeom prst="rect">
            <a:avLst/>
          </a:prstGeom>
          <a:noFill/>
          <a:ln>
            <a:noFill/>
          </a:ln>
        </p:spPr>
      </p:pic>
      <p:pic>
        <p:nvPicPr>
          <p:cNvPr id="162" name="Google Shape;162;p27"/>
          <p:cNvPicPr preferRelativeResize="0"/>
          <p:nvPr/>
        </p:nvPicPr>
        <p:blipFill>
          <a:blip r:embed="rId4">
            <a:alphaModFix/>
          </a:blip>
          <a:stretch>
            <a:fillRect/>
          </a:stretch>
        </p:blipFill>
        <p:spPr>
          <a:xfrm>
            <a:off x="1301149" y="3230025"/>
            <a:ext cx="1986875" cy="15253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nvSpPr>
        <p:spPr>
          <a:xfrm>
            <a:off x="157350" y="3794050"/>
            <a:ext cx="8829300" cy="87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500">
                <a:latin typeface="Nunito Sans"/>
                <a:ea typeface="Nunito Sans"/>
                <a:cs typeface="Nunito Sans"/>
                <a:sym typeface="Nunito Sans"/>
              </a:rPr>
              <a:t>It is worth discussing how prime factors can be used for HCF and LCM, as well as simpler methods. Please also take the time for students to consider the different ways data is presented in pie charts and bar charts, and hence </a:t>
            </a:r>
            <a:r>
              <a:rPr lang="en-GB" sz="1500">
                <a:latin typeface="Nunito Sans"/>
                <a:ea typeface="Nunito Sans"/>
                <a:cs typeface="Nunito Sans"/>
                <a:sym typeface="Nunito Sans"/>
              </a:rPr>
              <a:t>their</a:t>
            </a:r>
            <a:r>
              <a:rPr lang="en-GB" sz="1500">
                <a:latin typeface="Nunito Sans"/>
                <a:ea typeface="Nunito Sans"/>
                <a:cs typeface="Nunito Sans"/>
                <a:sym typeface="Nunito Sans"/>
              </a:rPr>
              <a:t> applicability.</a:t>
            </a:r>
            <a:endParaRPr sz="1500">
              <a:latin typeface="Nunito Sans"/>
              <a:ea typeface="Nunito Sans"/>
              <a:cs typeface="Nunito Sans"/>
              <a:sym typeface="Nunito Sans"/>
            </a:endParaRPr>
          </a:p>
        </p:txBody>
      </p:sp>
      <p:graphicFrame>
        <p:nvGraphicFramePr>
          <p:cNvPr id="75" name="Google Shape;75;p16"/>
          <p:cNvGraphicFramePr/>
          <p:nvPr/>
        </p:nvGraphicFramePr>
        <p:xfrm>
          <a:off x="174000" y="905875"/>
          <a:ext cx="3000000" cy="3000000"/>
        </p:xfrm>
        <a:graphic>
          <a:graphicData uri="http://schemas.openxmlformats.org/drawingml/2006/table">
            <a:tbl>
              <a:tblPr>
                <a:noFill/>
                <a:tableStyleId>{AF27EAC8-DDCE-48F5-9B2D-E5817460EE5D}</a:tableStyleId>
              </a:tblPr>
              <a:tblGrid>
                <a:gridCol w="8889925"/>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The topics this week build on some of the </a:t>
                      </a:r>
                      <a:r>
                        <a:rPr lang="en-GB" sz="1500">
                          <a:latin typeface="Nunito Sans"/>
                          <a:ea typeface="Nunito Sans"/>
                          <a:cs typeface="Nunito Sans"/>
                          <a:sym typeface="Nunito Sans"/>
                        </a:rPr>
                        <a:t>skills</a:t>
                      </a:r>
                      <a:r>
                        <a:rPr lang="en-GB" sz="1500">
                          <a:latin typeface="Nunito Sans"/>
                          <a:ea typeface="Nunito Sans"/>
                          <a:cs typeface="Nunito Sans"/>
                          <a:sym typeface="Nunito Sans"/>
                        </a:rPr>
                        <a:t> developed so far. We have the </a:t>
                      </a:r>
                      <a:r>
                        <a:rPr lang="en-GB" sz="1500">
                          <a:latin typeface="Nunito Sans"/>
                          <a:ea typeface="Nunito Sans"/>
                          <a:cs typeface="Nunito Sans"/>
                          <a:sym typeface="Nunito Sans"/>
                        </a:rPr>
                        <a:t>extension</a:t>
                      </a:r>
                      <a:r>
                        <a:rPr lang="en-GB" sz="1500">
                          <a:latin typeface="Nunito Sans"/>
                          <a:ea typeface="Nunito Sans"/>
                          <a:cs typeface="Nunito Sans"/>
                          <a:sym typeface="Nunito Sans"/>
                        </a:rPr>
                        <a:t> from rounding to estimation and the incorporation of index laws. Again, the other topics are all about representation.</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Laws of Indices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Estimation</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HCF, LCM</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Pie Charts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Bar Charts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6" name="Google Shape;76;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graphicFrame>
        <p:nvGraphicFramePr>
          <p:cNvPr id="81" name="Google Shape;81;p17"/>
          <p:cNvGraphicFramePr/>
          <p:nvPr/>
        </p:nvGraphicFramePr>
        <p:xfrm>
          <a:off x="174000" y="905875"/>
          <a:ext cx="3000000" cy="3000000"/>
        </p:xfrm>
        <a:graphic>
          <a:graphicData uri="http://schemas.openxmlformats.org/drawingml/2006/table">
            <a:tbl>
              <a:tblPr>
                <a:noFill/>
                <a:tableStyleId>{AF27EAC8-DDCE-48F5-9B2D-E5817460EE5D}</a:tableStyleId>
              </a:tblPr>
              <a:tblGrid>
                <a:gridCol w="8763475"/>
              </a:tblGrid>
              <a:tr h="355900">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This week’s ideas for class discussion include:</a:t>
                      </a:r>
                      <a:endParaRPr>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750875">
                <a:tc>
                  <a:txBody>
                    <a:bodyPr/>
                    <a:lstStyle/>
                    <a:p>
                      <a:pPr indent="0" lvl="0" marL="0" rtl="0" algn="l">
                        <a:lnSpc>
                          <a:spcPct val="115000"/>
                        </a:lnSpc>
                        <a:spcBef>
                          <a:spcPts val="0"/>
                        </a:spcBef>
                        <a:spcAft>
                          <a:spcPts val="0"/>
                        </a:spcAft>
                        <a:buNone/>
                      </a:pPr>
                      <a:r>
                        <a:rPr lang="en-GB">
                          <a:solidFill>
                            <a:schemeClr val="dk1"/>
                          </a:solidFill>
                          <a:latin typeface="Nunito Sans"/>
                          <a:ea typeface="Nunito Sans"/>
                          <a:cs typeface="Nunito Sans"/>
                          <a:sym typeface="Nunito Sans"/>
                        </a:rPr>
                        <a:t>Question</a:t>
                      </a:r>
                      <a:r>
                        <a:rPr lang="en-GB">
                          <a:latin typeface="Nunito Sans"/>
                          <a:ea typeface="Nunito Sans"/>
                          <a:cs typeface="Nunito Sans"/>
                          <a:sym typeface="Nunito Sans"/>
                        </a:rPr>
                        <a:t> 1: </a:t>
                      </a:r>
                      <a:r>
                        <a:rPr b="1" lang="en-GB">
                          <a:solidFill>
                            <a:schemeClr val="dk1"/>
                          </a:solidFill>
                          <a:latin typeface="Nunito Sans"/>
                          <a:ea typeface="Nunito Sans"/>
                          <a:cs typeface="Nunito Sans"/>
                          <a:sym typeface="Nunito Sans"/>
                        </a:rPr>
                        <a:t>Laws of Indices</a:t>
                      </a:r>
                      <a:endParaRPr b="1">
                        <a:solidFill>
                          <a:srgbClr val="FF0000"/>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Do the laws of indices have to be performed in any particular order? Can you explain why?</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619000">
                <a:tc>
                  <a:txBody>
                    <a:bodyPr/>
                    <a:lstStyle/>
                    <a:p>
                      <a:pPr indent="0" lvl="0" marL="0" rtl="0" algn="l">
                        <a:lnSpc>
                          <a:spcPct val="115000"/>
                        </a:lnSpc>
                        <a:spcBef>
                          <a:spcPts val="0"/>
                        </a:spcBef>
                        <a:spcAft>
                          <a:spcPts val="0"/>
                        </a:spcAft>
                        <a:buNone/>
                      </a:pPr>
                      <a:r>
                        <a:rPr lang="en-GB">
                          <a:solidFill>
                            <a:schemeClr val="dk1"/>
                          </a:solidFill>
                          <a:latin typeface="Nunito Sans"/>
                          <a:ea typeface="Nunito Sans"/>
                          <a:cs typeface="Nunito Sans"/>
                          <a:sym typeface="Nunito Sans"/>
                        </a:rPr>
                        <a:t>Question</a:t>
                      </a:r>
                      <a:r>
                        <a:rPr lang="en-GB">
                          <a:solidFill>
                            <a:schemeClr val="dk1"/>
                          </a:solidFill>
                          <a:latin typeface="Nunito Sans"/>
                          <a:ea typeface="Nunito Sans"/>
                          <a:cs typeface="Nunito Sans"/>
                          <a:sym typeface="Nunito Sans"/>
                        </a:rPr>
                        <a:t> 2: </a:t>
                      </a:r>
                      <a:r>
                        <a:rPr b="1" lang="en-GB">
                          <a:latin typeface="Nunito Sans"/>
                          <a:ea typeface="Nunito Sans"/>
                          <a:cs typeface="Nunito Sans"/>
                          <a:sym typeface="Nunito Sans"/>
                        </a:rPr>
                        <a:t>Estimation</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How does the level of initial rounding affect the accuracy of our final answer?</a:t>
                      </a:r>
                      <a:endParaRPr b="1">
                        <a:solidFill>
                          <a:srgbClr val="0000FF"/>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How could we overcome the problems of loss of accuracy when making an estimate?</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523500">
                <a:tc>
                  <a:txBody>
                    <a:bodyPr/>
                    <a:lstStyle/>
                    <a:p>
                      <a:pPr indent="0" lvl="0" marL="0" rtl="0" algn="l">
                        <a:lnSpc>
                          <a:spcPct val="115000"/>
                        </a:lnSpc>
                        <a:spcBef>
                          <a:spcPts val="0"/>
                        </a:spcBef>
                        <a:spcAft>
                          <a:spcPts val="0"/>
                        </a:spcAft>
                        <a:buNone/>
                      </a:pPr>
                      <a:r>
                        <a:rPr lang="en-GB">
                          <a:solidFill>
                            <a:schemeClr val="dk1"/>
                          </a:solidFill>
                          <a:latin typeface="Nunito Sans"/>
                          <a:ea typeface="Nunito Sans"/>
                          <a:cs typeface="Nunito Sans"/>
                          <a:sym typeface="Nunito Sans"/>
                        </a:rPr>
                        <a:t>Question</a:t>
                      </a:r>
                      <a:r>
                        <a:rPr lang="en-GB">
                          <a:solidFill>
                            <a:schemeClr val="dk1"/>
                          </a:solidFill>
                          <a:latin typeface="Nunito Sans"/>
                          <a:ea typeface="Nunito Sans"/>
                          <a:cs typeface="Nunito Sans"/>
                          <a:sym typeface="Nunito Sans"/>
                        </a:rPr>
                        <a:t> 3: </a:t>
                      </a:r>
                      <a:r>
                        <a:rPr b="1" lang="en-GB">
                          <a:latin typeface="Nunito Sans"/>
                          <a:ea typeface="Nunito Sans"/>
                          <a:cs typeface="Nunito Sans"/>
                          <a:sym typeface="Nunito Sans"/>
                        </a:rPr>
                        <a:t>HCF, LCM</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How do you remember the difference between a factor and a multiple?</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23500">
                <a:tc>
                  <a:txBody>
                    <a:bodyPr/>
                    <a:lstStyle/>
                    <a:p>
                      <a:pPr indent="0" lvl="0" marL="0" rtl="0" algn="l">
                        <a:lnSpc>
                          <a:spcPct val="115000"/>
                        </a:lnSpc>
                        <a:spcBef>
                          <a:spcPts val="0"/>
                        </a:spcBef>
                        <a:spcAft>
                          <a:spcPts val="0"/>
                        </a:spcAft>
                        <a:buNone/>
                      </a:pPr>
                      <a:r>
                        <a:rPr lang="en-GB">
                          <a:solidFill>
                            <a:schemeClr val="dk1"/>
                          </a:solidFill>
                          <a:latin typeface="Nunito Sans"/>
                          <a:ea typeface="Nunito Sans"/>
                          <a:cs typeface="Nunito Sans"/>
                          <a:sym typeface="Nunito Sans"/>
                        </a:rPr>
                        <a:t>Question</a:t>
                      </a:r>
                      <a:r>
                        <a:rPr lang="en-GB">
                          <a:solidFill>
                            <a:schemeClr val="dk1"/>
                          </a:solidFill>
                          <a:latin typeface="Nunito Sans"/>
                          <a:ea typeface="Nunito Sans"/>
                          <a:cs typeface="Nunito Sans"/>
                          <a:sym typeface="Nunito Sans"/>
                        </a:rPr>
                        <a:t> 4: </a:t>
                      </a:r>
                      <a:r>
                        <a:rPr b="1" lang="en-GB">
                          <a:latin typeface="Nunito Sans"/>
                          <a:ea typeface="Nunito Sans"/>
                          <a:cs typeface="Nunito Sans"/>
                          <a:sym typeface="Nunito Sans"/>
                        </a:rPr>
                        <a:t>Pie Charts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How can pie charts be misleading?</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08950">
                <a:tc>
                  <a:txBody>
                    <a:bodyPr/>
                    <a:lstStyle/>
                    <a:p>
                      <a:pPr indent="0" lvl="0" marL="0" rtl="0" algn="l">
                        <a:lnSpc>
                          <a:spcPct val="115000"/>
                        </a:lnSpc>
                        <a:spcBef>
                          <a:spcPts val="0"/>
                        </a:spcBef>
                        <a:spcAft>
                          <a:spcPts val="0"/>
                        </a:spcAft>
                        <a:buNone/>
                      </a:pPr>
                      <a:r>
                        <a:rPr lang="en-GB">
                          <a:solidFill>
                            <a:schemeClr val="dk1"/>
                          </a:solidFill>
                          <a:latin typeface="Nunito Sans"/>
                          <a:ea typeface="Nunito Sans"/>
                          <a:cs typeface="Nunito Sans"/>
                          <a:sym typeface="Nunito Sans"/>
                        </a:rPr>
                        <a:t>Question</a:t>
                      </a:r>
                      <a:r>
                        <a:rPr lang="en-GB">
                          <a:latin typeface="Nunito Sans"/>
                          <a:ea typeface="Nunito Sans"/>
                          <a:cs typeface="Nunito Sans"/>
                          <a:sym typeface="Nunito Sans"/>
                        </a:rPr>
                        <a:t> 5:</a:t>
                      </a:r>
                      <a:r>
                        <a:rPr lang="en-GB">
                          <a:latin typeface="Nunito Sans"/>
                          <a:ea typeface="Nunito Sans"/>
                          <a:cs typeface="Nunito Sans"/>
                          <a:sym typeface="Nunito Sans"/>
                        </a:rPr>
                        <a:t> </a:t>
                      </a:r>
                      <a:r>
                        <a:rPr b="1" lang="en-GB">
                          <a:latin typeface="Nunito Sans"/>
                          <a:ea typeface="Nunito Sans"/>
                          <a:cs typeface="Nunito Sans"/>
                          <a:sym typeface="Nunito Sans"/>
                        </a:rPr>
                        <a:t>Bar Charts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How can bar charts be misleading? </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82" name="Google Shape;82;p17"/>
          <p:cNvSpPr txBox="1"/>
          <p:nvPr/>
        </p:nvSpPr>
        <p:spPr>
          <a:xfrm>
            <a:off x="80050" y="361775"/>
            <a:ext cx="2614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Discussion Ideas</a:t>
            </a:r>
            <a:endParaRPr b="1">
              <a:solidFill>
                <a:srgbClr val="FFFFFF"/>
              </a:solidFill>
              <a:latin typeface="Nunito Sans"/>
              <a:ea typeface="Nunito Sans"/>
              <a:cs typeface="Nunito Sans"/>
              <a:sym typeface="Nunito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graphicFrame>
        <p:nvGraphicFramePr>
          <p:cNvPr id="87" name="Google Shape;87;p18"/>
          <p:cNvGraphicFramePr/>
          <p:nvPr/>
        </p:nvGraphicFramePr>
        <p:xfrm>
          <a:off x="108044" y="862525"/>
          <a:ext cx="3000000" cy="3000000"/>
        </p:xfrm>
        <a:graphic>
          <a:graphicData uri="http://schemas.openxmlformats.org/drawingml/2006/table">
            <a:tbl>
              <a:tblPr bandRow="1" firstRow="1">
                <a:noFill/>
                <a:tableStyleId>{BE7B3C6A-A8F0-47E8-A832-205F51A63DB5}</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Simplify. Leave your answer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in index notation.</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0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7</a:t>
                      </a:r>
                      <a:r>
                        <a:rPr baseline="30000" lang="en-GB" sz="1600">
                          <a:solidFill>
                            <a:schemeClr val="dk1"/>
                          </a:solidFill>
                          <a:latin typeface="Nunito Sans"/>
                          <a:ea typeface="Nunito Sans"/>
                          <a:cs typeface="Nunito Sans"/>
                          <a:sym typeface="Nunito Sans"/>
                        </a:rPr>
                        <a:t>4</a:t>
                      </a:r>
                      <a:r>
                        <a:rPr lang="en-GB" sz="1600">
                          <a:solidFill>
                            <a:schemeClr val="dk1"/>
                          </a:solidFill>
                          <a:latin typeface="Nunito Sans"/>
                          <a:ea typeface="Nunito Sans"/>
                          <a:cs typeface="Nunito Sans"/>
                          <a:sym typeface="Nunito Sans"/>
                        </a:rPr>
                        <a:t> x 7</a:t>
                      </a:r>
                      <a:r>
                        <a:rPr baseline="30000" lang="en-GB" sz="1600">
                          <a:solidFill>
                            <a:schemeClr val="dk1"/>
                          </a:solidFill>
                          <a:latin typeface="Nunito Sans"/>
                          <a:ea typeface="Nunito Sans"/>
                          <a:cs typeface="Nunito Sans"/>
                          <a:sym typeface="Nunito Sans"/>
                        </a:rPr>
                        <a:t>2</a:t>
                      </a:r>
                      <a:endParaRPr baseline="3000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aseline="3000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5</a:t>
                      </a:r>
                      <a:r>
                        <a:rPr baseline="30000" lang="en-GB" sz="1600">
                          <a:solidFill>
                            <a:schemeClr val="dk1"/>
                          </a:solidFill>
                          <a:latin typeface="Nunito Sans"/>
                          <a:ea typeface="Nunito Sans"/>
                          <a:cs typeface="Nunito Sans"/>
                          <a:sym typeface="Nunito Sans"/>
                        </a:rPr>
                        <a:t>9</a:t>
                      </a:r>
                      <a:r>
                        <a:rPr lang="en-GB" sz="1600">
                          <a:solidFill>
                            <a:schemeClr val="dk1"/>
                          </a:solidFill>
                          <a:latin typeface="Nunito Sans"/>
                          <a:ea typeface="Nunito Sans"/>
                          <a:cs typeface="Nunito Sans"/>
                          <a:sym typeface="Nunito Sans"/>
                        </a:rPr>
                        <a:t> ÷ 5</a:t>
                      </a:r>
                      <a:r>
                        <a:rPr baseline="30000" lang="en-GB" sz="1600">
                          <a:solidFill>
                            <a:schemeClr val="dk1"/>
                          </a:solidFill>
                          <a:latin typeface="Nunito Sans"/>
                          <a:ea typeface="Nunito Sans"/>
                          <a:cs typeface="Nunito Sans"/>
                          <a:sym typeface="Nunito Sans"/>
                        </a:rPr>
                        <a:t>4</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Estimate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0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GB" sz="1600">
                          <a:solidFill>
                            <a:srgbClr val="000000"/>
                          </a:solidFill>
                          <a:latin typeface="Nunito Sans"/>
                          <a:ea typeface="Nunito Sans"/>
                          <a:cs typeface="Nunito Sans"/>
                          <a:sym typeface="Nunito Sans"/>
                        </a:rPr>
                        <a:t>389 + 618</a:t>
                      </a:r>
                      <a:endParaRPr sz="1600">
                        <a:solidFill>
                          <a:srgbClr val="000000"/>
                        </a:solidFill>
                        <a:latin typeface="Nunito Sans"/>
                        <a:ea typeface="Nunito Sans"/>
                        <a:cs typeface="Nunito Sans"/>
                        <a:sym typeface="Nunito Sans"/>
                      </a:endParaRPr>
                    </a:p>
                    <a:p>
                      <a:pPr indent="0" lvl="0" marL="457200" marR="0" rtl="0" algn="l">
                        <a:lnSpc>
                          <a:spcPct val="100000"/>
                        </a:lnSpc>
                        <a:spcBef>
                          <a:spcPts val="0"/>
                        </a:spcBef>
                        <a:spcAft>
                          <a:spcPts val="0"/>
                        </a:spcAft>
                        <a:buNone/>
                      </a:pPr>
                      <a:r>
                        <a:t/>
                      </a:r>
                      <a:endParaRPr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GB" sz="1600">
                          <a:solidFill>
                            <a:srgbClr val="000000"/>
                          </a:solidFill>
                          <a:latin typeface="Nunito Sans"/>
                          <a:ea typeface="Nunito Sans"/>
                          <a:cs typeface="Nunito Sans"/>
                          <a:sym typeface="Nunito Sans"/>
                        </a:rPr>
                        <a:t>23 x 41</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 Find the highest common factor of </a:t>
                      </a:r>
                      <a:r>
                        <a:rPr lang="en-GB" sz="1600">
                          <a:solidFill>
                            <a:srgbClr val="000000"/>
                          </a:solidFill>
                          <a:latin typeface="Nunito Sans"/>
                          <a:ea typeface="Nunito Sans"/>
                          <a:cs typeface="Nunito Sans"/>
                          <a:sym typeface="Nunito Sans"/>
                        </a:rPr>
                        <a:t>18</a:t>
                      </a:r>
                      <a:r>
                        <a:rPr b="0" lang="en-GB" sz="1600">
                          <a:solidFill>
                            <a:srgbClr val="000000"/>
                          </a:solidFill>
                          <a:latin typeface="Nunito Sans"/>
                          <a:ea typeface="Nunito Sans"/>
                          <a:cs typeface="Nunito Sans"/>
                          <a:sym typeface="Nunito Sans"/>
                        </a:rPr>
                        <a:t> and </a:t>
                      </a:r>
                      <a:r>
                        <a:rPr lang="en-GB" sz="1600">
                          <a:solidFill>
                            <a:srgbClr val="000000"/>
                          </a:solidFill>
                          <a:latin typeface="Nunito Sans"/>
                          <a:ea typeface="Nunito Sans"/>
                          <a:cs typeface="Nunito Sans"/>
                          <a:sym typeface="Nunito Sans"/>
                        </a:rPr>
                        <a:t>24</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b) </a:t>
                      </a:r>
                      <a:r>
                        <a:rPr b="0" lang="en-GB" sz="1600">
                          <a:solidFill>
                            <a:srgbClr val="000000"/>
                          </a:solidFill>
                          <a:latin typeface="Nunito Sans"/>
                          <a:ea typeface="Nunito Sans"/>
                          <a:cs typeface="Nunito Sans"/>
                          <a:sym typeface="Nunito Sans"/>
                        </a:rPr>
                        <a:t>Find the lowest common multiple of </a:t>
                      </a:r>
                      <a:r>
                        <a:rPr lang="en-GB" sz="1600">
                          <a:solidFill>
                            <a:srgbClr val="000000"/>
                          </a:solidFill>
                          <a:latin typeface="Nunito Sans"/>
                          <a:ea typeface="Nunito Sans"/>
                          <a:cs typeface="Nunito Sans"/>
                          <a:sym typeface="Nunito Sans"/>
                        </a:rPr>
                        <a:t>3</a:t>
                      </a:r>
                      <a:r>
                        <a:rPr b="0" lang="en-GB" sz="1600">
                          <a:solidFill>
                            <a:srgbClr val="000000"/>
                          </a:solidFill>
                          <a:latin typeface="Nunito Sans"/>
                          <a:ea typeface="Nunito Sans"/>
                          <a:cs typeface="Nunito Sans"/>
                          <a:sym typeface="Nunito Sans"/>
                        </a:rPr>
                        <a:t> and </a:t>
                      </a:r>
                      <a:r>
                        <a:rPr lang="en-GB" sz="1600">
                          <a:solidFill>
                            <a:srgbClr val="000000"/>
                          </a:solidFill>
                          <a:latin typeface="Nunito Sans"/>
                          <a:ea typeface="Nunito Sans"/>
                          <a:cs typeface="Nunito Sans"/>
                          <a:sym typeface="Nunito Sans"/>
                        </a:rPr>
                        <a:t>4</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530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From the survey represented by this pie chart, which was the most po</a:t>
                      </a:r>
                      <a:r>
                        <a:rPr lang="en-GB" sz="1600">
                          <a:latin typeface="Nunito Sans"/>
                          <a:ea typeface="Nunito Sans"/>
                          <a:cs typeface="Nunito Sans"/>
                          <a:sym typeface="Nunito Sans"/>
                        </a:rPr>
                        <a:t>pular colour?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The bar chart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shows the results of </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a class survey. </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How many students </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had brown eyes?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8" name="Google Shape;88;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 1</a:t>
            </a:r>
            <a:endParaRPr b="1">
              <a:solidFill>
                <a:srgbClr val="FFFFFF"/>
              </a:solidFill>
              <a:latin typeface="Nunito Sans"/>
              <a:ea typeface="Nunito Sans"/>
              <a:cs typeface="Nunito Sans"/>
              <a:sym typeface="Nunito Sans"/>
            </a:endParaRPr>
          </a:p>
        </p:txBody>
      </p:sp>
      <p:pic>
        <p:nvPicPr>
          <p:cNvPr id="89" name="Google Shape;89;p18"/>
          <p:cNvPicPr preferRelativeResize="0"/>
          <p:nvPr/>
        </p:nvPicPr>
        <p:blipFill>
          <a:blip r:embed="rId3">
            <a:alphaModFix/>
          </a:blip>
          <a:stretch>
            <a:fillRect/>
          </a:stretch>
        </p:blipFill>
        <p:spPr>
          <a:xfrm>
            <a:off x="1351075" y="3099100"/>
            <a:ext cx="1527774" cy="1679475"/>
          </a:xfrm>
          <a:prstGeom prst="rect">
            <a:avLst/>
          </a:prstGeom>
          <a:noFill/>
          <a:ln>
            <a:noFill/>
          </a:ln>
        </p:spPr>
      </p:pic>
      <p:pic>
        <p:nvPicPr>
          <p:cNvPr id="90" name="Google Shape;90;p18"/>
          <p:cNvPicPr preferRelativeResize="0"/>
          <p:nvPr/>
        </p:nvPicPr>
        <p:blipFill>
          <a:blip r:embed="rId4">
            <a:alphaModFix/>
          </a:blip>
          <a:stretch>
            <a:fillRect/>
          </a:stretch>
        </p:blipFill>
        <p:spPr>
          <a:xfrm>
            <a:off x="6736526" y="2468300"/>
            <a:ext cx="2253600" cy="226025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graphicFrame>
        <p:nvGraphicFramePr>
          <p:cNvPr id="95" name="Google Shape;95;p19"/>
          <p:cNvGraphicFramePr/>
          <p:nvPr/>
        </p:nvGraphicFramePr>
        <p:xfrm>
          <a:off x="108044" y="862525"/>
          <a:ext cx="3000000" cy="3000000"/>
        </p:xfrm>
        <a:graphic>
          <a:graphicData uri="http://schemas.openxmlformats.org/drawingml/2006/table">
            <a:tbl>
              <a:tblPr bandRow="1" firstRow="1">
                <a:noFill/>
                <a:tableStyleId>{BE7B3C6A-A8F0-47E8-A832-205F51A63DB5}</a:tableStyleId>
              </a:tblPr>
              <a:tblGrid>
                <a:gridCol w="1546950"/>
                <a:gridCol w="1301375"/>
                <a:gridCol w="1615625"/>
                <a:gridCol w="1350275"/>
                <a:gridCol w="3067850"/>
              </a:tblGrid>
              <a:tr h="144430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Simplify. Leave your answer in index notation</a:t>
                      </a:r>
                      <a:r>
                        <a:rPr b="0" lang="en-GB" sz="1600">
                          <a:solidFill>
                            <a:schemeClr val="dk1"/>
                          </a:solidFill>
                          <a:latin typeface="Nunito Sans"/>
                          <a:ea typeface="Nunito Sans"/>
                          <a:cs typeface="Nunito Sans"/>
                          <a:sym typeface="Nunito Sans"/>
                        </a:rPr>
                        <a: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7</a:t>
                      </a:r>
                      <a:r>
                        <a:rPr baseline="30000" lang="en-GB" sz="1600">
                          <a:solidFill>
                            <a:schemeClr val="dk1"/>
                          </a:solidFill>
                          <a:latin typeface="Nunito Sans"/>
                          <a:ea typeface="Nunito Sans"/>
                          <a:cs typeface="Nunito Sans"/>
                          <a:sym typeface="Nunito Sans"/>
                        </a:rPr>
                        <a:t>4</a:t>
                      </a:r>
                      <a:r>
                        <a:rPr lang="en-GB" sz="1600">
                          <a:solidFill>
                            <a:schemeClr val="dk1"/>
                          </a:solidFill>
                          <a:latin typeface="Nunito Sans"/>
                          <a:ea typeface="Nunito Sans"/>
                          <a:cs typeface="Nunito Sans"/>
                          <a:sym typeface="Nunito Sans"/>
                        </a:rPr>
                        <a:t> x 7</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 7</a:t>
                      </a:r>
                      <a:r>
                        <a:rPr baseline="30000" lang="en-GB" sz="1600">
                          <a:solidFill>
                            <a:srgbClr val="00BC89"/>
                          </a:solidFill>
                          <a:latin typeface="Nunito Sans"/>
                          <a:ea typeface="Nunito Sans"/>
                          <a:cs typeface="Nunito Sans"/>
                          <a:sym typeface="Nunito Sans"/>
                        </a:rPr>
                        <a:t>6</a:t>
                      </a:r>
                      <a:endParaRPr baseline="30000"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t/>
                      </a:r>
                      <a:endParaRPr baseline="3000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5</a:t>
                      </a:r>
                      <a:r>
                        <a:rPr baseline="30000" lang="en-GB" sz="1600">
                          <a:solidFill>
                            <a:schemeClr val="dk1"/>
                          </a:solidFill>
                          <a:latin typeface="Nunito Sans"/>
                          <a:ea typeface="Nunito Sans"/>
                          <a:cs typeface="Nunito Sans"/>
                          <a:sym typeface="Nunito Sans"/>
                        </a:rPr>
                        <a:t>9</a:t>
                      </a:r>
                      <a:r>
                        <a:rPr lang="en-GB" sz="1600">
                          <a:solidFill>
                            <a:schemeClr val="dk1"/>
                          </a:solidFill>
                          <a:latin typeface="Nunito Sans"/>
                          <a:ea typeface="Nunito Sans"/>
                          <a:cs typeface="Nunito Sans"/>
                          <a:sym typeface="Nunito Sans"/>
                        </a:rPr>
                        <a:t> ÷ 5</a:t>
                      </a:r>
                      <a:r>
                        <a:rPr baseline="30000" lang="en-GB" sz="1600">
                          <a:solidFill>
                            <a:schemeClr val="dk1"/>
                          </a:solidFill>
                          <a:latin typeface="Nunito Sans"/>
                          <a:ea typeface="Nunito Sans"/>
                          <a:cs typeface="Nunito Sans"/>
                          <a:sym typeface="Nunito Sans"/>
                        </a:rPr>
                        <a:t>4</a:t>
                      </a: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 5</a:t>
                      </a:r>
                      <a:r>
                        <a:rPr baseline="30000" lang="en-GB" sz="1600">
                          <a:solidFill>
                            <a:srgbClr val="00BC89"/>
                          </a:solidFill>
                          <a:latin typeface="Nunito Sans"/>
                          <a:ea typeface="Nunito Sans"/>
                          <a:cs typeface="Nunito Sans"/>
                          <a:sym typeface="Nunito Sans"/>
                        </a:rPr>
                        <a:t>5</a:t>
                      </a:r>
                      <a:endParaRPr baseline="30000"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t/>
                      </a:r>
                      <a:endParaRPr baseline="30000" sz="10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Estimate</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GB" sz="1600">
                          <a:solidFill>
                            <a:srgbClr val="000000"/>
                          </a:solidFill>
                          <a:latin typeface="Nunito Sans"/>
                          <a:ea typeface="Nunito Sans"/>
                          <a:cs typeface="Nunito Sans"/>
                          <a:sym typeface="Nunito Sans"/>
                        </a:rPr>
                        <a:t>389 + 618 </a:t>
                      </a:r>
                      <a:r>
                        <a:rPr lang="en-GB" sz="1600">
                          <a:solidFill>
                            <a:srgbClr val="00BC89"/>
                          </a:solidFill>
                          <a:latin typeface="Nunito Sans"/>
                          <a:ea typeface="Nunito Sans"/>
                          <a:cs typeface="Nunito Sans"/>
                          <a:sym typeface="Nunito Sans"/>
                        </a:rPr>
                        <a:t>= 1000</a:t>
                      </a:r>
                      <a:endParaRPr sz="1600">
                        <a:solidFill>
                          <a:srgbClr val="00BC89"/>
                        </a:solidFill>
                        <a:latin typeface="Nunito Sans"/>
                        <a:ea typeface="Nunito Sans"/>
                        <a:cs typeface="Nunito Sans"/>
                        <a:sym typeface="Nunito Sans"/>
                      </a:endParaRPr>
                    </a:p>
                    <a:p>
                      <a:pPr indent="0" lvl="0" marL="457200" marR="0" rtl="0" algn="l">
                        <a:lnSpc>
                          <a:spcPct val="100000"/>
                        </a:lnSpc>
                        <a:spcBef>
                          <a:spcPts val="0"/>
                        </a:spcBef>
                        <a:spcAft>
                          <a:spcPts val="0"/>
                        </a:spcAft>
                        <a:buNone/>
                      </a:pPr>
                      <a:r>
                        <a:t/>
                      </a:r>
                      <a:endParaRPr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GB" sz="1600">
                          <a:solidFill>
                            <a:srgbClr val="000000"/>
                          </a:solidFill>
                          <a:latin typeface="Nunito Sans"/>
                          <a:ea typeface="Nunito Sans"/>
                          <a:cs typeface="Nunito Sans"/>
                          <a:sym typeface="Nunito Sans"/>
                        </a:rPr>
                        <a:t>23 x 41 </a:t>
                      </a:r>
                      <a:r>
                        <a:rPr lang="en-GB" sz="1600">
                          <a:solidFill>
                            <a:srgbClr val="00BC89"/>
                          </a:solidFill>
                          <a:latin typeface="Nunito Sans"/>
                          <a:ea typeface="Nunito Sans"/>
                          <a:cs typeface="Nunito Sans"/>
                          <a:sym typeface="Nunito Sans"/>
                        </a:rPr>
                        <a:t>= 800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 Find the highest common factor of </a:t>
                      </a:r>
                      <a:r>
                        <a:rPr lang="en-GB" sz="1600">
                          <a:solidFill>
                            <a:srgbClr val="000000"/>
                          </a:solidFill>
                          <a:latin typeface="Nunito Sans"/>
                          <a:ea typeface="Nunito Sans"/>
                          <a:cs typeface="Nunito Sans"/>
                          <a:sym typeface="Nunito Sans"/>
                        </a:rPr>
                        <a:t>18</a:t>
                      </a:r>
                      <a:r>
                        <a:rPr b="0" lang="en-GB" sz="1600">
                          <a:solidFill>
                            <a:srgbClr val="000000"/>
                          </a:solidFill>
                          <a:latin typeface="Nunito Sans"/>
                          <a:ea typeface="Nunito Sans"/>
                          <a:cs typeface="Nunito Sans"/>
                          <a:sym typeface="Nunito Sans"/>
                        </a:rPr>
                        <a:t> and </a:t>
                      </a:r>
                      <a:r>
                        <a:rPr lang="en-GB" sz="1600">
                          <a:solidFill>
                            <a:srgbClr val="000000"/>
                          </a:solidFill>
                          <a:latin typeface="Nunito Sans"/>
                          <a:ea typeface="Nunito Sans"/>
                          <a:cs typeface="Nunito Sans"/>
                          <a:sym typeface="Nunito Sans"/>
                        </a:rPr>
                        <a:t>24     </a:t>
                      </a:r>
                      <a:r>
                        <a:rPr lang="en-GB" sz="1600">
                          <a:solidFill>
                            <a:srgbClr val="00BC89"/>
                          </a:solidFill>
                          <a:latin typeface="Nunito Sans"/>
                          <a:ea typeface="Nunito Sans"/>
                          <a:cs typeface="Nunito Sans"/>
                          <a:sym typeface="Nunito Sans"/>
                        </a:rPr>
                        <a:t>= 6</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b) Find the lowest common multiple of </a:t>
                      </a:r>
                      <a:r>
                        <a:rPr lang="en-GB" sz="1600">
                          <a:solidFill>
                            <a:srgbClr val="000000"/>
                          </a:solidFill>
                          <a:latin typeface="Nunito Sans"/>
                          <a:ea typeface="Nunito Sans"/>
                          <a:cs typeface="Nunito Sans"/>
                          <a:sym typeface="Nunito Sans"/>
                        </a:rPr>
                        <a:t>3</a:t>
                      </a:r>
                      <a:r>
                        <a:rPr b="0" lang="en-GB" sz="1600">
                          <a:solidFill>
                            <a:srgbClr val="000000"/>
                          </a:solidFill>
                          <a:latin typeface="Nunito Sans"/>
                          <a:ea typeface="Nunito Sans"/>
                          <a:cs typeface="Nunito Sans"/>
                          <a:sym typeface="Nunito Sans"/>
                        </a:rPr>
                        <a:t> and </a:t>
                      </a:r>
                      <a:r>
                        <a:rPr lang="en-GB" sz="1600">
                          <a:solidFill>
                            <a:srgbClr val="000000"/>
                          </a:solidFill>
                          <a:latin typeface="Nunito Sans"/>
                          <a:ea typeface="Nunito Sans"/>
                          <a:cs typeface="Nunito Sans"/>
                          <a:sym typeface="Nunito Sans"/>
                        </a:rPr>
                        <a:t>4      </a:t>
                      </a:r>
                      <a:r>
                        <a:rPr lang="en-GB" sz="1600">
                          <a:solidFill>
                            <a:srgbClr val="00BC89"/>
                          </a:solidFill>
                          <a:latin typeface="Nunito Sans"/>
                          <a:ea typeface="Nunito Sans"/>
                          <a:cs typeface="Nunito Sans"/>
                          <a:sym typeface="Nunito Sans"/>
                        </a:rPr>
                        <a:t>= 12</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85025">
                <a:tc gridSpan="3">
                  <a:txBody>
                    <a:bodyPr/>
                    <a:lstStyle/>
                    <a:p>
                      <a:pPr indent="0" lvl="0" marL="0" marR="0" rtl="0" algn="l">
                        <a:spcBef>
                          <a:spcPts val="0"/>
                        </a:spcBef>
                        <a:spcAft>
                          <a:spcPts val="0"/>
                        </a:spcAft>
                        <a:buNone/>
                      </a:pPr>
                      <a:r>
                        <a:t/>
                      </a:r>
                      <a:endParaRPr sz="10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From the survey represented by this pie chart, which was the most po</a:t>
                      </a:r>
                      <a:r>
                        <a:rPr lang="en-GB" sz="1600">
                          <a:latin typeface="Nunito Sans"/>
                          <a:ea typeface="Nunito Sans"/>
                          <a:cs typeface="Nunito Sans"/>
                          <a:sym typeface="Nunito Sans"/>
                        </a:rPr>
                        <a:t>pular colour?</a:t>
                      </a:r>
                      <a:endParaRPr sz="1600">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Green </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10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The bar chart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shows the results of </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a class survey. </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How many students </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had brown eyes? </a:t>
                      </a:r>
                      <a:r>
                        <a:rPr lang="en-GB" sz="1600">
                          <a:solidFill>
                            <a:srgbClr val="00BC89"/>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7</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6" name="Google Shape;96;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 1</a:t>
            </a:r>
            <a:endParaRPr b="1">
              <a:solidFill>
                <a:srgbClr val="FFFFFF"/>
              </a:solidFill>
              <a:latin typeface="Nunito Sans"/>
              <a:ea typeface="Nunito Sans"/>
              <a:cs typeface="Nunito Sans"/>
              <a:sym typeface="Nunito Sans"/>
            </a:endParaRPr>
          </a:p>
        </p:txBody>
      </p:sp>
      <p:pic>
        <p:nvPicPr>
          <p:cNvPr id="97" name="Google Shape;97;p19"/>
          <p:cNvPicPr preferRelativeResize="0"/>
          <p:nvPr/>
        </p:nvPicPr>
        <p:blipFill>
          <a:blip r:embed="rId3">
            <a:alphaModFix/>
          </a:blip>
          <a:stretch>
            <a:fillRect/>
          </a:stretch>
        </p:blipFill>
        <p:spPr>
          <a:xfrm>
            <a:off x="1269275" y="3114875"/>
            <a:ext cx="1542564" cy="1695725"/>
          </a:xfrm>
          <a:prstGeom prst="rect">
            <a:avLst/>
          </a:prstGeom>
          <a:noFill/>
          <a:ln>
            <a:noFill/>
          </a:ln>
        </p:spPr>
      </p:pic>
      <p:pic>
        <p:nvPicPr>
          <p:cNvPr id="98" name="Google Shape;98;p19"/>
          <p:cNvPicPr preferRelativeResize="0"/>
          <p:nvPr/>
        </p:nvPicPr>
        <p:blipFill>
          <a:blip r:embed="rId4">
            <a:alphaModFix/>
          </a:blip>
          <a:stretch>
            <a:fillRect/>
          </a:stretch>
        </p:blipFill>
        <p:spPr>
          <a:xfrm>
            <a:off x="6736526" y="2510775"/>
            <a:ext cx="2253600" cy="226025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graphicFrame>
        <p:nvGraphicFramePr>
          <p:cNvPr id="103" name="Google Shape;103;p20"/>
          <p:cNvGraphicFramePr/>
          <p:nvPr/>
        </p:nvGraphicFramePr>
        <p:xfrm>
          <a:off x="108044" y="862525"/>
          <a:ext cx="3000000" cy="3000000"/>
        </p:xfrm>
        <a:graphic>
          <a:graphicData uri="http://schemas.openxmlformats.org/drawingml/2006/table">
            <a:tbl>
              <a:tblPr bandRow="1" firstRow="1">
                <a:noFill/>
                <a:tableStyleId>{BE7B3C6A-A8F0-47E8-A832-205F51A63DB5}</a:tableStyleId>
              </a:tblPr>
              <a:tblGrid>
                <a:gridCol w="1546950"/>
                <a:gridCol w="1634200"/>
                <a:gridCol w="1282800"/>
                <a:gridCol w="1350275"/>
                <a:gridCol w="3067850"/>
              </a:tblGrid>
              <a:tr h="1566775">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Simplify. Leave your answer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in index notation</a:t>
                      </a:r>
                      <a:r>
                        <a:rPr b="0" lang="en-GB" sz="1600">
                          <a:solidFill>
                            <a:schemeClr val="dk1"/>
                          </a:solidFill>
                          <a:latin typeface="Nunito Sans"/>
                          <a:ea typeface="Nunito Sans"/>
                          <a:cs typeface="Nunito Sans"/>
                          <a:sym typeface="Nunito Sans"/>
                        </a:rPr>
                        <a: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0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a</a:t>
                      </a:r>
                      <a:r>
                        <a:rPr baseline="30000" lang="en-GB" sz="1600">
                          <a:solidFill>
                            <a:schemeClr val="dk1"/>
                          </a:solidFill>
                          <a:latin typeface="Nunito Sans"/>
                          <a:ea typeface="Nunito Sans"/>
                          <a:cs typeface="Nunito Sans"/>
                          <a:sym typeface="Nunito Sans"/>
                        </a:rPr>
                        <a:t>6</a:t>
                      </a:r>
                      <a:r>
                        <a:rPr lang="en-GB" sz="1600">
                          <a:solidFill>
                            <a:schemeClr val="dk1"/>
                          </a:solidFill>
                          <a:latin typeface="Nunito Sans"/>
                          <a:ea typeface="Nunito Sans"/>
                          <a:cs typeface="Nunito Sans"/>
                          <a:sym typeface="Nunito Sans"/>
                        </a:rPr>
                        <a:t> x a</a:t>
                      </a:r>
                      <a:r>
                        <a:rPr baseline="30000" lang="en-GB" sz="1600">
                          <a:solidFill>
                            <a:schemeClr val="dk1"/>
                          </a:solidFill>
                          <a:latin typeface="Nunito Sans"/>
                          <a:ea typeface="Nunito Sans"/>
                          <a:cs typeface="Nunito Sans"/>
                          <a:sym typeface="Nunito Sans"/>
                        </a:rPr>
                        <a:t>6</a:t>
                      </a:r>
                      <a:r>
                        <a:rPr lang="en-GB" sz="1600">
                          <a:solidFill>
                            <a:schemeClr val="dk1"/>
                          </a:solidFill>
                          <a:latin typeface="Nunito Sans"/>
                          <a:ea typeface="Nunito Sans"/>
                          <a:cs typeface="Nunito Sans"/>
                          <a:sym typeface="Nunito Sans"/>
                        </a:rPr>
                        <a:t> ÷ a</a:t>
                      </a:r>
                      <a:r>
                        <a:rPr baseline="30000" lang="en-GB" sz="1600">
                          <a:solidFill>
                            <a:schemeClr val="dk1"/>
                          </a:solidFill>
                          <a:latin typeface="Nunito Sans"/>
                          <a:ea typeface="Nunito Sans"/>
                          <a:cs typeface="Nunito Sans"/>
                          <a:sym typeface="Nunito Sans"/>
                        </a:rPr>
                        <a:t>2</a:t>
                      </a:r>
                      <a:endParaRPr baseline="3000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aseline="3000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3b</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x 2c</a:t>
                      </a:r>
                      <a:r>
                        <a:rPr baseline="30000" lang="en-GB" sz="1600">
                          <a:solidFill>
                            <a:schemeClr val="dk1"/>
                          </a:solidFill>
                          <a:latin typeface="Nunito Sans"/>
                          <a:ea typeface="Nunito Sans"/>
                          <a:cs typeface="Nunito Sans"/>
                          <a:sym typeface="Nunito Sans"/>
                        </a:rPr>
                        <a:t>3</a:t>
                      </a:r>
                      <a:endParaRPr baseline="3000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aseline="30000" sz="10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Estimate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0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GB" sz="1600">
                          <a:solidFill>
                            <a:srgbClr val="000000"/>
                          </a:solidFill>
                          <a:latin typeface="Nunito Sans"/>
                          <a:ea typeface="Nunito Sans"/>
                          <a:cs typeface="Nunito Sans"/>
                          <a:sym typeface="Nunito Sans"/>
                        </a:rPr>
                        <a:t>7.14 − 3.98</a:t>
                      </a:r>
                      <a:endParaRPr sz="1600">
                        <a:solidFill>
                          <a:srgbClr val="000000"/>
                        </a:solidFill>
                        <a:latin typeface="Nunito Sans"/>
                        <a:ea typeface="Nunito Sans"/>
                        <a:cs typeface="Nunito Sans"/>
                        <a:sym typeface="Nunito Sans"/>
                      </a:endParaRPr>
                    </a:p>
                    <a:p>
                      <a:pPr indent="0" lvl="0" marL="457200" marR="0" rtl="0" algn="l">
                        <a:lnSpc>
                          <a:spcPct val="100000"/>
                        </a:lnSpc>
                        <a:spcBef>
                          <a:spcPts val="0"/>
                        </a:spcBef>
                        <a:spcAft>
                          <a:spcPts val="0"/>
                        </a:spcAft>
                        <a:buNone/>
                      </a:pPr>
                      <a:r>
                        <a:t/>
                      </a:r>
                      <a:endParaRPr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GB" sz="1600">
                          <a:solidFill>
                            <a:srgbClr val="000000"/>
                          </a:solidFill>
                          <a:latin typeface="Nunito Sans"/>
                          <a:ea typeface="Nunito Sans"/>
                          <a:cs typeface="Nunito Sans"/>
                          <a:sym typeface="Nunito Sans"/>
                        </a:rPr>
                        <a:t>107 </a:t>
                      </a:r>
                      <a:r>
                        <a:rPr lang="en-GB" sz="1600">
                          <a:solidFill>
                            <a:schemeClr val="dk1"/>
                          </a:solidFill>
                          <a:latin typeface="Nunito Sans"/>
                          <a:ea typeface="Nunito Sans"/>
                          <a:cs typeface="Nunito Sans"/>
                          <a:sym typeface="Nunito Sans"/>
                        </a:rPr>
                        <a:t>÷ 19.2</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 Find the highest common factor of </a:t>
                      </a:r>
                      <a:r>
                        <a:rPr lang="en-GB" sz="1600">
                          <a:solidFill>
                            <a:srgbClr val="000000"/>
                          </a:solidFill>
                          <a:latin typeface="Nunito Sans"/>
                          <a:ea typeface="Nunito Sans"/>
                          <a:cs typeface="Nunito Sans"/>
                          <a:sym typeface="Nunito Sans"/>
                        </a:rPr>
                        <a:t>14</a:t>
                      </a:r>
                      <a:r>
                        <a:rPr b="0" lang="en-GB" sz="1600">
                          <a:solidFill>
                            <a:srgbClr val="000000"/>
                          </a:solidFill>
                          <a:latin typeface="Nunito Sans"/>
                          <a:ea typeface="Nunito Sans"/>
                          <a:cs typeface="Nunito Sans"/>
                          <a:sym typeface="Nunito Sans"/>
                        </a:rPr>
                        <a:t> and </a:t>
                      </a:r>
                      <a:r>
                        <a:rPr lang="en-GB" sz="1600">
                          <a:solidFill>
                            <a:srgbClr val="000000"/>
                          </a:solidFill>
                          <a:latin typeface="Nunito Sans"/>
                          <a:ea typeface="Nunito Sans"/>
                          <a:cs typeface="Nunito Sans"/>
                          <a:sym typeface="Nunito Sans"/>
                        </a:rPr>
                        <a:t>15</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b) Find the lowest common multiple of </a:t>
                      </a:r>
                      <a:r>
                        <a:rPr lang="en-GB" sz="1600">
                          <a:solidFill>
                            <a:srgbClr val="000000"/>
                          </a:solidFill>
                          <a:latin typeface="Nunito Sans"/>
                          <a:ea typeface="Nunito Sans"/>
                          <a:cs typeface="Nunito Sans"/>
                          <a:sym typeface="Nunito Sans"/>
                        </a:rPr>
                        <a:t>6</a:t>
                      </a:r>
                      <a:r>
                        <a:rPr b="0" lang="en-GB" sz="1600">
                          <a:solidFill>
                            <a:srgbClr val="000000"/>
                          </a:solidFill>
                          <a:latin typeface="Nunito Sans"/>
                          <a:ea typeface="Nunito Sans"/>
                          <a:cs typeface="Nunito Sans"/>
                          <a:sym typeface="Nunito Sans"/>
                        </a:rPr>
                        <a:t> and </a:t>
                      </a:r>
                      <a:r>
                        <a:rPr lang="en-GB" sz="1600">
                          <a:solidFill>
                            <a:srgbClr val="000000"/>
                          </a:solidFill>
                          <a:latin typeface="Nunito Sans"/>
                          <a:ea typeface="Nunito Sans"/>
                          <a:cs typeface="Nunito Sans"/>
                          <a:sym typeface="Nunito Sans"/>
                        </a:rPr>
                        <a:t>8</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327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In a survey o</a:t>
                      </a:r>
                      <a:r>
                        <a:rPr lang="en-GB" sz="1600">
                          <a:latin typeface="Nunito Sans"/>
                          <a:ea typeface="Nunito Sans"/>
                          <a:cs typeface="Nunito Sans"/>
                          <a:sym typeface="Nunito Sans"/>
                        </a:rPr>
                        <a:t>f 24 people </a:t>
                      </a:r>
                      <a:r>
                        <a:rPr lang="en-GB" sz="1600">
                          <a:solidFill>
                            <a:srgbClr val="000000"/>
                          </a:solidFill>
                          <a:latin typeface="Nunito Sans"/>
                          <a:ea typeface="Nunito Sans"/>
                          <a:cs typeface="Nunito Sans"/>
                          <a:sym typeface="Nunito Sans"/>
                        </a:rPr>
                        <a:t>about sport, how many were members of a football club?</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What </a:t>
                      </a:r>
                      <a:r>
                        <a:rPr lang="en-GB" sz="1600">
                          <a:latin typeface="Nunito Sans"/>
                          <a:ea typeface="Nunito Sans"/>
                          <a:cs typeface="Nunito Sans"/>
                          <a:sym typeface="Nunito Sans"/>
                        </a:rPr>
                        <a:t>shoe size is the mode for class 8B?</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4" name="Google Shape;104;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 2</a:t>
            </a:r>
            <a:endParaRPr b="1">
              <a:solidFill>
                <a:srgbClr val="FFFFFF"/>
              </a:solidFill>
              <a:latin typeface="Nunito Sans"/>
              <a:ea typeface="Nunito Sans"/>
              <a:cs typeface="Nunito Sans"/>
              <a:sym typeface="Nunito Sans"/>
            </a:endParaRPr>
          </a:p>
        </p:txBody>
      </p:sp>
      <p:pic>
        <p:nvPicPr>
          <p:cNvPr id="105" name="Google Shape;105;p20"/>
          <p:cNvPicPr preferRelativeResize="0"/>
          <p:nvPr/>
        </p:nvPicPr>
        <p:blipFill>
          <a:blip r:embed="rId3">
            <a:alphaModFix/>
          </a:blip>
          <a:stretch>
            <a:fillRect/>
          </a:stretch>
        </p:blipFill>
        <p:spPr>
          <a:xfrm>
            <a:off x="5461650" y="2944100"/>
            <a:ext cx="2593600" cy="1866602"/>
          </a:xfrm>
          <a:prstGeom prst="rect">
            <a:avLst/>
          </a:prstGeom>
          <a:noFill/>
          <a:ln>
            <a:noFill/>
          </a:ln>
        </p:spPr>
      </p:pic>
      <p:pic>
        <p:nvPicPr>
          <p:cNvPr id="106" name="Google Shape;106;p20"/>
          <p:cNvPicPr preferRelativeResize="0"/>
          <p:nvPr/>
        </p:nvPicPr>
        <p:blipFill>
          <a:blip r:embed="rId4">
            <a:alphaModFix/>
          </a:blip>
          <a:stretch>
            <a:fillRect/>
          </a:stretch>
        </p:blipFill>
        <p:spPr>
          <a:xfrm>
            <a:off x="947925" y="3061000"/>
            <a:ext cx="2404428" cy="17497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graphicFrame>
        <p:nvGraphicFramePr>
          <p:cNvPr id="111" name="Google Shape;111;p21"/>
          <p:cNvGraphicFramePr/>
          <p:nvPr/>
        </p:nvGraphicFramePr>
        <p:xfrm>
          <a:off x="108044" y="862525"/>
          <a:ext cx="3000000" cy="3000000"/>
        </p:xfrm>
        <a:graphic>
          <a:graphicData uri="http://schemas.openxmlformats.org/drawingml/2006/table">
            <a:tbl>
              <a:tblPr bandRow="1" firstRow="1">
                <a:noFill/>
                <a:tableStyleId>{BE7B3C6A-A8F0-47E8-A832-205F51A63DB5}</a:tableStyleId>
              </a:tblPr>
              <a:tblGrid>
                <a:gridCol w="1546950"/>
                <a:gridCol w="1301375"/>
                <a:gridCol w="1615625"/>
                <a:gridCol w="1350275"/>
                <a:gridCol w="3067850"/>
              </a:tblGrid>
              <a:tr h="1274825">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Simplify. Leave your answer in index notation</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0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a</a:t>
                      </a:r>
                      <a:r>
                        <a:rPr baseline="30000" lang="en-GB" sz="1600">
                          <a:solidFill>
                            <a:schemeClr val="dk1"/>
                          </a:solidFill>
                          <a:latin typeface="Nunito Sans"/>
                          <a:ea typeface="Nunito Sans"/>
                          <a:cs typeface="Nunito Sans"/>
                          <a:sym typeface="Nunito Sans"/>
                        </a:rPr>
                        <a:t>6</a:t>
                      </a:r>
                      <a:r>
                        <a:rPr lang="en-GB" sz="1600">
                          <a:solidFill>
                            <a:schemeClr val="dk1"/>
                          </a:solidFill>
                          <a:latin typeface="Nunito Sans"/>
                          <a:ea typeface="Nunito Sans"/>
                          <a:cs typeface="Nunito Sans"/>
                          <a:sym typeface="Nunito Sans"/>
                        </a:rPr>
                        <a:t> x a</a:t>
                      </a:r>
                      <a:r>
                        <a:rPr baseline="30000" lang="en-GB" sz="1600">
                          <a:solidFill>
                            <a:schemeClr val="dk1"/>
                          </a:solidFill>
                          <a:latin typeface="Nunito Sans"/>
                          <a:ea typeface="Nunito Sans"/>
                          <a:cs typeface="Nunito Sans"/>
                          <a:sym typeface="Nunito Sans"/>
                        </a:rPr>
                        <a:t>6</a:t>
                      </a:r>
                      <a:r>
                        <a:rPr lang="en-GB" sz="1600">
                          <a:solidFill>
                            <a:schemeClr val="dk1"/>
                          </a:solidFill>
                          <a:latin typeface="Nunito Sans"/>
                          <a:ea typeface="Nunito Sans"/>
                          <a:cs typeface="Nunito Sans"/>
                          <a:sym typeface="Nunito Sans"/>
                        </a:rPr>
                        <a:t> ÷ a</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 a</a:t>
                      </a:r>
                      <a:r>
                        <a:rPr baseline="30000" lang="en-GB" sz="1600">
                          <a:solidFill>
                            <a:srgbClr val="00BC89"/>
                          </a:solidFill>
                          <a:latin typeface="Nunito Sans"/>
                          <a:ea typeface="Nunito Sans"/>
                          <a:cs typeface="Nunito Sans"/>
                          <a:sym typeface="Nunito Sans"/>
                        </a:rPr>
                        <a:t>10</a:t>
                      </a:r>
                      <a:endParaRPr baseline="30000"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t/>
                      </a:r>
                      <a:endParaRPr baseline="3000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3b</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x 2c</a:t>
                      </a:r>
                      <a:r>
                        <a:rPr baseline="30000" lang="en-GB" sz="1600">
                          <a:solidFill>
                            <a:schemeClr val="dk1"/>
                          </a:solidFill>
                          <a:latin typeface="Nunito Sans"/>
                          <a:ea typeface="Nunito Sans"/>
                          <a:cs typeface="Nunito Sans"/>
                          <a:sym typeface="Nunito Sans"/>
                        </a:rPr>
                        <a:t>3</a:t>
                      </a: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 6b</a:t>
                      </a:r>
                      <a:r>
                        <a:rPr baseline="30000" lang="en-GB" sz="1600">
                          <a:solidFill>
                            <a:srgbClr val="00BC89"/>
                          </a:solidFill>
                          <a:latin typeface="Nunito Sans"/>
                          <a:ea typeface="Nunito Sans"/>
                          <a:cs typeface="Nunito Sans"/>
                          <a:sym typeface="Nunito Sans"/>
                        </a:rPr>
                        <a:t>2</a:t>
                      </a:r>
                      <a:r>
                        <a:rPr lang="en-GB" sz="1600">
                          <a:solidFill>
                            <a:srgbClr val="00BC89"/>
                          </a:solidFill>
                          <a:latin typeface="Nunito Sans"/>
                          <a:ea typeface="Nunito Sans"/>
                          <a:cs typeface="Nunito Sans"/>
                          <a:sym typeface="Nunito Sans"/>
                        </a:rPr>
                        <a:t>c</a:t>
                      </a:r>
                      <a:r>
                        <a:rPr baseline="30000" lang="en-GB" sz="1600">
                          <a:solidFill>
                            <a:srgbClr val="00BC89"/>
                          </a:solidFill>
                          <a:latin typeface="Nunito Sans"/>
                          <a:ea typeface="Nunito Sans"/>
                          <a:cs typeface="Nunito Sans"/>
                          <a:sym typeface="Nunito Sans"/>
                        </a:rPr>
                        <a:t>3</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Estimate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0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GB" sz="1600">
                          <a:solidFill>
                            <a:srgbClr val="000000"/>
                          </a:solidFill>
                          <a:latin typeface="Nunito Sans"/>
                          <a:ea typeface="Nunito Sans"/>
                          <a:cs typeface="Nunito Sans"/>
                          <a:sym typeface="Nunito Sans"/>
                        </a:rPr>
                        <a:t>7.14 − 3.98 </a:t>
                      </a:r>
                      <a:r>
                        <a:rPr lang="en-GB" sz="1600">
                          <a:solidFill>
                            <a:srgbClr val="00BC89"/>
                          </a:solidFill>
                          <a:latin typeface="Nunito Sans"/>
                          <a:ea typeface="Nunito Sans"/>
                          <a:cs typeface="Nunito Sans"/>
                          <a:sym typeface="Nunito Sans"/>
                        </a:rPr>
                        <a:t>= 3</a:t>
                      </a:r>
                      <a:endParaRPr sz="1600">
                        <a:solidFill>
                          <a:srgbClr val="00BC89"/>
                        </a:solidFill>
                        <a:latin typeface="Nunito Sans"/>
                        <a:ea typeface="Nunito Sans"/>
                        <a:cs typeface="Nunito Sans"/>
                        <a:sym typeface="Nunito Sans"/>
                      </a:endParaRPr>
                    </a:p>
                    <a:p>
                      <a:pPr indent="0" lvl="0" marL="457200" marR="0" rtl="0" algn="l">
                        <a:lnSpc>
                          <a:spcPct val="100000"/>
                        </a:lnSpc>
                        <a:spcBef>
                          <a:spcPts val="0"/>
                        </a:spcBef>
                        <a:spcAft>
                          <a:spcPts val="0"/>
                        </a:spcAft>
                        <a:buNone/>
                      </a:pPr>
                      <a:r>
                        <a:t/>
                      </a:r>
                      <a:endParaRPr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GB" sz="1600">
                          <a:solidFill>
                            <a:srgbClr val="000000"/>
                          </a:solidFill>
                          <a:latin typeface="Nunito Sans"/>
                          <a:ea typeface="Nunito Sans"/>
                          <a:cs typeface="Nunito Sans"/>
                          <a:sym typeface="Nunito Sans"/>
                        </a:rPr>
                        <a:t>107 </a:t>
                      </a:r>
                      <a:r>
                        <a:rPr lang="en-GB" sz="1600">
                          <a:solidFill>
                            <a:schemeClr val="dk1"/>
                          </a:solidFill>
                          <a:latin typeface="Nunito Sans"/>
                          <a:ea typeface="Nunito Sans"/>
                          <a:cs typeface="Nunito Sans"/>
                          <a:sym typeface="Nunito Sans"/>
                        </a:rPr>
                        <a:t>÷ 19.2 </a:t>
                      </a:r>
                      <a:r>
                        <a:rPr lang="en-GB" sz="1600">
                          <a:solidFill>
                            <a:srgbClr val="00BC89"/>
                          </a:solidFill>
                          <a:latin typeface="Nunito Sans"/>
                          <a:ea typeface="Nunito Sans"/>
                          <a:cs typeface="Nunito Sans"/>
                          <a:sym typeface="Nunito Sans"/>
                        </a:rPr>
                        <a:t>= 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 Find the highest common factor of </a:t>
                      </a:r>
                      <a:r>
                        <a:rPr lang="en-GB" sz="1600">
                          <a:solidFill>
                            <a:srgbClr val="000000"/>
                          </a:solidFill>
                          <a:latin typeface="Nunito Sans"/>
                          <a:ea typeface="Nunito Sans"/>
                          <a:cs typeface="Nunito Sans"/>
                          <a:sym typeface="Nunito Sans"/>
                        </a:rPr>
                        <a:t>14</a:t>
                      </a:r>
                      <a:r>
                        <a:rPr b="0" lang="en-GB" sz="1600">
                          <a:solidFill>
                            <a:srgbClr val="000000"/>
                          </a:solidFill>
                          <a:latin typeface="Nunito Sans"/>
                          <a:ea typeface="Nunito Sans"/>
                          <a:cs typeface="Nunito Sans"/>
                          <a:sym typeface="Nunito Sans"/>
                        </a:rPr>
                        <a:t> and </a:t>
                      </a:r>
                      <a:r>
                        <a:rPr lang="en-GB" sz="1600">
                          <a:solidFill>
                            <a:srgbClr val="000000"/>
                          </a:solidFill>
                          <a:latin typeface="Nunito Sans"/>
                          <a:ea typeface="Nunito Sans"/>
                          <a:cs typeface="Nunito Sans"/>
                          <a:sym typeface="Nunito Sans"/>
                        </a:rPr>
                        <a:t>15 </a:t>
                      </a:r>
                      <a:r>
                        <a:rPr lang="en-GB" sz="1600">
                          <a:solidFill>
                            <a:srgbClr val="00BC89"/>
                          </a:solidFill>
                          <a:latin typeface="Nunito Sans"/>
                          <a:ea typeface="Nunito Sans"/>
                          <a:cs typeface="Nunito Sans"/>
                          <a:sym typeface="Nunito Sans"/>
                        </a:rPr>
                        <a:t>= 1</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b) Find the lowest common multiple of </a:t>
                      </a:r>
                      <a:r>
                        <a:rPr lang="en-GB" sz="1600">
                          <a:solidFill>
                            <a:srgbClr val="000000"/>
                          </a:solidFill>
                          <a:latin typeface="Nunito Sans"/>
                          <a:ea typeface="Nunito Sans"/>
                          <a:cs typeface="Nunito Sans"/>
                          <a:sym typeface="Nunito Sans"/>
                        </a:rPr>
                        <a:t>6</a:t>
                      </a:r>
                      <a:r>
                        <a:rPr b="0" lang="en-GB" sz="1600">
                          <a:solidFill>
                            <a:srgbClr val="000000"/>
                          </a:solidFill>
                          <a:latin typeface="Nunito Sans"/>
                          <a:ea typeface="Nunito Sans"/>
                          <a:cs typeface="Nunito Sans"/>
                          <a:sym typeface="Nunito Sans"/>
                        </a:rPr>
                        <a:t> and </a:t>
                      </a:r>
                      <a:r>
                        <a:rPr lang="en-GB" sz="1600">
                          <a:solidFill>
                            <a:srgbClr val="000000"/>
                          </a:solidFill>
                          <a:latin typeface="Nunito Sans"/>
                          <a:ea typeface="Nunito Sans"/>
                          <a:cs typeface="Nunito Sans"/>
                          <a:sym typeface="Nunito Sans"/>
                        </a:rPr>
                        <a:t>8 </a:t>
                      </a:r>
                      <a:r>
                        <a:rPr lang="en-GB" sz="1600">
                          <a:solidFill>
                            <a:srgbClr val="00BC89"/>
                          </a:solidFill>
                          <a:latin typeface="Nunito Sans"/>
                          <a:ea typeface="Nunito Sans"/>
                          <a:cs typeface="Nunito Sans"/>
                          <a:sym typeface="Nunito Sans"/>
                        </a:rPr>
                        <a:t>=24</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561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In a survey o</a:t>
                      </a:r>
                      <a:r>
                        <a:rPr lang="en-GB" sz="1600">
                          <a:latin typeface="Nunito Sans"/>
                          <a:ea typeface="Nunito Sans"/>
                          <a:cs typeface="Nunito Sans"/>
                          <a:sym typeface="Nunito Sans"/>
                        </a:rPr>
                        <a:t>f 24 people </a:t>
                      </a:r>
                      <a:r>
                        <a:rPr lang="en-GB" sz="1600">
                          <a:solidFill>
                            <a:srgbClr val="000000"/>
                          </a:solidFill>
                          <a:latin typeface="Nunito Sans"/>
                          <a:ea typeface="Nunito Sans"/>
                          <a:cs typeface="Nunito Sans"/>
                          <a:sym typeface="Nunito Sans"/>
                        </a:rPr>
                        <a:t>about sport, how many were members of a football club?   </a:t>
                      </a:r>
                      <a:r>
                        <a:rPr b="1" lang="en-GB" sz="1600">
                          <a:solidFill>
                            <a:srgbClr val="00BC89"/>
                          </a:solidFill>
                          <a:latin typeface="Nunito Sans"/>
                          <a:ea typeface="Nunito Sans"/>
                          <a:cs typeface="Nunito Sans"/>
                          <a:sym typeface="Nunito Sans"/>
                        </a:rPr>
                        <a:t>6</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What </a:t>
                      </a:r>
                      <a:r>
                        <a:rPr lang="en-GB" sz="1600">
                          <a:latin typeface="Nunito Sans"/>
                          <a:ea typeface="Nunito Sans"/>
                          <a:cs typeface="Nunito Sans"/>
                          <a:sym typeface="Nunito Sans"/>
                        </a:rPr>
                        <a:t>shoe size is the mode for class 8B?</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Size</a:t>
                      </a:r>
                      <a:r>
                        <a:rPr lang="en-GB" sz="1600">
                          <a:solidFill>
                            <a:srgbClr val="00BC89"/>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7</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2" name="Google Shape;112;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 2</a:t>
            </a:r>
            <a:endParaRPr b="1">
              <a:solidFill>
                <a:srgbClr val="FFFFFF"/>
              </a:solidFill>
              <a:latin typeface="Nunito Sans"/>
              <a:ea typeface="Nunito Sans"/>
              <a:cs typeface="Nunito Sans"/>
              <a:sym typeface="Nunito Sans"/>
            </a:endParaRPr>
          </a:p>
        </p:txBody>
      </p:sp>
      <p:pic>
        <p:nvPicPr>
          <p:cNvPr id="113" name="Google Shape;113;p21"/>
          <p:cNvPicPr preferRelativeResize="0"/>
          <p:nvPr/>
        </p:nvPicPr>
        <p:blipFill>
          <a:blip r:embed="rId3">
            <a:alphaModFix/>
          </a:blip>
          <a:stretch>
            <a:fillRect/>
          </a:stretch>
        </p:blipFill>
        <p:spPr>
          <a:xfrm>
            <a:off x="5633740" y="2870625"/>
            <a:ext cx="2655360" cy="1911050"/>
          </a:xfrm>
          <a:prstGeom prst="rect">
            <a:avLst/>
          </a:prstGeom>
          <a:noFill/>
          <a:ln>
            <a:noFill/>
          </a:ln>
        </p:spPr>
      </p:pic>
      <p:pic>
        <p:nvPicPr>
          <p:cNvPr id="114" name="Google Shape;114;p21"/>
          <p:cNvPicPr preferRelativeResize="0"/>
          <p:nvPr/>
        </p:nvPicPr>
        <p:blipFill>
          <a:blip r:embed="rId4">
            <a:alphaModFix/>
          </a:blip>
          <a:stretch>
            <a:fillRect/>
          </a:stretch>
        </p:blipFill>
        <p:spPr>
          <a:xfrm>
            <a:off x="947925" y="3061000"/>
            <a:ext cx="2404428" cy="17497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graphicFrame>
        <p:nvGraphicFramePr>
          <p:cNvPr id="119" name="Google Shape;119;p22"/>
          <p:cNvGraphicFramePr/>
          <p:nvPr/>
        </p:nvGraphicFramePr>
        <p:xfrm>
          <a:off x="108044" y="862525"/>
          <a:ext cx="3000000" cy="3000000"/>
        </p:xfrm>
        <a:graphic>
          <a:graphicData uri="http://schemas.openxmlformats.org/drawingml/2006/table">
            <a:tbl>
              <a:tblPr bandRow="1" firstRow="1">
                <a:noFill/>
                <a:tableStyleId>{BE7B3C6A-A8F0-47E8-A832-205F51A63DB5}</a:tableStyleId>
              </a:tblPr>
              <a:tblGrid>
                <a:gridCol w="1546950"/>
                <a:gridCol w="1482925"/>
                <a:gridCol w="1434075"/>
                <a:gridCol w="1350275"/>
                <a:gridCol w="3067850"/>
              </a:tblGrid>
              <a:tr h="1390550">
                <a:tc gridSpan="2">
                  <a:txBody>
                    <a:bodyPr/>
                    <a:lstStyle/>
                    <a:p>
                      <a:pPr indent="-330200" lvl="0" marL="457200" rtl="0" algn="l">
                        <a:spcBef>
                          <a:spcPts val="0"/>
                        </a:spcBef>
                        <a:spcAft>
                          <a:spcPts val="0"/>
                        </a:spcAft>
                        <a:buClr>
                          <a:schemeClr val="dk1"/>
                        </a:buClr>
                        <a:buSzPts val="1600"/>
                        <a:buAutoNum type="arabicParenR"/>
                      </a:pPr>
                      <a:r>
                        <a:rPr b="0" lang="en-GB" sz="1600">
                          <a:solidFill>
                            <a:schemeClr val="dk1"/>
                          </a:solidFill>
                          <a:latin typeface="Nunito Sans"/>
                          <a:ea typeface="Nunito Sans"/>
                          <a:cs typeface="Nunito Sans"/>
                          <a:sym typeface="Nunito Sans"/>
                        </a:rPr>
                        <a:t>a) </a:t>
                      </a:r>
                      <a:r>
                        <a:rPr b="0" lang="en-GB" sz="1600">
                          <a:solidFill>
                            <a:schemeClr val="dk1"/>
                          </a:solidFill>
                          <a:latin typeface="Nunito Sans"/>
                          <a:ea typeface="Nunito Sans"/>
                          <a:cs typeface="Nunito Sans"/>
                          <a:sym typeface="Nunito Sans"/>
                        </a:rPr>
                        <a:t>Simplify </a:t>
                      </a:r>
                      <a:r>
                        <a:rPr lang="en-GB" sz="1600">
                          <a:solidFill>
                            <a:schemeClr val="dk1"/>
                          </a:solidFill>
                          <a:latin typeface="Nunito Sans"/>
                          <a:ea typeface="Nunito Sans"/>
                          <a:cs typeface="Nunito Sans"/>
                          <a:sym typeface="Nunito Sans"/>
                        </a:rPr>
                        <a:t>(</a:t>
                      </a:r>
                      <a:r>
                        <a:rPr i="1" lang="en-GB" sz="1600">
                          <a:solidFill>
                            <a:schemeClr val="dk1"/>
                          </a:solidFill>
                          <a:latin typeface="Times New Roman"/>
                          <a:ea typeface="Times New Roman"/>
                          <a:cs typeface="Times New Roman"/>
                          <a:sym typeface="Times New Roman"/>
                        </a:rPr>
                        <a:t>x</a:t>
                      </a:r>
                      <a:r>
                        <a:rPr baseline="30000" lang="en-GB" sz="1600">
                          <a:solidFill>
                            <a:schemeClr val="dk1"/>
                          </a:solidFill>
                          <a:latin typeface="Nunito Sans"/>
                          <a:ea typeface="Nunito Sans"/>
                          <a:cs typeface="Nunito Sans"/>
                          <a:sym typeface="Nunito Sans"/>
                        </a:rPr>
                        <a:t>4</a:t>
                      </a:r>
                      <a:r>
                        <a:rPr lang="en-GB" sz="1600">
                          <a:solidFill>
                            <a:schemeClr val="dk1"/>
                          </a:solidFill>
                          <a:latin typeface="Nunito Sans"/>
                          <a:ea typeface="Nunito Sans"/>
                          <a:cs typeface="Nunito Sans"/>
                          <a:sym typeface="Nunito Sans"/>
                        </a:rPr>
                        <a:t>)</a:t>
                      </a:r>
                      <a:r>
                        <a:rPr baseline="30000" lang="en-GB" sz="1600">
                          <a:solidFill>
                            <a:schemeClr val="dk1"/>
                          </a:solidFill>
                          <a:latin typeface="Nunito Sans"/>
                          <a:ea typeface="Nunito Sans"/>
                          <a:cs typeface="Nunito Sans"/>
                          <a:sym typeface="Nunito Sans"/>
                        </a:rPr>
                        <a:t>3</a:t>
                      </a:r>
                      <a:r>
                        <a:rPr b="0" lang="en-GB" sz="1600">
                          <a:solidFill>
                            <a:schemeClr val="dk1"/>
                          </a:solidFill>
                          <a:latin typeface="Nunito Sans"/>
                          <a:ea typeface="Nunito Sans"/>
                          <a:cs typeface="Nunito Sans"/>
                          <a:sym typeface="Nunito Sans"/>
                        </a:rPr>
                        <a:t>. Leave your answer in index notation.</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b) </a:t>
                      </a:r>
                      <a:r>
                        <a:rPr b="0" lang="en-GB" sz="1600">
                          <a:solidFill>
                            <a:schemeClr val="dk1"/>
                          </a:solidFill>
                          <a:latin typeface="Nunito Sans"/>
                          <a:ea typeface="Nunito Sans"/>
                          <a:cs typeface="Nunito Sans"/>
                          <a:sym typeface="Nunito Sans"/>
                        </a:rPr>
                        <a:t>Evaluate </a:t>
                      </a:r>
                      <a:r>
                        <a:rPr lang="en-GB" sz="1600">
                          <a:solidFill>
                            <a:schemeClr val="dk1"/>
                          </a:solidFill>
                          <a:latin typeface="Nunito Sans"/>
                          <a:ea typeface="Nunito Sans"/>
                          <a:cs typeface="Nunito Sans"/>
                          <a:sym typeface="Nunito Sans"/>
                        </a:rPr>
                        <a:t>2</a:t>
                      </a:r>
                      <a:r>
                        <a:rPr baseline="30000" lang="en-GB" sz="1600">
                          <a:solidFill>
                            <a:schemeClr val="dk1"/>
                          </a:solidFill>
                          <a:latin typeface="Nunito Sans"/>
                          <a:ea typeface="Nunito Sans"/>
                          <a:cs typeface="Nunito Sans"/>
                          <a:sym typeface="Nunito Sans"/>
                        </a:rPr>
                        <a:t>-</a:t>
                      </a:r>
                      <a:r>
                        <a:rPr baseline="30000" lang="en-GB" sz="1600">
                          <a:solidFill>
                            <a:schemeClr val="dk1"/>
                          </a:solidFill>
                          <a:latin typeface="Nunito Sans"/>
                          <a:ea typeface="Nunito Sans"/>
                          <a:cs typeface="Nunito Sans"/>
                          <a:sym typeface="Nunito Sans"/>
                        </a:rPr>
                        <a:t>3</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Estimate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0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GB" sz="1600">
                          <a:solidFill>
                            <a:srgbClr val="000000"/>
                          </a:solidFill>
                          <a:latin typeface="Nunito Sans"/>
                          <a:ea typeface="Nunito Sans"/>
                          <a:cs typeface="Nunito Sans"/>
                          <a:sym typeface="Nunito Sans"/>
                        </a:rPr>
                        <a:t>1024 </a:t>
                      </a:r>
                      <a:r>
                        <a:rPr lang="en-GB" sz="1600">
                          <a:solidFill>
                            <a:schemeClr val="dk1"/>
                          </a:solidFill>
                          <a:latin typeface="Nunito Sans"/>
                          <a:ea typeface="Nunito Sans"/>
                          <a:cs typeface="Nunito Sans"/>
                          <a:sym typeface="Nunito Sans"/>
                        </a:rPr>
                        <a:t>÷ 16</a:t>
                      </a:r>
                      <a:endParaRPr sz="1600">
                        <a:solidFill>
                          <a:schemeClr val="dk1"/>
                        </a:solidFill>
                        <a:latin typeface="Nunito Sans"/>
                        <a:ea typeface="Nunito Sans"/>
                        <a:cs typeface="Nunito Sans"/>
                        <a:sym typeface="Nunito Sans"/>
                      </a:endParaRPr>
                    </a:p>
                    <a:p>
                      <a:pPr indent="0" lvl="0" marL="457200" marR="0" rtl="0" algn="l">
                        <a:lnSpc>
                          <a:spcPct val="100000"/>
                        </a:lnSpc>
                        <a:spcBef>
                          <a:spcPts val="0"/>
                        </a:spcBef>
                        <a:spcAft>
                          <a:spcPts val="0"/>
                        </a:spcAft>
                        <a:buNone/>
                      </a:pPr>
                      <a:r>
                        <a:t/>
                      </a:r>
                      <a:endParaRPr sz="1600">
                        <a:solidFill>
                          <a:schemeClr val="dk1"/>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GB" sz="1600">
                          <a:solidFill>
                            <a:srgbClr val="000000"/>
                          </a:solidFill>
                          <a:latin typeface="Nunito Sans"/>
                          <a:ea typeface="Nunito Sans"/>
                          <a:cs typeface="Nunito Sans"/>
                          <a:sym typeface="Nunito Sans"/>
                        </a:rPr>
                        <a:t>4.75 + 7.11 − 1.86</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 Find the highest common factor of </a:t>
                      </a:r>
                      <a:r>
                        <a:rPr lang="en-GB" sz="1600">
                          <a:solidFill>
                            <a:srgbClr val="000000"/>
                          </a:solidFill>
                          <a:latin typeface="Nunito Sans"/>
                          <a:ea typeface="Nunito Sans"/>
                          <a:cs typeface="Nunito Sans"/>
                          <a:sym typeface="Nunito Sans"/>
                        </a:rPr>
                        <a:t>35</a:t>
                      </a:r>
                      <a:r>
                        <a:rPr b="0" lang="en-GB" sz="1600">
                          <a:solidFill>
                            <a:srgbClr val="000000"/>
                          </a:solidFill>
                          <a:latin typeface="Nunito Sans"/>
                          <a:ea typeface="Nunito Sans"/>
                          <a:cs typeface="Nunito Sans"/>
                          <a:sym typeface="Nunito Sans"/>
                        </a:rPr>
                        <a:t> and </a:t>
                      </a:r>
                      <a:r>
                        <a:rPr lang="en-GB" sz="1600">
                          <a:solidFill>
                            <a:srgbClr val="000000"/>
                          </a:solidFill>
                          <a:latin typeface="Nunito Sans"/>
                          <a:ea typeface="Nunito Sans"/>
                          <a:cs typeface="Nunito Sans"/>
                          <a:sym typeface="Nunito Sans"/>
                        </a:rPr>
                        <a:t>42</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b) Find the lowest common multiple of </a:t>
                      </a:r>
                      <a:r>
                        <a:rPr lang="en-GB" sz="1600">
                          <a:solidFill>
                            <a:srgbClr val="000000"/>
                          </a:solidFill>
                          <a:latin typeface="Nunito Sans"/>
                          <a:ea typeface="Nunito Sans"/>
                          <a:cs typeface="Nunito Sans"/>
                          <a:sym typeface="Nunito Sans"/>
                        </a:rPr>
                        <a:t>14</a:t>
                      </a:r>
                      <a:r>
                        <a:rPr b="0" lang="en-GB" sz="1600">
                          <a:solidFill>
                            <a:srgbClr val="000000"/>
                          </a:solidFill>
                          <a:latin typeface="Nunito Sans"/>
                          <a:ea typeface="Nunito Sans"/>
                          <a:cs typeface="Nunito Sans"/>
                          <a:sym typeface="Nunito Sans"/>
                        </a:rPr>
                        <a:t> and </a:t>
                      </a:r>
                      <a:r>
                        <a:rPr lang="en-GB" sz="1600">
                          <a:solidFill>
                            <a:srgbClr val="000000"/>
                          </a:solidFill>
                          <a:latin typeface="Nunito Sans"/>
                          <a:ea typeface="Nunito Sans"/>
                          <a:cs typeface="Nunito Sans"/>
                          <a:sym typeface="Nunito Sans"/>
                        </a:rPr>
                        <a:t>2</a:t>
                      </a:r>
                      <a:r>
                        <a:rPr lang="en-GB" sz="1600">
                          <a:solidFill>
                            <a:srgbClr val="000000"/>
                          </a:solidFill>
                          <a:latin typeface="Nunito Sans"/>
                          <a:ea typeface="Nunito Sans"/>
                          <a:cs typeface="Nunito Sans"/>
                          <a:sym typeface="Nunito Sans"/>
                        </a:rPr>
                        <a:t>8</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651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In a survey on films, 16 people preferred comedy. How many preferred </a:t>
                      </a:r>
                      <a:r>
                        <a:rPr lang="en-GB" sz="1600">
                          <a:latin typeface="Nunito Sans"/>
                          <a:ea typeface="Nunito Sans"/>
                          <a:cs typeface="Nunito Sans"/>
                          <a:sym typeface="Nunito Sans"/>
                        </a:rPr>
                        <a:t>sci fi?</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Using the information from the bar chart, how many more people like foot</a:t>
                      </a:r>
                      <a:r>
                        <a:rPr lang="en-GB" sz="1600">
                          <a:latin typeface="Nunito Sans"/>
                          <a:ea typeface="Nunito Sans"/>
                          <a:cs typeface="Nunito Sans"/>
                          <a:sym typeface="Nunito Sans"/>
                        </a:rPr>
                        <a:t>ball than hockey?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0" name="Google Shape;120;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 3</a:t>
            </a:r>
            <a:endParaRPr b="1">
              <a:solidFill>
                <a:srgbClr val="FFFFFF"/>
              </a:solidFill>
              <a:latin typeface="Nunito Sans"/>
              <a:ea typeface="Nunito Sans"/>
              <a:cs typeface="Nunito Sans"/>
              <a:sym typeface="Nunito Sans"/>
            </a:endParaRPr>
          </a:p>
        </p:txBody>
      </p:sp>
      <p:pic>
        <p:nvPicPr>
          <p:cNvPr id="121" name="Google Shape;121;p22"/>
          <p:cNvPicPr preferRelativeResize="0"/>
          <p:nvPr/>
        </p:nvPicPr>
        <p:blipFill>
          <a:blip r:embed="rId3">
            <a:alphaModFix/>
          </a:blip>
          <a:stretch>
            <a:fillRect/>
          </a:stretch>
        </p:blipFill>
        <p:spPr>
          <a:xfrm>
            <a:off x="5644750" y="2946050"/>
            <a:ext cx="2253601" cy="1838450"/>
          </a:xfrm>
          <a:prstGeom prst="rect">
            <a:avLst/>
          </a:prstGeom>
          <a:noFill/>
          <a:ln>
            <a:noFill/>
          </a:ln>
        </p:spPr>
      </p:pic>
      <p:pic>
        <p:nvPicPr>
          <p:cNvPr id="122" name="Google Shape;122;p22"/>
          <p:cNvPicPr preferRelativeResize="0"/>
          <p:nvPr/>
        </p:nvPicPr>
        <p:blipFill>
          <a:blip r:embed="rId4">
            <a:alphaModFix/>
          </a:blip>
          <a:stretch>
            <a:fillRect/>
          </a:stretch>
        </p:blipFill>
        <p:spPr>
          <a:xfrm>
            <a:off x="909625" y="2981799"/>
            <a:ext cx="2565475" cy="17669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graphicFrame>
        <p:nvGraphicFramePr>
          <p:cNvPr id="127" name="Google Shape;127;p23"/>
          <p:cNvGraphicFramePr/>
          <p:nvPr/>
        </p:nvGraphicFramePr>
        <p:xfrm>
          <a:off x="108044" y="862525"/>
          <a:ext cx="3000000" cy="3000000"/>
        </p:xfrm>
        <a:graphic>
          <a:graphicData uri="http://schemas.openxmlformats.org/drawingml/2006/table">
            <a:tbl>
              <a:tblPr bandRow="1" firstRow="1">
                <a:noFill/>
                <a:tableStyleId>{BE7B3C6A-A8F0-47E8-A832-205F51A63DB5}</a:tableStyleId>
              </a:tblPr>
              <a:tblGrid>
                <a:gridCol w="1546950"/>
                <a:gridCol w="1472825"/>
                <a:gridCol w="1444175"/>
                <a:gridCol w="1350275"/>
                <a:gridCol w="3067850"/>
              </a:tblGrid>
              <a:tr h="976750">
                <a:tc gridSpan="2">
                  <a:txBody>
                    <a:bodyPr/>
                    <a:lstStyle/>
                    <a:p>
                      <a:pPr indent="-330200" lvl="0" marL="457200" rtl="0" algn="l">
                        <a:spcBef>
                          <a:spcPts val="0"/>
                        </a:spcBef>
                        <a:spcAft>
                          <a:spcPts val="0"/>
                        </a:spcAft>
                        <a:buClr>
                          <a:schemeClr val="dk1"/>
                        </a:buClr>
                        <a:buSzPts val="1600"/>
                        <a:buAutoNum type="arabicParenR"/>
                      </a:pPr>
                      <a:r>
                        <a:rPr b="0" lang="en-GB" sz="1600">
                          <a:solidFill>
                            <a:schemeClr val="dk1"/>
                          </a:solidFill>
                          <a:latin typeface="Nunito Sans"/>
                          <a:ea typeface="Nunito Sans"/>
                          <a:cs typeface="Nunito Sans"/>
                          <a:sym typeface="Nunito Sans"/>
                        </a:rPr>
                        <a:t>a) </a:t>
                      </a:r>
                      <a:r>
                        <a:rPr b="0" lang="en-GB" sz="1600">
                          <a:solidFill>
                            <a:schemeClr val="dk1"/>
                          </a:solidFill>
                          <a:latin typeface="Nunito Sans"/>
                          <a:ea typeface="Nunito Sans"/>
                          <a:cs typeface="Nunito Sans"/>
                          <a:sym typeface="Nunito Sans"/>
                        </a:rPr>
                        <a:t>Simplify </a:t>
                      </a:r>
                      <a:r>
                        <a:rPr lang="en-GB" sz="1600">
                          <a:solidFill>
                            <a:schemeClr val="dk1"/>
                          </a:solidFill>
                          <a:latin typeface="Nunito Sans"/>
                          <a:ea typeface="Nunito Sans"/>
                          <a:cs typeface="Nunito Sans"/>
                          <a:sym typeface="Nunito Sans"/>
                        </a:rPr>
                        <a:t>(</a:t>
                      </a:r>
                      <a:r>
                        <a:rPr i="1" lang="en-GB" sz="1600">
                          <a:solidFill>
                            <a:schemeClr val="dk1"/>
                          </a:solidFill>
                          <a:latin typeface="Times New Roman"/>
                          <a:ea typeface="Times New Roman"/>
                          <a:cs typeface="Times New Roman"/>
                          <a:sym typeface="Times New Roman"/>
                        </a:rPr>
                        <a:t>x</a:t>
                      </a:r>
                      <a:r>
                        <a:rPr baseline="30000" lang="en-GB" sz="1600">
                          <a:solidFill>
                            <a:schemeClr val="dk1"/>
                          </a:solidFill>
                          <a:latin typeface="Nunito Sans"/>
                          <a:ea typeface="Nunito Sans"/>
                          <a:cs typeface="Nunito Sans"/>
                          <a:sym typeface="Nunito Sans"/>
                        </a:rPr>
                        <a:t>4</a:t>
                      </a:r>
                      <a:r>
                        <a:rPr lang="en-GB" sz="1600">
                          <a:solidFill>
                            <a:schemeClr val="dk1"/>
                          </a:solidFill>
                          <a:latin typeface="Nunito Sans"/>
                          <a:ea typeface="Nunito Sans"/>
                          <a:cs typeface="Nunito Sans"/>
                          <a:sym typeface="Nunito Sans"/>
                        </a:rPr>
                        <a:t>)</a:t>
                      </a:r>
                      <a:r>
                        <a:rPr baseline="30000" lang="en-GB" sz="1600">
                          <a:solidFill>
                            <a:schemeClr val="dk1"/>
                          </a:solidFill>
                          <a:latin typeface="Nunito Sans"/>
                          <a:ea typeface="Nunito Sans"/>
                          <a:cs typeface="Nunito Sans"/>
                          <a:sym typeface="Nunito Sans"/>
                        </a:rPr>
                        <a:t>3</a:t>
                      </a:r>
                      <a:r>
                        <a:rPr b="0" lang="en-GB" sz="1600">
                          <a:solidFill>
                            <a:schemeClr val="dk1"/>
                          </a:solidFill>
                          <a:latin typeface="Nunito Sans"/>
                          <a:ea typeface="Nunito Sans"/>
                          <a:cs typeface="Nunito Sans"/>
                          <a:sym typeface="Nunito Sans"/>
                        </a:rPr>
                        <a:t>. L</a:t>
                      </a:r>
                      <a:r>
                        <a:rPr b="0" lang="en-GB" sz="1600">
                          <a:solidFill>
                            <a:schemeClr val="dk1"/>
                          </a:solidFill>
                          <a:latin typeface="Nunito Sans"/>
                          <a:ea typeface="Nunito Sans"/>
                          <a:cs typeface="Nunito Sans"/>
                          <a:sym typeface="Nunito Sans"/>
                        </a:rPr>
                        <a:t>eave your answer in index notation.</a:t>
                      </a:r>
                      <a:r>
                        <a:rPr b="0"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 </a:t>
                      </a:r>
                      <a:r>
                        <a:rPr i="1" lang="en-GB" sz="1600">
                          <a:solidFill>
                            <a:srgbClr val="00BC89"/>
                          </a:solidFill>
                          <a:latin typeface="Times New Roman"/>
                          <a:ea typeface="Times New Roman"/>
                          <a:cs typeface="Times New Roman"/>
                          <a:sym typeface="Times New Roman"/>
                        </a:rPr>
                        <a:t>x</a:t>
                      </a:r>
                      <a:r>
                        <a:rPr baseline="30000" lang="en-GB" sz="1600">
                          <a:solidFill>
                            <a:srgbClr val="00BC89"/>
                          </a:solidFill>
                          <a:latin typeface="Nunito Sans"/>
                          <a:ea typeface="Nunito Sans"/>
                          <a:cs typeface="Nunito Sans"/>
                          <a:sym typeface="Nunito Sans"/>
                        </a:rPr>
                        <a:t>12</a:t>
                      </a:r>
                      <a:endParaRPr baseline="30000"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t/>
                      </a:r>
                      <a:endParaRPr baseline="30000"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b) Evaluate </a:t>
                      </a:r>
                      <a:r>
                        <a:rPr lang="en-GB" sz="1600">
                          <a:solidFill>
                            <a:schemeClr val="dk1"/>
                          </a:solidFill>
                          <a:latin typeface="Nunito Sans"/>
                          <a:ea typeface="Nunito Sans"/>
                          <a:cs typeface="Nunito Sans"/>
                          <a:sym typeface="Nunito Sans"/>
                        </a:rPr>
                        <a:t>2</a:t>
                      </a:r>
                      <a:r>
                        <a:rPr baseline="30000" lang="en-GB" sz="1600">
                          <a:solidFill>
                            <a:schemeClr val="dk1"/>
                          </a:solidFill>
                          <a:latin typeface="Nunito Sans"/>
                          <a:ea typeface="Nunito Sans"/>
                          <a:cs typeface="Nunito Sans"/>
                          <a:sym typeface="Nunito Sans"/>
                        </a:rPr>
                        <a:t>-3  </a:t>
                      </a:r>
                      <a:r>
                        <a:rPr lang="en-GB" sz="1600">
                          <a:solidFill>
                            <a:srgbClr val="00BC89"/>
                          </a:solidFill>
                          <a:latin typeface="Nunito Sans"/>
                          <a:ea typeface="Nunito Sans"/>
                          <a:cs typeface="Nunito Sans"/>
                          <a:sym typeface="Nunito Sans"/>
                        </a:rPr>
                        <a:t>= ⅛ </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Estimate</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GB" sz="1600">
                          <a:solidFill>
                            <a:srgbClr val="000000"/>
                          </a:solidFill>
                          <a:latin typeface="Nunito Sans"/>
                          <a:ea typeface="Nunito Sans"/>
                          <a:cs typeface="Nunito Sans"/>
                          <a:sym typeface="Nunito Sans"/>
                        </a:rPr>
                        <a:t>1024 </a:t>
                      </a:r>
                      <a:r>
                        <a:rPr lang="en-GB" sz="1600">
                          <a:solidFill>
                            <a:schemeClr val="dk1"/>
                          </a:solidFill>
                          <a:latin typeface="Nunito Sans"/>
                          <a:ea typeface="Nunito Sans"/>
                          <a:cs typeface="Nunito Sans"/>
                          <a:sym typeface="Nunito Sans"/>
                        </a:rPr>
                        <a:t>÷ 16   </a:t>
                      </a:r>
                      <a:r>
                        <a:rPr lang="en-GB" sz="1600">
                          <a:solidFill>
                            <a:srgbClr val="00BC89"/>
                          </a:solidFill>
                          <a:latin typeface="Nunito Sans"/>
                          <a:ea typeface="Nunito Sans"/>
                          <a:cs typeface="Nunito Sans"/>
                          <a:sym typeface="Nunito Sans"/>
                        </a:rPr>
                        <a:t>= 50</a:t>
                      </a:r>
                      <a:endParaRPr sz="1600">
                        <a:solidFill>
                          <a:srgbClr val="00BC89"/>
                        </a:solidFill>
                        <a:latin typeface="Nunito Sans"/>
                        <a:ea typeface="Nunito Sans"/>
                        <a:cs typeface="Nunito Sans"/>
                        <a:sym typeface="Nunito Sans"/>
                      </a:endParaRPr>
                    </a:p>
                    <a:p>
                      <a:pPr indent="0" lvl="0" marL="457200" marR="0" rtl="0" algn="l">
                        <a:lnSpc>
                          <a:spcPct val="100000"/>
                        </a:lnSpc>
                        <a:spcBef>
                          <a:spcPts val="0"/>
                        </a:spcBef>
                        <a:spcAft>
                          <a:spcPts val="0"/>
                        </a:spcAft>
                        <a:buNone/>
                      </a:pPr>
                      <a:r>
                        <a:t/>
                      </a:r>
                      <a:endParaRPr sz="1600">
                        <a:solidFill>
                          <a:schemeClr val="dk1"/>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GB" sz="1600">
                          <a:solidFill>
                            <a:srgbClr val="000000"/>
                          </a:solidFill>
                          <a:latin typeface="Nunito Sans"/>
                          <a:ea typeface="Nunito Sans"/>
                          <a:cs typeface="Nunito Sans"/>
                          <a:sym typeface="Nunito Sans"/>
                        </a:rPr>
                        <a:t>4.75 + 7.11 − 1.86</a:t>
                      </a:r>
                      <a:endParaRPr sz="1600">
                        <a:solidFill>
                          <a:srgbClr val="000000"/>
                        </a:solidFill>
                        <a:latin typeface="Nunito Sans"/>
                        <a:ea typeface="Nunito Sans"/>
                        <a:cs typeface="Nunito Sans"/>
                        <a:sym typeface="Nunito Sans"/>
                      </a:endParaRPr>
                    </a:p>
                    <a:p>
                      <a:pPr indent="0" lvl="0" marL="457200" marR="0" rtl="0" algn="l">
                        <a:lnSpc>
                          <a:spcPct val="100000"/>
                        </a:lnSpc>
                        <a:spcBef>
                          <a:spcPts val="0"/>
                        </a:spcBef>
                        <a:spcAft>
                          <a:spcPts val="0"/>
                        </a:spcAft>
                        <a:buNone/>
                      </a:pPr>
                      <a:r>
                        <a:rPr lang="en-GB" sz="1600">
                          <a:solidFill>
                            <a:srgbClr val="00BC89"/>
                          </a:solidFill>
                          <a:latin typeface="Nunito Sans"/>
                          <a:ea typeface="Nunito Sans"/>
                          <a:cs typeface="Nunito Sans"/>
                          <a:sym typeface="Nunito Sans"/>
                        </a:rPr>
                        <a:t>= 10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 Find the highest common factor of </a:t>
                      </a:r>
                      <a:r>
                        <a:rPr lang="en-GB" sz="1600">
                          <a:solidFill>
                            <a:srgbClr val="000000"/>
                          </a:solidFill>
                          <a:latin typeface="Nunito Sans"/>
                          <a:ea typeface="Nunito Sans"/>
                          <a:cs typeface="Nunito Sans"/>
                          <a:sym typeface="Nunito Sans"/>
                        </a:rPr>
                        <a:t>35</a:t>
                      </a:r>
                      <a:r>
                        <a:rPr b="0" lang="en-GB" sz="1600">
                          <a:solidFill>
                            <a:srgbClr val="000000"/>
                          </a:solidFill>
                          <a:latin typeface="Nunito Sans"/>
                          <a:ea typeface="Nunito Sans"/>
                          <a:cs typeface="Nunito Sans"/>
                          <a:sym typeface="Nunito Sans"/>
                        </a:rPr>
                        <a:t> and </a:t>
                      </a:r>
                      <a:r>
                        <a:rPr lang="en-GB" sz="1600">
                          <a:solidFill>
                            <a:srgbClr val="000000"/>
                          </a:solidFill>
                          <a:latin typeface="Nunito Sans"/>
                          <a:ea typeface="Nunito Sans"/>
                          <a:cs typeface="Nunito Sans"/>
                          <a:sym typeface="Nunito Sans"/>
                        </a:rPr>
                        <a:t>42   </a:t>
                      </a:r>
                      <a:r>
                        <a:rPr lang="en-GB" sz="1600">
                          <a:solidFill>
                            <a:srgbClr val="00BC89"/>
                          </a:solidFill>
                          <a:latin typeface="Nunito Sans"/>
                          <a:ea typeface="Nunito Sans"/>
                          <a:cs typeface="Nunito Sans"/>
                          <a:sym typeface="Nunito Sans"/>
                        </a:rPr>
                        <a:t>= 7</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b) Find the lowest common multiple of </a:t>
                      </a:r>
                      <a:r>
                        <a:rPr lang="en-GB" sz="1600">
                          <a:solidFill>
                            <a:srgbClr val="000000"/>
                          </a:solidFill>
                          <a:latin typeface="Nunito Sans"/>
                          <a:ea typeface="Nunito Sans"/>
                          <a:cs typeface="Nunito Sans"/>
                          <a:sym typeface="Nunito Sans"/>
                        </a:rPr>
                        <a:t>14</a:t>
                      </a:r>
                      <a:r>
                        <a:rPr b="0" lang="en-GB" sz="1600">
                          <a:solidFill>
                            <a:srgbClr val="000000"/>
                          </a:solidFill>
                          <a:latin typeface="Nunito Sans"/>
                          <a:ea typeface="Nunito Sans"/>
                          <a:cs typeface="Nunito Sans"/>
                          <a:sym typeface="Nunito Sans"/>
                        </a:rPr>
                        <a:t> and </a:t>
                      </a:r>
                      <a:r>
                        <a:rPr lang="en-GB" sz="1600">
                          <a:solidFill>
                            <a:srgbClr val="000000"/>
                          </a:solidFill>
                          <a:latin typeface="Nunito Sans"/>
                          <a:ea typeface="Nunito Sans"/>
                          <a:cs typeface="Nunito Sans"/>
                          <a:sym typeface="Nunito Sans"/>
                        </a:rPr>
                        <a:t>2</a:t>
                      </a:r>
                      <a:r>
                        <a:rPr lang="en-GB" sz="1600">
                          <a:solidFill>
                            <a:srgbClr val="000000"/>
                          </a:solidFill>
                          <a:latin typeface="Nunito Sans"/>
                          <a:ea typeface="Nunito Sans"/>
                          <a:cs typeface="Nunito Sans"/>
                          <a:sym typeface="Nunito Sans"/>
                        </a:rPr>
                        <a:t>8   </a:t>
                      </a:r>
                      <a:r>
                        <a:rPr lang="en-GB" sz="1600">
                          <a:solidFill>
                            <a:srgbClr val="00BC89"/>
                          </a:solidFill>
                          <a:latin typeface="Nunito Sans"/>
                          <a:ea typeface="Nunito Sans"/>
                          <a:cs typeface="Nunito Sans"/>
                          <a:sym typeface="Nunito Sans"/>
                        </a:rPr>
                        <a:t>= 28</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0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530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In a survey on films, 16 people preferred comedy. How many preferred </a:t>
                      </a:r>
                      <a:r>
                        <a:rPr lang="en-GB" sz="1600">
                          <a:latin typeface="Nunito Sans"/>
                          <a:ea typeface="Nunito Sans"/>
                          <a:cs typeface="Nunito Sans"/>
                          <a:sym typeface="Nunito Sans"/>
                        </a:rPr>
                        <a:t>sci fi?   </a:t>
                      </a:r>
                      <a:r>
                        <a:rPr b="1" lang="en-GB" sz="1600">
                          <a:solidFill>
                            <a:srgbClr val="00BC89"/>
                          </a:solidFill>
                          <a:latin typeface="Nunito Sans"/>
                          <a:ea typeface="Nunito Sans"/>
                          <a:cs typeface="Nunito Sans"/>
                          <a:sym typeface="Nunito Sans"/>
                        </a:rPr>
                        <a:t>8</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Using the information from the bar chart, how many more people like foot</a:t>
                      </a:r>
                      <a:r>
                        <a:rPr lang="en-GB" sz="1600">
                          <a:latin typeface="Nunito Sans"/>
                          <a:ea typeface="Nunito Sans"/>
                          <a:cs typeface="Nunito Sans"/>
                          <a:sym typeface="Nunito Sans"/>
                        </a:rPr>
                        <a:t>ball than hockey?  </a:t>
                      </a:r>
                      <a:r>
                        <a:rPr b="1" lang="en-GB" sz="1600">
                          <a:solidFill>
                            <a:srgbClr val="00BC89"/>
                          </a:solidFill>
                          <a:latin typeface="Nunito Sans"/>
                          <a:ea typeface="Nunito Sans"/>
                          <a:cs typeface="Nunito Sans"/>
                          <a:sym typeface="Nunito Sans"/>
                        </a:rPr>
                        <a:t>3</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8" name="Google Shape;128;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 3</a:t>
            </a:r>
            <a:endParaRPr b="1">
              <a:solidFill>
                <a:srgbClr val="FFFFFF"/>
              </a:solidFill>
              <a:latin typeface="Nunito Sans"/>
              <a:ea typeface="Nunito Sans"/>
              <a:cs typeface="Nunito Sans"/>
              <a:sym typeface="Nunito Sans"/>
            </a:endParaRPr>
          </a:p>
        </p:txBody>
      </p:sp>
      <p:pic>
        <p:nvPicPr>
          <p:cNvPr id="129" name="Google Shape;129;p23"/>
          <p:cNvPicPr preferRelativeResize="0"/>
          <p:nvPr/>
        </p:nvPicPr>
        <p:blipFill>
          <a:blip r:embed="rId3">
            <a:alphaModFix/>
          </a:blip>
          <a:stretch>
            <a:fillRect/>
          </a:stretch>
        </p:blipFill>
        <p:spPr>
          <a:xfrm>
            <a:off x="6253812" y="2939475"/>
            <a:ext cx="2181063" cy="1779275"/>
          </a:xfrm>
          <a:prstGeom prst="rect">
            <a:avLst/>
          </a:prstGeom>
          <a:noFill/>
          <a:ln>
            <a:noFill/>
          </a:ln>
        </p:spPr>
      </p:pic>
      <p:pic>
        <p:nvPicPr>
          <p:cNvPr id="130" name="Google Shape;130;p23"/>
          <p:cNvPicPr preferRelativeResize="0"/>
          <p:nvPr/>
        </p:nvPicPr>
        <p:blipFill>
          <a:blip r:embed="rId4">
            <a:alphaModFix/>
          </a:blip>
          <a:stretch>
            <a:fillRect/>
          </a:stretch>
        </p:blipFill>
        <p:spPr>
          <a:xfrm>
            <a:off x="842250" y="2951799"/>
            <a:ext cx="2565475" cy="17669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