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Nuni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66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F41C9DB-8B9A-41DE-BD7B-95DF7EE7A53F}">
  <a:tblStyle styleId="{DF41C9DB-8B9A-41DE-BD7B-95DF7EE7A53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2485CF1-700F-4FB3-A887-DEF3DBFB25E7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F3BA123-13D3-44AE-ABF5-42156A7E130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6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NunitoSans-bold.fntdata"/><Relationship Id="rId10" Type="http://schemas.openxmlformats.org/officeDocument/2006/relationships/slide" Target="slides/slide3.xml"/><Relationship Id="rId21" Type="http://schemas.openxmlformats.org/officeDocument/2006/relationships/font" Target="fonts/NunitoSans-regular.fntdata"/><Relationship Id="rId13" Type="http://schemas.openxmlformats.org/officeDocument/2006/relationships/slide" Target="slides/slide6.xml"/><Relationship Id="rId24" Type="http://schemas.openxmlformats.org/officeDocument/2006/relationships/font" Target="fonts/NunitoSans-boldItalic.fntdata"/><Relationship Id="rId12" Type="http://schemas.openxmlformats.org/officeDocument/2006/relationships/slide" Target="slides/slide5.xml"/><Relationship Id="rId23" Type="http://schemas.openxmlformats.org/officeDocument/2006/relationships/font" Target="fonts/Nunito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b69b7a45cc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b69b7a45cc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e88bf5136b_1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ge88bf5136b_1_3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e88bf5136b_1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ge88bf5136b_1_4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e88bf5136b_1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ge88bf5136b_1_5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e88bf5136b_1_5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ge88bf5136b_1_5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b69b7a45cc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b69b7a45cc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b69b7a45cc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b69b7a45cc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b69b7a45cc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b69b7a45cc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88bf5136b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e88bf5136b_0_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88bf5136b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e88bf5136b_0_1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e88bf5136b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e88bf5136b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e88bf5136b_1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e88bf5136b_1_1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e88bf5136b_1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ge88bf5136b_1_28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Google Shape;66;p16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Term</a:t>
            </a:r>
            <a:endParaRPr sz="1200"/>
          </a:p>
        </p:txBody>
      </p:sp>
      <p:graphicFrame>
        <p:nvGraphicFramePr>
          <p:cNvPr id="67" name="Google Shape;67;p16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{DF41C9DB-8B9A-41DE-BD7B-95DF7EE7A53F}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68" name="Google Shape;68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" name="Google Shape;71;p17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Term</a:t>
            </a:r>
            <a:endParaRPr sz="1200"/>
          </a:p>
        </p:txBody>
      </p:sp>
      <p:graphicFrame>
        <p:nvGraphicFramePr>
          <p:cNvPr id="72" name="Google Shape;72;p17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{DF41C9DB-8B9A-41DE-BD7B-95DF7EE7A53F}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73" name="Google Shape;73;p17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7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75" name="Google Shape;75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6" name="Google Shape;86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7" name="Google Shape;8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0" name="Google Shape;9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4" name="Google Shape;94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6" name="Google Shape;9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9" name="Google Shape;9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2" name="Google Shape;102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3" name="Google Shape;10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10" name="Google Shape;110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4" name="Google Shape;454;p3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800325"/>
                <a:gridCol w="261780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out of 40 as a percentage?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out of 30 as a percentage?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4(3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28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+       = 18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is a regular hexagon. Its perimeter is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42cm. Find the length of one side.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455" name="Google Shape;455;p3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56" name="Google Shape;456;p36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457" name="Google Shape;457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8" name="Google Shape;458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59" name="Google Shape;459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60" name="Google Shape;460;p36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61" name="Google Shape;461;p36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462" name="Google Shape;462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3" name="Google Shape;463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64" name="Google Shape;464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65" name="Google Shape;465;p36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66" name="Google Shape;466;p36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467" name="Google Shape;467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8" name="Google Shape;468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69" name="Google Shape;469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70" name="Google Shape;470;p36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71" name="Google Shape;471;p36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472" name="Google Shape;472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73" name="Google Shape;473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74" name="Google Shape;474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75" name="Google Shape;475;p36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476" name="Google Shape;476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77" name="Google Shape;477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78" name="Google Shape;478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79" name="Google Shape;479;p36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80" name="Google Shape;480;p36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481" name="Google Shape;481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82" name="Google Shape;482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83" name="Google Shape;483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84" name="Google Shape;484;p36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85" name="Google Shape;485;p36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486" name="Google Shape;486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87" name="Google Shape;487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88" name="Google Shape;488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89" name="Google Shape;489;p36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90" name="Google Shape;490;p36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491" name="Google Shape;491;p36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92" name="Google Shape;492;p36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93" name="Google Shape;493;p36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94" name="Google Shape;494;p36"/>
          <p:cNvGrpSpPr/>
          <p:nvPr/>
        </p:nvGrpSpPr>
        <p:grpSpPr>
          <a:xfrm>
            <a:off x="7404680" y="1584651"/>
            <a:ext cx="235655" cy="481300"/>
            <a:chOff x="5004004" y="5368550"/>
            <a:chExt cx="294900" cy="481300"/>
          </a:xfrm>
        </p:grpSpPr>
        <p:cxnSp>
          <p:nvCxnSpPr>
            <p:cNvPr id="495" name="Google Shape;495;p36"/>
            <p:cNvCxnSpPr/>
            <p:nvPr/>
          </p:nvCxnSpPr>
          <p:spPr>
            <a:xfrm>
              <a:off x="50040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96" name="Google Shape;496;p36"/>
            <p:cNvSpPr txBox="1"/>
            <p:nvPr/>
          </p:nvSpPr>
          <p:spPr>
            <a:xfrm>
              <a:off x="50040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1" lang="en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97" name="Google Shape;497;p36"/>
            <p:cNvSpPr txBox="1"/>
            <p:nvPr/>
          </p:nvSpPr>
          <p:spPr>
            <a:xfrm>
              <a:off x="50040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498" name="Google Shape;49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5525" y="3030999"/>
            <a:ext cx="1500850" cy="223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5524" y="3335799"/>
            <a:ext cx="157734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4" name="Google Shape;504;p3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800325"/>
                <a:gridCol w="261780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out of 40 as a percentage?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30%⠀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out of 30 as a percentage?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20%⠀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4(3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28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+       = 18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6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54°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is a regular hexagon. Its perimeter is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42cm. Find the length of one side.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7cm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505" name="Google Shape;505;p3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06" name="Google Shape;506;p37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507" name="Google Shape;507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08" name="Google Shape;508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09" name="Google Shape;509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10" name="Google Shape;510;p37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11" name="Google Shape;511;p37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512" name="Google Shape;512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13" name="Google Shape;513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14" name="Google Shape;514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15" name="Google Shape;515;p37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16" name="Google Shape;516;p37"/>
          <p:cNvGrpSpPr/>
          <p:nvPr/>
        </p:nvGrpSpPr>
        <p:grpSpPr>
          <a:xfrm>
            <a:off x="1726247" y="1448325"/>
            <a:ext cx="330309" cy="481300"/>
            <a:chOff x="4963780" y="5368550"/>
            <a:chExt cx="346200" cy="481300"/>
          </a:xfrm>
        </p:grpSpPr>
        <p:cxnSp>
          <p:nvCxnSpPr>
            <p:cNvPr id="517" name="Google Shape;517;p37"/>
            <p:cNvCxnSpPr/>
            <p:nvPr/>
          </p:nvCxnSpPr>
          <p:spPr>
            <a:xfrm>
              <a:off x="4989430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18" name="Google Shape;518;p37"/>
            <p:cNvSpPr txBox="1"/>
            <p:nvPr/>
          </p:nvSpPr>
          <p:spPr>
            <a:xfrm>
              <a:off x="4963780" y="5634450"/>
              <a:ext cx="346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132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19" name="Google Shape;519;p37"/>
            <p:cNvSpPr txBox="1"/>
            <p:nvPr/>
          </p:nvSpPr>
          <p:spPr>
            <a:xfrm>
              <a:off x="4989430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20" name="Google Shape;520;p37"/>
          <p:cNvSpPr txBox="1"/>
          <p:nvPr/>
        </p:nvSpPr>
        <p:spPr>
          <a:xfrm>
            <a:off x="20382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21" name="Google Shape;521;p37"/>
          <p:cNvGrpSpPr/>
          <p:nvPr/>
        </p:nvGrpSpPr>
        <p:grpSpPr>
          <a:xfrm>
            <a:off x="2346913" y="1448325"/>
            <a:ext cx="348011" cy="481300"/>
            <a:chOff x="4963775" y="5368550"/>
            <a:chExt cx="294900" cy="481300"/>
          </a:xfrm>
        </p:grpSpPr>
        <p:cxnSp>
          <p:nvCxnSpPr>
            <p:cNvPr id="522" name="Google Shape;522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3" name="Google Shape;523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231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24" name="Google Shape;524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525" name="Google Shape;525;p37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526" name="Google Shape;526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7" name="Google Shape;527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28" name="Google Shape;528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29" name="Google Shape;529;p37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30" name="Google Shape;530;p37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531" name="Google Shape;531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2" name="Google Shape;532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33" name="Google Shape;533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34" name="Google Shape;534;p37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35" name="Google Shape;535;p37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536" name="Google Shape;536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7" name="Google Shape;537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38" name="Google Shape;538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39" name="Google Shape;539;p37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40" name="Google Shape;540;p37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541" name="Google Shape;541;p37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42" name="Google Shape;542;p37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43" name="Google Shape;543;p37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60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544" name="Google Shape;544;p37"/>
          <p:cNvGrpSpPr/>
          <p:nvPr/>
        </p:nvGrpSpPr>
        <p:grpSpPr>
          <a:xfrm>
            <a:off x="7404680" y="1584651"/>
            <a:ext cx="235655" cy="481300"/>
            <a:chOff x="5004004" y="5368550"/>
            <a:chExt cx="294900" cy="481300"/>
          </a:xfrm>
        </p:grpSpPr>
        <p:cxnSp>
          <p:nvCxnSpPr>
            <p:cNvPr id="545" name="Google Shape;545;p37"/>
            <p:cNvCxnSpPr/>
            <p:nvPr/>
          </p:nvCxnSpPr>
          <p:spPr>
            <a:xfrm>
              <a:off x="50040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46" name="Google Shape;546;p37"/>
            <p:cNvSpPr txBox="1"/>
            <p:nvPr/>
          </p:nvSpPr>
          <p:spPr>
            <a:xfrm>
              <a:off x="50040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47" name="Google Shape;547;p37"/>
            <p:cNvSpPr txBox="1"/>
            <p:nvPr/>
          </p:nvSpPr>
          <p:spPr>
            <a:xfrm>
              <a:off x="50040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548" name="Google Shape;54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5525" y="3030999"/>
            <a:ext cx="1500850" cy="223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5524" y="3335799"/>
            <a:ext cx="157734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4" name="Google Shape;554;p3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800325"/>
                <a:gridCol w="261780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out of 15 as a percentage?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out of 21 as a percentage?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perimeter of this shape is 37 cm.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What length is the unlabelled side?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555" name="Google Shape;555;p3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56" name="Google Shape;556;p38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557" name="Google Shape;557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58" name="Google Shape;558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59" name="Google Shape;559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60" name="Google Shape;560;p38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61" name="Google Shape;561;p38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562" name="Google Shape;562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63" name="Google Shape;563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64" name="Google Shape;564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65" name="Google Shape;565;p38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66" name="Google Shape;566;p38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567" name="Google Shape;567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68" name="Google Shape;568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69" name="Google Shape;569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70" name="Google Shape;570;p38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71" name="Google Shape;571;p38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572" name="Google Shape;572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73" name="Google Shape;573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74" name="Google Shape;574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575" name="Google Shape;575;p38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576" name="Google Shape;576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77" name="Google Shape;577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78" name="Google Shape;578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79" name="Google Shape;579;p38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80" name="Google Shape;580;p38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581" name="Google Shape;581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2" name="Google Shape;582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83" name="Google Shape;583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84" name="Google Shape;584;p38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85" name="Google Shape;585;p38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586" name="Google Shape;586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7" name="Google Shape;587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88" name="Google Shape;588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89" name="Google Shape;589;p38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90" name="Google Shape;590;p38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591" name="Google Shape;591;p38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2" name="Google Shape;592;p38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93" name="Google Shape;593;p38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594" name="Google Shape;594;p38"/>
          <p:cNvGrpSpPr/>
          <p:nvPr/>
        </p:nvGrpSpPr>
        <p:grpSpPr>
          <a:xfrm>
            <a:off x="6946448" y="1129128"/>
            <a:ext cx="579353" cy="481309"/>
            <a:chOff x="4971968" y="5368541"/>
            <a:chExt cx="532200" cy="481309"/>
          </a:xfrm>
        </p:grpSpPr>
        <p:cxnSp>
          <p:nvCxnSpPr>
            <p:cNvPr id="595" name="Google Shape;595;p38"/>
            <p:cNvCxnSpPr/>
            <p:nvPr/>
          </p:nvCxnSpPr>
          <p:spPr>
            <a:xfrm>
              <a:off x="4971968" y="5609200"/>
              <a:ext cx="532200" cy="33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6" name="Google Shape;596;p38"/>
            <p:cNvSpPr txBox="1"/>
            <p:nvPr/>
          </p:nvSpPr>
          <p:spPr>
            <a:xfrm>
              <a:off x="5090618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597" name="Google Shape;597;p38"/>
            <p:cNvSpPr txBox="1"/>
            <p:nvPr/>
          </p:nvSpPr>
          <p:spPr>
            <a:xfrm>
              <a:off x="4973018" y="5368541"/>
              <a:ext cx="530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i="1" lang="en"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 - 1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598" name="Google Shape;598;p38"/>
          <p:cNvSpPr txBox="1"/>
          <p:nvPr/>
        </p:nvSpPr>
        <p:spPr>
          <a:xfrm>
            <a:off x="7506024" y="1152550"/>
            <a:ext cx="686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 7   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599" name="Google Shape;599;p38"/>
          <p:cNvGrpSpPr/>
          <p:nvPr/>
        </p:nvGrpSpPr>
        <p:grpSpPr>
          <a:xfrm>
            <a:off x="6935419" y="1718174"/>
            <a:ext cx="579497" cy="481301"/>
            <a:chOff x="4971968" y="5368541"/>
            <a:chExt cx="532333" cy="481301"/>
          </a:xfrm>
        </p:grpSpPr>
        <p:cxnSp>
          <p:nvCxnSpPr>
            <p:cNvPr id="600" name="Google Shape;600;p38"/>
            <p:cNvCxnSpPr/>
            <p:nvPr/>
          </p:nvCxnSpPr>
          <p:spPr>
            <a:xfrm>
              <a:off x="4971968" y="5609200"/>
              <a:ext cx="532200" cy="33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01" name="Google Shape;601;p38"/>
            <p:cNvSpPr txBox="1"/>
            <p:nvPr/>
          </p:nvSpPr>
          <p:spPr>
            <a:xfrm>
              <a:off x="4974201" y="5634441"/>
              <a:ext cx="530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i="1" lang="en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- 1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02" name="Google Shape;602;p38"/>
            <p:cNvSpPr txBox="1"/>
            <p:nvPr/>
          </p:nvSpPr>
          <p:spPr>
            <a:xfrm>
              <a:off x="4973018" y="5368541"/>
              <a:ext cx="530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03" name="Google Shape;603;p38"/>
          <p:cNvSpPr txBox="1"/>
          <p:nvPr/>
        </p:nvSpPr>
        <p:spPr>
          <a:xfrm>
            <a:off x="7494995" y="1741596"/>
            <a:ext cx="686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 2   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604" name="Google Shape;60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3213" y="3242551"/>
            <a:ext cx="3116074" cy="170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3046" y="3462126"/>
            <a:ext cx="2759609" cy="12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0" name="Google Shape;610;p3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800325"/>
                <a:gridCol w="261780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out of 15 as a percentage?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60%⠀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out of 21 as a percentage?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33.3%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⠀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42°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perimeter of this shape is 37 cm.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What length is the unlabelled side?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13cm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611" name="Google Shape;611;p3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12" name="Google Shape;612;p39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613" name="Google Shape;613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14" name="Google Shape;614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15" name="Google Shape;615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16" name="Google Shape;616;p39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17" name="Google Shape;617;p39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618" name="Google Shape;618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19" name="Google Shape;619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20" name="Google Shape;620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21" name="Google Shape;621;p39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22" name="Google Shape;622;p39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623" name="Google Shape;623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24" name="Google Shape;624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25" name="Google Shape;625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26" name="Google Shape;626;p39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27" name="Google Shape;627;p39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628" name="Google Shape;628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29" name="Google Shape;629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30" name="Google Shape;630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631" name="Google Shape;631;p39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632" name="Google Shape;632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33" name="Google Shape;633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34" name="Google Shape;634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35" name="Google Shape;635;p39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36" name="Google Shape;636;p39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637" name="Google Shape;637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38" name="Google Shape;638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39" name="Google Shape;639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40" name="Google Shape;640;p39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41" name="Google Shape;641;p39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642" name="Google Shape;642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43" name="Google Shape;643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44" name="Google Shape;644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45" name="Google Shape;645;p39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46" name="Google Shape;646;p39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647" name="Google Shape;647;p39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48" name="Google Shape;648;p39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49" name="Google Shape;649;p39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0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650" name="Google Shape;650;p39"/>
          <p:cNvGrpSpPr/>
          <p:nvPr/>
        </p:nvGrpSpPr>
        <p:grpSpPr>
          <a:xfrm>
            <a:off x="6946448" y="1129128"/>
            <a:ext cx="579353" cy="481309"/>
            <a:chOff x="4971968" y="5368541"/>
            <a:chExt cx="532200" cy="481309"/>
          </a:xfrm>
        </p:grpSpPr>
        <p:cxnSp>
          <p:nvCxnSpPr>
            <p:cNvPr id="651" name="Google Shape;651;p39"/>
            <p:cNvCxnSpPr/>
            <p:nvPr/>
          </p:nvCxnSpPr>
          <p:spPr>
            <a:xfrm>
              <a:off x="4971968" y="5609200"/>
              <a:ext cx="532200" cy="33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52" name="Google Shape;652;p39"/>
            <p:cNvSpPr txBox="1"/>
            <p:nvPr/>
          </p:nvSpPr>
          <p:spPr>
            <a:xfrm>
              <a:off x="5090618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53" name="Google Shape;653;p39"/>
            <p:cNvSpPr txBox="1"/>
            <p:nvPr/>
          </p:nvSpPr>
          <p:spPr>
            <a:xfrm>
              <a:off x="4973018" y="5368541"/>
              <a:ext cx="530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i="1" lang="en"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 - 1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54" name="Google Shape;654;p39"/>
          <p:cNvSpPr txBox="1"/>
          <p:nvPr/>
        </p:nvSpPr>
        <p:spPr>
          <a:xfrm>
            <a:off x="7506024" y="1152550"/>
            <a:ext cx="686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 7   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655" name="Google Shape;655;p39"/>
          <p:cNvGrpSpPr/>
          <p:nvPr/>
        </p:nvGrpSpPr>
        <p:grpSpPr>
          <a:xfrm>
            <a:off x="6935419" y="1718174"/>
            <a:ext cx="579497" cy="481301"/>
            <a:chOff x="4971968" y="5368541"/>
            <a:chExt cx="532333" cy="481301"/>
          </a:xfrm>
        </p:grpSpPr>
        <p:cxnSp>
          <p:nvCxnSpPr>
            <p:cNvPr id="656" name="Google Shape;656;p39"/>
            <p:cNvCxnSpPr/>
            <p:nvPr/>
          </p:nvCxnSpPr>
          <p:spPr>
            <a:xfrm>
              <a:off x="4971968" y="5609200"/>
              <a:ext cx="532200" cy="33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57" name="Google Shape;657;p39"/>
            <p:cNvSpPr txBox="1"/>
            <p:nvPr/>
          </p:nvSpPr>
          <p:spPr>
            <a:xfrm>
              <a:off x="4974201" y="5634441"/>
              <a:ext cx="530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r>
                <a:rPr b="1" i="1" lang="en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- 1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658" name="Google Shape;658;p39"/>
            <p:cNvSpPr txBox="1"/>
            <p:nvPr/>
          </p:nvSpPr>
          <p:spPr>
            <a:xfrm>
              <a:off x="4973018" y="5368541"/>
              <a:ext cx="530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659" name="Google Shape;659;p39"/>
          <p:cNvSpPr txBox="1"/>
          <p:nvPr/>
        </p:nvSpPr>
        <p:spPr>
          <a:xfrm>
            <a:off x="7494995" y="1741596"/>
            <a:ext cx="686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 2   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660" name="Google Shape;66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3213" y="3242551"/>
            <a:ext cx="3116074" cy="170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3046" y="3462126"/>
            <a:ext cx="2759609" cy="1267175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39"/>
          <p:cNvSpPr txBox="1"/>
          <p:nvPr/>
        </p:nvSpPr>
        <p:spPr>
          <a:xfrm>
            <a:off x="8041100" y="1152550"/>
            <a:ext cx="882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b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 = 12</a:t>
            </a:r>
            <a:endParaRPr/>
          </a:p>
        </p:txBody>
      </p:sp>
      <p:sp>
        <p:nvSpPr>
          <p:cNvPr id="663" name="Google Shape;663;p39"/>
          <p:cNvSpPr txBox="1"/>
          <p:nvPr/>
        </p:nvSpPr>
        <p:spPr>
          <a:xfrm>
            <a:off x="8041100" y="1743275"/>
            <a:ext cx="882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b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 = 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/>
          <p:nvPr/>
        </p:nvSpPr>
        <p:spPr>
          <a:xfrm>
            <a:off x="157350" y="4032725"/>
            <a:ext cx="8829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There is a fundamental connection between fractions and percentages which can be explored as key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skills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are developed. The other topics are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built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upon over the half term, so dealing with any misconceptions that arise will really help.</a:t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2" name="Google Shape;122;p28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{D2485CF1-700F-4FB3-A887-DEF3DBFB25E7}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 begin the half term by solidifying some key concepts that can be developed into tools for problem solving across a range of topics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Expressing as a percentage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equations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a triangle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3" name="Google Shape;123;p2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9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{D2485CF1-700F-4FB3-A887-DEF3DBFB25E7}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6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fractions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it be an advantage to express a fraction using an equivalent form?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using equivalent fractions change the size of the fraction?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Expressing as a percentage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percentages are used?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give examples of how/where percentages have been used?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equations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for an equation to have more than one solution?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for an equation to have no solution?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a triangle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only a piece of paper, how could you show that the angles in a triangle add up to 180</a:t>
                      </a:r>
                      <a:r>
                        <a:rPr b="1" baseline="30000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think of a way to remember how to find perimeter? 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9" name="Google Shape;129;p29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3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percentage of this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 is shaded red?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 = 12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size is the angle marked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perimeter of this triangle.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3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6" name="Google Shape;136;p30"/>
          <p:cNvGrpSpPr/>
          <p:nvPr/>
        </p:nvGrpSpPr>
        <p:grpSpPr>
          <a:xfrm>
            <a:off x="3442225" y="1685234"/>
            <a:ext cx="2088000" cy="348000"/>
            <a:chOff x="3442225" y="1685234"/>
            <a:chExt cx="2088000" cy="348000"/>
          </a:xfrm>
        </p:grpSpPr>
        <p:sp>
          <p:nvSpPr>
            <p:cNvPr id="137" name="Google Shape;137;p30"/>
            <p:cNvSpPr/>
            <p:nvPr/>
          </p:nvSpPr>
          <p:spPr>
            <a:xfrm>
              <a:off x="3442225" y="1685234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30"/>
            <p:cNvSpPr/>
            <p:nvPr/>
          </p:nvSpPr>
          <p:spPr>
            <a:xfrm>
              <a:off x="3790225" y="1685234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30"/>
            <p:cNvSpPr/>
            <p:nvPr/>
          </p:nvSpPr>
          <p:spPr>
            <a:xfrm>
              <a:off x="4138225" y="1685234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30"/>
            <p:cNvSpPr/>
            <p:nvPr/>
          </p:nvSpPr>
          <p:spPr>
            <a:xfrm>
              <a:off x="5182225" y="1685234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30"/>
            <p:cNvSpPr/>
            <p:nvPr/>
          </p:nvSpPr>
          <p:spPr>
            <a:xfrm>
              <a:off x="4834225" y="1685234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30"/>
            <p:cNvSpPr/>
            <p:nvPr/>
          </p:nvSpPr>
          <p:spPr>
            <a:xfrm>
              <a:off x="4486225" y="1685234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" name="Google Shape;143;p30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144" name="Google Shape;144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5" name="Google Shape;145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6" name="Google Shape;146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47" name="Google Shape;147;p30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48" name="Google Shape;148;p30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149" name="Google Shape;149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0" name="Google Shape;150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1" name="Google Shape;151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52" name="Google Shape;152;p30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53" name="Google Shape;153;p30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154" name="Google Shape;154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5" name="Google Shape;155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6" name="Google Shape;156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57" name="Google Shape;157;p30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58" name="Google Shape;158;p30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159" name="Google Shape;159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0" name="Google Shape;160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1" name="Google Shape;161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2" name="Google Shape;162;p30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163" name="Google Shape;163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66" name="Google Shape;166;p30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67" name="Google Shape;167;p30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168" name="Google Shape;168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9" name="Google Shape;169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0" name="Google Shape;170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1" name="Google Shape;171;p30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72" name="Google Shape;172;p30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173" name="Google Shape;173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4" name="Google Shape;174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5" name="Google Shape;175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6" name="Google Shape;176;p30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77" name="Google Shape;177;p30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178" name="Google Shape;178;p30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9" name="Google Shape;179;p30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0" name="Google Shape;180;p30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1" name="Google Shape;18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441" y="3183176"/>
            <a:ext cx="2124075" cy="149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9806" y="3183977"/>
            <a:ext cx="2133238" cy="1490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" name="Google Shape;187;p3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percentage of this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bar is shaded red?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50%</a:t>
                      </a:r>
                      <a:r>
                        <a:rPr lang="en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 = 12  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14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9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size is the angle marked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65°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perimeter of this triangle.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21cm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8" name="Google Shape;188;p3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89" name="Google Shape;189;p31"/>
          <p:cNvGrpSpPr/>
          <p:nvPr/>
        </p:nvGrpSpPr>
        <p:grpSpPr>
          <a:xfrm>
            <a:off x="3442225" y="1685234"/>
            <a:ext cx="2088000" cy="348000"/>
            <a:chOff x="3442225" y="1685234"/>
            <a:chExt cx="2088000" cy="348000"/>
          </a:xfrm>
        </p:grpSpPr>
        <p:sp>
          <p:nvSpPr>
            <p:cNvPr id="190" name="Google Shape;190;p31"/>
            <p:cNvSpPr/>
            <p:nvPr/>
          </p:nvSpPr>
          <p:spPr>
            <a:xfrm>
              <a:off x="3442225" y="1685234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31"/>
            <p:cNvSpPr/>
            <p:nvPr/>
          </p:nvSpPr>
          <p:spPr>
            <a:xfrm>
              <a:off x="3790225" y="1685234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31"/>
            <p:cNvSpPr/>
            <p:nvPr/>
          </p:nvSpPr>
          <p:spPr>
            <a:xfrm>
              <a:off x="4138225" y="1685234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31"/>
            <p:cNvSpPr/>
            <p:nvPr/>
          </p:nvSpPr>
          <p:spPr>
            <a:xfrm>
              <a:off x="5182225" y="1685234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31"/>
            <p:cNvSpPr/>
            <p:nvPr/>
          </p:nvSpPr>
          <p:spPr>
            <a:xfrm>
              <a:off x="4834225" y="1685234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31"/>
            <p:cNvSpPr/>
            <p:nvPr/>
          </p:nvSpPr>
          <p:spPr>
            <a:xfrm>
              <a:off x="4486225" y="1685234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96" name="Google Shape;19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441" y="3183176"/>
            <a:ext cx="2124075" cy="149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9806" y="3183977"/>
            <a:ext cx="2133238" cy="14904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8" name="Google Shape;198;p31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199" name="Google Shape;199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02" name="Google Shape;202;p31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03" name="Google Shape;203;p31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204" name="Google Shape;204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5" name="Google Shape;205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6" name="Google Shape;206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07" name="Google Shape;207;p31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08" name="Google Shape;208;p31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209" name="Google Shape;209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0" name="Google Shape;210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1" name="Google Shape;211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12" name="Google Shape;212;p31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13" name="Google Shape;213;p31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214" name="Google Shape;214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5" name="Google Shape;215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6" name="Google Shape;216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7" name="Google Shape;217;p31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218" name="Google Shape;218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9" name="Google Shape;219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0" name="Google Shape;220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21" name="Google Shape;221;p31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22" name="Google Shape;222;p31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223" name="Google Shape;223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4" name="Google Shape;224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5" name="Google Shape;225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26" name="Google Shape;226;p31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27" name="Google Shape;227;p31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228" name="Google Shape;228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9" name="Google Shape;229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0" name="Google Shape;230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31" name="Google Shape;231;p31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32" name="Google Shape;232;p31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233" name="Google Shape;233;p31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4" name="Google Shape;234;p31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5" name="Google Shape;235;p31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" name="Google Shape;240;p3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percentage of this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shape is shaded blue?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 = 24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28 - 3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the angle marked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shape below is a square. What is its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perimeter?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41" name="Google Shape;241;p3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42" name="Google Shape;242;p32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243" name="Google Shape;243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4" name="Google Shape;244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5" name="Google Shape;245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46" name="Google Shape;246;p32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47" name="Google Shape;247;p32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248" name="Google Shape;248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9" name="Google Shape;249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0" name="Google Shape;250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51" name="Google Shape;251;p32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52" name="Google Shape;252;p32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253" name="Google Shape;253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4" name="Google Shape;254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5" name="Google Shape;255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56" name="Google Shape;256;p32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57" name="Google Shape;257;p32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258" name="Google Shape;258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9" name="Google Shape;259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0" name="Google Shape;260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1" name="Google Shape;261;p32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262" name="Google Shape;262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3" name="Google Shape;263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4" name="Google Shape;264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65" name="Google Shape;265;p32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66" name="Google Shape;266;p32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267" name="Google Shape;267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8" name="Google Shape;268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9" name="Google Shape;269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70" name="Google Shape;270;p32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71" name="Google Shape;271;p32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272" name="Google Shape;272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3" name="Google Shape;273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4" name="Google Shape;274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75" name="Google Shape;275;p32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76" name="Google Shape;276;p32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277" name="Google Shape;277;p32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8" name="Google Shape;278;p32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9" name="Google Shape;279;p32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0" name="Google Shape;280;p32"/>
          <p:cNvGrpSpPr/>
          <p:nvPr/>
        </p:nvGrpSpPr>
        <p:grpSpPr>
          <a:xfrm>
            <a:off x="3790225" y="1684044"/>
            <a:ext cx="1392000" cy="348000"/>
            <a:chOff x="3790225" y="1534025"/>
            <a:chExt cx="1392000" cy="348000"/>
          </a:xfrm>
        </p:grpSpPr>
        <p:sp>
          <p:nvSpPr>
            <p:cNvPr id="281" name="Google Shape;281;p32"/>
            <p:cNvSpPr/>
            <p:nvPr/>
          </p:nvSpPr>
          <p:spPr>
            <a:xfrm>
              <a:off x="3790225" y="1534025"/>
              <a:ext cx="348000" cy="348000"/>
            </a:xfrm>
            <a:prstGeom prst="rect">
              <a:avLst/>
            </a:prstGeom>
            <a:solidFill>
              <a:srgbClr val="0000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32"/>
            <p:cNvSpPr/>
            <p:nvPr/>
          </p:nvSpPr>
          <p:spPr>
            <a:xfrm>
              <a:off x="4138225" y="1534025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32"/>
            <p:cNvSpPr/>
            <p:nvPr/>
          </p:nvSpPr>
          <p:spPr>
            <a:xfrm>
              <a:off x="4834225" y="1534025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32"/>
            <p:cNvSpPr/>
            <p:nvPr/>
          </p:nvSpPr>
          <p:spPr>
            <a:xfrm>
              <a:off x="4486225" y="1534025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85" name="Google Shape;28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6225" y="322786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8587" y="3227863"/>
            <a:ext cx="2055675" cy="1346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1" name="Google Shape;291;p3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percentage of this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shape is shaded blue?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25%⠀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 = 24    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28 - 3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the angle marked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60°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shape below is a square. What is its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erimeter?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12cm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92" name="Google Shape;292;p3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93" name="Google Shape;293;p33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294" name="Google Shape;294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5" name="Google Shape;295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6" name="Google Shape;296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97" name="Google Shape;297;p33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98" name="Google Shape;298;p33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299" name="Google Shape;299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0" name="Google Shape;300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1" name="Google Shape;301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02" name="Google Shape;302;p33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03" name="Google Shape;303;p33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304" name="Google Shape;304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5" name="Google Shape;305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6" name="Google Shape;306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07" name="Google Shape;307;p33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08" name="Google Shape;308;p33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309" name="Google Shape;309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0" name="Google Shape;310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1" name="Google Shape;311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2" name="Google Shape;312;p33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313" name="Google Shape;313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4" name="Google Shape;314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5" name="Google Shape;315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16" name="Google Shape;316;p33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17" name="Google Shape;317;p33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318" name="Google Shape;318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9" name="Google Shape;319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0" name="Google Shape;320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21" name="Google Shape;321;p33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22" name="Google Shape;322;p33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323" name="Google Shape;323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4" name="Google Shape;324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5" name="Google Shape;325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26" name="Google Shape;326;p33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27" name="Google Shape;327;p33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328" name="Google Shape;328;p33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9" name="Google Shape;329;p33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0" name="Google Shape;330;p33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31" name="Google Shape;331;p33"/>
          <p:cNvGrpSpPr/>
          <p:nvPr/>
        </p:nvGrpSpPr>
        <p:grpSpPr>
          <a:xfrm>
            <a:off x="3790225" y="1684044"/>
            <a:ext cx="1392000" cy="348000"/>
            <a:chOff x="3790225" y="1534025"/>
            <a:chExt cx="1392000" cy="348000"/>
          </a:xfrm>
        </p:grpSpPr>
        <p:sp>
          <p:nvSpPr>
            <p:cNvPr id="332" name="Google Shape;332;p33"/>
            <p:cNvSpPr/>
            <p:nvPr/>
          </p:nvSpPr>
          <p:spPr>
            <a:xfrm>
              <a:off x="3790225" y="1534025"/>
              <a:ext cx="348000" cy="348000"/>
            </a:xfrm>
            <a:prstGeom prst="rect">
              <a:avLst/>
            </a:prstGeom>
            <a:solidFill>
              <a:srgbClr val="0000FF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4138225" y="1534025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4834225" y="1534025"/>
              <a:ext cx="348000" cy="3480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4486225" y="1534025"/>
              <a:ext cx="348000" cy="3480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36" name="Google Shape;33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6225" y="322786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8587" y="3227863"/>
            <a:ext cx="2055675" cy="1346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2" name="Google Shape;342;p3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800325"/>
                <a:gridCol w="261780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out of 20 as a percentage?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out of 25 as a percentage?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27 -       = 21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labelled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shape below is a rectangle. What is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its perimeter?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43" name="Google Shape;343;p3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44" name="Google Shape;344;p34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345" name="Google Shape;345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6" name="Google Shape;346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7" name="Google Shape;347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48" name="Google Shape;348;p34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49" name="Google Shape;349;p34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350" name="Google Shape;350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1" name="Google Shape;351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2" name="Google Shape;352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53" name="Google Shape;353;p34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54" name="Google Shape;354;p34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355" name="Google Shape;355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6" name="Google Shape;356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7" name="Google Shape;357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58" name="Google Shape;358;p34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59" name="Google Shape;359;p34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360" name="Google Shape;360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61" name="Google Shape;361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2" name="Google Shape;362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63" name="Google Shape;363;p34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364" name="Google Shape;364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65" name="Google Shape;365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6" name="Google Shape;366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67" name="Google Shape;367;p34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68" name="Google Shape;368;p34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369" name="Google Shape;369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70" name="Google Shape;370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1" name="Google Shape;371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72" name="Google Shape;372;p34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73" name="Google Shape;373;p34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374" name="Google Shape;374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75" name="Google Shape;375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6" name="Google Shape;376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77" name="Google Shape;377;p34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78" name="Google Shape;378;p34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379" name="Google Shape;379;p34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0" name="Google Shape;380;p34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160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81" name="Google Shape;381;p34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☐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2" name="Google Shape;382;p34"/>
          <p:cNvGrpSpPr/>
          <p:nvPr/>
        </p:nvGrpSpPr>
        <p:grpSpPr>
          <a:xfrm>
            <a:off x="6915333" y="1127451"/>
            <a:ext cx="1139798" cy="481300"/>
            <a:chOff x="6915333" y="1127451"/>
            <a:chExt cx="1139798" cy="481300"/>
          </a:xfrm>
        </p:grpSpPr>
        <p:grpSp>
          <p:nvGrpSpPr>
            <p:cNvPr id="383" name="Google Shape;383;p34"/>
            <p:cNvGrpSpPr/>
            <p:nvPr/>
          </p:nvGrpSpPr>
          <p:grpSpPr>
            <a:xfrm>
              <a:off x="6915333" y="1127451"/>
              <a:ext cx="235655" cy="481300"/>
              <a:chOff x="4963775" y="5292350"/>
              <a:chExt cx="294900" cy="481300"/>
            </a:xfrm>
          </p:grpSpPr>
          <p:cxnSp>
            <p:nvCxnSpPr>
              <p:cNvPr id="384" name="Google Shape;384;p34"/>
              <p:cNvCxnSpPr/>
              <p:nvPr/>
            </p:nvCxnSpPr>
            <p:spPr>
              <a:xfrm>
                <a:off x="4963775" y="55330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85" name="Google Shape;385;p34"/>
              <p:cNvSpPr txBox="1"/>
              <p:nvPr/>
            </p:nvSpPr>
            <p:spPr>
              <a:xfrm>
                <a:off x="4963775" y="55582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386" name="Google Shape;386;p34"/>
              <p:cNvSpPr txBox="1"/>
              <p:nvPr/>
            </p:nvSpPr>
            <p:spPr>
              <a:xfrm>
                <a:off x="4963775" y="52923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">
                    <a:latin typeface="Times New Roman"/>
                    <a:ea typeface="Times New Roman"/>
                    <a:cs typeface="Times New Roman"/>
                    <a:sym typeface="Times New Roman"/>
                  </a:rPr>
                  <a:t>x</a:t>
                </a:r>
                <a:endParaRPr b="1" i="1"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387" name="Google Shape;387;p34"/>
            <p:cNvSpPr txBox="1"/>
            <p:nvPr/>
          </p:nvSpPr>
          <p:spPr>
            <a:xfrm>
              <a:off x="7164131" y="1152550"/>
              <a:ext cx="891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Nunito Sans"/>
                  <a:ea typeface="Nunito Sans"/>
                  <a:cs typeface="Nunito Sans"/>
                  <a:sym typeface="Nunito Sans"/>
                </a:rPr>
                <a:t>- </a:t>
              </a:r>
              <a:r>
                <a:rPr b="1" lang="en" sz="1600">
                  <a:latin typeface="Nunito Sans"/>
                  <a:ea typeface="Nunito Sans"/>
                  <a:cs typeface="Nunito Sans"/>
                  <a:sym typeface="Nunito Sans"/>
                </a:rPr>
                <a:t>3 = 7   </a:t>
              </a:r>
              <a:endParaRPr b="1" sz="1600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8" name="Google Shape;388;p34"/>
          <p:cNvGrpSpPr/>
          <p:nvPr/>
        </p:nvGrpSpPr>
        <p:grpSpPr>
          <a:xfrm>
            <a:off x="7372533" y="1584651"/>
            <a:ext cx="235655" cy="481300"/>
            <a:chOff x="4963775" y="5368550"/>
            <a:chExt cx="294900" cy="481300"/>
          </a:xfrm>
        </p:grpSpPr>
        <p:cxnSp>
          <p:nvCxnSpPr>
            <p:cNvPr id="389" name="Google Shape;389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0" name="Google Shape;390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91" name="Google Shape;391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endParaRPr b="1" i="1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392" name="Google Shape;39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9425" y="3394962"/>
            <a:ext cx="2406700" cy="12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0575" y="3395655"/>
            <a:ext cx="2890750" cy="127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8" name="Google Shape;398;p3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{CF3BA123-13D3-44AE-ABF5-42156A7E1305}</a:tableStyleId>
              </a:tblPr>
              <a:tblGrid>
                <a:gridCol w="1546950"/>
                <a:gridCol w="1301375"/>
                <a:gridCol w="1615625"/>
                <a:gridCol w="1800325"/>
                <a:gridCol w="2617800"/>
              </a:tblGrid>
              <a:tr h="1727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equivalent fractions: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out of 20 as a percentage?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" sz="1600">
                          <a:solidFill>
                            <a:srgbClr val="00BB88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30%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⠀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out of 25 as a percentage?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20%⠀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27 -       = 21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12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0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76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labelled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19°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shape below is a rectangle. What is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its perimeter?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24cm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99" name="Google Shape;399;p3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00" name="Google Shape;400;p35"/>
          <p:cNvGrpSpPr/>
          <p:nvPr/>
        </p:nvGrpSpPr>
        <p:grpSpPr>
          <a:xfrm>
            <a:off x="639378" y="1448325"/>
            <a:ext cx="235655" cy="481300"/>
            <a:chOff x="4963775" y="5368550"/>
            <a:chExt cx="294900" cy="481300"/>
          </a:xfrm>
        </p:grpSpPr>
        <p:cxnSp>
          <p:nvCxnSpPr>
            <p:cNvPr id="401" name="Google Shape;401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02" name="Google Shape;402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03" name="Google Shape;403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04" name="Google Shape;404;p35"/>
          <p:cNvSpPr txBox="1"/>
          <p:nvPr/>
        </p:nvSpPr>
        <p:spPr>
          <a:xfrm>
            <a:off x="875025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05" name="Google Shape;405;p35"/>
          <p:cNvGrpSpPr/>
          <p:nvPr/>
        </p:nvGrpSpPr>
        <p:grpSpPr>
          <a:xfrm>
            <a:off x="1183494" y="1448325"/>
            <a:ext cx="235655" cy="481300"/>
            <a:chOff x="4963775" y="5368550"/>
            <a:chExt cx="294900" cy="481300"/>
          </a:xfrm>
        </p:grpSpPr>
        <p:cxnSp>
          <p:nvCxnSpPr>
            <p:cNvPr id="406" name="Google Shape;406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07" name="Google Shape;407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08" name="Google Shape;408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09" name="Google Shape;409;p35"/>
          <p:cNvSpPr txBox="1"/>
          <p:nvPr/>
        </p:nvSpPr>
        <p:spPr>
          <a:xfrm>
            <a:off x="1417950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10" name="Google Shape;410;p35"/>
          <p:cNvGrpSpPr/>
          <p:nvPr/>
        </p:nvGrpSpPr>
        <p:grpSpPr>
          <a:xfrm>
            <a:off x="1726419" y="1448325"/>
            <a:ext cx="235655" cy="481300"/>
            <a:chOff x="4963775" y="5368550"/>
            <a:chExt cx="294900" cy="481300"/>
          </a:xfrm>
        </p:grpSpPr>
        <p:cxnSp>
          <p:nvCxnSpPr>
            <p:cNvPr id="411" name="Google Shape;411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12" name="Google Shape;412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13" name="Google Shape;413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14" name="Google Shape;414;p35"/>
          <p:cNvSpPr txBox="1"/>
          <p:nvPr/>
        </p:nvSpPr>
        <p:spPr>
          <a:xfrm>
            <a:off x="1962066" y="1448325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15" name="Google Shape;415;p35"/>
          <p:cNvGrpSpPr/>
          <p:nvPr/>
        </p:nvGrpSpPr>
        <p:grpSpPr>
          <a:xfrm>
            <a:off x="2270535" y="1448325"/>
            <a:ext cx="235655" cy="481300"/>
            <a:chOff x="4963775" y="5368550"/>
            <a:chExt cx="294900" cy="481300"/>
          </a:xfrm>
        </p:grpSpPr>
        <p:cxnSp>
          <p:nvCxnSpPr>
            <p:cNvPr id="416" name="Google Shape;416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17" name="Google Shape;417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49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18" name="Google Shape;418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19" name="Google Shape;419;p35"/>
          <p:cNvGrpSpPr/>
          <p:nvPr/>
        </p:nvGrpSpPr>
        <p:grpSpPr>
          <a:xfrm>
            <a:off x="639378" y="2020420"/>
            <a:ext cx="235655" cy="481300"/>
            <a:chOff x="4963775" y="5368550"/>
            <a:chExt cx="294900" cy="481300"/>
          </a:xfrm>
        </p:grpSpPr>
        <p:cxnSp>
          <p:nvCxnSpPr>
            <p:cNvPr id="420" name="Google Shape;420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21" name="Google Shape;421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80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22" name="Google Shape;422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23" name="Google Shape;423;p35"/>
          <p:cNvSpPr txBox="1"/>
          <p:nvPr/>
        </p:nvSpPr>
        <p:spPr>
          <a:xfrm>
            <a:off x="875025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24" name="Google Shape;424;p35"/>
          <p:cNvGrpSpPr/>
          <p:nvPr/>
        </p:nvGrpSpPr>
        <p:grpSpPr>
          <a:xfrm>
            <a:off x="1183494" y="2020420"/>
            <a:ext cx="235655" cy="481300"/>
            <a:chOff x="4963775" y="5368550"/>
            <a:chExt cx="294900" cy="481300"/>
          </a:xfrm>
        </p:grpSpPr>
        <p:cxnSp>
          <p:nvCxnSpPr>
            <p:cNvPr id="425" name="Google Shape;425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26" name="Google Shape;426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27" name="Google Shape;427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28" name="Google Shape;428;p35"/>
          <p:cNvSpPr txBox="1"/>
          <p:nvPr/>
        </p:nvSpPr>
        <p:spPr>
          <a:xfrm>
            <a:off x="1417950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29" name="Google Shape;429;p35"/>
          <p:cNvGrpSpPr/>
          <p:nvPr/>
        </p:nvGrpSpPr>
        <p:grpSpPr>
          <a:xfrm>
            <a:off x="1726419" y="2020420"/>
            <a:ext cx="235655" cy="481300"/>
            <a:chOff x="4963775" y="5368550"/>
            <a:chExt cx="294900" cy="481300"/>
          </a:xfrm>
        </p:grpSpPr>
        <p:cxnSp>
          <p:nvCxnSpPr>
            <p:cNvPr id="430" name="Google Shape;430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31" name="Google Shape;431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32" name="Google Shape;432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33" name="Google Shape;433;p35"/>
          <p:cNvSpPr txBox="1"/>
          <p:nvPr/>
        </p:nvSpPr>
        <p:spPr>
          <a:xfrm>
            <a:off x="1962066" y="2020420"/>
            <a:ext cx="3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34" name="Google Shape;434;p35"/>
          <p:cNvGrpSpPr/>
          <p:nvPr/>
        </p:nvGrpSpPr>
        <p:grpSpPr>
          <a:xfrm>
            <a:off x="2270520" y="2020420"/>
            <a:ext cx="348000" cy="481305"/>
            <a:chOff x="2270520" y="2020420"/>
            <a:chExt cx="348000" cy="481305"/>
          </a:xfrm>
        </p:grpSpPr>
        <p:cxnSp>
          <p:nvCxnSpPr>
            <p:cNvPr id="435" name="Google Shape;435;p35"/>
            <p:cNvCxnSpPr/>
            <p:nvPr/>
          </p:nvCxnSpPr>
          <p:spPr>
            <a:xfrm>
              <a:off x="2326693" y="2261070"/>
              <a:ext cx="235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36" name="Google Shape;436;p35"/>
            <p:cNvSpPr txBox="1"/>
            <p:nvPr/>
          </p:nvSpPr>
          <p:spPr>
            <a:xfrm>
              <a:off x="2270520" y="2286325"/>
              <a:ext cx="348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160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37" name="Google Shape;437;p35"/>
            <p:cNvSpPr txBox="1"/>
            <p:nvPr/>
          </p:nvSpPr>
          <p:spPr>
            <a:xfrm>
              <a:off x="2326620" y="202042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38" name="Google Shape;438;p35"/>
          <p:cNvGrpSpPr/>
          <p:nvPr/>
        </p:nvGrpSpPr>
        <p:grpSpPr>
          <a:xfrm>
            <a:off x="6915333" y="1127451"/>
            <a:ext cx="1984604" cy="481300"/>
            <a:chOff x="6915333" y="1127451"/>
            <a:chExt cx="1984604" cy="481300"/>
          </a:xfrm>
        </p:grpSpPr>
        <p:grpSp>
          <p:nvGrpSpPr>
            <p:cNvPr id="439" name="Google Shape;439;p35"/>
            <p:cNvGrpSpPr/>
            <p:nvPr/>
          </p:nvGrpSpPr>
          <p:grpSpPr>
            <a:xfrm>
              <a:off x="6915333" y="1127451"/>
              <a:ext cx="235655" cy="481300"/>
              <a:chOff x="4963775" y="5292350"/>
              <a:chExt cx="294900" cy="481300"/>
            </a:xfrm>
          </p:grpSpPr>
          <p:cxnSp>
            <p:nvCxnSpPr>
              <p:cNvPr id="440" name="Google Shape;440;p35"/>
              <p:cNvCxnSpPr/>
              <p:nvPr/>
            </p:nvCxnSpPr>
            <p:spPr>
              <a:xfrm>
                <a:off x="4963775" y="55330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41" name="Google Shape;441;p35"/>
              <p:cNvSpPr txBox="1"/>
              <p:nvPr/>
            </p:nvSpPr>
            <p:spPr>
              <a:xfrm>
                <a:off x="4963775" y="55582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442" name="Google Shape;442;p35"/>
              <p:cNvSpPr txBox="1"/>
              <p:nvPr/>
            </p:nvSpPr>
            <p:spPr>
              <a:xfrm>
                <a:off x="4963775" y="52923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">
                    <a:latin typeface="Times New Roman"/>
                    <a:ea typeface="Times New Roman"/>
                    <a:cs typeface="Times New Roman"/>
                    <a:sym typeface="Times New Roman"/>
                  </a:rPr>
                  <a:t>x</a:t>
                </a:r>
                <a:endParaRPr b="1" i="1"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443" name="Google Shape;443;p35"/>
            <p:cNvSpPr txBox="1"/>
            <p:nvPr/>
          </p:nvSpPr>
          <p:spPr>
            <a:xfrm>
              <a:off x="7164137" y="1152550"/>
              <a:ext cx="17358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Nunito Sans"/>
                  <a:ea typeface="Nunito Sans"/>
                  <a:cs typeface="Nunito Sans"/>
                  <a:sym typeface="Nunito Sans"/>
                </a:rPr>
                <a:t>- 3 = 7     </a:t>
              </a:r>
              <a:r>
                <a:rPr b="1" i="1" lang="en" sz="1600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r>
                <a:rPr b="1" lang="en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= 40</a:t>
              </a:r>
              <a:endParaRPr b="1" sz="1600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44" name="Google Shape;444;p35"/>
          <p:cNvGrpSpPr/>
          <p:nvPr/>
        </p:nvGrpSpPr>
        <p:grpSpPr>
          <a:xfrm>
            <a:off x="7372533" y="1584651"/>
            <a:ext cx="235655" cy="481300"/>
            <a:chOff x="4963775" y="5368550"/>
            <a:chExt cx="294900" cy="481300"/>
          </a:xfrm>
        </p:grpSpPr>
        <p:cxnSp>
          <p:nvCxnSpPr>
            <p:cNvPr id="445" name="Google Shape;445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46" name="Google Shape;446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47" name="Google Shape;447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endParaRPr b="1" i="1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448" name="Google Shape;44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9425" y="3394962"/>
            <a:ext cx="2406700" cy="128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0575" y="3395655"/>
            <a:ext cx="2890750" cy="127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