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3"/>
  </p:notesMasterIdLst>
  <p:sldIdLst>
    <p:sldId id="256" r:id="rId2"/>
    <p:sldId id="258" r:id="rId3"/>
    <p:sldId id="259" r:id="rId4"/>
    <p:sldId id="260" r:id="rId5"/>
    <p:sldId id="264" r:id="rId6"/>
    <p:sldId id="265" r:id="rId7"/>
    <p:sldId id="266" r:id="rId8"/>
    <p:sldId id="270" r:id="rId9"/>
    <p:sldId id="267" r:id="rId10"/>
    <p:sldId id="268" r:id="rId11"/>
    <p:sldId id="269" r:id="rId12"/>
    <p:sldId id="271" r:id="rId13"/>
    <p:sldId id="272" r:id="rId14"/>
    <p:sldId id="273" r:id="rId15"/>
    <p:sldId id="274" r:id="rId16"/>
    <p:sldId id="275" r:id="rId17"/>
    <p:sldId id="276" r:id="rId18"/>
    <p:sldId id="277" r:id="rId19"/>
    <p:sldId id="278" r:id="rId20"/>
    <p:sldId id="279" r:id="rId21"/>
    <p:sldId id="280" r:id="rId22"/>
    <p:sldId id="288" r:id="rId23"/>
    <p:sldId id="281" r:id="rId24"/>
    <p:sldId id="282" r:id="rId25"/>
    <p:sldId id="283" r:id="rId26"/>
    <p:sldId id="284" r:id="rId27"/>
    <p:sldId id="261"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263" r:id="rId52"/>
  </p:sldIdLst>
  <p:sldSz cx="9144000" cy="5143500" type="screen16x9"/>
  <p:notesSz cx="6858000" cy="9144000"/>
  <p:embeddedFontLst>
    <p:embeddedFont>
      <p:font typeface="Calibri" panose="020F0502020204030204" pitchFamily="34" charset="0"/>
      <p:regular r:id="rId54"/>
      <p:bold r:id="rId55"/>
      <p:italic r:id="rId56"/>
      <p:boldItalic r:id="rId57"/>
    </p:embeddedFont>
    <p:embeddedFont>
      <p:font typeface="Cambria Math" panose="02040503050406030204" pitchFamily="18" charset="0"/>
      <p:regular r:id="rId58"/>
    </p:embeddedFont>
    <p:embeddedFont>
      <p:font typeface="Nunito" pitchFamily="2" charset="0"/>
      <p:regular r:id="rId59"/>
      <p:bold r:id="rId60"/>
      <p:italic r:id="rId61"/>
      <p:boldItalic r:id="rId62"/>
    </p:embeddedFont>
    <p:embeddedFont>
      <p:font typeface="Nunito Sans" pitchFamily="2"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7" roundtripDataSignature="AMtx7miiBT0pNnnqROfPB1u5IlwIGW/y8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1" d="100"/>
          <a:sy n="71" d="100"/>
        </p:scale>
        <p:origin x="68" y="12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0.fntdata"/><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font" Target="fonts/font5.fntdata"/><Relationship Id="rId66" Type="http://schemas.openxmlformats.org/officeDocument/2006/relationships/font" Target="fonts/font13.fntdata"/><Relationship Id="rId5" Type="http://schemas.openxmlformats.org/officeDocument/2006/relationships/slide" Target="slides/slide4.xml"/><Relationship Id="rId61" Type="http://schemas.openxmlformats.org/officeDocument/2006/relationships/font" Target="fonts/font8.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3.fntdata"/><Relationship Id="rId64" Type="http://schemas.openxmlformats.org/officeDocument/2006/relationships/font" Target="fonts/font11.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6.fntdata"/><Relationship Id="rId67" Type="http://customschemas.google.com/relationships/presentationmetadata" Target="meta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fntdata"/><Relationship Id="rId62" Type="http://schemas.openxmlformats.org/officeDocument/2006/relationships/font" Target="fonts/font9.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4.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7.fntdata"/><Relationship Id="rId65"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71499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3621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88559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159161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664455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802519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14596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52533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710657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64861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274239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70193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41956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199361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215933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638623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56991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554221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53382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857632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548344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835313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655856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739498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305001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944052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806190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793260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52519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345484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735046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515991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352796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856759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86323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4606563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9963334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291783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38611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6598142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3636161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84280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52333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66342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130382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0996"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Substitution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Substitution</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Substitution</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506109" y="2290457"/>
            <a:ext cx="3650996"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Substitution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3620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340.png"/></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35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360.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370.png"/></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380.png"/></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390.png"/></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400.png"/></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410.png"/></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420.png"/></Relationships>
</file>

<file path=ppt/slides/_rels/slide37.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430.png"/></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440.png"/></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63.png"/></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4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4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4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8.xml"/><Relationship Id="rId1" Type="http://schemas.openxmlformats.org/officeDocument/2006/relationships/slideLayout" Target="../slideLayouts/slideLayout3.xml"/><Relationship Id="rId4" Type="http://schemas.openxmlformats.org/officeDocument/2006/relationships/image" Target="../media/image67.png"/></Relationships>
</file>

<file path=ppt/slides/_rels/slide4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9.xml"/><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5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0.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B98ADDC6-9B37-D91D-41C2-9E23E5C24C9E}"/>
                  </a:ext>
                </a:extLst>
              </p:cNvPr>
              <p:cNvGraphicFramePr/>
              <p:nvPr>
                <p:extLst>
                  <p:ext uri="{D42A27DB-BD31-4B8C-83A1-F6EECF244321}">
                    <p14:modId xmlns:p14="http://schemas.microsoft.com/office/powerpoint/2010/main" val="3478687425"/>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𝑐</m:t>
                              </m:r>
                              <m:r>
                                <a:rPr lang="en-GB" sz="1600" b="0" i="1" u="none" strike="noStrike" cap="none" smtClean="0">
                                  <a:solidFill>
                                    <a:schemeClr val="dk1"/>
                                  </a:solidFill>
                                  <a:latin typeface="Cambria Math" panose="02040503050406030204" pitchFamily="18" charset="0"/>
                                  <a:ea typeface="Nunito Sans"/>
                                  <a:cs typeface="Nunito Sans"/>
                                  <a:sym typeface="Nunito Sans"/>
                                </a:rPr>
                                <m:t>=10</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𝑐</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B98ADDC6-9B37-D91D-41C2-9E23E5C24C9E}"/>
                  </a:ext>
                </a:extLst>
              </p:cNvPr>
              <p:cNvGraphicFramePr/>
              <p:nvPr>
                <p:extLst>
                  <p:ext uri="{D42A27DB-BD31-4B8C-83A1-F6EECF244321}">
                    <p14:modId xmlns:p14="http://schemas.microsoft.com/office/powerpoint/2010/main" val="3478687425"/>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C630A86D-9BCB-A95A-DDB4-181EE977F4C4}"/>
                  </a:ext>
                </a:extLst>
              </p:cNvPr>
              <p:cNvGraphicFramePr>
                <a:graphicFrameLocks noGrp="1"/>
              </p:cNvGraphicFramePr>
              <p:nvPr>
                <p:extLst>
                  <p:ext uri="{D42A27DB-BD31-4B8C-83A1-F6EECF244321}">
                    <p14:modId xmlns:p14="http://schemas.microsoft.com/office/powerpoint/2010/main" val="367671888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8</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5</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𝑐</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C630A86D-9BCB-A95A-DDB4-181EE977F4C4}"/>
                  </a:ext>
                </a:extLst>
              </p:cNvPr>
              <p:cNvGraphicFramePr>
                <a:graphicFrameLocks noGrp="1"/>
              </p:cNvGraphicFramePr>
              <p:nvPr>
                <p:extLst>
                  <p:ext uri="{D42A27DB-BD31-4B8C-83A1-F6EECF244321}">
                    <p14:modId xmlns:p14="http://schemas.microsoft.com/office/powerpoint/2010/main" val="367671888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527502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637951DD-553A-5260-9F54-CB650034DEE3}"/>
                  </a:ext>
                </a:extLst>
              </p:cNvPr>
              <p:cNvGraphicFramePr/>
              <p:nvPr>
                <p:extLst>
                  <p:ext uri="{D42A27DB-BD31-4B8C-83A1-F6EECF244321}">
                    <p14:modId xmlns:p14="http://schemas.microsoft.com/office/powerpoint/2010/main" val="162686875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𝑗</m:t>
                              </m:r>
                              <m:r>
                                <a:rPr lang="en-GB" sz="1600" b="0" i="1" u="none" strike="noStrike" cap="none" smtClean="0">
                                  <a:solidFill>
                                    <a:schemeClr val="dk1"/>
                                  </a:solidFill>
                                  <a:latin typeface="Cambria Math" panose="02040503050406030204" pitchFamily="18" charset="0"/>
                                  <a:ea typeface="Nunito Sans"/>
                                  <a:cs typeface="Nunito Sans"/>
                                  <a:sym typeface="Nunito Sans"/>
                                </a:rPr>
                                <m:t>=9</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45</m:t>
                                  </m:r>
                                </m:num>
                                <m:den>
                                  <m:r>
                                    <a:rPr lang="en-GB" sz="2300" b="0" i="1" u="none" strike="noStrike" cap="none" smtClean="0">
                                      <a:solidFill>
                                        <a:schemeClr val="dk1"/>
                                      </a:solidFill>
                                      <a:latin typeface="Cambria Math" panose="02040503050406030204" pitchFamily="18" charset="0"/>
                                      <a:cs typeface="Times New Roman"/>
                                      <a:sym typeface="Times New Roman"/>
                                    </a:rPr>
                                    <m:t>𝑗</m:t>
                                  </m:r>
                                </m:den>
                              </m:f>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637951DD-553A-5260-9F54-CB650034DEE3}"/>
                  </a:ext>
                </a:extLst>
              </p:cNvPr>
              <p:cNvGraphicFramePr/>
              <p:nvPr>
                <p:extLst>
                  <p:ext uri="{D42A27DB-BD31-4B8C-83A1-F6EECF244321}">
                    <p14:modId xmlns:p14="http://schemas.microsoft.com/office/powerpoint/2010/main" val="162686875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02A260C1-B877-DC3D-1857-0F4090F24CE6}"/>
                  </a:ext>
                </a:extLst>
              </p:cNvPr>
              <p:cNvGraphicFramePr>
                <a:graphicFrameLocks noGrp="1"/>
              </p:cNvGraphicFramePr>
              <p:nvPr>
                <p:extLst>
                  <p:ext uri="{D42A27DB-BD31-4B8C-83A1-F6EECF244321}">
                    <p14:modId xmlns:p14="http://schemas.microsoft.com/office/powerpoint/2010/main" val="51069303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30</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3</m:t>
                                  </m:r>
                                </m:den>
                              </m:f>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02A260C1-B877-DC3D-1857-0F4090F24CE6}"/>
                  </a:ext>
                </a:extLst>
              </p:cNvPr>
              <p:cNvGraphicFramePr>
                <a:graphicFrameLocks noGrp="1"/>
              </p:cNvGraphicFramePr>
              <p:nvPr>
                <p:extLst>
                  <p:ext uri="{D42A27DB-BD31-4B8C-83A1-F6EECF244321}">
                    <p14:modId xmlns:p14="http://schemas.microsoft.com/office/powerpoint/2010/main" val="51069303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136631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2750959B-369C-863B-F82F-B6F30E8A27CF}"/>
                  </a:ext>
                </a:extLst>
              </p:cNvPr>
              <p:cNvGraphicFramePr/>
              <p:nvPr>
                <p:extLst>
                  <p:ext uri="{D42A27DB-BD31-4B8C-83A1-F6EECF244321}">
                    <p14:modId xmlns:p14="http://schemas.microsoft.com/office/powerpoint/2010/main" val="123122795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𝑢</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12</m:t>
                                  </m:r>
                                </m:num>
                                <m:den>
                                  <m:r>
                                    <a:rPr lang="en-GB" sz="2300" b="0" i="1" u="none" strike="noStrike" cap="none" smtClean="0">
                                      <a:solidFill>
                                        <a:schemeClr val="dk1"/>
                                      </a:solidFill>
                                      <a:latin typeface="Cambria Math" panose="02040503050406030204" pitchFamily="18" charset="0"/>
                                      <a:cs typeface="Times New Roman"/>
                                      <a:sym typeface="Times New Roman"/>
                                    </a:rPr>
                                    <m:t>𝑢</m:t>
                                  </m:r>
                                </m:den>
                              </m:f>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2750959B-369C-863B-F82F-B6F30E8A27CF}"/>
                  </a:ext>
                </a:extLst>
              </p:cNvPr>
              <p:cNvGraphicFramePr/>
              <p:nvPr>
                <p:extLst>
                  <p:ext uri="{D42A27DB-BD31-4B8C-83A1-F6EECF244321}">
                    <p14:modId xmlns:p14="http://schemas.microsoft.com/office/powerpoint/2010/main" val="123122795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875A6E18-83BB-B994-507D-774BB9B6CBA4}"/>
                  </a:ext>
                </a:extLst>
              </p:cNvPr>
              <p:cNvGraphicFramePr>
                <a:graphicFrameLocks noGrp="1"/>
              </p:cNvGraphicFramePr>
              <p:nvPr>
                <p:extLst>
                  <p:ext uri="{D42A27DB-BD31-4B8C-83A1-F6EECF244321}">
                    <p14:modId xmlns:p14="http://schemas.microsoft.com/office/powerpoint/2010/main" val="23837885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−9</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m:t>
                                  </m:r>
                                </m:num>
                                <m:den>
                                  <m:r>
                                    <a:rPr lang="en-GB" sz="1600" b="0" i="1" smtClean="0">
                                      <a:solidFill>
                                        <a:schemeClr val="tx1"/>
                                      </a:solidFill>
                                      <a:latin typeface="Cambria Math" panose="02040503050406030204" pitchFamily="18" charset="0"/>
                                    </a:rPr>
                                    <m:t>3</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875A6E18-83BB-B994-507D-774BB9B6CBA4}"/>
                  </a:ext>
                </a:extLst>
              </p:cNvPr>
              <p:cNvGraphicFramePr>
                <a:graphicFrameLocks noGrp="1"/>
              </p:cNvGraphicFramePr>
              <p:nvPr>
                <p:extLst>
                  <p:ext uri="{D42A27DB-BD31-4B8C-83A1-F6EECF244321}">
                    <p14:modId xmlns:p14="http://schemas.microsoft.com/office/powerpoint/2010/main" val="23837885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934096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p:sp>
        <p:nvSpPr>
          <p:cNvPr id="2" name="TextBox 1">
            <a:extLst>
              <a:ext uri="{FF2B5EF4-FFF2-40B4-BE49-F238E27FC236}">
                <a16:creationId xmlns:a16="http://schemas.microsoft.com/office/drawing/2014/main" id="{F55BA419-9D09-0E94-6A5B-5B1243A4054C}"/>
              </a:ext>
            </a:extLst>
          </p:cNvPr>
          <p:cNvSpPr txBox="1"/>
          <p:nvPr/>
        </p:nvSpPr>
        <p:spPr>
          <a:xfrm>
            <a:off x="2350770" y="2429292"/>
            <a:ext cx="4701540" cy="307777"/>
          </a:xfrm>
          <a:prstGeom prst="rect">
            <a:avLst/>
          </a:prstGeom>
          <a:noFill/>
        </p:spPr>
        <p:txBody>
          <a:bodyPr wrap="square">
            <a:spAutoFit/>
          </a:bodyPr>
          <a:lstStyle/>
          <a:p>
            <a:r>
              <a:rPr lang="en-GB" b="0" dirty="0">
                <a:effectLst/>
              </a:rPr>
              <a:t> </a:t>
            </a:r>
            <a:endParaRPr lang="en-GB" dirty="0"/>
          </a:p>
        </p:txBody>
      </p:sp>
      <p:sp>
        <p:nvSpPr>
          <p:cNvPr id="3" name="TextBox 2">
            <a:extLst>
              <a:ext uri="{FF2B5EF4-FFF2-40B4-BE49-F238E27FC236}">
                <a16:creationId xmlns:a16="http://schemas.microsoft.com/office/drawing/2014/main" id="{E7672C48-B0AE-95F5-18F1-282BC78C66E7}"/>
              </a:ext>
            </a:extLst>
          </p:cNvPr>
          <p:cNvSpPr txBox="1"/>
          <p:nvPr/>
        </p:nvSpPr>
        <p:spPr>
          <a:xfrm>
            <a:off x="2350770" y="2429292"/>
            <a:ext cx="4701540" cy="307777"/>
          </a:xfrm>
          <a:prstGeom prst="rect">
            <a:avLst/>
          </a:prstGeom>
          <a:noFill/>
        </p:spPr>
        <p:txBody>
          <a:bodyPr wrap="square">
            <a:spAutoFit/>
          </a:bodyPr>
          <a:lstStyle/>
          <a:p>
            <a:r>
              <a:rPr lang="en-GB" b="0" dirty="0">
                <a:effectLst/>
              </a:rPr>
              <a:t> </a:t>
            </a:r>
            <a:endParaRPr lang="en-GB" dirty="0"/>
          </a:p>
        </p:txBody>
      </p:sp>
      <p:sp>
        <p:nvSpPr>
          <p:cNvPr id="4" name="TextBox 3">
            <a:extLst>
              <a:ext uri="{FF2B5EF4-FFF2-40B4-BE49-F238E27FC236}">
                <a16:creationId xmlns:a16="http://schemas.microsoft.com/office/drawing/2014/main" id="{B559D803-A933-3573-6E8A-A90EFE2C1E86}"/>
              </a:ext>
            </a:extLst>
          </p:cNvPr>
          <p:cNvSpPr txBox="1"/>
          <p:nvPr/>
        </p:nvSpPr>
        <p:spPr>
          <a:xfrm>
            <a:off x="2350770" y="2429292"/>
            <a:ext cx="4701540" cy="307777"/>
          </a:xfrm>
          <a:prstGeom prst="rect">
            <a:avLst/>
          </a:prstGeom>
          <a:noFill/>
        </p:spPr>
        <p:txBody>
          <a:bodyPr wrap="square">
            <a:spAutoFit/>
          </a:bodyPr>
          <a:lstStyle/>
          <a:p>
            <a:r>
              <a:rPr lang="en-GB" b="0" dirty="0">
                <a:effectLst/>
              </a:rPr>
              <a:t> </a:t>
            </a:r>
            <a:endParaRPr lang="en-GB" dirty="0"/>
          </a:p>
        </p:txBody>
      </p:sp>
      <mc:AlternateContent xmlns:mc="http://schemas.openxmlformats.org/markup-compatibility/2006">
        <mc:Choice xmlns:a14="http://schemas.microsoft.com/office/drawing/2010/main" Requires="a14">
          <p:graphicFrame>
            <p:nvGraphicFramePr>
              <p:cNvPr id="5" name="Google Shape;132;p5">
                <a:extLst>
                  <a:ext uri="{FF2B5EF4-FFF2-40B4-BE49-F238E27FC236}">
                    <a16:creationId xmlns:a16="http://schemas.microsoft.com/office/drawing/2014/main" id="{4670E271-68E3-75DB-E826-A2FCBFC8D898}"/>
                  </a:ext>
                </a:extLst>
              </p:cNvPr>
              <p:cNvGraphicFramePr/>
              <p:nvPr>
                <p:extLst>
                  <p:ext uri="{D42A27DB-BD31-4B8C-83A1-F6EECF244321}">
                    <p14:modId xmlns:p14="http://schemas.microsoft.com/office/powerpoint/2010/main" val="2022687425"/>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𝑝</m:t>
                              </m:r>
                              <m:r>
                                <a:rPr lang="en-GB" sz="1600" b="0" i="1" u="none" strike="noStrike" cap="none" smtClean="0">
                                  <a:solidFill>
                                    <a:schemeClr val="dk1"/>
                                  </a:solidFill>
                                  <a:latin typeface="Cambria Math" panose="02040503050406030204" pitchFamily="18" charset="0"/>
                                  <a:ea typeface="Nunito Sans"/>
                                  <a:cs typeface="Nunito Sans"/>
                                  <a:sym typeface="Nunito Sans"/>
                                </a:rPr>
                                <m:t>=7</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𝑞</m:t>
                              </m:r>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𝑝</m:t>
                              </m:r>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𝑞</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5" name="Google Shape;132;p5">
                <a:extLst>
                  <a:ext uri="{FF2B5EF4-FFF2-40B4-BE49-F238E27FC236}">
                    <a16:creationId xmlns:a16="http://schemas.microsoft.com/office/drawing/2014/main" id="{4670E271-68E3-75DB-E826-A2FCBFC8D898}"/>
                  </a:ext>
                </a:extLst>
              </p:cNvPr>
              <p:cNvGraphicFramePr/>
              <p:nvPr>
                <p:extLst>
                  <p:ext uri="{D42A27DB-BD31-4B8C-83A1-F6EECF244321}">
                    <p14:modId xmlns:p14="http://schemas.microsoft.com/office/powerpoint/2010/main" val="2022687425"/>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53107A8A-9EDD-A1AF-EC1B-399AD51F95A9}"/>
                  </a:ext>
                </a:extLst>
              </p:cNvPr>
              <p:cNvGraphicFramePr>
                <a:graphicFrameLocks noGrp="1"/>
              </p:cNvGraphicFramePr>
              <p:nvPr>
                <p:extLst>
                  <p:ext uri="{D42A27DB-BD31-4B8C-83A1-F6EECF244321}">
                    <p14:modId xmlns:p14="http://schemas.microsoft.com/office/powerpoint/2010/main" val="935496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31</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89</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6" name="Table 5">
                <a:extLst>
                  <a:ext uri="{FF2B5EF4-FFF2-40B4-BE49-F238E27FC236}">
                    <a16:creationId xmlns:a16="http://schemas.microsoft.com/office/drawing/2014/main" id="{53107A8A-9EDD-A1AF-EC1B-399AD51F95A9}"/>
                  </a:ext>
                </a:extLst>
              </p:cNvPr>
              <p:cNvGraphicFramePr>
                <a:graphicFrameLocks noGrp="1"/>
              </p:cNvGraphicFramePr>
              <p:nvPr>
                <p:extLst>
                  <p:ext uri="{D42A27DB-BD31-4B8C-83A1-F6EECF244321}">
                    <p14:modId xmlns:p14="http://schemas.microsoft.com/office/powerpoint/2010/main" val="935496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23387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32;p5">
                <a:extLst>
                  <a:ext uri="{FF2B5EF4-FFF2-40B4-BE49-F238E27FC236}">
                    <a16:creationId xmlns:a16="http://schemas.microsoft.com/office/drawing/2014/main" id="{2D4B0D7B-3B12-5828-2088-0686F092521B}"/>
                  </a:ext>
                </a:extLst>
              </p:cNvPr>
              <p:cNvGraphicFramePr/>
              <p:nvPr>
                <p:extLst>
                  <p:ext uri="{D42A27DB-BD31-4B8C-83A1-F6EECF244321}">
                    <p14:modId xmlns:p14="http://schemas.microsoft.com/office/powerpoint/2010/main" val="303349369"/>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𝑚</m:t>
                              </m:r>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𝑛</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𝑚𝑛</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5" name="Google Shape;132;p5">
                <a:extLst>
                  <a:ext uri="{FF2B5EF4-FFF2-40B4-BE49-F238E27FC236}">
                    <a16:creationId xmlns:a16="http://schemas.microsoft.com/office/drawing/2014/main" id="{2D4B0D7B-3B12-5828-2088-0686F092521B}"/>
                  </a:ext>
                </a:extLst>
              </p:cNvPr>
              <p:cNvGraphicFramePr/>
              <p:nvPr>
                <p:extLst>
                  <p:ext uri="{D42A27DB-BD31-4B8C-83A1-F6EECF244321}">
                    <p14:modId xmlns:p14="http://schemas.microsoft.com/office/powerpoint/2010/main" val="303349369"/>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CF9E23B8-ABFD-A1B6-AD3E-8E05534E4F10}"/>
                  </a:ext>
                </a:extLst>
              </p:cNvPr>
              <p:cNvGraphicFramePr>
                <a:graphicFrameLocks noGrp="1"/>
              </p:cNvGraphicFramePr>
              <p:nvPr>
                <p:extLst>
                  <p:ext uri="{D42A27DB-BD31-4B8C-83A1-F6EECF244321}">
                    <p14:modId xmlns:p14="http://schemas.microsoft.com/office/powerpoint/2010/main" val="268440491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534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60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6" name="Table 5">
                <a:extLst>
                  <a:ext uri="{FF2B5EF4-FFF2-40B4-BE49-F238E27FC236}">
                    <a16:creationId xmlns:a16="http://schemas.microsoft.com/office/drawing/2014/main" id="{CF9E23B8-ABFD-A1B6-AD3E-8E05534E4F10}"/>
                  </a:ext>
                </a:extLst>
              </p:cNvPr>
              <p:cNvGraphicFramePr>
                <a:graphicFrameLocks noGrp="1"/>
              </p:cNvGraphicFramePr>
              <p:nvPr>
                <p:extLst>
                  <p:ext uri="{D42A27DB-BD31-4B8C-83A1-F6EECF244321}">
                    <p14:modId xmlns:p14="http://schemas.microsoft.com/office/powerpoint/2010/main" val="268440491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1651720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FB9B232-AF15-432D-AB3D-02DB87BCBAEA}"/>
                  </a:ext>
                </a:extLst>
              </p:cNvPr>
              <p:cNvGraphicFramePr/>
              <p:nvPr>
                <p:extLst>
                  <p:ext uri="{D42A27DB-BD31-4B8C-83A1-F6EECF244321}">
                    <p14:modId xmlns:p14="http://schemas.microsoft.com/office/powerpoint/2010/main" val="2665415057"/>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𝑡</m:t>
                              </m:r>
                              <m:r>
                                <a:rPr lang="en-GB" sz="1600" b="0" i="1" u="none" strike="noStrike" cap="none" smtClean="0">
                                  <a:solidFill>
                                    <a:schemeClr val="dk1"/>
                                  </a:solidFill>
                                  <a:latin typeface="Cambria Math" panose="02040503050406030204" pitchFamily="18" charset="0"/>
                                  <a:ea typeface="Nunito Sans"/>
                                  <a:cs typeface="Nunito Sans"/>
                                  <a:sym typeface="Nunito Sans"/>
                                </a:rPr>
                                <m:t>=1.1</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𝑢</m:t>
                              </m:r>
                              <m:r>
                                <a:rPr lang="en-GB" sz="1600" b="0" i="1" u="none" strike="noStrike" cap="none" smtClean="0">
                                  <a:solidFill>
                                    <a:schemeClr val="dk1"/>
                                  </a:solidFill>
                                  <a:latin typeface="Cambria Math" panose="02040503050406030204" pitchFamily="18" charset="0"/>
                                  <a:ea typeface="Nunito Sans"/>
                                  <a:cs typeface="Nunito Sans"/>
                                  <a:sym typeface="Nunito Sans"/>
                                </a:rPr>
                                <m:t>=1.6</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𝑡</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𝑢</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FB9B232-AF15-432D-AB3D-02DB87BCBAEA}"/>
                  </a:ext>
                </a:extLst>
              </p:cNvPr>
              <p:cNvGraphicFramePr/>
              <p:nvPr>
                <p:extLst>
                  <p:ext uri="{D42A27DB-BD31-4B8C-83A1-F6EECF244321}">
                    <p14:modId xmlns:p14="http://schemas.microsoft.com/office/powerpoint/2010/main" val="2665415057"/>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C141976F-CAA7-DC7A-77B1-F22640478E8F}"/>
                  </a:ext>
                </a:extLst>
              </p:cNvPr>
              <p:cNvGraphicFramePr>
                <a:graphicFrameLocks noGrp="1"/>
              </p:cNvGraphicFramePr>
              <p:nvPr>
                <p:extLst>
                  <p:ext uri="{D42A27DB-BD31-4B8C-83A1-F6EECF244321}">
                    <p14:modId xmlns:p14="http://schemas.microsoft.com/office/powerpoint/2010/main" val="405724620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−0.5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2.8</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C141976F-CAA7-DC7A-77B1-F22640478E8F}"/>
                  </a:ext>
                </a:extLst>
              </p:cNvPr>
              <p:cNvGraphicFramePr>
                <a:graphicFrameLocks noGrp="1"/>
              </p:cNvGraphicFramePr>
              <p:nvPr>
                <p:extLst>
                  <p:ext uri="{D42A27DB-BD31-4B8C-83A1-F6EECF244321}">
                    <p14:modId xmlns:p14="http://schemas.microsoft.com/office/powerpoint/2010/main" val="405724620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037620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A1D8F07-C2A7-83E7-0F39-B2D0DE1E0799}"/>
                  </a:ext>
                </a:extLst>
              </p:cNvPr>
              <p:cNvGraphicFramePr/>
              <p:nvPr>
                <p:extLst>
                  <p:ext uri="{D42A27DB-BD31-4B8C-83A1-F6EECF244321}">
                    <p14:modId xmlns:p14="http://schemas.microsoft.com/office/powerpoint/2010/main" val="353443896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𝑎</m:t>
                              </m:r>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𝑏</m:t>
                              </m:r>
                              <m:r>
                                <a:rPr lang="en-GB" sz="1600" b="0" i="1" u="none" strike="noStrike" cap="none" smtClean="0">
                                  <a:solidFill>
                                    <a:schemeClr val="dk1"/>
                                  </a:solidFill>
                                  <a:latin typeface="Cambria Math" panose="02040503050406030204" pitchFamily="18" charset="0"/>
                                  <a:ea typeface="Nunito Sans"/>
                                  <a:cs typeface="Nunito Sans"/>
                                  <a:sym typeface="Nunito Sans"/>
                                </a:rPr>
                                <m:t>=5</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𝑏</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𝑎</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A1D8F07-C2A7-83E7-0F39-B2D0DE1E0799}"/>
                  </a:ext>
                </a:extLst>
              </p:cNvPr>
              <p:cNvGraphicFramePr/>
              <p:nvPr>
                <p:extLst>
                  <p:ext uri="{D42A27DB-BD31-4B8C-83A1-F6EECF244321}">
                    <p14:modId xmlns:p14="http://schemas.microsoft.com/office/powerpoint/2010/main" val="353443896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E82D8F68-2AFA-34A7-2F16-BEA776595167}"/>
                  </a:ext>
                </a:extLst>
              </p:cNvPr>
              <p:cNvGraphicFramePr>
                <a:graphicFrameLocks noGrp="1"/>
              </p:cNvGraphicFramePr>
              <p:nvPr>
                <p:extLst>
                  <p:ext uri="{D42A27DB-BD31-4B8C-83A1-F6EECF244321}">
                    <p14:modId xmlns:p14="http://schemas.microsoft.com/office/powerpoint/2010/main" val="72253785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28</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E82D8F68-2AFA-34A7-2F16-BEA776595167}"/>
                  </a:ext>
                </a:extLst>
              </p:cNvPr>
              <p:cNvGraphicFramePr>
                <a:graphicFrameLocks noGrp="1"/>
              </p:cNvGraphicFramePr>
              <p:nvPr>
                <p:extLst>
                  <p:ext uri="{D42A27DB-BD31-4B8C-83A1-F6EECF244321}">
                    <p14:modId xmlns:p14="http://schemas.microsoft.com/office/powerpoint/2010/main" val="72253785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345929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9AE1916A-84B1-76B1-DCD4-93D424DEC9FE}"/>
                  </a:ext>
                </a:extLst>
              </p:cNvPr>
              <p:cNvGraphicFramePr/>
              <p:nvPr>
                <p:extLst>
                  <p:ext uri="{D42A27DB-BD31-4B8C-83A1-F6EECF244321}">
                    <p14:modId xmlns:p14="http://schemas.microsoft.com/office/powerpoint/2010/main" val="2466133317"/>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𝑝</m:t>
                              </m:r>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u="none" strike="noStrike" cap="none" dirty="0">
                              <a:solidFill>
                                <a:schemeClr val="dk1"/>
                              </a:solidFill>
                              <a:latin typeface="Nunito Sans"/>
                              <a:ea typeface="Nunito Sans"/>
                              <a:cs typeface="Nunito Sans"/>
                              <a:sym typeface="Nunito Sans"/>
                            </a:rPr>
                            <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𝑞</m:t>
                              </m:r>
                              <m:r>
                                <a:rPr lang="en-GB" sz="1600" b="0" i="1" u="none" strike="noStrike" cap="none" smtClean="0">
                                  <a:solidFill>
                                    <a:schemeClr val="dk1"/>
                                  </a:solidFill>
                                  <a:latin typeface="Cambria Math" panose="02040503050406030204" pitchFamily="18" charset="0"/>
                                  <a:ea typeface="Nunito Sans"/>
                                  <a:cs typeface="Nunito Sans"/>
                                  <a:sym typeface="Nunito Sans"/>
                                </a:rPr>
                                <m:t>=1</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𝑟</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4</m:t>
                                  </m:r>
                                </m:den>
                              </m:f>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𝑟</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𝑝</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𝑞</m:t>
                              </m:r>
                              <m:r>
                                <a:rPr lang="en-GB" sz="2300" b="0" i="1" u="none" strike="noStrike" cap="none" smtClean="0">
                                  <a:solidFill>
                                    <a:schemeClr val="dk1"/>
                                  </a:solidFill>
                                  <a:latin typeface="Cambria Math" panose="02040503050406030204" pitchFamily="18" charset="0"/>
                                  <a:cs typeface="Times New Roman"/>
                                  <a:sym typeface="Times New Roman"/>
                                </a:rPr>
                                <m:t>)</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9AE1916A-84B1-76B1-DCD4-93D424DEC9FE}"/>
                  </a:ext>
                </a:extLst>
              </p:cNvPr>
              <p:cNvGraphicFramePr/>
              <p:nvPr>
                <p:extLst>
                  <p:ext uri="{D42A27DB-BD31-4B8C-83A1-F6EECF244321}">
                    <p14:modId xmlns:p14="http://schemas.microsoft.com/office/powerpoint/2010/main" val="2466133317"/>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526"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2FF701D0-F5BF-1928-8A49-38053FC929C1}"/>
                  </a:ext>
                </a:extLst>
              </p:cNvPr>
              <p:cNvGraphicFramePr>
                <a:graphicFrameLocks noGrp="1"/>
              </p:cNvGraphicFramePr>
              <p:nvPr>
                <p:extLst>
                  <p:ext uri="{D42A27DB-BD31-4B8C-83A1-F6EECF244321}">
                    <p14:modId xmlns:p14="http://schemas.microsoft.com/office/powerpoint/2010/main" val="104465149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32</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8</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10</m:t>
                                  </m:r>
                                </m:num>
                                <m:den>
                                  <m:r>
                                    <a:rPr lang="en-GB" sz="1600" b="0" i="1" smtClean="0">
                                      <a:solidFill>
                                        <a:schemeClr val="tx1"/>
                                      </a:solidFill>
                                      <a:latin typeface="Cambria Math" panose="02040503050406030204" pitchFamily="18" charset="0"/>
                                    </a:rPr>
                                    <m:t>4</m:t>
                                  </m:r>
                                </m:den>
                              </m:f>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2FF701D0-F5BF-1928-8A49-38053FC929C1}"/>
                  </a:ext>
                </a:extLst>
              </p:cNvPr>
              <p:cNvGraphicFramePr>
                <a:graphicFrameLocks noGrp="1"/>
              </p:cNvGraphicFramePr>
              <p:nvPr>
                <p:extLst>
                  <p:ext uri="{D42A27DB-BD31-4B8C-83A1-F6EECF244321}">
                    <p14:modId xmlns:p14="http://schemas.microsoft.com/office/powerpoint/2010/main" val="104465149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156957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80AD7051-7967-DCD6-6FFA-978A8EA6C33D}"/>
                  </a:ext>
                </a:extLst>
              </p:cNvPr>
              <p:cNvGraphicFramePr/>
              <p:nvPr>
                <p:extLst>
                  <p:ext uri="{D42A27DB-BD31-4B8C-83A1-F6EECF244321}">
                    <p14:modId xmlns:p14="http://schemas.microsoft.com/office/powerpoint/2010/main" val="3241259993"/>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u="none" strike="noStrike" cap="none" dirty="0">
                              <a:solidFill>
                                <a:schemeClr val="dk1"/>
                              </a:solidFill>
                              <a:latin typeface="Nunito Sans"/>
                              <a:ea typeface="Nunito Sans"/>
                              <a:cs typeface="Nunito Sans"/>
                              <a:sym typeface="Nunito Sans"/>
                            </a:rPr>
                            <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𝑦</m:t>
                              </m:r>
                              <m:r>
                                <a:rPr lang="en-GB" sz="1600" b="0" i="1" u="none" strike="noStrike" cap="none" smtClean="0">
                                  <a:solidFill>
                                    <a:schemeClr val="dk1"/>
                                  </a:solidFill>
                                  <a:latin typeface="Cambria Math" panose="02040503050406030204" pitchFamily="18" charset="0"/>
                                  <a:ea typeface="Nunito Sans"/>
                                  <a:cs typeface="Nunito Sans"/>
                                  <a:sym typeface="Nunito Sans"/>
                                </a:rPr>
                                <m:t>=−1</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𝑧</m:t>
                              </m:r>
                              <m:r>
                                <a:rPr lang="en-GB" sz="1600" b="0" i="1" u="none" strike="noStrike" cap="none" smtClean="0">
                                  <a:solidFill>
                                    <a:schemeClr val="dk1"/>
                                  </a:solidFill>
                                  <a:latin typeface="Cambria Math" panose="02040503050406030204" pitchFamily="18" charset="0"/>
                                  <a:ea typeface="Nunito Sans"/>
                                  <a:cs typeface="Nunito Sans"/>
                                  <a:sym typeface="Nunito Sans"/>
                                </a:rPr>
                                <m:t>=0.8</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𝑧</m:t>
                                  </m:r>
                                  <m:r>
                                    <a:rPr lang="en-GB" sz="2300" b="0" i="1" u="none" strike="noStrike" cap="none" smtClean="0">
                                      <a:solidFill>
                                        <a:schemeClr val="dk1"/>
                                      </a:solidFill>
                                      <a:latin typeface="Cambria Math" panose="02040503050406030204" pitchFamily="18" charset="0"/>
                                      <a:cs typeface="Times New Roman"/>
                                      <a:sym typeface="Times New Roman"/>
                                    </a:rPr>
                                    <m:t>−8</m:t>
                                  </m:r>
                                  <m:r>
                                    <a:rPr lang="en-GB" sz="2300" b="0" i="1" u="none" strike="noStrike" cap="none" smtClean="0">
                                      <a:solidFill>
                                        <a:schemeClr val="dk1"/>
                                      </a:solidFill>
                                      <a:latin typeface="Cambria Math" panose="02040503050406030204" pitchFamily="18" charset="0"/>
                                      <a:cs typeface="Times New Roman"/>
                                      <a:sym typeface="Times New Roman"/>
                                    </a:rPr>
                                    <m:t>𝑦</m:t>
                                  </m:r>
                                </m:num>
                                <m:den>
                                  <m:r>
                                    <a:rPr lang="en-GB" sz="2300" b="0" i="1" u="none" strike="noStrike" cap="none" smtClean="0">
                                      <a:solidFill>
                                        <a:schemeClr val="dk1"/>
                                      </a:solidFill>
                                      <a:latin typeface="Cambria Math" panose="02040503050406030204" pitchFamily="18" charset="0"/>
                                      <a:cs typeface="Times New Roman"/>
                                      <a:sym typeface="Times New Roman"/>
                                    </a:rPr>
                                    <m:t>𝑥</m:t>
                                  </m:r>
                                </m:den>
                              </m:f>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80AD7051-7967-DCD6-6FFA-978A8EA6C33D}"/>
                  </a:ext>
                </a:extLst>
              </p:cNvPr>
              <p:cNvGraphicFramePr/>
              <p:nvPr>
                <p:extLst>
                  <p:ext uri="{D42A27DB-BD31-4B8C-83A1-F6EECF244321}">
                    <p14:modId xmlns:p14="http://schemas.microsoft.com/office/powerpoint/2010/main" val="3241259993"/>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1053"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E069460-D4C8-6C4E-640F-20AD0D8E56F2}"/>
                  </a:ext>
                </a:extLst>
              </p:cNvPr>
              <p:cNvGraphicFramePr>
                <a:graphicFrameLocks noGrp="1"/>
              </p:cNvGraphicFramePr>
              <p:nvPr>
                <p:extLst>
                  <p:ext uri="{D42A27DB-BD31-4B8C-83A1-F6EECF244321}">
                    <p14:modId xmlns:p14="http://schemas.microsoft.com/office/powerpoint/2010/main" val="167607289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5</m:t>
                                  </m:r>
                                </m:num>
                                <m:den>
                                  <m:r>
                                    <a:rPr lang="en-GB" sz="1600" b="0" i="1" smtClean="0">
                                      <a:solidFill>
                                        <a:schemeClr val="tx1"/>
                                      </a:solidFill>
                                      <a:latin typeface="Cambria Math" panose="02040503050406030204" pitchFamily="18" charset="0"/>
                                    </a:rPr>
                                    <m:t>8</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E069460-D4C8-6C4E-640F-20AD0D8E56F2}"/>
                  </a:ext>
                </a:extLst>
              </p:cNvPr>
              <p:cNvGraphicFramePr>
                <a:graphicFrameLocks noGrp="1"/>
              </p:cNvGraphicFramePr>
              <p:nvPr>
                <p:extLst>
                  <p:ext uri="{D42A27DB-BD31-4B8C-83A1-F6EECF244321}">
                    <p14:modId xmlns:p14="http://schemas.microsoft.com/office/powerpoint/2010/main" val="167607289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4156708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00520DEC-BAB1-7C8C-D693-2A57D0553C5F}"/>
                  </a:ext>
                </a:extLst>
              </p:cNvPr>
              <p:cNvGraphicFramePr/>
              <p:nvPr>
                <p:extLst>
                  <p:ext uri="{D42A27DB-BD31-4B8C-83A1-F6EECF244321}">
                    <p14:modId xmlns:p14="http://schemas.microsoft.com/office/powerpoint/2010/main" val="1115636807"/>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𝑑</m:t>
                              </m:r>
                              <m:r>
                                <a:rPr lang="en-GB" sz="1600" b="0" i="1" u="none" strike="noStrike" cap="none" smtClean="0">
                                  <a:solidFill>
                                    <a:schemeClr val="dk1"/>
                                  </a:solidFill>
                                  <a:latin typeface="Cambria Math" panose="02040503050406030204" pitchFamily="18" charset="0"/>
                                  <a:ea typeface="Nunito Sans"/>
                                  <a:cs typeface="Nunito Sans"/>
                                  <a:sym typeface="Nunito Sans"/>
                                </a:rPr>
                                <m:t>=25</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𝑒</m:t>
                              </m:r>
                              <m:r>
                                <a:rPr lang="en-GB" sz="1600" b="0" i="1" u="none" strike="noStrike" cap="none" smtClean="0">
                                  <a:solidFill>
                                    <a:schemeClr val="dk1"/>
                                  </a:solidFill>
                                  <a:latin typeface="Cambria Math" panose="02040503050406030204" pitchFamily="18" charset="0"/>
                                  <a:ea typeface="Nunito Sans"/>
                                  <a:cs typeface="Nunito Sans"/>
                                  <a:sym typeface="Nunito Sans"/>
                                </a:rPr>
                                <m:t>=−9</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3</m:t>
                                  </m:r>
                                  <m:rad>
                                    <m:radPr>
                                      <m:degHide m:val="on"/>
                                      <m:ctrlPr>
                                        <a:rPr lang="en-GB" sz="2300" b="0" i="1" u="none" strike="noStrike" cap="none" smtClean="0">
                                          <a:solidFill>
                                            <a:schemeClr val="dk1"/>
                                          </a:solidFill>
                                          <a:latin typeface="Cambria Math" panose="02040503050406030204" pitchFamily="18" charset="0"/>
                                          <a:cs typeface="Times New Roman"/>
                                          <a:sym typeface="Times New Roman"/>
                                        </a:rPr>
                                      </m:ctrlPr>
                                    </m:radPr>
                                    <m:deg/>
                                    <m:e>
                                      <m:r>
                                        <a:rPr lang="en-GB" sz="2300" b="0" i="1" u="none" strike="noStrike" cap="none" smtClean="0">
                                          <a:solidFill>
                                            <a:schemeClr val="dk1"/>
                                          </a:solidFill>
                                          <a:latin typeface="Cambria Math" panose="02040503050406030204" pitchFamily="18" charset="0"/>
                                          <a:cs typeface="Times New Roman"/>
                                          <a:sym typeface="Times New Roman"/>
                                        </a:rPr>
                                        <m:t>𝑑</m:t>
                                      </m:r>
                                    </m:e>
                                  </m:rad>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𝑒</m:t>
                                  </m:r>
                                </m:num>
                                <m:den>
                                  <m:r>
                                    <a:rPr lang="en-GB" sz="2300" b="0" i="1" u="none" strike="noStrike" cap="none" smtClean="0">
                                      <a:solidFill>
                                        <a:schemeClr val="dk1"/>
                                      </a:solidFill>
                                      <a:latin typeface="Cambria Math" panose="02040503050406030204" pitchFamily="18" charset="0"/>
                                      <a:cs typeface="Times New Roman"/>
                                      <a:sym typeface="Times New Roman"/>
                                    </a:rPr>
                                    <m:t>4</m:t>
                                  </m:r>
                                </m:den>
                              </m:f>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00520DEC-BAB1-7C8C-D693-2A57D0553C5F}"/>
                  </a:ext>
                </a:extLst>
              </p:cNvPr>
              <p:cNvGraphicFramePr/>
              <p:nvPr>
                <p:extLst>
                  <p:ext uri="{D42A27DB-BD31-4B8C-83A1-F6EECF244321}">
                    <p14:modId xmlns:p14="http://schemas.microsoft.com/office/powerpoint/2010/main" val="1115636807"/>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1053"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5D0DB3DC-BEF0-94F6-A6B4-BA04BC937C9C}"/>
                  </a:ext>
                </a:extLst>
              </p:cNvPr>
              <p:cNvGraphicFramePr>
                <a:graphicFrameLocks noGrp="1"/>
              </p:cNvGraphicFramePr>
              <p:nvPr>
                <p:extLst>
                  <p:ext uri="{D42A27DB-BD31-4B8C-83A1-F6EECF244321}">
                    <p14:modId xmlns:p14="http://schemas.microsoft.com/office/powerpoint/2010/main" val="278516405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5D0DB3DC-BEF0-94F6-A6B4-BA04BC937C9C}"/>
                  </a:ext>
                </a:extLst>
              </p:cNvPr>
              <p:cNvGraphicFramePr>
                <a:graphicFrameLocks noGrp="1"/>
              </p:cNvGraphicFramePr>
              <p:nvPr>
                <p:extLst>
                  <p:ext uri="{D42A27DB-BD31-4B8C-83A1-F6EECF244321}">
                    <p14:modId xmlns:p14="http://schemas.microsoft.com/office/powerpoint/2010/main" val="278516405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6476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endParaRPr>
          </a:p>
          <a:p>
            <a:br>
              <a:rPr lang="en-US" sz="1200" b="0" dirty="0">
                <a:effectLst/>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substitution</a:t>
            </a:r>
            <a:r>
              <a:rPr lang="en-US" sz="1200" b="0" i="0" u="none" strike="noStrike" dirty="0">
                <a:solidFill>
                  <a:srgbClr val="1C1C1C"/>
                </a:solidFill>
                <a:effectLst/>
                <a:latin typeface="Nunito Sans"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723B001-B7B6-2072-F751-8E0F7CFEEE0F}"/>
                  </a:ext>
                </a:extLst>
              </p:cNvPr>
              <p:cNvGraphicFramePr/>
              <p:nvPr>
                <p:extLst>
                  <p:ext uri="{D42A27DB-BD31-4B8C-83A1-F6EECF244321}">
                    <p14:modId xmlns:p14="http://schemas.microsoft.com/office/powerpoint/2010/main" val="3156710814"/>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4</m:t>
                                  </m:r>
                                </m:den>
                              </m:f>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𝑦</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4</m:t>
                                  </m:r>
                                </m:den>
                              </m:f>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𝑥𝑦</m:t>
                              </m:r>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723B001-B7B6-2072-F751-8E0F7CFEEE0F}"/>
                  </a:ext>
                </a:extLst>
              </p:cNvPr>
              <p:cNvGraphicFramePr/>
              <p:nvPr>
                <p:extLst>
                  <p:ext uri="{D42A27DB-BD31-4B8C-83A1-F6EECF244321}">
                    <p14:modId xmlns:p14="http://schemas.microsoft.com/office/powerpoint/2010/main" val="3156710814"/>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526"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8F98E103-A2EF-0DC5-EBBC-1CBDB6C39242}"/>
                  </a:ext>
                </a:extLst>
              </p:cNvPr>
              <p:cNvGraphicFramePr>
                <a:graphicFrameLocks noGrp="1"/>
              </p:cNvGraphicFramePr>
              <p:nvPr>
                <p:extLst>
                  <p:ext uri="{D42A27DB-BD31-4B8C-83A1-F6EECF244321}">
                    <p14:modId xmlns:p14="http://schemas.microsoft.com/office/powerpoint/2010/main" val="3948808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13</m:t>
                                  </m:r>
                                </m:num>
                                <m:den>
                                  <m:r>
                                    <a:rPr lang="en-GB" sz="1600" b="0" i="1" smtClean="0">
                                      <a:solidFill>
                                        <a:schemeClr val="tx1"/>
                                      </a:solidFill>
                                      <a:latin typeface="Cambria Math" panose="02040503050406030204" pitchFamily="18" charset="0"/>
                                    </a:rPr>
                                    <m:t>16</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4</m:t>
                                  </m:r>
                                </m:den>
                              </m:f>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11</m:t>
                                  </m:r>
                                </m:num>
                                <m:den>
                                  <m:r>
                                    <a:rPr lang="en-GB" sz="1600" b="0" i="1" smtClean="0">
                                      <a:solidFill>
                                        <a:schemeClr val="tx1"/>
                                      </a:solidFill>
                                      <a:latin typeface="Cambria Math" panose="02040503050406030204" pitchFamily="18" charset="0"/>
                                    </a:rPr>
                                    <m:t>16</m:t>
                                  </m:r>
                                </m:den>
                              </m:f>
                            </m:oMath>
                          </a14:m>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19</m:t>
                                  </m:r>
                                </m:num>
                                <m:den>
                                  <m:r>
                                    <a:rPr lang="en-GB" sz="1600" b="0" i="1" smtClean="0">
                                      <a:solidFill>
                                        <a:schemeClr val="tx1"/>
                                      </a:solidFill>
                                      <a:latin typeface="Cambria Math" panose="02040503050406030204" pitchFamily="18" charset="0"/>
                                    </a:rPr>
                                    <m:t>16</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8F98E103-A2EF-0DC5-EBBC-1CBDB6C39242}"/>
                  </a:ext>
                </a:extLst>
              </p:cNvPr>
              <p:cNvGraphicFramePr>
                <a:graphicFrameLocks noGrp="1"/>
              </p:cNvGraphicFramePr>
              <p:nvPr>
                <p:extLst>
                  <p:ext uri="{D42A27DB-BD31-4B8C-83A1-F6EECF244321}">
                    <p14:modId xmlns:p14="http://schemas.microsoft.com/office/powerpoint/2010/main" val="3948808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676269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F216091-C4CE-F380-3A71-84D26E9C46A3}"/>
                  </a:ext>
                </a:extLst>
              </p:cNvPr>
              <p:cNvGraphicFramePr/>
              <p:nvPr>
                <p:extLst>
                  <p:ext uri="{D42A27DB-BD31-4B8C-83A1-F6EECF244321}">
                    <p14:modId xmlns:p14="http://schemas.microsoft.com/office/powerpoint/2010/main" val="697012921"/>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Given a force applied,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𝐹</m:t>
                              </m:r>
                              <m:r>
                                <a:rPr lang="en-GB" sz="1600" b="0" i="1" u="none" strike="noStrike" cap="none" smtClean="0">
                                  <a:solidFill>
                                    <a:schemeClr val="dk1"/>
                                  </a:solidFill>
                                  <a:latin typeface="Cambria Math" panose="02040503050406030204" pitchFamily="18" charset="0"/>
                                  <a:ea typeface="Nunito Sans"/>
                                  <a:cs typeface="Nunito Sans"/>
                                  <a:sym typeface="Nunito Sans"/>
                                </a:rPr>
                                <m:t>=3.5</m:t>
                              </m:r>
                              <m:r>
                                <a:rPr lang="en-GB" sz="1600" b="0" i="1" u="none" strike="noStrike" cap="none" smtClean="0">
                                  <a:solidFill>
                                    <a:schemeClr val="dk1"/>
                                  </a:solidFill>
                                  <a:latin typeface="Cambria Math" panose="02040503050406030204" pitchFamily="18" charset="0"/>
                                  <a:ea typeface="Nunito Sans"/>
                                  <a:cs typeface="Nunito Sans"/>
                                  <a:sym typeface="Nunito Sans"/>
                                </a:rPr>
                                <m:t>𝑁</m:t>
                              </m:r>
                            </m:oMath>
                          </a14:m>
                          <a:r>
                            <a:rPr lang="en-GB" sz="1600" b="0" u="none" strike="noStrike" cap="none" dirty="0">
                              <a:solidFill>
                                <a:schemeClr val="dk1"/>
                              </a:solidFill>
                              <a:latin typeface="Nunito Sans"/>
                              <a:ea typeface="Nunito Sans"/>
                              <a:cs typeface="Nunito Sans"/>
                              <a:sym typeface="Nunito Sans"/>
                            </a:rPr>
                            <a:t> and a distance moved,</a:t>
                          </a:r>
                          <a:r>
                            <a:rPr lang="en-GB"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𝑑</m:t>
                              </m:r>
                              <m:r>
                                <a:rPr lang="en-GB" sz="1600" b="0" i="1" u="none" strike="noStrike" cap="none" baseline="0" smtClean="0">
                                  <a:solidFill>
                                    <a:schemeClr val="dk1"/>
                                  </a:solidFill>
                                  <a:latin typeface="Cambria Math" panose="02040503050406030204" pitchFamily="18" charset="0"/>
                                  <a:ea typeface="Nunito Sans"/>
                                  <a:cs typeface="Nunito Sans"/>
                                  <a:sym typeface="Nunito Sans"/>
                                </a:rPr>
                                <m:t>=5</m:t>
                              </m:r>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𝑚</m:t>
                              </m:r>
                            </m:oMath>
                          </a14:m>
                          <a:r>
                            <a:rPr lang="en-GB" sz="1600" b="0" u="none" strike="noStrike" cap="none" dirty="0">
                              <a:solidFill>
                                <a:schemeClr val="dk1"/>
                              </a:solidFill>
                              <a:latin typeface="Nunito Sans"/>
                              <a:ea typeface="Nunito Sans"/>
                              <a:cs typeface="Nunito Sans"/>
                              <a:sym typeface="Nunito Sans"/>
                            </a:rPr>
                            <a:t>, calculate the work done,</a:t>
                          </a:r>
                          <a:r>
                            <a:rPr lang="en-GB"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𝑊</m:t>
                              </m:r>
                            </m:oMath>
                          </a14:m>
                          <a:r>
                            <a:rPr lang="en-GB" sz="1600" b="0" u="none" strike="noStrike" cap="none" dirty="0">
                              <a:solidFill>
                                <a:schemeClr val="dk1"/>
                              </a:solidFill>
                              <a:latin typeface="Nunito Sans"/>
                              <a:ea typeface="Nunito Sans"/>
                              <a:cs typeface="Nunito Sans"/>
                              <a:sym typeface="Nunito Sans"/>
                            </a:rPr>
                            <a:t>, in joules</a:t>
                          </a:r>
                          <a:r>
                            <a:rPr lang="en-GB" sz="1600" b="0" u="none" strike="noStrike" cap="none" baseline="0" dirty="0">
                              <a:solidFill>
                                <a:schemeClr val="dk1"/>
                              </a:solidFill>
                              <a:latin typeface="Nunito Sans"/>
                              <a:ea typeface="Nunito Sans"/>
                              <a:cs typeface="Nunito Sans"/>
                              <a:sym typeface="Nunito Sans"/>
                            </a:rPr>
                            <a:t> (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𝐽</m:t>
                              </m:r>
                            </m:oMath>
                          </a14:m>
                          <a:r>
                            <a:rPr lang="en-GB" sz="1600" b="0" u="none" strike="noStrike" cap="none" dirty="0">
                              <a:solidFill>
                                <a:schemeClr val="dk1"/>
                              </a:solidFill>
                              <a:latin typeface="Nunito Sans"/>
                              <a:ea typeface="Nunito Sans"/>
                              <a:cs typeface="Nunito Sans"/>
                              <a:sym typeface="Nunito Sans"/>
                            </a:rPr>
                            <a:t> ) using the formula:</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𝑊</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𝐹𝑑</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F216091-C4CE-F380-3A71-84D26E9C46A3}"/>
                  </a:ext>
                </a:extLst>
              </p:cNvPr>
              <p:cNvGraphicFramePr/>
              <p:nvPr>
                <p:extLst>
                  <p:ext uri="{D42A27DB-BD31-4B8C-83A1-F6EECF244321}">
                    <p14:modId xmlns:p14="http://schemas.microsoft.com/office/powerpoint/2010/main" val="697012921"/>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37614CE4-DACD-F765-6E2F-15FAC64ACF69}"/>
                  </a:ext>
                </a:extLst>
              </p:cNvPr>
              <p:cNvGraphicFramePr>
                <a:graphicFrameLocks noGrp="1"/>
              </p:cNvGraphicFramePr>
              <p:nvPr>
                <p:extLst>
                  <p:ext uri="{D42A27DB-BD31-4B8C-83A1-F6EECF244321}">
                    <p14:modId xmlns:p14="http://schemas.microsoft.com/office/powerpoint/2010/main" val="329199060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8.5 </m:t>
                              </m:r>
                              <m:r>
                                <a:rPr lang="en-GB" sz="1600" b="0" i="1" smtClean="0">
                                  <a:solidFill>
                                    <a:schemeClr val="tx1"/>
                                  </a:solidFill>
                                  <a:latin typeface="Cambria Math" panose="02040503050406030204" pitchFamily="18" charset="0"/>
                                </a:rPr>
                                <m:t>𝐽</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17.5 </m:t>
                              </m:r>
                              <m:r>
                                <a:rPr lang="en-GB" sz="1600" b="0" i="1" smtClean="0">
                                  <a:solidFill>
                                    <a:schemeClr val="tx1"/>
                                  </a:solidFill>
                                  <a:latin typeface="Cambria Math" panose="02040503050406030204" pitchFamily="18" charset="0"/>
                                </a:rPr>
                                <m:t>𝐽</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15 </m:t>
                              </m:r>
                              <m:r>
                                <a:rPr lang="en-GB" sz="1600" b="0" i="1" smtClean="0">
                                  <a:solidFill>
                                    <a:schemeClr val="tx1"/>
                                  </a:solidFill>
                                  <a:latin typeface="Cambria Math" panose="02040503050406030204" pitchFamily="18" charset="0"/>
                                </a:rPr>
                                <m:t>𝐽</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3.58 </m:t>
                              </m:r>
                              <m:r>
                                <a:rPr lang="en-GB" sz="1600" b="0" i="1" smtClean="0">
                                  <a:solidFill>
                                    <a:schemeClr val="tx1"/>
                                  </a:solidFill>
                                  <a:latin typeface="Cambria Math" panose="02040503050406030204" pitchFamily="18" charset="0"/>
                                </a:rPr>
                                <m:t>𝐽</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4" name="Table 3">
                <a:extLst>
                  <a:ext uri="{FF2B5EF4-FFF2-40B4-BE49-F238E27FC236}">
                    <a16:creationId xmlns:a16="http://schemas.microsoft.com/office/drawing/2014/main" id="{37614CE4-DACD-F765-6E2F-15FAC64ACF69}"/>
                  </a:ext>
                </a:extLst>
              </p:cNvPr>
              <p:cNvGraphicFramePr>
                <a:graphicFrameLocks noGrp="1"/>
              </p:cNvGraphicFramePr>
              <p:nvPr>
                <p:extLst>
                  <p:ext uri="{D42A27DB-BD31-4B8C-83A1-F6EECF244321}">
                    <p14:modId xmlns:p14="http://schemas.microsoft.com/office/powerpoint/2010/main" val="329199060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401698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E63E74F-CB10-FE40-1512-669D1E2AABC9}"/>
                  </a:ext>
                </a:extLst>
              </p:cNvPr>
              <p:cNvGraphicFramePr/>
              <p:nvPr>
                <p:extLst>
                  <p:ext uri="{D42A27DB-BD31-4B8C-83A1-F6EECF244321}">
                    <p14:modId xmlns:p14="http://schemas.microsoft.com/office/powerpoint/2010/main" val="2741135017"/>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𝐶</m:t>
                              </m:r>
                            </m:oMath>
                          </a14:m>
                          <a:r>
                            <a:rPr lang="en-GB" sz="1600" b="0" u="none" strike="noStrike" cap="none" dirty="0">
                              <a:solidFill>
                                <a:schemeClr val="dk1"/>
                              </a:solidFill>
                              <a:latin typeface="Nunito Sans"/>
                              <a:ea typeface="Nunito Sans"/>
                              <a:cs typeface="Nunito Sans"/>
                              <a:sym typeface="Nunito Sans"/>
                            </a:rPr>
                            <a:t> is the cost in pounds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𝑑</m:t>
                              </m:r>
                            </m:oMath>
                          </a14:m>
                          <a:r>
                            <a:rPr lang="en-GB" sz="1600" b="0" u="none" strike="noStrike" cap="none" dirty="0">
                              <a:solidFill>
                                <a:schemeClr val="dk1"/>
                              </a:solidFill>
                              <a:latin typeface="Nunito Sans"/>
                              <a:ea typeface="Nunito Sans"/>
                              <a:cs typeface="Nunito Sans"/>
                              <a:sym typeface="Nunito Sans"/>
                            </a:rPr>
                            <a:t> is the number of days, find the cost of hiring a car for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600" b="0" u="none" strike="noStrike" cap="none" dirty="0">
                              <a:solidFill>
                                <a:schemeClr val="dk1"/>
                              </a:solidFill>
                              <a:latin typeface="Nunito Sans"/>
                              <a:ea typeface="Nunito Sans"/>
                              <a:cs typeface="Nunito Sans"/>
                              <a:sym typeface="Nunito Sans"/>
                            </a:rPr>
                            <a:t> days when</a:t>
                          </a:r>
                          <a:r>
                            <a:rPr lang="en-GB" sz="1600" b="0" u="none" strike="noStrike" cap="none" baseline="0" dirty="0">
                              <a:solidFill>
                                <a:schemeClr val="dk1"/>
                              </a:solidFill>
                              <a:latin typeface="Nunito Sans"/>
                              <a:ea typeface="Nunito Sans"/>
                              <a:cs typeface="Nunito Sans"/>
                              <a:sym typeface="Nunito Sans"/>
                            </a:rPr>
                            <a:t> the following formula is used:</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𝐶</m:t>
                              </m:r>
                              <m:r>
                                <a:rPr lang="en-GB" sz="2300" b="0" i="1" u="none" strike="noStrike" cap="none" smtClean="0">
                                  <a:solidFill>
                                    <a:schemeClr val="dk1"/>
                                  </a:solidFill>
                                  <a:latin typeface="Cambria Math" panose="02040503050406030204" pitchFamily="18" charset="0"/>
                                  <a:cs typeface="Times New Roman"/>
                                  <a:sym typeface="Times New Roman"/>
                                </a:rPr>
                                <m:t>=65+22</m:t>
                              </m:r>
                              <m:r>
                                <a:rPr lang="en-GB" sz="2300" b="0" i="1" u="none" strike="noStrike" cap="none" smtClean="0">
                                  <a:solidFill>
                                    <a:schemeClr val="dk1"/>
                                  </a:solidFill>
                                  <a:latin typeface="Cambria Math" panose="02040503050406030204" pitchFamily="18" charset="0"/>
                                  <a:cs typeface="Times New Roman"/>
                                  <a:sym typeface="Times New Roman"/>
                                </a:rPr>
                                <m:t>𝑑</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E63E74F-CB10-FE40-1512-669D1E2AABC9}"/>
                  </a:ext>
                </a:extLst>
              </p:cNvPr>
              <p:cNvGraphicFramePr/>
              <p:nvPr>
                <p:extLst>
                  <p:ext uri="{D42A27DB-BD31-4B8C-83A1-F6EECF244321}">
                    <p14:modId xmlns:p14="http://schemas.microsoft.com/office/powerpoint/2010/main" val="2741135017"/>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A7C9C424-17A5-B3FC-BB9C-55D00329C0D7}"/>
                  </a:ext>
                </a:extLst>
              </p:cNvPr>
              <p:cNvGraphicFramePr>
                <a:graphicFrameLocks noGrp="1"/>
              </p:cNvGraphicFramePr>
              <p:nvPr>
                <p:extLst>
                  <p:ext uri="{D42A27DB-BD31-4B8C-83A1-F6EECF244321}">
                    <p14:modId xmlns:p14="http://schemas.microsoft.com/office/powerpoint/2010/main" val="275300697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£87</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£197</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£291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£132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4" name="Table 3">
                <a:extLst>
                  <a:ext uri="{FF2B5EF4-FFF2-40B4-BE49-F238E27FC236}">
                    <a16:creationId xmlns:a16="http://schemas.microsoft.com/office/drawing/2014/main" id="{A7C9C424-17A5-B3FC-BB9C-55D00329C0D7}"/>
                  </a:ext>
                </a:extLst>
              </p:cNvPr>
              <p:cNvGraphicFramePr>
                <a:graphicFrameLocks noGrp="1"/>
              </p:cNvGraphicFramePr>
              <p:nvPr>
                <p:extLst>
                  <p:ext uri="{D42A27DB-BD31-4B8C-83A1-F6EECF244321}">
                    <p14:modId xmlns:p14="http://schemas.microsoft.com/office/powerpoint/2010/main" val="275300697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938194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FB3EF082-9D4F-1792-45AF-8FF2BBB71D41}"/>
                  </a:ext>
                </a:extLst>
              </p:cNvPr>
              <p:cNvGraphicFramePr/>
              <p:nvPr>
                <p:extLst>
                  <p:ext uri="{D42A27DB-BD31-4B8C-83A1-F6EECF244321}">
                    <p14:modId xmlns:p14="http://schemas.microsoft.com/office/powerpoint/2010/main" val="633823205"/>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=8</m:t>
                              </m:r>
                            </m:oMath>
                          </a14:m>
                          <a:r>
                            <a:rPr lang="en-GB" sz="1600" b="0" u="none" strike="noStrike" cap="none" baseline="0"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𝑦</m:t>
                              </m:r>
                              <m:r>
                                <a:rPr lang="en-GB" sz="1600" b="0" i="1" u="none" strike="noStrike" cap="none" baseline="0" smtClean="0">
                                  <a:solidFill>
                                    <a:schemeClr val="dk1"/>
                                  </a:solidFill>
                                  <a:latin typeface="Cambria Math" panose="02040503050406030204" pitchFamily="18" charset="0"/>
                                  <a:ea typeface="Nunito Sans"/>
                                  <a:cs typeface="Nunito Sans"/>
                                  <a:sym typeface="Nunito Sans"/>
                                </a:rPr>
                                <m:t>=6</m:t>
                              </m:r>
                            </m:oMath>
                          </a14:m>
                          <a:r>
                            <a:rPr lang="en-GB" sz="1600" b="0" u="none" strike="noStrike" cap="none" baseline="0" dirty="0">
                              <a:solidFill>
                                <a:schemeClr val="dk1"/>
                              </a:solidFill>
                              <a:latin typeface="Nunito Sans"/>
                              <a:ea typeface="Nunito Sans"/>
                              <a:cs typeface="Nunito Sans"/>
                              <a:sym typeface="Nunito Sans"/>
                            </a:rPr>
                            <a:t>, evaluate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𝑧</m:t>
                              </m:r>
                            </m:oMath>
                          </a14:m>
                          <a:r>
                            <a:rPr lang="en-GB" sz="1600" b="0" u="none" strike="noStrike" cap="none" baseline="0" dirty="0">
                              <a:solidFill>
                                <a:schemeClr val="dk1"/>
                              </a:solidFill>
                              <a:latin typeface="Nunito Sans"/>
                              <a:ea typeface="Nunito Sans"/>
                              <a:cs typeface="Nunito Sans"/>
                              <a:sym typeface="Nunito Sans"/>
                            </a:rPr>
                            <a:t> when:</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𝑧</m:t>
                              </m:r>
                              <m:r>
                                <a:rPr lang="en-GB" sz="2300" b="0" i="1" u="none" strike="noStrike" cap="none" smtClean="0">
                                  <a:solidFill>
                                    <a:schemeClr val="dk1"/>
                                  </a:solidFill>
                                  <a:latin typeface="Cambria Math" panose="02040503050406030204" pitchFamily="18" charset="0"/>
                                  <a:cs typeface="Times New Roman"/>
                                  <a:sym typeface="Times New Roman"/>
                                </a:rPr>
                                <m:t>=</m:t>
                              </m:r>
                              <m:rad>
                                <m:radPr>
                                  <m:degHide m:val="on"/>
                                  <m:ctrlPr>
                                    <a:rPr lang="en-GB" sz="2300" b="0" i="1" u="none" strike="noStrike" cap="none" smtClean="0">
                                      <a:solidFill>
                                        <a:schemeClr val="dk1"/>
                                      </a:solidFill>
                                      <a:latin typeface="Cambria Math" panose="02040503050406030204" pitchFamily="18" charset="0"/>
                                      <a:cs typeface="Times New Roman"/>
                                      <a:sym typeface="Times New Roman"/>
                                    </a:rPr>
                                  </m:ctrlPr>
                                </m:radPr>
                                <m:deg/>
                                <m:e>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e>
                              </m:ra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FB3EF082-9D4F-1792-45AF-8FF2BBB71D41}"/>
                  </a:ext>
                </a:extLst>
              </p:cNvPr>
              <p:cNvGraphicFramePr/>
              <p:nvPr>
                <p:extLst>
                  <p:ext uri="{D42A27DB-BD31-4B8C-83A1-F6EECF244321}">
                    <p14:modId xmlns:p14="http://schemas.microsoft.com/office/powerpoint/2010/main" val="633823205"/>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DCB17B6-B167-8CA2-2BFE-A5B7CDBDF202}"/>
                  </a:ext>
                </a:extLst>
              </p:cNvPr>
              <p:cNvGraphicFramePr>
                <a:graphicFrameLocks noGrp="1"/>
              </p:cNvGraphicFramePr>
              <p:nvPr>
                <p:extLst>
                  <p:ext uri="{D42A27DB-BD31-4B8C-83A1-F6EECF244321}">
                    <p14:modId xmlns:p14="http://schemas.microsoft.com/office/powerpoint/2010/main" val="4500574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100</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ad>
                                <m:radPr>
                                  <m:degHide m:val="on"/>
                                  <m:ctrlPr>
                                    <a:rPr lang="en-GB" sz="1600" b="0" i="1" smtClean="0">
                                      <a:solidFill>
                                        <a:schemeClr val="tx1"/>
                                      </a:solidFill>
                                      <a:latin typeface="Cambria Math" panose="02040503050406030204" pitchFamily="18" charset="0"/>
                                    </a:rPr>
                                  </m:ctrlPr>
                                </m:radPr>
                                <m:deg/>
                                <m:e>
                                  <m:r>
                                    <a:rPr lang="en-GB" sz="1600" b="0" i="1" smtClean="0">
                                      <a:solidFill>
                                        <a:schemeClr val="tx1"/>
                                      </a:solidFill>
                                      <a:latin typeface="Cambria Math" panose="02040503050406030204" pitchFamily="18" charset="0"/>
                                    </a:rPr>
                                    <m:t>14</m:t>
                                  </m:r>
                                </m:e>
                              </m:rad>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10</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DCB17B6-B167-8CA2-2BFE-A5B7CDBDF202}"/>
                  </a:ext>
                </a:extLst>
              </p:cNvPr>
              <p:cNvGraphicFramePr>
                <a:graphicFrameLocks noGrp="1"/>
              </p:cNvGraphicFramePr>
              <p:nvPr>
                <p:extLst>
                  <p:ext uri="{D42A27DB-BD31-4B8C-83A1-F6EECF244321}">
                    <p14:modId xmlns:p14="http://schemas.microsoft.com/office/powerpoint/2010/main" val="4500574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7340926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264B7EC8-9991-0540-4EEA-C114B27F3ED3}"/>
                  </a:ext>
                </a:extLst>
              </p:cNvPr>
              <p:cNvGraphicFramePr/>
              <p:nvPr>
                <p:extLst>
                  <p:ext uri="{D42A27DB-BD31-4B8C-83A1-F6EECF244321}">
                    <p14:modId xmlns:p14="http://schemas.microsoft.com/office/powerpoint/2010/main" val="910603820"/>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21) Calculate the area of a circle with diameter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10 </m:t>
                              </m:r>
                              <m:r>
                                <a:rPr lang="en-GB" sz="1600" b="0" i="1" u="none" strike="noStrike" cap="none" smtClean="0">
                                  <a:solidFill>
                                    <a:schemeClr val="dk1"/>
                                  </a:solidFill>
                                  <a:latin typeface="Cambria Math" panose="02040503050406030204" pitchFamily="18" charset="0"/>
                                  <a:ea typeface="Nunito Sans"/>
                                  <a:cs typeface="Nunito Sans"/>
                                  <a:sym typeface="Nunito Sans"/>
                                </a:rPr>
                                <m:t>𝑐𝑚</m:t>
                              </m:r>
                            </m:oMath>
                          </a14:m>
                          <a:r>
                            <a:rPr lang="en-GB" sz="1600" b="0" u="none" strike="noStrike" cap="none" baseline="0" dirty="0">
                              <a:solidFill>
                                <a:schemeClr val="dk1"/>
                              </a:solidFill>
                              <a:latin typeface="Nunito Sans"/>
                              <a:ea typeface="Nunito Sans"/>
                              <a:cs typeface="Nunito Sans"/>
                              <a:sym typeface="Nunito Sans"/>
                            </a:rPr>
                            <a:t>. </a:t>
                          </a:r>
                        </a:p>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baseline="0" dirty="0">
                              <a:solidFill>
                                <a:schemeClr val="dk1"/>
                              </a:solidFill>
                              <a:latin typeface="Nunito Sans"/>
                              <a:ea typeface="Nunito Sans"/>
                              <a:cs typeface="Nunito Sans"/>
                              <a:sym typeface="Nunito Sans"/>
                            </a:rPr>
                            <a:t>       Give your answer in terms of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𝜋</m:t>
                              </m:r>
                            </m:oMath>
                          </a14:m>
                          <a:r>
                            <a:rPr lang="en-GB"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264B7EC8-9991-0540-4EEA-C114B27F3ED3}"/>
                  </a:ext>
                </a:extLst>
              </p:cNvPr>
              <p:cNvGraphicFramePr/>
              <p:nvPr>
                <p:extLst>
                  <p:ext uri="{D42A27DB-BD31-4B8C-83A1-F6EECF244321}">
                    <p14:modId xmlns:p14="http://schemas.microsoft.com/office/powerpoint/2010/main" val="910603820"/>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B2CCB15F-F686-B407-18B1-215EAD35F120}"/>
                  </a:ext>
                </a:extLst>
              </p:cNvPr>
              <p:cNvGraphicFramePr>
                <a:graphicFrameLocks noGrp="1"/>
              </p:cNvGraphicFramePr>
              <p:nvPr>
                <p:extLst>
                  <p:ext uri="{D42A27DB-BD31-4B8C-83A1-F6EECF244321}">
                    <p14:modId xmlns:p14="http://schemas.microsoft.com/office/powerpoint/2010/main" val="38283153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25 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10</m:t>
                              </m:r>
                              <m:r>
                                <a:rPr lang="en-GB" sz="1600" b="0" i="1" smtClean="0">
                                  <a:solidFill>
                                    <a:schemeClr val="tx1"/>
                                  </a:solidFill>
                                  <a:latin typeface="Cambria Math" panose="02040503050406030204" pitchFamily="18" charset="0"/>
                                </a:rPr>
                                <m:t>𝜋</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2</m:t>
                                  </m:r>
                                </m:sup>
                              </m:sSup>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10 </m:t>
                              </m:r>
                              <m:r>
                                <a:rPr lang="en-GB" sz="1600" b="0" i="1" smtClean="0">
                                  <a:solidFill>
                                    <a:schemeClr val="tx1"/>
                                  </a:solidFill>
                                  <a:latin typeface="Cambria Math" panose="02040503050406030204" pitchFamily="18" charset="0"/>
                                </a:rPr>
                                <m:t>𝜋</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25</m:t>
                              </m:r>
                              <m:r>
                                <a:rPr lang="en-GB" sz="1600" b="0" i="1" smtClean="0">
                                  <a:solidFill>
                                    <a:schemeClr val="tx1"/>
                                  </a:solidFill>
                                  <a:latin typeface="Cambria Math" panose="02040503050406030204" pitchFamily="18" charset="0"/>
                                </a:rPr>
                                <m:t>𝜋</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B2CCB15F-F686-B407-18B1-215EAD35F120}"/>
                  </a:ext>
                </a:extLst>
              </p:cNvPr>
              <p:cNvGraphicFramePr>
                <a:graphicFrameLocks noGrp="1"/>
              </p:cNvGraphicFramePr>
              <p:nvPr>
                <p:extLst>
                  <p:ext uri="{D42A27DB-BD31-4B8C-83A1-F6EECF244321}">
                    <p14:modId xmlns:p14="http://schemas.microsoft.com/office/powerpoint/2010/main" val="38283153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258568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04A1F50-42E4-0319-BB89-0DC66791C153}"/>
                  </a:ext>
                </a:extLst>
              </p:cNvPr>
              <p:cNvGraphicFramePr/>
              <p:nvPr>
                <p:extLst>
                  <p:ext uri="{D42A27DB-BD31-4B8C-83A1-F6EECF244321}">
                    <p14:modId xmlns:p14="http://schemas.microsoft.com/office/powerpoint/2010/main" val="1906339689"/>
                  </p:ext>
                </p:extLst>
              </p:nvPr>
            </p:nvGraphicFramePr>
            <p:xfrm>
              <a:off x="108044" y="862525"/>
              <a:ext cx="8433790" cy="1153968"/>
            </p:xfrm>
            <a:graphic>
              <a:graphicData uri="http://schemas.openxmlformats.org/drawingml/2006/table">
                <a:tbl>
                  <a:tblPr firstRow="1" bandRow="1">
                    <a:noFill/>
                    <a:tableStyleId>{A6BA4920-4505-4A8C-96F8-C5BF0228D626}</a:tableStyleId>
                  </a:tblPr>
                  <a:tblGrid>
                    <a:gridCol w="8433790">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22) The volume of a sphere can be calculated using the formula: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𝑉</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4</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3</m:t>
                                  </m:r>
                                </m:den>
                              </m:f>
                              <m:r>
                                <a:rPr lang="en-GB" sz="1600" b="0" i="1" u="none" strike="noStrike" cap="none" smtClean="0">
                                  <a:solidFill>
                                    <a:schemeClr val="dk1"/>
                                  </a:solidFill>
                                  <a:latin typeface="Cambria Math" panose="02040503050406030204" pitchFamily="18" charset="0"/>
                                  <a:ea typeface="Nunito Sans"/>
                                  <a:cs typeface="Nunito Sans"/>
                                  <a:sym typeface="Nunito Sans"/>
                                </a:rPr>
                                <m:t>𝜋</m:t>
                              </m:r>
                              <m:sSup>
                                <m:sSup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smtClean="0">
                                      <a:solidFill>
                                        <a:schemeClr val="dk1"/>
                                      </a:solidFill>
                                      <a:latin typeface="Cambria Math" panose="02040503050406030204" pitchFamily="18" charset="0"/>
                                      <a:ea typeface="Nunito Sans"/>
                                      <a:cs typeface="Nunito Sans"/>
                                      <a:sym typeface="Nunito Sans"/>
                                    </a:rPr>
                                    <m:t>𝑟</m:t>
                                  </m:r>
                                </m:e>
                                <m:sup>
                                  <m:r>
                                    <a:rPr lang="en-GB" sz="1600" b="0" i="1" u="none" strike="noStrike" cap="none" smtClean="0">
                                      <a:solidFill>
                                        <a:schemeClr val="dk1"/>
                                      </a:solidFill>
                                      <a:latin typeface="Cambria Math" panose="02040503050406030204" pitchFamily="18" charset="0"/>
                                      <a:ea typeface="Nunito Sans"/>
                                      <a:cs typeface="Nunito Sans"/>
                                      <a:sym typeface="Nunito Sans"/>
                                    </a:rPr>
                                    <m:t>3</m:t>
                                  </m:r>
                                </m:sup>
                              </m:sSup>
                            </m:oMath>
                          </a14:m>
                          <a:r>
                            <a:rPr lang="en-GB" sz="1600" b="0" u="none" strike="noStrike" cap="none" dirty="0">
                              <a:solidFill>
                                <a:schemeClr val="dk1"/>
                              </a:solidFill>
                              <a:latin typeface="Nunito Sans"/>
                              <a:ea typeface="Nunito Sans"/>
                              <a:cs typeface="Nunito Sans"/>
                              <a:sym typeface="Nunito Sans"/>
                            </a:rPr>
                            <a:t>. </a:t>
                          </a:r>
                        </a:p>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       Calculate the volume of a sphere with radius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4 </m:t>
                              </m:r>
                              <m:r>
                                <a:rPr lang="en-GB" sz="1600" b="0" i="1" u="none" strike="noStrike" cap="none" smtClean="0">
                                  <a:solidFill>
                                    <a:schemeClr val="dk1"/>
                                  </a:solidFill>
                                  <a:latin typeface="Cambria Math" panose="02040503050406030204" pitchFamily="18" charset="0"/>
                                  <a:ea typeface="Nunito Sans"/>
                                  <a:cs typeface="Nunito Sans"/>
                                  <a:sym typeface="Nunito Sans"/>
                                </a:rPr>
                                <m:t>𝑐𝑚</m:t>
                              </m:r>
                            </m:oMath>
                          </a14:m>
                          <a:r>
                            <a:rPr lang="en-GB" sz="1600" b="0" u="none" strike="noStrike" cap="none" dirty="0">
                              <a:solidFill>
                                <a:schemeClr val="dk1"/>
                              </a:solidFill>
                              <a:latin typeface="Nunito Sans"/>
                              <a:ea typeface="Nunito Sans"/>
                              <a:cs typeface="Nunito Sans"/>
                              <a:sym typeface="Nunito Sans"/>
                            </a:rPr>
                            <a:t>. Give your answer in terms of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𝜋</m:t>
                              </m:r>
                            </m:oMath>
                          </a14:m>
                          <a:r>
                            <a:rPr lang="en-GB"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04A1F50-42E4-0319-BB89-0DC66791C153}"/>
                  </a:ext>
                </a:extLst>
              </p:cNvPr>
              <p:cNvGraphicFramePr/>
              <p:nvPr>
                <p:extLst>
                  <p:ext uri="{D42A27DB-BD31-4B8C-83A1-F6EECF244321}">
                    <p14:modId xmlns:p14="http://schemas.microsoft.com/office/powerpoint/2010/main" val="1906339689"/>
                  </p:ext>
                </p:extLst>
              </p:nvPr>
            </p:nvGraphicFramePr>
            <p:xfrm>
              <a:off x="108044" y="862525"/>
              <a:ext cx="8433790" cy="1153968"/>
            </p:xfrm>
            <a:graphic>
              <a:graphicData uri="http://schemas.openxmlformats.org/drawingml/2006/table">
                <a:tbl>
                  <a:tblPr firstRow="1" bandRow="1">
                    <a:noFill/>
                    <a:tableStyleId>{A6BA4920-4505-4A8C-96F8-C5BF0228D626}</a:tableStyleId>
                  </a:tblPr>
                  <a:tblGrid>
                    <a:gridCol w="8433790">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526" r="-144"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18CAF414-72C8-68E8-9162-A6E7A3AD2198}"/>
                  </a:ext>
                </a:extLst>
              </p:cNvPr>
              <p:cNvGraphicFramePr>
                <a:graphicFrameLocks noGrp="1"/>
              </p:cNvGraphicFramePr>
              <p:nvPr>
                <p:extLst>
                  <p:ext uri="{D42A27DB-BD31-4B8C-83A1-F6EECF244321}">
                    <p14:modId xmlns:p14="http://schemas.microsoft.com/office/powerpoint/2010/main" val="105974608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16</m:t>
                              </m:r>
                              <m:r>
                                <a:rPr lang="en-GB" sz="1600" b="0" i="1" smtClean="0">
                                  <a:solidFill>
                                    <a:schemeClr val="tx1"/>
                                  </a:solidFill>
                                  <a:latin typeface="Cambria Math" panose="02040503050406030204" pitchFamily="18" charset="0"/>
                                </a:rPr>
                                <m:t>𝜋</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3</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256</m:t>
                                  </m:r>
                                </m:num>
                                <m:den>
                                  <m:r>
                                    <a:rPr lang="en-GB" sz="1600" b="0" i="1" smtClean="0">
                                      <a:solidFill>
                                        <a:schemeClr val="tx1"/>
                                      </a:solidFill>
                                      <a:latin typeface="Cambria Math" panose="02040503050406030204" pitchFamily="18" charset="0"/>
                                    </a:rPr>
                                    <m:t>3</m:t>
                                  </m:r>
                                </m:den>
                              </m:f>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3</m:t>
                                  </m:r>
                                </m:sup>
                              </m:sSup>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256</m:t>
                                  </m:r>
                                </m:num>
                                <m:den>
                                  <m:r>
                                    <a:rPr lang="en-GB" sz="1600" b="0" i="1" smtClean="0">
                                      <a:solidFill>
                                        <a:schemeClr val="tx1"/>
                                      </a:solidFill>
                                      <a:latin typeface="Cambria Math" panose="02040503050406030204" pitchFamily="18" charset="0"/>
                                    </a:rPr>
                                    <m:t>3</m:t>
                                  </m:r>
                                </m:den>
                              </m:f>
                              <m:r>
                                <a:rPr lang="en-GB" sz="1600" b="0" i="1" smtClean="0">
                                  <a:solidFill>
                                    <a:schemeClr val="tx1"/>
                                  </a:solidFill>
                                  <a:latin typeface="Cambria Math" panose="02040503050406030204" pitchFamily="18" charset="0"/>
                                </a:rPr>
                                <m:t>𝜋</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3</m:t>
                                  </m:r>
                                </m:sup>
                              </m:sSup>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16 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3</m:t>
                                  </m:r>
                                </m:sup>
                              </m:sSup>
                            </m:oMath>
                          </a14:m>
                          <a:endParaRPr lang="en-GB" sz="1600" b="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18CAF414-72C8-68E8-9162-A6E7A3AD2198}"/>
                  </a:ext>
                </a:extLst>
              </p:cNvPr>
              <p:cNvGraphicFramePr>
                <a:graphicFrameLocks noGrp="1"/>
              </p:cNvGraphicFramePr>
              <p:nvPr>
                <p:extLst>
                  <p:ext uri="{D42A27DB-BD31-4B8C-83A1-F6EECF244321}">
                    <p14:modId xmlns:p14="http://schemas.microsoft.com/office/powerpoint/2010/main" val="105974608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8452388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A926DA4A-B64A-A143-EE2B-2B930FEA9710}"/>
                  </a:ext>
                </a:extLst>
              </p:cNvPr>
              <p:cNvGraphicFramePr/>
              <p:nvPr>
                <p:extLst>
                  <p:ext uri="{D42A27DB-BD31-4B8C-83A1-F6EECF244321}">
                    <p14:modId xmlns:p14="http://schemas.microsoft.com/office/powerpoint/2010/main" val="970687314"/>
                  </p:ext>
                </p:extLst>
              </p:nvPr>
            </p:nvGraphicFramePr>
            <p:xfrm>
              <a:off x="108044" y="862525"/>
              <a:ext cx="8433790" cy="1153968"/>
            </p:xfrm>
            <a:graphic>
              <a:graphicData uri="http://schemas.openxmlformats.org/drawingml/2006/table">
                <a:tbl>
                  <a:tblPr firstRow="1" bandRow="1">
                    <a:noFill/>
                    <a:tableStyleId>{A6BA4920-4505-4A8C-96F8-C5BF0228D626}</a:tableStyleId>
                  </a:tblPr>
                  <a:tblGrid>
                    <a:gridCol w="8433790">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23) Solve the equation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2</m:t>
                              </m:r>
                              <m:sSup>
                                <m:sSup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sup>
                                  <m:r>
                                    <a:rPr lang="en-GB" sz="16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1600" b="0" i="1" u="none" strike="noStrike" cap="none" smtClean="0">
                                  <a:solidFill>
                                    <a:schemeClr val="dk1"/>
                                  </a:solidFill>
                                  <a:latin typeface="Cambria Math" panose="02040503050406030204" pitchFamily="18" charset="0"/>
                                  <a:ea typeface="Nunito Sans"/>
                                  <a:cs typeface="Nunito Sans"/>
                                  <a:sym typeface="Nunito Sans"/>
                                </a:rPr>
                                <m:t>−10</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−12</m:t>
                              </m:r>
                            </m:oMath>
                          </a14:m>
                          <a:r>
                            <a:rPr lang="en-GB" sz="1600" b="0" u="none" strike="noStrike" cap="none" dirty="0">
                              <a:solidFill>
                                <a:schemeClr val="dk1"/>
                              </a:solidFill>
                              <a:latin typeface="Nunito Sans"/>
                              <a:ea typeface="Nunito Sans"/>
                              <a:cs typeface="Nunito Sans"/>
                              <a:sym typeface="Nunito Sans"/>
                            </a:rPr>
                            <a:t> using the quadratic</a:t>
                          </a:r>
                          <a:r>
                            <a:rPr lang="en-GB" sz="1600" b="0" u="none" strike="noStrike" cap="none" baseline="0" dirty="0">
                              <a:solidFill>
                                <a:schemeClr val="dk1"/>
                              </a:solidFill>
                              <a:latin typeface="Nunito Sans"/>
                              <a:ea typeface="Nunito Sans"/>
                              <a:cs typeface="Nunito Sans"/>
                              <a:sym typeface="Nunito Sans"/>
                            </a:rPr>
                            <a:t> formula below:</a:t>
                          </a:r>
                          <a:r>
                            <a:rPr lang="en-GB" sz="1600" b="0" u="none" strike="noStrike" cap="none" dirty="0">
                              <a:solidFill>
                                <a:schemeClr val="dk1"/>
                              </a:solidFill>
                              <a:latin typeface="Nunito Sans"/>
                              <a:ea typeface="Nunito Sans"/>
                              <a:cs typeface="Nunito Sans"/>
                              <a:sym typeface="Nunito Sans"/>
                            </a:rPr>
                            <a:t> </a:t>
                          </a:r>
                        </a:p>
                        <a:p>
                          <a:pPr marL="127000" marR="0" lvl="0" indent="0" algn="l" rtl="0">
                            <a:lnSpc>
                              <a:spcPct val="100000"/>
                            </a:lnSpc>
                            <a:spcBef>
                              <a:spcPts val="0"/>
                            </a:spcBef>
                            <a:spcAft>
                              <a:spcPts val="0"/>
                            </a:spcAft>
                            <a:buClr>
                              <a:schemeClr val="dk1"/>
                            </a:buClr>
                            <a:buSzPts val="1600"/>
                            <a:buFont typeface="Nunito Sans"/>
                            <a:buNone/>
                          </a:pPr>
                          <a:endParaRPr lang="en-GB" sz="1000" b="0" i="1" u="none" strike="noStrike" cap="none" dirty="0">
                            <a:solidFill>
                              <a:schemeClr val="dk1"/>
                            </a:solidFill>
                            <a:latin typeface="Nunito Sans"/>
                            <a:ea typeface="Nunito Sans"/>
                            <a:cs typeface="Nunito Sans"/>
                            <a:sym typeface="Nunito Sans"/>
                          </a:endParaRPr>
                        </a:p>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𝑥</m:t>
                              </m:r>
                              <m:r>
                                <a:rPr lang="en-GB" sz="23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2300" b="0" i="1" u="none" strike="noStrike" cap="none" smtClean="0">
                                      <a:solidFill>
                                        <a:schemeClr val="dk1"/>
                                      </a:solidFill>
                                      <a:latin typeface="Cambria Math" panose="02040503050406030204" pitchFamily="18" charset="0"/>
                                      <a:sym typeface="Nunito Sans"/>
                                    </a:rPr>
                                  </m:ctrlPr>
                                </m:fPr>
                                <m:num>
                                  <m:r>
                                    <a:rPr lang="en-GB" sz="2300" b="0" i="1" u="none" strike="noStrike" cap="none" smtClean="0">
                                      <a:solidFill>
                                        <a:schemeClr val="dk1"/>
                                      </a:solidFill>
                                      <a:latin typeface="Cambria Math" panose="02040503050406030204" pitchFamily="18" charset="0"/>
                                      <a:sym typeface="Nunito Sans"/>
                                    </a:rPr>
                                    <m:t>−</m:t>
                                  </m:r>
                                  <m:r>
                                    <a:rPr lang="en-GB" sz="2300" b="0" i="1" u="none" strike="noStrike" cap="none" smtClean="0">
                                      <a:solidFill>
                                        <a:schemeClr val="dk1"/>
                                      </a:solidFill>
                                      <a:latin typeface="Cambria Math" panose="02040503050406030204" pitchFamily="18" charset="0"/>
                                      <a:sym typeface="Nunito Sans"/>
                                    </a:rPr>
                                    <m:t>𝑏</m:t>
                                  </m:r>
                                  <m:r>
                                    <a:rPr lang="en-GB" sz="2300" b="0" i="1" u="none" strike="noStrike" cap="none" smtClean="0">
                                      <a:solidFill>
                                        <a:schemeClr val="dk1"/>
                                      </a:solidFill>
                                      <a:latin typeface="Cambria Math" panose="02040503050406030204" pitchFamily="18" charset="0"/>
                                      <a:sym typeface="Nunito Sans"/>
                                    </a:rPr>
                                    <m:t>±</m:t>
                                  </m:r>
                                  <m:rad>
                                    <m:radPr>
                                      <m:degHide m:val="on"/>
                                      <m:ctrlPr>
                                        <a:rPr lang="en-GB" sz="2300" b="0" i="1" u="none" strike="noStrike" cap="none" smtClean="0">
                                          <a:solidFill>
                                            <a:schemeClr val="dk1"/>
                                          </a:solidFill>
                                          <a:latin typeface="Cambria Math" panose="02040503050406030204" pitchFamily="18" charset="0"/>
                                          <a:sym typeface="Nunito Sans"/>
                                        </a:rPr>
                                      </m:ctrlPr>
                                    </m:radPr>
                                    <m:deg/>
                                    <m:e>
                                      <m:sSup>
                                        <m:sSupPr>
                                          <m:ctrlPr>
                                            <a:rPr lang="en-GB" sz="2300" b="0" i="1" u="none" strike="noStrike" cap="none" smtClean="0">
                                              <a:solidFill>
                                                <a:schemeClr val="dk1"/>
                                              </a:solidFill>
                                              <a:latin typeface="Cambria Math" panose="02040503050406030204" pitchFamily="18" charset="0"/>
                                              <a:sym typeface="Nunito Sans"/>
                                            </a:rPr>
                                          </m:ctrlPr>
                                        </m:sSupPr>
                                        <m:e>
                                          <m:r>
                                            <a:rPr lang="en-GB" sz="2300" b="0" i="1" u="none" strike="noStrike" cap="none" smtClean="0">
                                              <a:solidFill>
                                                <a:schemeClr val="dk1"/>
                                              </a:solidFill>
                                              <a:latin typeface="Cambria Math" panose="02040503050406030204" pitchFamily="18" charset="0"/>
                                              <a:sym typeface="Nunito Sans"/>
                                            </a:rPr>
                                            <m:t>𝑏</m:t>
                                          </m:r>
                                        </m:e>
                                        <m:sup>
                                          <m:r>
                                            <a:rPr lang="en-GB" sz="2300" b="0" i="1" u="none" strike="noStrike" cap="none" smtClean="0">
                                              <a:solidFill>
                                                <a:schemeClr val="dk1"/>
                                              </a:solidFill>
                                              <a:latin typeface="Cambria Math" panose="02040503050406030204" pitchFamily="18" charset="0"/>
                                              <a:sym typeface="Nunito Sans"/>
                                            </a:rPr>
                                            <m:t>2</m:t>
                                          </m:r>
                                        </m:sup>
                                      </m:sSup>
                                      <m:r>
                                        <a:rPr lang="en-GB" sz="2300" b="0" i="1" u="none" strike="noStrike" cap="none" smtClean="0">
                                          <a:solidFill>
                                            <a:schemeClr val="dk1"/>
                                          </a:solidFill>
                                          <a:latin typeface="Cambria Math" panose="02040503050406030204" pitchFamily="18" charset="0"/>
                                          <a:sym typeface="Nunito Sans"/>
                                        </a:rPr>
                                        <m:t>−4</m:t>
                                      </m:r>
                                      <m:r>
                                        <a:rPr lang="en-GB" sz="2300" b="0" i="1" u="none" strike="noStrike" cap="none" smtClean="0">
                                          <a:solidFill>
                                            <a:schemeClr val="dk1"/>
                                          </a:solidFill>
                                          <a:latin typeface="Cambria Math" panose="02040503050406030204" pitchFamily="18" charset="0"/>
                                          <a:sym typeface="Nunito Sans"/>
                                        </a:rPr>
                                        <m:t>𝑎𝑐</m:t>
                                      </m:r>
                                    </m:e>
                                  </m:rad>
                                </m:num>
                                <m:den>
                                  <m:r>
                                    <a:rPr lang="en-GB" sz="2300" b="0" i="1" u="none" strike="noStrike" cap="none" smtClean="0">
                                      <a:solidFill>
                                        <a:schemeClr val="dk1"/>
                                      </a:solidFill>
                                      <a:latin typeface="Cambria Math" panose="02040503050406030204" pitchFamily="18" charset="0"/>
                                      <a:sym typeface="Nunito Sans"/>
                                    </a:rPr>
                                    <m:t>2</m:t>
                                  </m:r>
                                  <m:r>
                                    <a:rPr lang="en-GB" sz="2300" b="0" i="1" u="none" strike="noStrike" cap="none" smtClean="0">
                                      <a:solidFill>
                                        <a:schemeClr val="dk1"/>
                                      </a:solidFill>
                                      <a:latin typeface="Cambria Math" panose="02040503050406030204" pitchFamily="18" charset="0"/>
                                      <a:sym typeface="Nunito Sans"/>
                                    </a:rPr>
                                    <m:t>𝑎</m:t>
                                  </m:r>
                                </m:den>
                              </m:f>
                            </m:oMath>
                          </a14:m>
                          <a:r>
                            <a:rPr lang="en-GB"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A926DA4A-B64A-A143-EE2B-2B930FEA9710}"/>
                  </a:ext>
                </a:extLst>
              </p:cNvPr>
              <p:cNvGraphicFramePr/>
              <p:nvPr>
                <p:extLst>
                  <p:ext uri="{D42A27DB-BD31-4B8C-83A1-F6EECF244321}">
                    <p14:modId xmlns:p14="http://schemas.microsoft.com/office/powerpoint/2010/main" val="970687314"/>
                  </p:ext>
                </p:extLst>
              </p:nvPr>
            </p:nvGraphicFramePr>
            <p:xfrm>
              <a:off x="108044" y="862525"/>
              <a:ext cx="8433790" cy="1153968"/>
            </p:xfrm>
            <a:graphic>
              <a:graphicData uri="http://schemas.openxmlformats.org/drawingml/2006/table">
                <a:tbl>
                  <a:tblPr firstRow="1" bandRow="1">
                    <a:noFill/>
                    <a:tableStyleId>{A6BA4920-4505-4A8C-96F8-C5BF0228D626}</a:tableStyleId>
                  </a:tblPr>
                  <a:tblGrid>
                    <a:gridCol w="8433790">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blipFill>
                          <a:blip r:embed="rId3"/>
                          <a:stretch>
                            <a:fillRect l="-72" t="-1053" r="-144"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BD542A70-0094-3634-4335-1144B67FB54E}"/>
                  </a:ext>
                </a:extLst>
              </p:cNvPr>
              <p:cNvGraphicFramePr>
                <a:graphicFrameLocks noGrp="1"/>
              </p:cNvGraphicFramePr>
              <p:nvPr>
                <p:extLst>
                  <p:ext uri="{D42A27DB-BD31-4B8C-83A1-F6EECF244321}">
                    <p14:modId xmlns:p14="http://schemas.microsoft.com/office/powerpoint/2010/main" val="201106206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r>
                            <a:rPr lang="en-GB" sz="1400" dirty="0">
                              <a:solidFill>
                                <a:schemeClr val="tx1"/>
                              </a:solidFill>
                            </a:rPr>
                            <a:t>  and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r>
                            <a:rPr lang="en-GB" sz="1600" b="0" i="0" dirty="0">
                              <a:solidFill>
                                <a:schemeClr val="tx1"/>
                              </a:solidFill>
                              <a:latin typeface="+mj-lt"/>
                            </a:rPr>
                            <a:t>  </a:t>
                          </a:r>
                          <a:r>
                            <a:rPr lang="en-GB" sz="1400" b="0" i="0" dirty="0">
                              <a:solidFill>
                                <a:schemeClr val="tx1"/>
                              </a:solidFill>
                              <a:latin typeface="+mj-lt"/>
                            </a:rPr>
                            <a:t>and</a:t>
                          </a:r>
                          <a:r>
                            <a:rPr lang="en-GB" sz="1600" b="0" i="0" dirty="0">
                              <a:solidFill>
                                <a:schemeClr val="tx1"/>
                              </a:solidFill>
                              <a:latin typeface="+mj-lt"/>
                            </a:rPr>
                            <a:t>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r>
                            <a:rPr lang="en-GB" sz="1600" b="0" dirty="0">
                              <a:solidFill>
                                <a:schemeClr val="tx1"/>
                              </a:solidFill>
                            </a:rPr>
                            <a:t>  </a:t>
                          </a:r>
                          <a:r>
                            <a:rPr lang="en-GB" sz="1400" b="0" dirty="0">
                              <a:solidFill>
                                <a:schemeClr val="tx1"/>
                              </a:solidFill>
                            </a:rPr>
                            <a:t>and</a:t>
                          </a:r>
                          <a:r>
                            <a:rPr lang="en-GB" sz="1600" b="0" dirty="0">
                              <a:solidFill>
                                <a:schemeClr val="tx1"/>
                              </a:solidFill>
                            </a:rPr>
                            <a:t>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BD542A70-0094-3634-4335-1144B67FB54E}"/>
                  </a:ext>
                </a:extLst>
              </p:cNvPr>
              <p:cNvGraphicFramePr>
                <a:graphicFrameLocks noGrp="1"/>
              </p:cNvGraphicFramePr>
              <p:nvPr>
                <p:extLst>
                  <p:ext uri="{D42A27DB-BD31-4B8C-83A1-F6EECF244321}">
                    <p14:modId xmlns:p14="http://schemas.microsoft.com/office/powerpoint/2010/main" val="201106206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8460356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92808C11-885A-DE3C-085F-F71206F41E39}"/>
                  </a:ext>
                </a:extLst>
              </p:cNvPr>
              <p:cNvGraphicFramePr/>
              <p:nvPr>
                <p:extLst>
                  <p:ext uri="{D42A27DB-BD31-4B8C-83A1-F6EECF244321}">
                    <p14:modId xmlns:p14="http://schemas.microsoft.com/office/powerpoint/2010/main" val="4277281214"/>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𝑘</m:t>
                              </m:r>
                              <m:r>
                                <a:rPr lang="en-GB" sz="1600" b="0" i="1" u="none" strike="noStrike" cap="none" smtClean="0">
                                  <a:solidFill>
                                    <a:schemeClr val="dk1"/>
                                  </a:solidFill>
                                  <a:latin typeface="Cambria Math" panose="02040503050406030204" pitchFamily="18" charset="0"/>
                                  <a:ea typeface="Nunito Sans"/>
                                  <a:cs typeface="Nunito Sans"/>
                                  <a:sym typeface="Nunito Sans"/>
                                </a:rPr>
                                <m:t>=7</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𝑘</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92808C11-885A-DE3C-085F-F71206F41E39}"/>
                  </a:ext>
                </a:extLst>
              </p:cNvPr>
              <p:cNvGraphicFramePr/>
              <p:nvPr>
                <p:extLst>
                  <p:ext uri="{D42A27DB-BD31-4B8C-83A1-F6EECF244321}">
                    <p14:modId xmlns:p14="http://schemas.microsoft.com/office/powerpoint/2010/main" val="4277281214"/>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53E61802-DE96-3F6E-5082-CE6FC45E9BF3}"/>
                  </a:ext>
                </a:extLst>
              </p:cNvPr>
              <p:cNvGraphicFramePr>
                <a:graphicFrameLocks noGrp="1"/>
              </p:cNvGraphicFramePr>
              <p:nvPr>
                <p:extLst>
                  <p:ext uri="{D42A27DB-BD31-4B8C-83A1-F6EECF244321}">
                    <p14:modId xmlns:p14="http://schemas.microsoft.com/office/powerpoint/2010/main" val="277524772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the equation </a:t>
                          </a:r>
                          <a14:m>
                            <m:oMath xmlns:m="http://schemas.openxmlformats.org/officeDocument/2006/math">
                              <m:r>
                                <a:rPr lang="en-GB" sz="1400" b="0" i="1" smtClean="0">
                                  <a:solidFill>
                                    <a:schemeClr val="tx1"/>
                                  </a:solidFill>
                                  <a:latin typeface="Cambria Math" panose="02040503050406030204" pitchFamily="18" charset="0"/>
                                </a:rPr>
                                <m:t>𝑘</m:t>
                              </m:r>
                              <m:r>
                                <a:rPr lang="en-GB" sz="1400" b="0" i="1" smtClean="0">
                                  <a:solidFill>
                                    <a:schemeClr val="tx1"/>
                                  </a:solidFill>
                                  <a:latin typeface="Cambria Math" panose="02040503050406030204" pitchFamily="18" charset="0"/>
                                </a:rPr>
                                <m:t>+3=7</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10</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73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concatenated </a:t>
                          </a:r>
                          <a14:m>
                            <m:oMath xmlns:m="http://schemas.openxmlformats.org/officeDocument/2006/math">
                              <m:r>
                                <a:rPr lang="en-GB" sz="1400" b="0" i="1" smtClean="0">
                                  <a:solidFill>
                                    <a:schemeClr val="tx1"/>
                                  </a:solidFill>
                                  <a:latin typeface="Cambria Math" panose="02040503050406030204" pitchFamily="18" charset="0"/>
                                </a:rPr>
                                <m:t>7</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𝑘</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lacks the understanding of substitution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53E61802-DE96-3F6E-5082-CE6FC45E9BF3}"/>
                  </a:ext>
                </a:extLst>
              </p:cNvPr>
              <p:cNvGraphicFramePr>
                <a:graphicFrameLocks noGrp="1"/>
              </p:cNvGraphicFramePr>
              <p:nvPr>
                <p:extLst>
                  <p:ext uri="{D42A27DB-BD31-4B8C-83A1-F6EECF244321}">
                    <p14:modId xmlns:p14="http://schemas.microsoft.com/office/powerpoint/2010/main" val="277524772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9617251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BEF6C06D-4857-0AFE-074F-40C9C699CBCD}"/>
                  </a:ext>
                </a:extLst>
              </p:cNvPr>
              <p:cNvGraphicFramePr/>
              <p:nvPr>
                <p:extLst>
                  <p:ext uri="{D42A27DB-BD31-4B8C-83A1-F6EECF244321}">
                    <p14:modId xmlns:p14="http://schemas.microsoft.com/office/powerpoint/2010/main" val="3033212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𝑚</m:t>
                              </m:r>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23−</m:t>
                              </m:r>
                              <m:r>
                                <a:rPr lang="en-GB" sz="2300" b="0" i="1" u="none" strike="noStrike" cap="none" smtClean="0">
                                  <a:solidFill>
                                    <a:schemeClr val="dk1"/>
                                  </a:solidFill>
                                  <a:latin typeface="Cambria Math" panose="02040503050406030204" pitchFamily="18" charset="0"/>
                                  <a:cs typeface="Times New Roman"/>
                                  <a:sym typeface="Times New Roman"/>
                                </a:rPr>
                                <m:t>𝑚</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BEF6C06D-4857-0AFE-074F-40C9C699CBCD}"/>
                  </a:ext>
                </a:extLst>
              </p:cNvPr>
              <p:cNvGraphicFramePr/>
              <p:nvPr>
                <p:extLst>
                  <p:ext uri="{D42A27DB-BD31-4B8C-83A1-F6EECF244321}">
                    <p14:modId xmlns:p14="http://schemas.microsoft.com/office/powerpoint/2010/main" val="3033212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733BE89F-29E8-AD1B-9ADA-1D4FF7878E75}"/>
                  </a:ext>
                </a:extLst>
              </p:cNvPr>
              <p:cNvGraphicFramePr>
                <a:graphicFrameLocks noGrp="1"/>
              </p:cNvGraphicFramePr>
              <p:nvPr>
                <p:extLst>
                  <p:ext uri="{D42A27DB-BD31-4B8C-83A1-F6EECF244321}">
                    <p14:modId xmlns:p14="http://schemas.microsoft.com/office/powerpoint/2010/main" val="311840183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removed the </a:t>
                          </a:r>
                          <a14:m>
                            <m:oMath xmlns:m="http://schemas.openxmlformats.org/officeDocument/2006/math">
                              <m:r>
                                <a:rPr lang="en-GB" sz="1400" b="0" i="1" smtClean="0">
                                  <a:solidFill>
                                    <a:schemeClr val="tx1"/>
                                  </a:solidFill>
                                  <a:latin typeface="Cambria Math" panose="02040503050406030204" pitchFamily="18" charset="0"/>
                                </a:rPr>
                                <m:t>3</m:t>
                              </m:r>
                            </m:oMath>
                          </a14:m>
                          <a:r>
                            <a:rPr lang="en-GB" sz="1400" dirty="0">
                              <a:solidFill>
                                <a:schemeClr val="tx1"/>
                              </a:solidFill>
                              <a:latin typeface="Nunito" pitchFamily="2" charset="0"/>
                            </a:rPr>
                            <a:t> from </a:t>
                          </a:r>
                          <a14:m>
                            <m:oMath xmlns:m="http://schemas.openxmlformats.org/officeDocument/2006/math">
                              <m:r>
                                <a:rPr lang="en-GB" sz="1400" b="0" i="1" smtClean="0">
                                  <a:solidFill>
                                    <a:schemeClr val="tx1"/>
                                  </a:solidFill>
                                  <a:latin typeface="Cambria Math" panose="02040503050406030204" pitchFamily="18" charset="0"/>
                                </a:rPr>
                                <m:t>23</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23−3</m:t>
                              </m:r>
                              <m:r>
                                <a:rPr lang="en-GB" sz="1600" b="0" i="1" smtClean="0">
                                  <a:solidFill>
                                    <a:schemeClr val="tx1"/>
                                  </a:solidFill>
                                  <a:latin typeface="Cambria Math" panose="02040503050406030204" pitchFamily="18" charset="0"/>
                                </a:rPr>
                                <m:t>𝑚</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attempted to find a new expression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perform subtraction 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20</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733BE89F-29E8-AD1B-9ADA-1D4FF7878E75}"/>
                  </a:ext>
                </a:extLst>
              </p:cNvPr>
              <p:cNvGraphicFramePr>
                <a:graphicFrameLocks noGrp="1"/>
              </p:cNvGraphicFramePr>
              <p:nvPr>
                <p:extLst>
                  <p:ext uri="{D42A27DB-BD31-4B8C-83A1-F6EECF244321}">
                    <p14:modId xmlns:p14="http://schemas.microsoft.com/office/powerpoint/2010/main" val="311840183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013010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920867"/>
            <a:ext cx="8468691" cy="2931286"/>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23 multiple choice questions, each designed to assess each of the key skills required to master </a:t>
            </a:r>
            <a:r>
              <a:rPr lang="en-US" sz="1200" b="1" i="0" u="none" strike="noStrike" dirty="0">
                <a:solidFill>
                  <a:srgbClr val="1C1C1C"/>
                </a:solidFill>
                <a:effectLst/>
                <a:latin typeface="Nunito Sans" pitchFamily="2" charset="0"/>
              </a:rPr>
              <a:t>substitution.</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Order of operations</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Negative numbers</a:t>
            </a:r>
            <a:r>
              <a:rPr lang="en-US" sz="1200" b="0" i="0" u="none" strike="noStrike" dirty="0">
                <a:solidFill>
                  <a:srgbClr val="000000"/>
                </a:solidFill>
                <a:effectLst/>
                <a:latin typeface="Nunito Sans" pitchFamily="2" charset="0"/>
              </a:rPr>
              <a:t>, and </a:t>
            </a:r>
            <a:r>
              <a:rPr lang="en-US" sz="1200" b="1" i="0" u="none" strike="noStrike" dirty="0">
                <a:solidFill>
                  <a:srgbClr val="000000"/>
                </a:solidFill>
                <a:effectLst/>
                <a:latin typeface="Nunito Sans" pitchFamily="2" charset="0"/>
              </a:rPr>
              <a:t>Laws of indices.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AD8F8879-F440-ECB3-993E-92026A514D19}"/>
                  </a:ext>
                </a:extLst>
              </p:cNvPr>
              <p:cNvGraphicFramePr/>
              <p:nvPr>
                <p:extLst>
                  <p:ext uri="{D42A27DB-BD31-4B8C-83A1-F6EECF244321}">
                    <p14:modId xmlns:p14="http://schemas.microsoft.com/office/powerpoint/2010/main" val="1402015759"/>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𝑑</m:t>
                              </m:r>
                              <m:r>
                                <a:rPr lang="en-GB" sz="16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𝑑</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AD8F8879-F440-ECB3-993E-92026A514D19}"/>
                  </a:ext>
                </a:extLst>
              </p:cNvPr>
              <p:cNvGraphicFramePr/>
              <p:nvPr>
                <p:extLst>
                  <p:ext uri="{D42A27DB-BD31-4B8C-83A1-F6EECF244321}">
                    <p14:modId xmlns:p14="http://schemas.microsoft.com/office/powerpoint/2010/main" val="1402015759"/>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8A18C72D-AF44-D786-8551-C42784A89DDC}"/>
                  </a:ext>
                </a:extLst>
              </p:cNvPr>
              <p:cNvGraphicFramePr>
                <a:graphicFrameLocks noGrp="1"/>
              </p:cNvGraphicFramePr>
              <p:nvPr>
                <p:extLst>
                  <p:ext uri="{D42A27DB-BD31-4B8C-83A1-F6EECF244321}">
                    <p14:modId xmlns:p14="http://schemas.microsoft.com/office/powerpoint/2010/main" val="7204400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11</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added</a:t>
                          </a:r>
                          <a:r>
                            <a:rPr lang="en-GB" sz="1400" baseline="0" dirty="0">
                              <a:solidFill>
                                <a:schemeClr val="tx1"/>
                              </a:solidFill>
                              <a:latin typeface="Nunito" pitchFamily="2" charset="0"/>
                            </a:rPr>
                            <a:t> </a:t>
                          </a:r>
                          <a14:m>
                            <m:oMath xmlns:m="http://schemas.openxmlformats.org/officeDocument/2006/math">
                              <m:r>
                                <a:rPr lang="en-GB" sz="1400" b="0" i="1" smtClean="0">
                                  <a:solidFill>
                                    <a:schemeClr val="tx1"/>
                                  </a:solidFill>
                                  <a:latin typeface="Cambria Math" panose="02040503050406030204" pitchFamily="18" charset="0"/>
                                </a:rPr>
                                <m:t>6</m:t>
                              </m:r>
                            </m:oMath>
                          </a14:m>
                          <a:r>
                            <a:rPr lang="en-GB" sz="1400" dirty="0">
                              <a:solidFill>
                                <a:schemeClr val="tx1"/>
                              </a:solidFill>
                              <a:latin typeface="Nunito" pitchFamily="2" charset="0"/>
                            </a:rPr>
                            <a:t> to </a:t>
                          </a:r>
                          <a14:m>
                            <m:oMath xmlns:m="http://schemas.openxmlformats.org/officeDocument/2006/math">
                              <m:r>
                                <a:rPr lang="en-GB" sz="14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wrote the </a:t>
                          </a:r>
                          <a14:m>
                            <m:oMath xmlns:m="http://schemas.openxmlformats.org/officeDocument/2006/math">
                              <m:r>
                                <a:rPr lang="en-GB" sz="1400" b="0" i="1" smtClean="0">
                                  <a:solidFill>
                                    <a:schemeClr val="tx1"/>
                                  </a:solidFill>
                                  <a:latin typeface="Cambria Math" panose="02040503050406030204" pitchFamily="18" charset="0"/>
                                </a:rPr>
                                <m:t>6</m:t>
                              </m:r>
                            </m:oMath>
                          </a14:m>
                          <a:r>
                            <a:rPr lang="en-GB" sz="1400" dirty="0">
                              <a:solidFill>
                                <a:schemeClr val="tx1"/>
                              </a:solidFill>
                              <a:latin typeface="Nunito" pitchFamily="2" charset="0"/>
                            </a:rPr>
                            <a:t> in place of the </a:t>
                          </a:r>
                          <a14:m>
                            <m:oMath xmlns:m="http://schemas.openxmlformats.org/officeDocument/2006/math">
                              <m:r>
                                <a:rPr lang="en-GB" sz="1400" b="0" i="1" smtClean="0">
                                  <a:solidFill>
                                    <a:schemeClr val="tx1"/>
                                  </a:solidFill>
                                  <a:latin typeface="Cambria Math" panose="02040503050406030204" pitchFamily="18" charset="0"/>
                                </a:rPr>
                                <m:t>𝑑</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30</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8A18C72D-AF44-D786-8551-C42784A89DDC}"/>
                  </a:ext>
                </a:extLst>
              </p:cNvPr>
              <p:cNvGraphicFramePr>
                <a:graphicFrameLocks noGrp="1"/>
              </p:cNvGraphicFramePr>
              <p:nvPr>
                <p:extLst>
                  <p:ext uri="{D42A27DB-BD31-4B8C-83A1-F6EECF244321}">
                    <p14:modId xmlns:p14="http://schemas.microsoft.com/office/powerpoint/2010/main" val="7204400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091567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78BA9E19-371A-A46D-45E3-1B6EB188DC55}"/>
                  </a:ext>
                </a:extLst>
              </p:cNvPr>
              <p:cNvGraphicFramePr/>
              <p:nvPr>
                <p:extLst>
                  <p:ext uri="{D42A27DB-BD31-4B8C-83A1-F6EECF244321}">
                    <p14:modId xmlns:p14="http://schemas.microsoft.com/office/powerpoint/2010/main" val="90920408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𝑡</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𝑡</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78BA9E19-371A-A46D-45E3-1B6EB188DC55}"/>
                  </a:ext>
                </a:extLst>
              </p:cNvPr>
              <p:cNvGraphicFramePr/>
              <p:nvPr>
                <p:extLst>
                  <p:ext uri="{D42A27DB-BD31-4B8C-83A1-F6EECF244321}">
                    <p14:modId xmlns:p14="http://schemas.microsoft.com/office/powerpoint/2010/main" val="90920408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7E111F3E-F877-61C0-2EEC-088CDF28D72A}"/>
                  </a:ext>
                </a:extLst>
              </p:cNvPr>
              <p:cNvGraphicFramePr>
                <a:graphicFrameLocks noGrp="1"/>
              </p:cNvGraphicFramePr>
              <p:nvPr>
                <p:extLst>
                  <p:ext uri="{D42A27DB-BD31-4B8C-83A1-F6EECF244321}">
                    <p14:modId xmlns:p14="http://schemas.microsoft.com/office/powerpoint/2010/main" val="34837349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27</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performed operations in the wrong order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39</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concatenated </a:t>
                          </a:r>
                          <a14:m>
                            <m:oMath xmlns:m="http://schemas.openxmlformats.org/officeDocument/2006/math">
                              <m:r>
                                <a:rPr lang="en-GB" sz="1400" b="0" i="1" smtClean="0">
                                  <a:solidFill>
                                    <a:schemeClr val="tx1"/>
                                  </a:solidFill>
                                  <a:latin typeface="Cambria Math" panose="02040503050406030204" pitchFamily="18" charset="0"/>
                                </a:rPr>
                                <m:t>3</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4</m:t>
                              </m:r>
                            </m:oMath>
                          </a14:m>
                          <a:r>
                            <a:rPr lang="en-GB" sz="1400" dirty="0">
                              <a:solidFill>
                                <a:schemeClr val="tx1"/>
                              </a:solidFill>
                              <a:latin typeface="Nunito" pitchFamily="2" charset="0"/>
                            </a:rPr>
                            <a:t>, then added </a:t>
                          </a:r>
                          <a14:m>
                            <m:oMath xmlns:m="http://schemas.openxmlformats.org/officeDocument/2006/math">
                              <m:r>
                                <a:rPr lang="en-GB" sz="14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17</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forgot to add on the </a:t>
                          </a:r>
                          <a14:m>
                            <m:oMath xmlns:m="http://schemas.openxmlformats.org/officeDocument/2006/math">
                              <m:r>
                                <a:rPr lang="en-GB" sz="14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7E111F3E-F877-61C0-2EEC-088CDF28D72A}"/>
                  </a:ext>
                </a:extLst>
              </p:cNvPr>
              <p:cNvGraphicFramePr>
                <a:graphicFrameLocks noGrp="1"/>
              </p:cNvGraphicFramePr>
              <p:nvPr>
                <p:extLst>
                  <p:ext uri="{D42A27DB-BD31-4B8C-83A1-F6EECF244321}">
                    <p14:modId xmlns:p14="http://schemas.microsoft.com/office/powerpoint/2010/main" val="34837349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5539080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91787DC-A7C3-0DF6-1DF4-6DC8EEE57160}"/>
                  </a:ext>
                </a:extLst>
              </p:cNvPr>
              <p:cNvGraphicFramePr/>
              <p:nvPr>
                <p:extLst>
                  <p:ext uri="{D42A27DB-BD31-4B8C-83A1-F6EECF244321}">
                    <p14:modId xmlns:p14="http://schemas.microsoft.com/office/powerpoint/2010/main" val="3900721249"/>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𝑝</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𝑝</m:t>
                              </m:r>
                              <m:r>
                                <a:rPr lang="en-GB" sz="2300" b="0" i="1" u="none" strike="noStrike" cap="none" smtClean="0">
                                  <a:solidFill>
                                    <a:schemeClr val="dk1"/>
                                  </a:solidFill>
                                  <a:latin typeface="Cambria Math" panose="02040503050406030204" pitchFamily="18" charset="0"/>
                                  <a:cs typeface="Times New Roman"/>
                                  <a:sym typeface="Times New Roman"/>
                                </a:rPr>
                                <m:t>+9</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91787DC-A7C3-0DF6-1DF4-6DC8EEE57160}"/>
                  </a:ext>
                </a:extLst>
              </p:cNvPr>
              <p:cNvGraphicFramePr/>
              <p:nvPr>
                <p:extLst>
                  <p:ext uri="{D42A27DB-BD31-4B8C-83A1-F6EECF244321}">
                    <p14:modId xmlns:p14="http://schemas.microsoft.com/office/powerpoint/2010/main" val="3900721249"/>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48AB29F3-B1D0-3F5A-283E-0605B3AC9E9F}"/>
                  </a:ext>
                </a:extLst>
              </p:cNvPr>
              <p:cNvGraphicFramePr>
                <a:graphicFrameLocks noGrp="1"/>
              </p:cNvGraphicFramePr>
              <p:nvPr>
                <p:extLst>
                  <p:ext uri="{D42A27DB-BD31-4B8C-83A1-F6EECF244321}">
                    <p14:modId xmlns:p14="http://schemas.microsoft.com/office/powerpoint/2010/main" val="98850191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1</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17</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by </a:t>
                          </a:r>
                          <a14:m>
                            <m:oMath xmlns:m="http://schemas.openxmlformats.org/officeDocument/2006/math">
                              <m:r>
                                <a:rPr lang="en-GB" sz="1400" b="0" i="1" smtClean="0">
                                  <a:solidFill>
                                    <a:schemeClr val="tx1"/>
                                  </a:solidFill>
                                  <a:latin typeface="Cambria Math" panose="02040503050406030204" pitchFamily="18" charset="0"/>
                                </a:rPr>
                                <m:t>4</m:t>
                              </m:r>
                            </m:oMath>
                          </a14:m>
                          <a:r>
                            <a:rPr lang="en-GB" sz="1400" dirty="0">
                              <a:solidFill>
                                <a:schemeClr val="tx1"/>
                              </a:solidFill>
                              <a:latin typeface="Nunito" pitchFamily="2" charset="0"/>
                            </a:rPr>
                            <a:t> instead of </a:t>
                          </a:r>
                          <a14:m>
                            <m:oMath xmlns:m="http://schemas.openxmlformats.org/officeDocument/2006/math">
                              <m:r>
                                <a:rPr lang="en-GB" sz="14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7</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subtracted </a:t>
                          </a:r>
                          <a14:m>
                            <m:oMath xmlns:m="http://schemas.openxmlformats.org/officeDocument/2006/math">
                              <m:r>
                                <a:rPr lang="en-GB" sz="1400" b="0" i="1" smtClean="0">
                                  <a:solidFill>
                                    <a:schemeClr val="tx1"/>
                                  </a:solidFill>
                                  <a:latin typeface="Cambria Math" panose="02040503050406030204" pitchFamily="18" charset="0"/>
                                </a:rPr>
                                <m:t>4</m:t>
                              </m:r>
                            </m:oMath>
                          </a14:m>
                          <a:r>
                            <a:rPr lang="en-GB" sz="1400" dirty="0">
                              <a:solidFill>
                                <a:schemeClr val="tx1"/>
                              </a:solidFill>
                              <a:latin typeface="Nunito" pitchFamily="2" charset="0"/>
                            </a:rPr>
                            <a:t> from </a:t>
                          </a:r>
                          <a14:m>
                            <m:oMath xmlns:m="http://schemas.openxmlformats.org/officeDocument/2006/math">
                              <m:r>
                                <a:rPr lang="en-GB"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then added </a:t>
                          </a:r>
                          <a14:m>
                            <m:oMath xmlns:m="http://schemas.openxmlformats.org/officeDocument/2006/math">
                              <m:r>
                                <a:rPr lang="en-GB" sz="1400" b="0" i="1" smtClean="0">
                                  <a:solidFill>
                                    <a:schemeClr val="tx1"/>
                                  </a:solidFill>
                                  <a:latin typeface="Cambria Math" panose="02040503050406030204" pitchFamily="18" charset="0"/>
                                </a:rPr>
                                <m:t>9</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concatenated</a:t>
                          </a:r>
                          <a:r>
                            <a:rPr lang="en-GB" sz="1400" baseline="0" dirty="0">
                              <a:solidFill>
                                <a:schemeClr val="tx1"/>
                              </a:solidFill>
                              <a:latin typeface="Nunito" pitchFamily="2" charset="0"/>
                            </a:rPr>
                            <a:t> </a:t>
                          </a:r>
                          <a14:m>
                            <m:oMath xmlns:m="http://schemas.openxmlformats.org/officeDocument/2006/math">
                              <m:r>
                                <a:rPr lang="en-GB"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4</m:t>
                              </m:r>
                            </m:oMath>
                          </a14:m>
                          <a:r>
                            <a:rPr lang="en-GB" sz="1400" dirty="0">
                              <a:solidFill>
                                <a:schemeClr val="tx1"/>
                              </a:solidFill>
                              <a:latin typeface="Nunito" pitchFamily="2" charset="0"/>
                            </a:rPr>
                            <a:t> ignoring the</a:t>
                          </a:r>
                          <a:r>
                            <a:rPr lang="en-GB" sz="1400" baseline="0" dirty="0">
                              <a:solidFill>
                                <a:schemeClr val="tx1"/>
                              </a:solidFill>
                              <a:latin typeface="Nunito" pitchFamily="2" charset="0"/>
                            </a:rPr>
                            <a:t> </a:t>
                          </a:r>
                          <a:r>
                            <a:rPr lang="en-GB" sz="1400" dirty="0">
                              <a:solidFill>
                                <a:schemeClr val="tx1"/>
                              </a:solidFill>
                              <a:latin typeface="Nunito" pitchFamily="2" charset="0"/>
                            </a:rPr>
                            <a:t>negative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48AB29F3-B1D0-3F5A-283E-0605B3AC9E9F}"/>
                  </a:ext>
                </a:extLst>
              </p:cNvPr>
              <p:cNvGraphicFramePr>
                <a:graphicFrameLocks noGrp="1"/>
              </p:cNvGraphicFramePr>
              <p:nvPr>
                <p:extLst>
                  <p:ext uri="{D42A27DB-BD31-4B8C-83A1-F6EECF244321}">
                    <p14:modId xmlns:p14="http://schemas.microsoft.com/office/powerpoint/2010/main" val="98850191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6727207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153060FF-85A1-6A2D-F8E4-6EEF590F3F5C}"/>
                  </a:ext>
                </a:extLst>
              </p:cNvPr>
              <p:cNvGraphicFramePr/>
              <p:nvPr>
                <p:extLst>
                  <p:ext uri="{D42A27DB-BD31-4B8C-83A1-F6EECF244321}">
                    <p14:modId xmlns:p14="http://schemas.microsoft.com/office/powerpoint/2010/main" val="412609806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h</m:t>
                              </m:r>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8−4</m:t>
                              </m:r>
                              <m:r>
                                <a:rPr lang="en-GB" sz="2300" b="0" i="1" u="none" strike="noStrike" cap="none" smtClean="0">
                                  <a:solidFill>
                                    <a:schemeClr val="dk1"/>
                                  </a:solidFill>
                                  <a:latin typeface="Cambria Math" panose="02040503050406030204" pitchFamily="18" charset="0"/>
                                  <a:cs typeface="Times New Roman"/>
                                  <a:sym typeface="Times New Roman"/>
                                </a:rPr>
                                <m:t>h</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153060FF-85A1-6A2D-F8E4-6EEF590F3F5C}"/>
                  </a:ext>
                </a:extLst>
              </p:cNvPr>
              <p:cNvGraphicFramePr/>
              <p:nvPr>
                <p:extLst>
                  <p:ext uri="{D42A27DB-BD31-4B8C-83A1-F6EECF244321}">
                    <p14:modId xmlns:p14="http://schemas.microsoft.com/office/powerpoint/2010/main" val="412609806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65F8F8C9-263B-AF50-6916-9CECB882B242}"/>
                  </a:ext>
                </a:extLst>
              </p:cNvPr>
              <p:cNvGraphicFramePr>
                <a:graphicFrameLocks noGrp="1"/>
              </p:cNvGraphicFramePr>
              <p:nvPr>
                <p:extLst>
                  <p:ext uri="{D42A27DB-BD31-4B8C-83A1-F6EECF244321}">
                    <p14:modId xmlns:p14="http://schemas.microsoft.com/office/powerpoint/2010/main" val="40929217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multiplied by </a:t>
                          </a:r>
                          <a14:m>
                            <m:oMath xmlns:m="http://schemas.openxmlformats.org/officeDocument/2006/math">
                              <m:r>
                                <a:rPr lang="en-GB" sz="1400" b="0" i="1" smtClean="0">
                                  <a:solidFill>
                                    <a:schemeClr val="tx1"/>
                                  </a:solidFill>
                                  <a:latin typeface="Cambria Math" panose="02040503050406030204" pitchFamily="18" charset="0"/>
                                </a:rPr>
                                <m:t>2</m:t>
                              </m:r>
                            </m:oMath>
                          </a14:m>
                          <a:r>
                            <a:rPr lang="en-GB" sz="1400" dirty="0">
                              <a:solidFill>
                                <a:schemeClr val="tx1"/>
                              </a:solidFill>
                              <a:latin typeface="Nunito" pitchFamily="2" charset="0"/>
                            </a:rPr>
                            <a:t>, instead of </a:t>
                          </a:r>
                          <a14:m>
                            <m:oMath xmlns:m="http://schemas.openxmlformats.org/officeDocument/2006/math">
                              <m:r>
                                <a:rPr lang="en-GB" sz="14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ignored </a:t>
                          </a:r>
                          <a14:m>
                            <m:oMath xmlns:m="http://schemas.openxmlformats.org/officeDocument/2006/math">
                              <m:r>
                                <a:rPr lang="en-GB" sz="1400" b="0" i="1" smtClean="0">
                                  <a:solidFill>
                                    <a:schemeClr val="tx1"/>
                                  </a:solidFill>
                                  <a:latin typeface="Cambria Math" panose="02040503050406030204" pitchFamily="18" charset="0"/>
                                </a:rPr>
                                <m:t>h</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16</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the calculation as </a:t>
                          </a:r>
                          <a14:m>
                            <m:oMath xmlns:m="http://schemas.openxmlformats.org/officeDocument/2006/math">
                              <m:r>
                                <a:rPr lang="en-GB" sz="1400" b="0" i="1" smtClean="0">
                                  <a:solidFill>
                                    <a:schemeClr val="tx1"/>
                                  </a:solidFill>
                                  <a:latin typeface="Cambria Math" panose="02040503050406030204" pitchFamily="18" charset="0"/>
                                </a:rPr>
                                <m:t>8−4−2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65F8F8C9-263B-AF50-6916-9CECB882B242}"/>
                  </a:ext>
                </a:extLst>
              </p:cNvPr>
              <p:cNvGraphicFramePr>
                <a:graphicFrameLocks noGrp="1"/>
              </p:cNvGraphicFramePr>
              <p:nvPr>
                <p:extLst>
                  <p:ext uri="{D42A27DB-BD31-4B8C-83A1-F6EECF244321}">
                    <p14:modId xmlns:p14="http://schemas.microsoft.com/office/powerpoint/2010/main" val="40929217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1183783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10275F89-E360-A531-EF32-F80A86243AA5}"/>
                  </a:ext>
                </a:extLst>
              </p:cNvPr>
              <p:cNvGraphicFramePr/>
              <p:nvPr>
                <p:extLst>
                  <p:ext uri="{D42A27DB-BD31-4B8C-83A1-F6EECF244321}">
                    <p14:modId xmlns:p14="http://schemas.microsoft.com/office/powerpoint/2010/main" val="204056369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𝑐</m:t>
                              </m:r>
                              <m:r>
                                <a:rPr lang="en-GB" sz="1600" b="0" i="1" u="none" strike="noStrike" cap="none" smtClean="0">
                                  <a:solidFill>
                                    <a:schemeClr val="dk1"/>
                                  </a:solidFill>
                                  <a:latin typeface="Cambria Math" panose="02040503050406030204" pitchFamily="18" charset="0"/>
                                  <a:ea typeface="Nunito Sans"/>
                                  <a:cs typeface="Nunito Sans"/>
                                  <a:sym typeface="Nunito Sans"/>
                                </a:rPr>
                                <m:t>=10</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𝑐</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10275F89-E360-A531-EF32-F80A86243AA5}"/>
                  </a:ext>
                </a:extLst>
              </p:cNvPr>
              <p:cNvGraphicFramePr/>
              <p:nvPr>
                <p:extLst>
                  <p:ext uri="{D42A27DB-BD31-4B8C-83A1-F6EECF244321}">
                    <p14:modId xmlns:p14="http://schemas.microsoft.com/office/powerpoint/2010/main" val="204056369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C1B44CFA-8B96-07F9-1F14-84753D6DAD38}"/>
                  </a:ext>
                </a:extLst>
              </p:cNvPr>
              <p:cNvGraphicFramePr>
                <a:graphicFrameLocks noGrp="1"/>
              </p:cNvGraphicFramePr>
              <p:nvPr>
                <p:extLst>
                  <p:ext uri="{D42A27DB-BD31-4B8C-83A1-F6EECF244321}">
                    <p14:modId xmlns:p14="http://schemas.microsoft.com/office/powerpoint/2010/main" val="14091817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8</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subtracted instead of dividing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5</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5</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inverted the fraction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𝑐</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included the variable in the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C1B44CFA-8B96-07F9-1F14-84753D6DAD38}"/>
                  </a:ext>
                </a:extLst>
              </p:cNvPr>
              <p:cNvGraphicFramePr>
                <a:graphicFrameLocks noGrp="1"/>
              </p:cNvGraphicFramePr>
              <p:nvPr>
                <p:extLst>
                  <p:ext uri="{D42A27DB-BD31-4B8C-83A1-F6EECF244321}">
                    <p14:modId xmlns:p14="http://schemas.microsoft.com/office/powerpoint/2010/main" val="14091817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752146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B3E15DDD-36CF-4C42-1068-F4898224E41D}"/>
                  </a:ext>
                </a:extLst>
              </p:cNvPr>
              <p:cNvGraphicFramePr/>
              <p:nvPr>
                <p:extLst>
                  <p:ext uri="{D42A27DB-BD31-4B8C-83A1-F6EECF244321}">
                    <p14:modId xmlns:p14="http://schemas.microsoft.com/office/powerpoint/2010/main" val="2840892455"/>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𝑗</m:t>
                              </m:r>
                              <m:r>
                                <a:rPr lang="en-GB" sz="1600" b="0" i="1" u="none" strike="noStrike" cap="none" smtClean="0">
                                  <a:solidFill>
                                    <a:schemeClr val="dk1"/>
                                  </a:solidFill>
                                  <a:latin typeface="Cambria Math" panose="02040503050406030204" pitchFamily="18" charset="0"/>
                                  <a:ea typeface="Nunito Sans"/>
                                  <a:cs typeface="Nunito Sans"/>
                                  <a:sym typeface="Nunito Sans"/>
                                </a:rPr>
                                <m:t>=9</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45</m:t>
                                  </m:r>
                                </m:num>
                                <m:den>
                                  <m:r>
                                    <a:rPr lang="en-GB" sz="2300" b="0" i="1" u="none" strike="noStrike" cap="none" smtClean="0">
                                      <a:solidFill>
                                        <a:schemeClr val="dk1"/>
                                      </a:solidFill>
                                      <a:latin typeface="Cambria Math" panose="02040503050406030204" pitchFamily="18" charset="0"/>
                                      <a:cs typeface="Times New Roman"/>
                                      <a:sym typeface="Times New Roman"/>
                                    </a:rPr>
                                    <m:t>𝑗</m:t>
                                  </m:r>
                                </m:den>
                              </m:f>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B3E15DDD-36CF-4C42-1068-F4898224E41D}"/>
                  </a:ext>
                </a:extLst>
              </p:cNvPr>
              <p:cNvGraphicFramePr/>
              <p:nvPr>
                <p:extLst>
                  <p:ext uri="{D42A27DB-BD31-4B8C-83A1-F6EECF244321}">
                    <p14:modId xmlns:p14="http://schemas.microsoft.com/office/powerpoint/2010/main" val="2840892455"/>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28C05DA7-B45E-40A8-38AF-BE729482F9F6}"/>
                  </a:ext>
                </a:extLst>
              </p:cNvPr>
              <p:cNvGraphicFramePr>
                <a:graphicFrameLocks noGrp="1"/>
              </p:cNvGraphicFramePr>
              <p:nvPr>
                <p:extLst>
                  <p:ext uri="{D42A27DB-BD31-4B8C-83A1-F6EECF244321}">
                    <p14:modId xmlns:p14="http://schemas.microsoft.com/office/powerpoint/2010/main" val="33881668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30</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made arithmetic errors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3</m:t>
                                  </m:r>
                                </m:den>
                              </m:f>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follow rules for order of operations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a mistake dealing with negative numbers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−1</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28C05DA7-B45E-40A8-38AF-BE729482F9F6}"/>
                  </a:ext>
                </a:extLst>
              </p:cNvPr>
              <p:cNvGraphicFramePr>
                <a:graphicFrameLocks noGrp="1"/>
              </p:cNvGraphicFramePr>
              <p:nvPr>
                <p:extLst>
                  <p:ext uri="{D42A27DB-BD31-4B8C-83A1-F6EECF244321}">
                    <p14:modId xmlns:p14="http://schemas.microsoft.com/office/powerpoint/2010/main" val="33881668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9414887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70A76B57-CF58-56E6-9A92-83C94EA4F5BF}"/>
                  </a:ext>
                </a:extLst>
              </p:cNvPr>
              <p:cNvGraphicFramePr/>
              <p:nvPr>
                <p:extLst>
                  <p:ext uri="{D42A27DB-BD31-4B8C-83A1-F6EECF244321}">
                    <p14:modId xmlns:p14="http://schemas.microsoft.com/office/powerpoint/2010/main" val="287648306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𝑢</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12</m:t>
                                  </m:r>
                                </m:num>
                                <m:den>
                                  <m:r>
                                    <a:rPr lang="en-GB" sz="2300" b="0" i="1" u="none" strike="noStrike" cap="none" smtClean="0">
                                      <a:solidFill>
                                        <a:schemeClr val="dk1"/>
                                      </a:solidFill>
                                      <a:latin typeface="Cambria Math" panose="02040503050406030204" pitchFamily="18" charset="0"/>
                                      <a:cs typeface="Times New Roman"/>
                                      <a:sym typeface="Times New Roman"/>
                                    </a:rPr>
                                    <m:t>𝑢</m:t>
                                  </m:r>
                                </m:den>
                              </m:f>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70A76B57-CF58-56E6-9A92-83C94EA4F5BF}"/>
                  </a:ext>
                </a:extLst>
              </p:cNvPr>
              <p:cNvGraphicFramePr/>
              <p:nvPr>
                <p:extLst>
                  <p:ext uri="{D42A27DB-BD31-4B8C-83A1-F6EECF244321}">
                    <p14:modId xmlns:p14="http://schemas.microsoft.com/office/powerpoint/2010/main" val="287648306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BB9F42E7-D3BE-020D-51A0-444E76F79A46}"/>
                  </a:ext>
                </a:extLst>
              </p:cNvPr>
              <p:cNvGraphicFramePr>
                <a:graphicFrameLocks noGrp="1"/>
              </p:cNvGraphicFramePr>
              <p:nvPr>
                <p:extLst>
                  <p:ext uri="{D42A27DB-BD31-4B8C-83A1-F6EECF244321}">
                    <p14:modId xmlns:p14="http://schemas.microsoft.com/office/powerpoint/2010/main" val="121415777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−9</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ignored the variable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arithmetic errors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0</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m:t>
                                  </m:r>
                                </m:num>
                                <m:den>
                                  <m:r>
                                    <a:rPr lang="en-GB" sz="1600" b="0" i="1" smtClean="0">
                                      <a:solidFill>
                                        <a:schemeClr val="tx1"/>
                                      </a:solidFill>
                                      <a:latin typeface="Cambria Math" panose="02040503050406030204" pitchFamily="18" charset="0"/>
                                    </a:rPr>
                                    <m:t>3</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several errors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BB9F42E7-D3BE-020D-51A0-444E76F79A46}"/>
                  </a:ext>
                </a:extLst>
              </p:cNvPr>
              <p:cNvGraphicFramePr>
                <a:graphicFrameLocks noGrp="1"/>
              </p:cNvGraphicFramePr>
              <p:nvPr>
                <p:extLst>
                  <p:ext uri="{D42A27DB-BD31-4B8C-83A1-F6EECF244321}">
                    <p14:modId xmlns:p14="http://schemas.microsoft.com/office/powerpoint/2010/main" val="121415777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7897010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0DA90ABE-35D8-A72D-7F9C-2FEB04976195}"/>
                  </a:ext>
                </a:extLst>
              </p:cNvPr>
              <p:cNvGraphicFramePr/>
              <p:nvPr>
                <p:extLst>
                  <p:ext uri="{D42A27DB-BD31-4B8C-83A1-F6EECF244321}">
                    <p14:modId xmlns:p14="http://schemas.microsoft.com/office/powerpoint/2010/main" val="331209726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𝑝</m:t>
                              </m:r>
                              <m:r>
                                <a:rPr lang="en-GB" sz="1600" b="0" i="1" u="none" strike="noStrike" cap="none" smtClean="0">
                                  <a:solidFill>
                                    <a:schemeClr val="dk1"/>
                                  </a:solidFill>
                                  <a:latin typeface="Cambria Math" panose="02040503050406030204" pitchFamily="18" charset="0"/>
                                  <a:ea typeface="Nunito Sans"/>
                                  <a:cs typeface="Nunito Sans"/>
                                  <a:sym typeface="Nunito Sans"/>
                                </a:rPr>
                                <m:t>=7</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𝑞</m:t>
                              </m:r>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𝑝</m:t>
                              </m:r>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𝑞</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0DA90ABE-35D8-A72D-7F9C-2FEB04976195}"/>
                  </a:ext>
                </a:extLst>
              </p:cNvPr>
              <p:cNvGraphicFramePr/>
              <p:nvPr>
                <p:extLst>
                  <p:ext uri="{D42A27DB-BD31-4B8C-83A1-F6EECF244321}">
                    <p14:modId xmlns:p14="http://schemas.microsoft.com/office/powerpoint/2010/main" val="331209726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3963B5DC-1F63-8175-BEE6-74E7FCD0F6E5}"/>
                  </a:ext>
                </a:extLst>
              </p:cNvPr>
              <p:cNvGraphicFramePr>
                <a:graphicFrameLocks noGrp="1"/>
              </p:cNvGraphicFramePr>
              <p:nvPr>
                <p:extLst>
                  <p:ext uri="{D42A27DB-BD31-4B8C-83A1-F6EECF244321}">
                    <p14:modId xmlns:p14="http://schemas.microsoft.com/office/powerpoint/2010/main" val="179069317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31</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89</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the calculation </a:t>
                          </a:r>
                          <a14:m>
                            <m:oMath xmlns:m="http://schemas.openxmlformats.org/officeDocument/2006/math">
                              <m:r>
                                <a:rPr lang="en-GB" sz="1400" b="0" i="1" smtClean="0">
                                  <a:solidFill>
                                    <a:schemeClr val="tx1"/>
                                  </a:solidFill>
                                  <a:latin typeface="Cambria Math" panose="02040503050406030204" pitchFamily="18" charset="0"/>
                                </a:rPr>
                                <m:t>37+52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mixed up the substitution of </a:t>
                          </a:r>
                          <a14:m>
                            <m:oMath xmlns:m="http://schemas.openxmlformats.org/officeDocument/2006/math">
                              <m:r>
                                <a:rPr lang="en-GB" sz="1400" b="0" i="1" smtClean="0">
                                  <a:solidFill>
                                    <a:schemeClr val="tx1"/>
                                  </a:solidFill>
                                  <a:latin typeface="Cambria Math" panose="02040503050406030204" pitchFamily="18" charset="0"/>
                                </a:rPr>
                                <m:t>𝑝</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𝑞</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a:t>
                          </a:r>
                          <a14:m>
                            <m:oMath xmlns:m="http://schemas.openxmlformats.org/officeDocument/2006/math">
                              <m:r>
                                <a:rPr lang="en-GB" sz="1400" b="0" i="1" smtClean="0">
                                  <a:solidFill>
                                    <a:schemeClr val="tx1"/>
                                  </a:solidFill>
                                  <a:latin typeface="Cambria Math" panose="02040503050406030204" pitchFamily="18" charset="0"/>
                                </a:rPr>
                                <m:t>𝑝</m:t>
                              </m:r>
                            </m:oMath>
                          </a14:m>
                          <a:r>
                            <a:rPr lang="en-GB" sz="1400" dirty="0">
                              <a:solidFill>
                                <a:schemeClr val="tx1"/>
                              </a:solidFill>
                              <a:latin typeface="Nunito" pitchFamily="2" charset="0"/>
                            </a:rPr>
                            <a:t> for both variables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3963B5DC-1F63-8175-BEE6-74E7FCD0F6E5}"/>
                  </a:ext>
                </a:extLst>
              </p:cNvPr>
              <p:cNvGraphicFramePr>
                <a:graphicFrameLocks noGrp="1"/>
              </p:cNvGraphicFramePr>
              <p:nvPr>
                <p:extLst>
                  <p:ext uri="{D42A27DB-BD31-4B8C-83A1-F6EECF244321}">
                    <p14:modId xmlns:p14="http://schemas.microsoft.com/office/powerpoint/2010/main" val="179069317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4554438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132;p5">
                <a:extLst>
                  <a:ext uri="{FF2B5EF4-FFF2-40B4-BE49-F238E27FC236}">
                    <a16:creationId xmlns:a16="http://schemas.microsoft.com/office/drawing/2014/main" id="{A1C075D7-2ADC-17DB-53C9-C3E7A25F9C1C}"/>
                  </a:ext>
                </a:extLst>
              </p:cNvPr>
              <p:cNvGraphicFramePr/>
              <p:nvPr>
                <p:extLst>
                  <p:ext uri="{D42A27DB-BD31-4B8C-83A1-F6EECF244321}">
                    <p14:modId xmlns:p14="http://schemas.microsoft.com/office/powerpoint/2010/main" val="378725279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𝑚</m:t>
                              </m:r>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𝑛</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𝑚𝑛</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5" name="Google Shape;132;p5">
                <a:extLst>
                  <a:ext uri="{FF2B5EF4-FFF2-40B4-BE49-F238E27FC236}">
                    <a16:creationId xmlns:a16="http://schemas.microsoft.com/office/drawing/2014/main" id="{A1C075D7-2ADC-17DB-53C9-C3E7A25F9C1C}"/>
                  </a:ext>
                </a:extLst>
              </p:cNvPr>
              <p:cNvGraphicFramePr/>
              <p:nvPr>
                <p:extLst>
                  <p:ext uri="{D42A27DB-BD31-4B8C-83A1-F6EECF244321}">
                    <p14:modId xmlns:p14="http://schemas.microsoft.com/office/powerpoint/2010/main" val="378725279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8872135F-5F29-D8F8-8A23-0964CEEC504F}"/>
                  </a:ext>
                </a:extLst>
              </p:cNvPr>
              <p:cNvGraphicFramePr>
                <a:graphicFrameLocks noGrp="1"/>
              </p:cNvGraphicFramePr>
              <p:nvPr>
                <p:extLst>
                  <p:ext uri="{D42A27DB-BD31-4B8C-83A1-F6EECF244321}">
                    <p14:modId xmlns:p14="http://schemas.microsoft.com/office/powerpoint/2010/main" val="220504498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did not multiply by coefficient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534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substitution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a:t>
                          </a:r>
                          <a14:m>
                            <m:oMath xmlns:m="http://schemas.openxmlformats.org/officeDocument/2006/math">
                              <m:r>
                                <a:rPr lang="en-GB" sz="1400" b="0" i="1" smtClean="0">
                                  <a:solidFill>
                                    <a:schemeClr val="tx1"/>
                                  </a:solidFill>
                                  <a:latin typeface="Cambria Math" panose="02040503050406030204" pitchFamily="18" charset="0"/>
                                </a:rPr>
                                <m:t>𝑚</m:t>
                              </m:r>
                            </m:oMath>
                          </a14:m>
                          <a:r>
                            <a:rPr lang="en-GB" sz="1400" dirty="0">
                              <a:solidFill>
                                <a:schemeClr val="tx1"/>
                              </a:solidFill>
                              <a:latin typeface="Nunito" pitchFamily="2" charset="0"/>
                            </a:rPr>
                            <a:t> for</a:t>
                          </a:r>
                          <a:r>
                            <a:rPr lang="en-GB" sz="1400" baseline="0" dirty="0">
                              <a:solidFill>
                                <a:schemeClr val="tx1"/>
                              </a:solidFill>
                              <a:latin typeface="Nunito" pitchFamily="2" charset="0"/>
                            </a:rPr>
                            <a:t> both variables</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60</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6" name="Table 5">
                <a:extLst>
                  <a:ext uri="{FF2B5EF4-FFF2-40B4-BE49-F238E27FC236}">
                    <a16:creationId xmlns:a16="http://schemas.microsoft.com/office/drawing/2014/main" id="{8872135F-5F29-D8F8-8A23-0964CEEC504F}"/>
                  </a:ext>
                </a:extLst>
              </p:cNvPr>
              <p:cNvGraphicFramePr>
                <a:graphicFrameLocks noGrp="1"/>
              </p:cNvGraphicFramePr>
              <p:nvPr>
                <p:extLst>
                  <p:ext uri="{D42A27DB-BD31-4B8C-83A1-F6EECF244321}">
                    <p14:modId xmlns:p14="http://schemas.microsoft.com/office/powerpoint/2010/main" val="220504498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0803986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8645D7E7-23D4-D13C-C314-3127A8BA58E1}"/>
                  </a:ext>
                </a:extLst>
              </p:cNvPr>
              <p:cNvGraphicFramePr/>
              <p:nvPr>
                <p:extLst>
                  <p:ext uri="{D42A27DB-BD31-4B8C-83A1-F6EECF244321}">
                    <p14:modId xmlns:p14="http://schemas.microsoft.com/office/powerpoint/2010/main" val="229080001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𝑡</m:t>
                              </m:r>
                              <m:r>
                                <a:rPr lang="en-GB" sz="1600" b="0" i="1" u="none" strike="noStrike" cap="none" smtClean="0">
                                  <a:solidFill>
                                    <a:schemeClr val="dk1"/>
                                  </a:solidFill>
                                  <a:latin typeface="Cambria Math" panose="02040503050406030204" pitchFamily="18" charset="0"/>
                                  <a:ea typeface="Nunito Sans"/>
                                  <a:cs typeface="Nunito Sans"/>
                                  <a:sym typeface="Nunito Sans"/>
                                </a:rPr>
                                <m:t>=1.1</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𝑢</m:t>
                              </m:r>
                              <m:r>
                                <a:rPr lang="en-GB" sz="1600" b="0" i="1" u="none" strike="noStrike" cap="none" smtClean="0">
                                  <a:solidFill>
                                    <a:schemeClr val="dk1"/>
                                  </a:solidFill>
                                  <a:latin typeface="Cambria Math" panose="02040503050406030204" pitchFamily="18" charset="0"/>
                                  <a:ea typeface="Nunito Sans"/>
                                  <a:cs typeface="Nunito Sans"/>
                                  <a:sym typeface="Nunito Sans"/>
                                </a:rPr>
                                <m:t>=1.6</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𝑡</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𝑢</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8645D7E7-23D4-D13C-C314-3127A8BA58E1}"/>
                  </a:ext>
                </a:extLst>
              </p:cNvPr>
              <p:cNvGraphicFramePr/>
              <p:nvPr>
                <p:extLst>
                  <p:ext uri="{D42A27DB-BD31-4B8C-83A1-F6EECF244321}">
                    <p14:modId xmlns:p14="http://schemas.microsoft.com/office/powerpoint/2010/main" val="229080001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65EAD0C-F39A-E9C3-40DF-FCD4ADC9BCEA}"/>
                  </a:ext>
                </a:extLst>
              </p:cNvPr>
              <p:cNvGraphicFramePr>
                <a:graphicFrameLocks noGrp="1"/>
              </p:cNvGraphicFramePr>
              <p:nvPr>
                <p:extLst>
                  <p:ext uri="{D42A27DB-BD31-4B8C-83A1-F6EECF244321}">
                    <p14:modId xmlns:p14="http://schemas.microsoft.com/office/powerpoint/2010/main" val="171209541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performed addition instead of subtraction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−0.5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multiply </a:t>
                          </a:r>
                          <a14:m>
                            <m:oMath xmlns:m="http://schemas.openxmlformats.org/officeDocument/2006/math">
                              <m:r>
                                <a:rPr lang="en-GB" sz="1400" b="0" i="1" smtClean="0">
                                  <a:solidFill>
                                    <a:schemeClr val="tx1"/>
                                  </a:solidFill>
                                  <a:latin typeface="Cambria Math" panose="02040503050406030204" pitchFamily="18" charset="0"/>
                                </a:rPr>
                                <m:t>𝑡</m:t>
                              </m:r>
                            </m:oMath>
                          </a14:m>
                          <a:r>
                            <a:rPr lang="en-GB" sz="1400" dirty="0">
                              <a:solidFill>
                                <a:schemeClr val="tx1"/>
                              </a:solidFill>
                              <a:latin typeface="Nunito" pitchFamily="2" charset="0"/>
                            </a:rPr>
                            <a:t> by </a:t>
                          </a:r>
                          <a14:m>
                            <m:oMath xmlns:m="http://schemas.openxmlformats.org/officeDocument/2006/math">
                              <m:r>
                                <a:rPr lang="en-GB" sz="14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2.8</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subtracted </a:t>
                          </a:r>
                          <a14:m>
                            <m:oMath xmlns:m="http://schemas.openxmlformats.org/officeDocument/2006/math">
                              <m:r>
                                <a:rPr lang="en-GB" sz="1400" b="0" i="1" smtClean="0">
                                  <a:solidFill>
                                    <a:schemeClr val="tx1"/>
                                  </a:solidFill>
                                  <a:latin typeface="Cambria Math" panose="02040503050406030204" pitchFamily="18" charset="0"/>
                                </a:rPr>
                                <m:t>𝑢</m:t>
                              </m:r>
                            </m:oMath>
                          </a14:m>
                          <a:r>
                            <a:rPr lang="en-GB" sz="1400" dirty="0">
                              <a:solidFill>
                                <a:schemeClr val="tx1"/>
                              </a:solidFill>
                              <a:latin typeface="Nunito" pitchFamily="2" charset="0"/>
                            </a:rPr>
                            <a:t> from</a:t>
                          </a:r>
                          <a:r>
                            <a:rPr lang="en-GB" sz="1400" baseline="0" dirty="0">
                              <a:solidFill>
                                <a:schemeClr val="tx1"/>
                              </a:solidFill>
                              <a:latin typeface="Nunito" pitchFamily="2" charset="0"/>
                            </a:rPr>
                            <a:t> </a:t>
                          </a:r>
                          <a14:m>
                            <m:oMath xmlns:m="http://schemas.openxmlformats.org/officeDocument/2006/math">
                              <m:r>
                                <a:rPr lang="en-GB" sz="1400" b="0" i="1" baseline="0" smtClean="0">
                                  <a:solidFill>
                                    <a:schemeClr val="tx1"/>
                                  </a:solidFill>
                                  <a:latin typeface="Cambria Math" panose="02040503050406030204" pitchFamily="18" charset="0"/>
                                </a:rPr>
                                <m:t>𝑡</m:t>
                              </m:r>
                            </m:oMath>
                          </a14:m>
                          <a:r>
                            <a:rPr lang="en-GB" sz="1400" dirty="0">
                              <a:solidFill>
                                <a:schemeClr val="tx1"/>
                              </a:solidFill>
                              <a:latin typeface="Nunito" pitchFamily="2" charset="0"/>
                            </a:rPr>
                            <a:t> then multiplied by </a:t>
                          </a:r>
                          <a14:m>
                            <m:oMath xmlns:m="http://schemas.openxmlformats.org/officeDocument/2006/math">
                              <m:r>
                                <a:rPr lang="en-GB" sz="14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65EAD0C-F39A-E9C3-40DF-FCD4ADC9BCEA}"/>
                  </a:ext>
                </a:extLst>
              </p:cNvPr>
              <p:cNvGraphicFramePr>
                <a:graphicFrameLocks noGrp="1"/>
              </p:cNvGraphicFramePr>
              <p:nvPr>
                <p:extLst>
                  <p:ext uri="{D42A27DB-BD31-4B8C-83A1-F6EECF244321}">
                    <p14:modId xmlns:p14="http://schemas.microsoft.com/office/powerpoint/2010/main" val="171209541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648360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8F142F2C-954B-61AC-37BC-035ED548D388}"/>
                  </a:ext>
                </a:extLst>
              </p:cNvPr>
              <p:cNvGraphicFramePr/>
              <p:nvPr>
                <p:extLst>
                  <p:ext uri="{D42A27DB-BD31-4B8C-83A1-F6EECF244321}">
                    <p14:modId xmlns:p14="http://schemas.microsoft.com/office/powerpoint/2010/main" val="161577382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𝑘</m:t>
                              </m:r>
                              <m:r>
                                <a:rPr lang="en-GB" sz="1600" b="0" i="1" u="none" strike="noStrike" cap="none" smtClean="0">
                                  <a:solidFill>
                                    <a:schemeClr val="dk1"/>
                                  </a:solidFill>
                                  <a:latin typeface="Cambria Math" panose="02040503050406030204" pitchFamily="18" charset="0"/>
                                  <a:ea typeface="Nunito Sans"/>
                                  <a:cs typeface="Nunito Sans"/>
                                  <a:sym typeface="Nunito Sans"/>
                                </a:rPr>
                                <m:t>=7</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𝑘</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8F142F2C-954B-61AC-37BC-035ED548D388}"/>
                  </a:ext>
                </a:extLst>
              </p:cNvPr>
              <p:cNvGraphicFramePr/>
              <p:nvPr>
                <p:extLst>
                  <p:ext uri="{D42A27DB-BD31-4B8C-83A1-F6EECF244321}">
                    <p14:modId xmlns:p14="http://schemas.microsoft.com/office/powerpoint/2010/main" val="161577382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57ED6D26-BF0D-A5D3-1F9E-B867782CF770}"/>
                  </a:ext>
                </a:extLst>
              </p:cNvPr>
              <p:cNvGraphicFramePr>
                <a:graphicFrameLocks noGrp="1"/>
              </p:cNvGraphicFramePr>
              <p:nvPr>
                <p:extLst>
                  <p:ext uri="{D42A27DB-BD31-4B8C-83A1-F6EECF244321}">
                    <p14:modId xmlns:p14="http://schemas.microsoft.com/office/powerpoint/2010/main" val="90041392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10</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73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𝑘</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57ED6D26-BF0D-A5D3-1F9E-B867782CF770}"/>
                  </a:ext>
                </a:extLst>
              </p:cNvPr>
              <p:cNvGraphicFramePr>
                <a:graphicFrameLocks noGrp="1"/>
              </p:cNvGraphicFramePr>
              <p:nvPr>
                <p:extLst>
                  <p:ext uri="{D42A27DB-BD31-4B8C-83A1-F6EECF244321}">
                    <p14:modId xmlns:p14="http://schemas.microsoft.com/office/powerpoint/2010/main" val="90041392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B1395612-1F7E-16F0-9E8F-5DB5AA6A8916}"/>
                  </a:ext>
                </a:extLst>
              </p:cNvPr>
              <p:cNvGraphicFramePr/>
              <p:nvPr>
                <p:extLst>
                  <p:ext uri="{D42A27DB-BD31-4B8C-83A1-F6EECF244321}">
                    <p14:modId xmlns:p14="http://schemas.microsoft.com/office/powerpoint/2010/main" val="190526685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𝑎</m:t>
                              </m:r>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𝑏</m:t>
                              </m:r>
                              <m:r>
                                <a:rPr lang="en-GB" sz="1600" b="0" i="1" u="none" strike="noStrike" cap="none" smtClean="0">
                                  <a:solidFill>
                                    <a:schemeClr val="dk1"/>
                                  </a:solidFill>
                                  <a:latin typeface="Cambria Math" panose="02040503050406030204" pitchFamily="18" charset="0"/>
                                  <a:ea typeface="Nunito Sans"/>
                                  <a:cs typeface="Nunito Sans"/>
                                  <a:sym typeface="Nunito Sans"/>
                                </a:rPr>
                                <m:t>=5</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𝑏</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𝑎</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B1395612-1F7E-16F0-9E8F-5DB5AA6A8916}"/>
                  </a:ext>
                </a:extLst>
              </p:cNvPr>
              <p:cNvGraphicFramePr/>
              <p:nvPr>
                <p:extLst>
                  <p:ext uri="{D42A27DB-BD31-4B8C-83A1-F6EECF244321}">
                    <p14:modId xmlns:p14="http://schemas.microsoft.com/office/powerpoint/2010/main" val="190526685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A7F44632-8CAA-5F44-AB57-F5BB0BCC2C8A}"/>
                  </a:ext>
                </a:extLst>
              </p:cNvPr>
              <p:cNvGraphicFramePr>
                <a:graphicFrameLocks noGrp="1"/>
              </p:cNvGraphicFramePr>
              <p:nvPr>
                <p:extLst>
                  <p:ext uri="{D42A27DB-BD31-4B8C-83A1-F6EECF244321}">
                    <p14:modId xmlns:p14="http://schemas.microsoft.com/office/powerpoint/2010/main" val="32139091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substituted variables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28</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a mistake subtracting a negative number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square </a:t>
                          </a:r>
                          <a14:m>
                            <m:oMath xmlns:m="http://schemas.openxmlformats.org/officeDocument/2006/math">
                              <m:r>
                                <a:rPr lang="en-GB" sz="1400" b="0" i="1" smtClean="0">
                                  <a:solidFill>
                                    <a:schemeClr val="tx1"/>
                                  </a:solidFill>
                                  <a:latin typeface="Cambria Math" panose="02040503050406030204" pitchFamily="18" charset="0"/>
                                </a:rPr>
                                <m:t>𝑏</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A7F44632-8CAA-5F44-AB57-F5BB0BCC2C8A}"/>
                  </a:ext>
                </a:extLst>
              </p:cNvPr>
              <p:cNvGraphicFramePr>
                <a:graphicFrameLocks noGrp="1"/>
              </p:cNvGraphicFramePr>
              <p:nvPr>
                <p:extLst>
                  <p:ext uri="{D42A27DB-BD31-4B8C-83A1-F6EECF244321}">
                    <p14:modId xmlns:p14="http://schemas.microsoft.com/office/powerpoint/2010/main" val="32139091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0659469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873C074D-067E-52CA-9FA1-7053EEE39794}"/>
                  </a:ext>
                </a:extLst>
              </p:cNvPr>
              <p:cNvGraphicFramePr/>
              <p:nvPr>
                <p:extLst>
                  <p:ext uri="{D42A27DB-BD31-4B8C-83A1-F6EECF244321}">
                    <p14:modId xmlns:p14="http://schemas.microsoft.com/office/powerpoint/2010/main" val="428303877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𝑝</m:t>
                              </m:r>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u="none" strike="noStrike" cap="none" dirty="0">
                              <a:solidFill>
                                <a:schemeClr val="dk1"/>
                              </a:solidFill>
                              <a:latin typeface="Nunito Sans"/>
                              <a:ea typeface="Nunito Sans"/>
                              <a:cs typeface="Nunito Sans"/>
                              <a:sym typeface="Nunito Sans"/>
                            </a:rPr>
                            <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𝑞</m:t>
                              </m:r>
                              <m:r>
                                <a:rPr lang="en-GB" sz="1600" b="0" i="1" u="none" strike="noStrike" cap="none" smtClean="0">
                                  <a:solidFill>
                                    <a:schemeClr val="dk1"/>
                                  </a:solidFill>
                                  <a:latin typeface="Cambria Math" panose="02040503050406030204" pitchFamily="18" charset="0"/>
                                  <a:ea typeface="Nunito Sans"/>
                                  <a:cs typeface="Nunito Sans"/>
                                  <a:sym typeface="Nunito Sans"/>
                                </a:rPr>
                                <m:t>=1</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𝑟</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4</m:t>
                                  </m:r>
                                </m:den>
                              </m:f>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𝑟</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𝑝</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𝑞</m:t>
                              </m:r>
                              <m:r>
                                <a:rPr lang="en-GB" sz="2300" b="0" i="1" u="none" strike="noStrike" cap="none" smtClean="0">
                                  <a:solidFill>
                                    <a:schemeClr val="dk1"/>
                                  </a:solidFill>
                                  <a:latin typeface="Cambria Math" panose="02040503050406030204" pitchFamily="18" charset="0"/>
                                  <a:cs typeface="Times New Roman"/>
                                  <a:sym typeface="Times New Roman"/>
                                </a:rPr>
                                <m:t>)</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873C074D-067E-52CA-9FA1-7053EEE39794}"/>
                  </a:ext>
                </a:extLst>
              </p:cNvPr>
              <p:cNvGraphicFramePr/>
              <p:nvPr>
                <p:extLst>
                  <p:ext uri="{D42A27DB-BD31-4B8C-83A1-F6EECF244321}">
                    <p14:modId xmlns:p14="http://schemas.microsoft.com/office/powerpoint/2010/main" val="428303877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526"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C2062B52-6EBF-DD2A-7BCC-5DB9D2842A6A}"/>
                  </a:ext>
                </a:extLst>
              </p:cNvPr>
              <p:cNvGraphicFramePr>
                <a:graphicFrameLocks noGrp="1"/>
              </p:cNvGraphicFramePr>
              <p:nvPr>
                <p:extLst>
                  <p:ext uri="{D42A27DB-BD31-4B8C-83A1-F6EECF244321}">
                    <p14:modId xmlns:p14="http://schemas.microsoft.com/office/powerpoint/2010/main" val="14321753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32</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multiplied by a fraction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8</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multiply by </a:t>
                          </a:r>
                          <a14:m>
                            <m:oMath xmlns:m="http://schemas.openxmlformats.org/officeDocument/2006/math">
                              <m:r>
                                <a:rPr lang="en-GB" sz="1400" b="0" i="1" smtClean="0">
                                  <a:solidFill>
                                    <a:schemeClr val="tx1"/>
                                  </a:solidFill>
                                  <a:latin typeface="Cambria Math" panose="02040503050406030204" pitchFamily="18" charset="0"/>
                                </a:rPr>
                                <m:t>𝑟</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10</m:t>
                                  </m:r>
                                </m:num>
                                <m:den>
                                  <m:r>
                                    <a:rPr lang="en-GB" sz="1600" b="0" i="1" smtClean="0">
                                      <a:solidFill>
                                        <a:schemeClr val="tx1"/>
                                      </a:solidFill>
                                      <a:latin typeface="Cambria Math" panose="02040503050406030204" pitchFamily="18" charset="0"/>
                                    </a:rPr>
                                    <m:t>4</m:t>
                                  </m:r>
                                </m:den>
                              </m:f>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evaluate the bracket 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2</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C2062B52-6EBF-DD2A-7BCC-5DB9D2842A6A}"/>
                  </a:ext>
                </a:extLst>
              </p:cNvPr>
              <p:cNvGraphicFramePr>
                <a:graphicFrameLocks noGrp="1"/>
              </p:cNvGraphicFramePr>
              <p:nvPr>
                <p:extLst>
                  <p:ext uri="{D42A27DB-BD31-4B8C-83A1-F6EECF244321}">
                    <p14:modId xmlns:p14="http://schemas.microsoft.com/office/powerpoint/2010/main" val="14321753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3829140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5B24D9C1-9236-3010-A012-2873A0DD656F}"/>
                  </a:ext>
                </a:extLst>
              </p:cNvPr>
              <p:cNvGraphicFramePr/>
              <p:nvPr>
                <p:extLst>
                  <p:ext uri="{D42A27DB-BD31-4B8C-83A1-F6EECF244321}">
                    <p14:modId xmlns:p14="http://schemas.microsoft.com/office/powerpoint/2010/main" val="2178699419"/>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u="none" strike="noStrike" cap="none" dirty="0">
                              <a:solidFill>
                                <a:schemeClr val="dk1"/>
                              </a:solidFill>
                              <a:latin typeface="Nunito Sans"/>
                              <a:ea typeface="Nunito Sans"/>
                              <a:cs typeface="Nunito Sans"/>
                              <a:sym typeface="Nunito Sans"/>
                            </a:rPr>
                            <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𝑦</m:t>
                              </m:r>
                              <m:r>
                                <a:rPr lang="en-GB" sz="1600" b="0" i="1" u="none" strike="noStrike" cap="none" smtClean="0">
                                  <a:solidFill>
                                    <a:schemeClr val="dk1"/>
                                  </a:solidFill>
                                  <a:latin typeface="Cambria Math" panose="02040503050406030204" pitchFamily="18" charset="0"/>
                                  <a:ea typeface="Nunito Sans"/>
                                  <a:cs typeface="Nunito Sans"/>
                                  <a:sym typeface="Nunito Sans"/>
                                </a:rPr>
                                <m:t>=−1</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𝑧</m:t>
                              </m:r>
                              <m:r>
                                <a:rPr lang="en-GB" sz="1600" b="0" i="1" u="none" strike="noStrike" cap="none" smtClean="0">
                                  <a:solidFill>
                                    <a:schemeClr val="dk1"/>
                                  </a:solidFill>
                                  <a:latin typeface="Cambria Math" panose="02040503050406030204" pitchFamily="18" charset="0"/>
                                  <a:ea typeface="Nunito Sans"/>
                                  <a:cs typeface="Nunito Sans"/>
                                  <a:sym typeface="Nunito Sans"/>
                                </a:rPr>
                                <m:t>=0.8</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𝑧</m:t>
                                  </m:r>
                                  <m:r>
                                    <a:rPr lang="en-GB" sz="2300" b="0" i="1" u="none" strike="noStrike" cap="none" smtClean="0">
                                      <a:solidFill>
                                        <a:schemeClr val="dk1"/>
                                      </a:solidFill>
                                      <a:latin typeface="Cambria Math" panose="02040503050406030204" pitchFamily="18" charset="0"/>
                                      <a:cs typeface="Times New Roman"/>
                                      <a:sym typeface="Times New Roman"/>
                                    </a:rPr>
                                    <m:t>−8</m:t>
                                  </m:r>
                                  <m:r>
                                    <a:rPr lang="en-GB" sz="2300" b="0" i="1" u="none" strike="noStrike" cap="none" smtClean="0">
                                      <a:solidFill>
                                        <a:schemeClr val="dk1"/>
                                      </a:solidFill>
                                      <a:latin typeface="Cambria Math" panose="02040503050406030204" pitchFamily="18" charset="0"/>
                                      <a:cs typeface="Times New Roman"/>
                                      <a:sym typeface="Times New Roman"/>
                                    </a:rPr>
                                    <m:t>𝑦</m:t>
                                  </m:r>
                                </m:num>
                                <m:den>
                                  <m:r>
                                    <a:rPr lang="en-GB" sz="2300" b="0" i="1" u="none" strike="noStrike" cap="none" smtClean="0">
                                      <a:solidFill>
                                        <a:schemeClr val="dk1"/>
                                      </a:solidFill>
                                      <a:latin typeface="Cambria Math" panose="02040503050406030204" pitchFamily="18" charset="0"/>
                                      <a:cs typeface="Times New Roman"/>
                                      <a:sym typeface="Times New Roman"/>
                                    </a:rPr>
                                    <m:t>𝑥</m:t>
                                  </m:r>
                                </m:den>
                              </m:f>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5B24D9C1-9236-3010-A012-2873A0DD656F}"/>
                  </a:ext>
                </a:extLst>
              </p:cNvPr>
              <p:cNvGraphicFramePr/>
              <p:nvPr>
                <p:extLst>
                  <p:ext uri="{D42A27DB-BD31-4B8C-83A1-F6EECF244321}">
                    <p14:modId xmlns:p14="http://schemas.microsoft.com/office/powerpoint/2010/main" val="2178699419"/>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1053"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884F45A0-7B06-8E55-FD79-FC99D8713AA1}"/>
                  </a:ext>
                </a:extLst>
              </p:cNvPr>
              <p:cNvGraphicFramePr>
                <a:graphicFrameLocks noGrp="1"/>
              </p:cNvGraphicFramePr>
              <p:nvPr>
                <p:extLst>
                  <p:ext uri="{D42A27DB-BD31-4B8C-83A1-F6EECF244321}">
                    <p14:modId xmlns:p14="http://schemas.microsoft.com/office/powerpoint/2010/main" val="406858620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made errors with negative numbers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−6</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divide by </a:t>
                          </a:r>
                          <a14:m>
                            <m:oMath xmlns:m="http://schemas.openxmlformats.org/officeDocument/2006/math">
                              <m:r>
                                <a:rPr lang="en-GB" sz="14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5</m:t>
                                  </m:r>
                                </m:num>
                                <m:den>
                                  <m:r>
                                    <a:rPr lang="en-GB" sz="1600" b="0" i="1" smtClean="0">
                                      <a:solidFill>
                                        <a:schemeClr val="tx1"/>
                                      </a:solidFill>
                                      <a:latin typeface="Cambria Math" panose="02040503050406030204" pitchFamily="18" charset="0"/>
                                    </a:rPr>
                                    <m:t>8</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several arithmetic errors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884F45A0-7B06-8E55-FD79-FC99D8713AA1}"/>
                  </a:ext>
                </a:extLst>
              </p:cNvPr>
              <p:cNvGraphicFramePr>
                <a:graphicFrameLocks noGrp="1"/>
              </p:cNvGraphicFramePr>
              <p:nvPr>
                <p:extLst>
                  <p:ext uri="{D42A27DB-BD31-4B8C-83A1-F6EECF244321}">
                    <p14:modId xmlns:p14="http://schemas.microsoft.com/office/powerpoint/2010/main" val="406858620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4616481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4C3E5BA0-5868-B2D8-8A5E-CDC40C410709}"/>
                  </a:ext>
                </a:extLst>
              </p:cNvPr>
              <p:cNvGraphicFramePr/>
              <p:nvPr>
                <p:extLst>
                  <p:ext uri="{D42A27DB-BD31-4B8C-83A1-F6EECF244321}">
                    <p14:modId xmlns:p14="http://schemas.microsoft.com/office/powerpoint/2010/main" val="3306480558"/>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𝑑</m:t>
                              </m:r>
                              <m:r>
                                <a:rPr lang="en-GB" sz="1600" b="0" i="1" u="none" strike="noStrike" cap="none" smtClean="0">
                                  <a:solidFill>
                                    <a:schemeClr val="dk1"/>
                                  </a:solidFill>
                                  <a:latin typeface="Cambria Math" panose="02040503050406030204" pitchFamily="18" charset="0"/>
                                  <a:ea typeface="Nunito Sans"/>
                                  <a:cs typeface="Nunito Sans"/>
                                  <a:sym typeface="Nunito Sans"/>
                                </a:rPr>
                                <m:t>=25</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𝑒</m:t>
                              </m:r>
                              <m:r>
                                <a:rPr lang="en-GB" sz="1600" b="0" i="1" u="none" strike="noStrike" cap="none" smtClean="0">
                                  <a:solidFill>
                                    <a:schemeClr val="dk1"/>
                                  </a:solidFill>
                                  <a:latin typeface="Cambria Math" panose="02040503050406030204" pitchFamily="18" charset="0"/>
                                  <a:ea typeface="Nunito Sans"/>
                                  <a:cs typeface="Nunito Sans"/>
                                  <a:sym typeface="Nunito Sans"/>
                                </a:rPr>
                                <m:t>=−9</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3</m:t>
                                  </m:r>
                                  <m:rad>
                                    <m:radPr>
                                      <m:degHide m:val="on"/>
                                      <m:ctrlPr>
                                        <a:rPr lang="en-GB" sz="2300" b="0" i="1" u="none" strike="noStrike" cap="none" smtClean="0">
                                          <a:solidFill>
                                            <a:schemeClr val="dk1"/>
                                          </a:solidFill>
                                          <a:latin typeface="Cambria Math" panose="02040503050406030204" pitchFamily="18" charset="0"/>
                                          <a:cs typeface="Times New Roman"/>
                                          <a:sym typeface="Times New Roman"/>
                                        </a:rPr>
                                      </m:ctrlPr>
                                    </m:radPr>
                                    <m:deg/>
                                    <m:e>
                                      <m:r>
                                        <a:rPr lang="en-GB" sz="2300" b="0" i="1" u="none" strike="noStrike" cap="none" smtClean="0">
                                          <a:solidFill>
                                            <a:schemeClr val="dk1"/>
                                          </a:solidFill>
                                          <a:latin typeface="Cambria Math" panose="02040503050406030204" pitchFamily="18" charset="0"/>
                                          <a:cs typeface="Times New Roman"/>
                                          <a:sym typeface="Times New Roman"/>
                                        </a:rPr>
                                        <m:t>𝑑</m:t>
                                      </m:r>
                                    </m:e>
                                  </m:rad>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𝑒</m:t>
                                  </m:r>
                                </m:num>
                                <m:den>
                                  <m:r>
                                    <a:rPr lang="en-GB" sz="2300" b="0" i="1" u="none" strike="noStrike" cap="none" smtClean="0">
                                      <a:solidFill>
                                        <a:schemeClr val="dk1"/>
                                      </a:solidFill>
                                      <a:latin typeface="Cambria Math" panose="02040503050406030204" pitchFamily="18" charset="0"/>
                                      <a:cs typeface="Times New Roman"/>
                                      <a:sym typeface="Times New Roman"/>
                                    </a:rPr>
                                    <m:t>4</m:t>
                                  </m:r>
                                </m:den>
                              </m:f>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4C3E5BA0-5868-B2D8-8A5E-CDC40C410709}"/>
                  </a:ext>
                </a:extLst>
              </p:cNvPr>
              <p:cNvGraphicFramePr/>
              <p:nvPr>
                <p:extLst>
                  <p:ext uri="{D42A27DB-BD31-4B8C-83A1-F6EECF244321}">
                    <p14:modId xmlns:p14="http://schemas.microsoft.com/office/powerpoint/2010/main" val="3306480558"/>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1053"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CD229CD7-0F45-3623-0680-8AA1B3DC77CD}"/>
                  </a:ext>
                </a:extLst>
              </p:cNvPr>
              <p:cNvGraphicFramePr>
                <a:graphicFrameLocks noGrp="1"/>
              </p:cNvGraphicFramePr>
              <p:nvPr>
                <p:extLst>
                  <p:ext uri="{D42A27DB-BD31-4B8C-83A1-F6EECF244321}">
                    <p14:modId xmlns:p14="http://schemas.microsoft.com/office/powerpoint/2010/main" val="248883735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6</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1.5</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a mistake subtracting a negative number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several arithmetic errors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attempted to include </a:t>
                          </a:r>
                          <a14:m>
                            <m:oMath xmlns:m="http://schemas.openxmlformats.org/officeDocument/2006/math">
                              <m:r>
                                <a:rPr lang="en-GB" sz="1400" b="0" i="1" smtClean="0">
                                  <a:solidFill>
                                    <a:schemeClr val="tx1"/>
                                  </a:solidFill>
                                  <a:latin typeface="Cambria Math" panose="02040503050406030204" pitchFamily="18" charset="0"/>
                                </a:rPr>
                                <m:t>𝑒</m:t>
                              </m:r>
                            </m:oMath>
                          </a14:m>
                          <a:r>
                            <a:rPr lang="en-GB" sz="1400" dirty="0">
                              <a:solidFill>
                                <a:schemeClr val="tx1"/>
                              </a:solidFill>
                              <a:latin typeface="Nunito" pitchFamily="2" charset="0"/>
                            </a:rPr>
                            <a:t> under the radical</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CD229CD7-0F45-3623-0680-8AA1B3DC77CD}"/>
                  </a:ext>
                </a:extLst>
              </p:cNvPr>
              <p:cNvGraphicFramePr>
                <a:graphicFrameLocks noGrp="1"/>
              </p:cNvGraphicFramePr>
              <p:nvPr>
                <p:extLst>
                  <p:ext uri="{D42A27DB-BD31-4B8C-83A1-F6EECF244321}">
                    <p14:modId xmlns:p14="http://schemas.microsoft.com/office/powerpoint/2010/main" val="248883735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6452756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82C50CF9-A7D1-5669-5033-891D6D56F590}"/>
                  </a:ext>
                </a:extLst>
              </p:cNvPr>
              <p:cNvGraphicFramePr/>
              <p:nvPr>
                <p:extLst>
                  <p:ext uri="{D42A27DB-BD31-4B8C-83A1-F6EECF244321}">
                    <p14:modId xmlns:p14="http://schemas.microsoft.com/office/powerpoint/2010/main" val="3627632919"/>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3</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4</m:t>
                                  </m:r>
                                </m:den>
                              </m:f>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𝑦</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1</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4</m:t>
                                  </m:r>
                                </m:den>
                              </m:f>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𝑥𝑦</m:t>
                              </m:r>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82C50CF9-A7D1-5669-5033-891D6D56F590}"/>
                  </a:ext>
                </a:extLst>
              </p:cNvPr>
              <p:cNvGraphicFramePr/>
              <p:nvPr>
                <p:extLst>
                  <p:ext uri="{D42A27DB-BD31-4B8C-83A1-F6EECF244321}">
                    <p14:modId xmlns:p14="http://schemas.microsoft.com/office/powerpoint/2010/main" val="3627632919"/>
                  </p:ext>
                </p:extLst>
              </p:nvPr>
            </p:nvGraphicFramePr>
            <p:xfrm>
              <a:off x="108044" y="862525"/>
              <a:ext cx="5262383" cy="1153968"/>
            </p:xfrm>
            <a:graphic>
              <a:graphicData uri="http://schemas.openxmlformats.org/drawingml/2006/table">
                <a:tbl>
                  <a:tblPr firstRow="1" bandRow="1">
                    <a:noFill/>
                    <a:tableStyleId>{A6BA4920-4505-4A8C-96F8-C5BF0228D626}</a:tableStyleId>
                  </a:tblPr>
                  <a:tblGrid>
                    <a:gridCol w="5262383">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6" t="-526" r="-347"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EAF478B1-C519-D6F6-DF97-CC3E39E835E2}"/>
                  </a:ext>
                </a:extLst>
              </p:cNvPr>
              <p:cNvGraphicFramePr>
                <a:graphicFrameLocks noGrp="1"/>
              </p:cNvGraphicFramePr>
              <p:nvPr>
                <p:extLst>
                  <p:ext uri="{D42A27DB-BD31-4B8C-83A1-F6EECF244321}">
                    <p14:modId xmlns:p14="http://schemas.microsoft.com/office/powerpoint/2010/main" val="210382772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13</m:t>
                                  </m:r>
                                </m:num>
                                <m:den>
                                  <m:r>
                                    <a:rPr lang="en-GB" sz="1600" b="0" i="1" smtClean="0">
                                      <a:solidFill>
                                        <a:schemeClr val="tx1"/>
                                      </a:solidFill>
                                      <a:latin typeface="Cambria Math" panose="02040503050406030204" pitchFamily="18" charset="0"/>
                                    </a:rPr>
                                    <m:t>16</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added the value of </a:t>
                          </a:r>
                          <a14:m>
                            <m:oMath xmlns:m="http://schemas.openxmlformats.org/officeDocument/2006/math">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𝑦</m:t>
                                  </m:r>
                                </m:e>
                                <m:sup>
                                  <m:r>
                                    <a:rPr lang="en-GB" sz="14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4</m:t>
                                  </m:r>
                                </m:den>
                              </m:f>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multiply denominators 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11</m:t>
                                  </m:r>
                                </m:num>
                                <m:den>
                                  <m:r>
                                    <a:rPr lang="en-GB" sz="1600" b="0" i="1" smtClean="0">
                                      <a:solidFill>
                                        <a:srgbClr val="00BC89"/>
                                      </a:solidFill>
                                      <a:latin typeface="Cambria Math" panose="02040503050406030204" pitchFamily="18" charset="0"/>
                                    </a:rPr>
                                    <m:t>16</m:t>
                                  </m:r>
                                </m:den>
                              </m:f>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19</m:t>
                                  </m:r>
                                </m:num>
                                <m:den>
                                  <m:r>
                                    <a:rPr lang="en-GB" sz="1600" b="0" i="1" smtClean="0">
                                      <a:solidFill>
                                        <a:schemeClr val="tx1"/>
                                      </a:solidFill>
                                      <a:latin typeface="Cambria Math" panose="02040503050406030204" pitchFamily="18" charset="0"/>
                                    </a:rPr>
                                    <m:t>16</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doubled variables instead of squaring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EAF478B1-C519-D6F6-DF97-CC3E39E835E2}"/>
                  </a:ext>
                </a:extLst>
              </p:cNvPr>
              <p:cNvGraphicFramePr>
                <a:graphicFrameLocks noGrp="1"/>
              </p:cNvGraphicFramePr>
              <p:nvPr>
                <p:extLst>
                  <p:ext uri="{D42A27DB-BD31-4B8C-83A1-F6EECF244321}">
                    <p14:modId xmlns:p14="http://schemas.microsoft.com/office/powerpoint/2010/main" val="210382772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8003312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ECB0746-D524-426A-6843-7C82514D8362}"/>
                  </a:ext>
                </a:extLst>
              </p:cNvPr>
              <p:cNvGraphicFramePr/>
              <p:nvPr>
                <p:extLst>
                  <p:ext uri="{D42A27DB-BD31-4B8C-83A1-F6EECF244321}">
                    <p14:modId xmlns:p14="http://schemas.microsoft.com/office/powerpoint/2010/main" val="605639952"/>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Given a force applied,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𝐹</m:t>
                              </m:r>
                              <m:r>
                                <a:rPr lang="en-GB" sz="1600" b="0" i="1" u="none" strike="noStrike" cap="none" smtClean="0">
                                  <a:solidFill>
                                    <a:schemeClr val="dk1"/>
                                  </a:solidFill>
                                  <a:latin typeface="Cambria Math" panose="02040503050406030204" pitchFamily="18" charset="0"/>
                                  <a:ea typeface="Nunito Sans"/>
                                  <a:cs typeface="Nunito Sans"/>
                                  <a:sym typeface="Nunito Sans"/>
                                </a:rPr>
                                <m:t>=3.5</m:t>
                              </m:r>
                              <m:r>
                                <a:rPr lang="en-GB" sz="1600" b="0" i="1" u="none" strike="noStrike" cap="none" smtClean="0">
                                  <a:solidFill>
                                    <a:schemeClr val="dk1"/>
                                  </a:solidFill>
                                  <a:latin typeface="Cambria Math" panose="02040503050406030204" pitchFamily="18" charset="0"/>
                                  <a:ea typeface="Nunito Sans"/>
                                  <a:cs typeface="Nunito Sans"/>
                                  <a:sym typeface="Nunito Sans"/>
                                </a:rPr>
                                <m:t>𝑁</m:t>
                              </m:r>
                            </m:oMath>
                          </a14:m>
                          <a:r>
                            <a:rPr lang="en-GB" sz="1600" b="0" u="none" strike="noStrike" cap="none" dirty="0">
                              <a:solidFill>
                                <a:schemeClr val="dk1"/>
                              </a:solidFill>
                              <a:latin typeface="Nunito Sans"/>
                              <a:ea typeface="Nunito Sans"/>
                              <a:cs typeface="Nunito Sans"/>
                              <a:sym typeface="Nunito Sans"/>
                            </a:rPr>
                            <a:t> and a distance moved,</a:t>
                          </a:r>
                          <a:r>
                            <a:rPr lang="en-GB"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𝑑</m:t>
                              </m:r>
                              <m:r>
                                <a:rPr lang="en-GB" sz="1600" b="0" i="1" u="none" strike="noStrike" cap="none" baseline="0" smtClean="0">
                                  <a:solidFill>
                                    <a:schemeClr val="dk1"/>
                                  </a:solidFill>
                                  <a:latin typeface="Cambria Math" panose="02040503050406030204" pitchFamily="18" charset="0"/>
                                  <a:ea typeface="Nunito Sans"/>
                                  <a:cs typeface="Nunito Sans"/>
                                  <a:sym typeface="Nunito Sans"/>
                                </a:rPr>
                                <m:t>=5</m:t>
                              </m:r>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𝑚</m:t>
                              </m:r>
                            </m:oMath>
                          </a14:m>
                          <a:r>
                            <a:rPr lang="en-GB" sz="1600" b="0" u="none" strike="noStrike" cap="none" dirty="0">
                              <a:solidFill>
                                <a:schemeClr val="dk1"/>
                              </a:solidFill>
                              <a:latin typeface="Nunito Sans"/>
                              <a:ea typeface="Nunito Sans"/>
                              <a:cs typeface="Nunito Sans"/>
                              <a:sym typeface="Nunito Sans"/>
                            </a:rPr>
                            <a:t>, calculate the work done,</a:t>
                          </a:r>
                          <a:r>
                            <a:rPr lang="en-GB" sz="1600" b="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𝑊</m:t>
                              </m:r>
                            </m:oMath>
                          </a14:m>
                          <a:r>
                            <a:rPr lang="en-GB" sz="1600" b="0" u="none" strike="noStrike" cap="none" dirty="0">
                              <a:solidFill>
                                <a:schemeClr val="dk1"/>
                              </a:solidFill>
                              <a:latin typeface="Nunito Sans"/>
                              <a:ea typeface="Nunito Sans"/>
                              <a:cs typeface="Nunito Sans"/>
                              <a:sym typeface="Nunito Sans"/>
                            </a:rPr>
                            <a:t>, in joules</a:t>
                          </a:r>
                          <a:r>
                            <a:rPr lang="en-GB" sz="1600" b="0" u="none" strike="noStrike" cap="none" baseline="0" dirty="0">
                              <a:solidFill>
                                <a:schemeClr val="dk1"/>
                              </a:solidFill>
                              <a:latin typeface="Nunito Sans"/>
                              <a:ea typeface="Nunito Sans"/>
                              <a:cs typeface="Nunito Sans"/>
                              <a:sym typeface="Nunito Sans"/>
                            </a:rPr>
                            <a:t> (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𝐽</m:t>
                              </m:r>
                            </m:oMath>
                          </a14:m>
                          <a:r>
                            <a:rPr lang="en-GB" sz="1600" b="0" u="none" strike="noStrike" cap="none" dirty="0">
                              <a:solidFill>
                                <a:schemeClr val="dk1"/>
                              </a:solidFill>
                              <a:latin typeface="Nunito Sans"/>
                              <a:ea typeface="Nunito Sans"/>
                              <a:cs typeface="Nunito Sans"/>
                              <a:sym typeface="Nunito Sans"/>
                            </a:rPr>
                            <a:t> ) using the formula:</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𝑊</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𝐹𝑑</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ECB0746-D524-426A-6843-7C82514D8362}"/>
                  </a:ext>
                </a:extLst>
              </p:cNvPr>
              <p:cNvGraphicFramePr/>
              <p:nvPr>
                <p:extLst>
                  <p:ext uri="{D42A27DB-BD31-4B8C-83A1-F6EECF244321}">
                    <p14:modId xmlns:p14="http://schemas.microsoft.com/office/powerpoint/2010/main" val="605639952"/>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2FB018D9-6CDA-E812-F367-E5F8C725F709}"/>
                  </a:ext>
                </a:extLst>
              </p:cNvPr>
              <p:cNvGraphicFramePr>
                <a:graphicFrameLocks noGrp="1"/>
              </p:cNvGraphicFramePr>
              <p:nvPr>
                <p:extLst>
                  <p:ext uri="{D42A27DB-BD31-4B8C-83A1-F6EECF244321}">
                    <p14:modId xmlns:p14="http://schemas.microsoft.com/office/powerpoint/2010/main" val="408811728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8.5 </m:t>
                              </m:r>
                              <m:r>
                                <a:rPr lang="en-GB" sz="1600" b="0" i="1" smtClean="0">
                                  <a:solidFill>
                                    <a:schemeClr val="tx1"/>
                                  </a:solidFill>
                                  <a:latin typeface="Cambria Math" panose="02040503050406030204" pitchFamily="18" charset="0"/>
                                </a:rPr>
                                <m:t>𝐽</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found the sum, not the product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17.5 </m:t>
                              </m:r>
                              <m:r>
                                <a:rPr lang="en-GB" sz="1600" b="0" i="1" smtClean="0">
                                  <a:solidFill>
                                    <a:srgbClr val="00BC89"/>
                                  </a:solidFill>
                                  <a:latin typeface="Cambria Math" panose="02040503050406030204" pitchFamily="18" charset="0"/>
                                </a:rPr>
                                <m:t>𝐽</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15 </m:t>
                              </m:r>
                              <m:r>
                                <a:rPr lang="en-GB" sz="1600" b="0" i="1" smtClean="0">
                                  <a:solidFill>
                                    <a:schemeClr val="tx1"/>
                                  </a:solidFill>
                                  <a:latin typeface="Cambria Math" panose="02040503050406030204" pitchFamily="18" charset="0"/>
                                </a:rPr>
                                <m:t>𝐽</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3.58 </m:t>
                              </m:r>
                              <m:r>
                                <a:rPr lang="en-GB" sz="1600" b="0" i="1" smtClean="0">
                                  <a:solidFill>
                                    <a:schemeClr val="tx1"/>
                                  </a:solidFill>
                                  <a:latin typeface="Cambria Math" panose="02040503050406030204" pitchFamily="18" charset="0"/>
                                </a:rPr>
                                <m:t>𝐽</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how to substitute into a formula</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4" name="Table 3">
                <a:extLst>
                  <a:ext uri="{FF2B5EF4-FFF2-40B4-BE49-F238E27FC236}">
                    <a16:creationId xmlns:a16="http://schemas.microsoft.com/office/drawing/2014/main" id="{2FB018D9-6CDA-E812-F367-E5F8C725F709}"/>
                  </a:ext>
                </a:extLst>
              </p:cNvPr>
              <p:cNvGraphicFramePr>
                <a:graphicFrameLocks noGrp="1"/>
              </p:cNvGraphicFramePr>
              <p:nvPr>
                <p:extLst>
                  <p:ext uri="{D42A27DB-BD31-4B8C-83A1-F6EECF244321}">
                    <p14:modId xmlns:p14="http://schemas.microsoft.com/office/powerpoint/2010/main" val="408811728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7779142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ED127355-21D2-2843-13A6-8C2D1B24AAA0}"/>
                  </a:ext>
                </a:extLst>
              </p:cNvPr>
              <p:cNvGraphicFramePr/>
              <p:nvPr>
                <p:extLst>
                  <p:ext uri="{D42A27DB-BD31-4B8C-83A1-F6EECF244321}">
                    <p14:modId xmlns:p14="http://schemas.microsoft.com/office/powerpoint/2010/main" val="1755805177"/>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𝐶</m:t>
                              </m:r>
                            </m:oMath>
                          </a14:m>
                          <a:r>
                            <a:rPr lang="en-GB" sz="1600" b="0" u="none" strike="noStrike" cap="none" dirty="0">
                              <a:solidFill>
                                <a:schemeClr val="dk1"/>
                              </a:solidFill>
                              <a:latin typeface="Nunito Sans"/>
                              <a:ea typeface="Nunito Sans"/>
                              <a:cs typeface="Nunito Sans"/>
                              <a:sym typeface="Nunito Sans"/>
                            </a:rPr>
                            <a:t> is the cost in pounds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m:t>
                              </m:r>
                            </m:oMath>
                          </a14:m>
                          <a:r>
                            <a:rPr lang="en-GB" sz="1600" b="0" u="none" strike="noStrike" cap="none"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𝑑</m:t>
                              </m:r>
                            </m:oMath>
                          </a14:m>
                          <a:r>
                            <a:rPr lang="en-GB" sz="1600" b="0" u="none" strike="noStrike" cap="none" dirty="0">
                              <a:solidFill>
                                <a:schemeClr val="dk1"/>
                              </a:solidFill>
                              <a:latin typeface="Nunito Sans"/>
                              <a:ea typeface="Nunito Sans"/>
                              <a:cs typeface="Nunito Sans"/>
                              <a:sym typeface="Nunito Sans"/>
                            </a:rPr>
                            <a:t> is the number of days, find the cost of hiring a car for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600" b="0" u="none" strike="noStrike" cap="none" dirty="0">
                              <a:solidFill>
                                <a:schemeClr val="dk1"/>
                              </a:solidFill>
                              <a:latin typeface="Nunito Sans"/>
                              <a:ea typeface="Nunito Sans"/>
                              <a:cs typeface="Nunito Sans"/>
                              <a:sym typeface="Nunito Sans"/>
                            </a:rPr>
                            <a:t> days when</a:t>
                          </a:r>
                          <a:r>
                            <a:rPr lang="en-GB" sz="1600" b="0" u="none" strike="noStrike" cap="none" baseline="0" dirty="0">
                              <a:solidFill>
                                <a:schemeClr val="dk1"/>
                              </a:solidFill>
                              <a:latin typeface="Nunito Sans"/>
                              <a:ea typeface="Nunito Sans"/>
                              <a:cs typeface="Nunito Sans"/>
                              <a:sym typeface="Nunito Sans"/>
                            </a:rPr>
                            <a:t> the following formula is used:</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𝐶</m:t>
                              </m:r>
                              <m:r>
                                <a:rPr lang="en-GB" sz="2300" b="0" i="1" u="none" strike="noStrike" cap="none" smtClean="0">
                                  <a:solidFill>
                                    <a:schemeClr val="dk1"/>
                                  </a:solidFill>
                                  <a:latin typeface="Cambria Math" panose="02040503050406030204" pitchFamily="18" charset="0"/>
                                  <a:cs typeface="Times New Roman"/>
                                  <a:sym typeface="Times New Roman"/>
                                </a:rPr>
                                <m:t>=65+22</m:t>
                              </m:r>
                              <m:r>
                                <a:rPr lang="en-GB" sz="2300" b="0" i="1" u="none" strike="noStrike" cap="none" smtClean="0">
                                  <a:solidFill>
                                    <a:schemeClr val="dk1"/>
                                  </a:solidFill>
                                  <a:latin typeface="Cambria Math" panose="02040503050406030204" pitchFamily="18" charset="0"/>
                                  <a:cs typeface="Times New Roman"/>
                                  <a:sym typeface="Times New Roman"/>
                                </a:rPr>
                                <m:t>𝑑</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ED127355-21D2-2843-13A6-8C2D1B24AAA0}"/>
                  </a:ext>
                </a:extLst>
              </p:cNvPr>
              <p:cNvGraphicFramePr/>
              <p:nvPr>
                <p:extLst>
                  <p:ext uri="{D42A27DB-BD31-4B8C-83A1-F6EECF244321}">
                    <p14:modId xmlns:p14="http://schemas.microsoft.com/office/powerpoint/2010/main" val="1755805177"/>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4" name="Table 3">
                <a:extLst>
                  <a:ext uri="{FF2B5EF4-FFF2-40B4-BE49-F238E27FC236}">
                    <a16:creationId xmlns:a16="http://schemas.microsoft.com/office/drawing/2014/main" id="{6D0445E2-90C1-5D7B-C0CD-9705EC221FEE}"/>
                  </a:ext>
                </a:extLst>
              </p:cNvPr>
              <p:cNvGraphicFramePr>
                <a:graphicFrameLocks noGrp="1"/>
              </p:cNvGraphicFramePr>
              <p:nvPr>
                <p:extLst>
                  <p:ext uri="{D42A27DB-BD31-4B8C-83A1-F6EECF244321}">
                    <p14:modId xmlns:p14="http://schemas.microsoft.com/office/powerpoint/2010/main" val="2738474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£87</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did not multiply the variable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£197</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£291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how to substitute into a formula</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£132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add on the constant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4" name="Table 3">
                <a:extLst>
                  <a:ext uri="{FF2B5EF4-FFF2-40B4-BE49-F238E27FC236}">
                    <a16:creationId xmlns:a16="http://schemas.microsoft.com/office/drawing/2014/main" id="{6D0445E2-90C1-5D7B-C0CD-9705EC221FEE}"/>
                  </a:ext>
                </a:extLst>
              </p:cNvPr>
              <p:cNvGraphicFramePr>
                <a:graphicFrameLocks noGrp="1"/>
              </p:cNvGraphicFramePr>
              <p:nvPr>
                <p:extLst>
                  <p:ext uri="{D42A27DB-BD31-4B8C-83A1-F6EECF244321}">
                    <p14:modId xmlns:p14="http://schemas.microsoft.com/office/powerpoint/2010/main" val="2738474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5811050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21173F4B-44A0-1752-E00A-6443E738567E}"/>
                  </a:ext>
                </a:extLst>
              </p:cNvPr>
              <p:cNvGraphicFramePr/>
              <p:nvPr>
                <p:extLst>
                  <p:ext uri="{D42A27DB-BD31-4B8C-83A1-F6EECF244321}">
                    <p14:modId xmlns:p14="http://schemas.microsoft.com/office/powerpoint/2010/main" val="1312155386"/>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=8</m:t>
                              </m:r>
                            </m:oMath>
                          </a14:m>
                          <a:r>
                            <a:rPr lang="en-GB" sz="1600" b="0" u="none" strike="noStrike" cap="none" baseline="0" dirty="0">
                              <a:solidFill>
                                <a:schemeClr val="dk1"/>
                              </a:solidFill>
                              <a:latin typeface="Nunito Sans"/>
                              <a:ea typeface="Nunito Sans"/>
                              <a:cs typeface="Nunito Sans"/>
                              <a:sym typeface="Nunito Sans"/>
                            </a:rPr>
                            <a:t> and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𝑦</m:t>
                              </m:r>
                              <m:r>
                                <a:rPr lang="en-GB" sz="1600" b="0" i="1" u="none" strike="noStrike" cap="none" baseline="0" smtClean="0">
                                  <a:solidFill>
                                    <a:schemeClr val="dk1"/>
                                  </a:solidFill>
                                  <a:latin typeface="Cambria Math" panose="02040503050406030204" pitchFamily="18" charset="0"/>
                                  <a:ea typeface="Nunito Sans"/>
                                  <a:cs typeface="Nunito Sans"/>
                                  <a:sym typeface="Nunito Sans"/>
                                </a:rPr>
                                <m:t>=6</m:t>
                              </m:r>
                            </m:oMath>
                          </a14:m>
                          <a:r>
                            <a:rPr lang="en-GB" sz="1600" b="0" u="none" strike="noStrike" cap="none" baseline="0" dirty="0">
                              <a:solidFill>
                                <a:schemeClr val="dk1"/>
                              </a:solidFill>
                              <a:latin typeface="Nunito Sans"/>
                              <a:ea typeface="Nunito Sans"/>
                              <a:cs typeface="Nunito Sans"/>
                              <a:sym typeface="Nunito Sans"/>
                            </a:rPr>
                            <a:t>, evaluate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𝑧</m:t>
                              </m:r>
                            </m:oMath>
                          </a14:m>
                          <a:r>
                            <a:rPr lang="en-GB" sz="1600" b="0" u="none" strike="noStrike" cap="none" baseline="0" dirty="0">
                              <a:solidFill>
                                <a:schemeClr val="dk1"/>
                              </a:solidFill>
                              <a:latin typeface="Nunito Sans"/>
                              <a:ea typeface="Nunito Sans"/>
                              <a:cs typeface="Nunito Sans"/>
                              <a:sym typeface="Nunito Sans"/>
                            </a:rPr>
                            <a:t> when:</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𝑧</m:t>
                              </m:r>
                              <m:r>
                                <a:rPr lang="en-GB" sz="2300" b="0" i="1" u="none" strike="noStrike" cap="none" smtClean="0">
                                  <a:solidFill>
                                    <a:schemeClr val="dk1"/>
                                  </a:solidFill>
                                  <a:latin typeface="Cambria Math" panose="02040503050406030204" pitchFamily="18" charset="0"/>
                                  <a:cs typeface="Times New Roman"/>
                                  <a:sym typeface="Times New Roman"/>
                                </a:rPr>
                                <m:t>=</m:t>
                              </m:r>
                              <m:rad>
                                <m:radPr>
                                  <m:degHide m:val="on"/>
                                  <m:ctrlPr>
                                    <a:rPr lang="en-GB" sz="2300" b="0" i="1" u="none" strike="noStrike" cap="none" smtClean="0">
                                      <a:solidFill>
                                        <a:schemeClr val="dk1"/>
                                      </a:solidFill>
                                      <a:latin typeface="Cambria Math" panose="02040503050406030204" pitchFamily="18" charset="0"/>
                                      <a:cs typeface="Times New Roman"/>
                                      <a:sym typeface="Times New Roman"/>
                                    </a:rPr>
                                  </m:ctrlPr>
                                </m:radPr>
                                <m:deg/>
                                <m:e>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e>
                              </m:ra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21173F4B-44A0-1752-E00A-6443E738567E}"/>
                  </a:ext>
                </a:extLst>
              </p:cNvPr>
              <p:cNvGraphicFramePr/>
              <p:nvPr>
                <p:extLst>
                  <p:ext uri="{D42A27DB-BD31-4B8C-83A1-F6EECF244321}">
                    <p14:modId xmlns:p14="http://schemas.microsoft.com/office/powerpoint/2010/main" val="1312155386"/>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B7379174-43B0-C7E7-4495-975AD62AC6B1}"/>
                  </a:ext>
                </a:extLst>
              </p:cNvPr>
              <p:cNvGraphicFramePr>
                <a:graphicFrameLocks noGrp="1"/>
              </p:cNvGraphicFramePr>
              <p:nvPr>
                <p:extLst>
                  <p:ext uri="{D42A27DB-BD31-4B8C-83A1-F6EECF244321}">
                    <p14:modId xmlns:p14="http://schemas.microsoft.com/office/powerpoint/2010/main" val="16771143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100</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did not square root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ad>
                                <m:radPr>
                                  <m:degHide m:val="on"/>
                                  <m:ctrlPr>
                                    <a:rPr lang="en-GB" sz="1600" b="0" i="1" smtClean="0">
                                      <a:solidFill>
                                        <a:schemeClr val="tx1"/>
                                      </a:solidFill>
                                      <a:latin typeface="Cambria Math" panose="02040503050406030204" pitchFamily="18" charset="0"/>
                                    </a:rPr>
                                  </m:ctrlPr>
                                </m:radPr>
                                <m:deg/>
                                <m:e>
                                  <m:r>
                                    <a:rPr lang="en-GB" sz="1600" b="0" i="1" smtClean="0">
                                      <a:solidFill>
                                        <a:schemeClr val="tx1"/>
                                      </a:solidFill>
                                      <a:latin typeface="Cambria Math" panose="02040503050406030204" pitchFamily="18" charset="0"/>
                                    </a:rPr>
                                    <m:t>14</m:t>
                                  </m:r>
                                </m:e>
                              </m:rad>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square </a:t>
                          </a:r>
                          <a14:m>
                            <m:oMath xmlns:m="http://schemas.openxmlformats.org/officeDocument/2006/math">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10</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added variables before squaring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B7379174-43B0-C7E7-4495-975AD62AC6B1}"/>
                  </a:ext>
                </a:extLst>
              </p:cNvPr>
              <p:cNvGraphicFramePr>
                <a:graphicFrameLocks noGrp="1"/>
              </p:cNvGraphicFramePr>
              <p:nvPr>
                <p:extLst>
                  <p:ext uri="{D42A27DB-BD31-4B8C-83A1-F6EECF244321}">
                    <p14:modId xmlns:p14="http://schemas.microsoft.com/office/powerpoint/2010/main" val="16771143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7233000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2130F9F-147B-47DA-4C09-32F2AD3DE86B}"/>
                  </a:ext>
                </a:extLst>
              </p:cNvPr>
              <p:cNvGraphicFramePr/>
              <p:nvPr>
                <p:extLst>
                  <p:ext uri="{D42A27DB-BD31-4B8C-83A1-F6EECF244321}">
                    <p14:modId xmlns:p14="http://schemas.microsoft.com/office/powerpoint/2010/main" val="3348958799"/>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21) Calculate the area of a circle with diameter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10 </m:t>
                              </m:r>
                              <m:r>
                                <a:rPr lang="en-GB" sz="1600" b="0" i="1" u="none" strike="noStrike" cap="none" smtClean="0">
                                  <a:solidFill>
                                    <a:schemeClr val="dk1"/>
                                  </a:solidFill>
                                  <a:latin typeface="Cambria Math" panose="02040503050406030204" pitchFamily="18" charset="0"/>
                                  <a:ea typeface="Nunito Sans"/>
                                  <a:cs typeface="Nunito Sans"/>
                                  <a:sym typeface="Nunito Sans"/>
                                </a:rPr>
                                <m:t>𝑐𝑚</m:t>
                              </m:r>
                            </m:oMath>
                          </a14:m>
                          <a:r>
                            <a:rPr lang="en-GB" sz="1600" b="0" u="none" strike="noStrike" cap="none" baseline="0" dirty="0">
                              <a:solidFill>
                                <a:schemeClr val="dk1"/>
                              </a:solidFill>
                              <a:latin typeface="Nunito Sans"/>
                              <a:ea typeface="Nunito Sans"/>
                              <a:cs typeface="Nunito Sans"/>
                              <a:sym typeface="Nunito Sans"/>
                            </a:rPr>
                            <a:t>. </a:t>
                          </a:r>
                        </a:p>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baseline="0" dirty="0">
                              <a:solidFill>
                                <a:schemeClr val="dk1"/>
                              </a:solidFill>
                              <a:latin typeface="Nunito Sans"/>
                              <a:ea typeface="Nunito Sans"/>
                              <a:cs typeface="Nunito Sans"/>
                              <a:sym typeface="Nunito Sans"/>
                            </a:rPr>
                            <a:t>       Give your answer in terms of </a:t>
                          </a:r>
                          <a14:m>
                            <m:oMath xmlns:m="http://schemas.openxmlformats.org/officeDocument/2006/math">
                              <m:r>
                                <a:rPr lang="en-GB" sz="1600" b="0" i="1" u="none" strike="noStrike" cap="none" baseline="0" smtClean="0">
                                  <a:solidFill>
                                    <a:schemeClr val="dk1"/>
                                  </a:solidFill>
                                  <a:latin typeface="Cambria Math" panose="02040503050406030204" pitchFamily="18" charset="0"/>
                                  <a:ea typeface="Nunito Sans"/>
                                  <a:cs typeface="Nunito Sans"/>
                                  <a:sym typeface="Nunito Sans"/>
                                </a:rPr>
                                <m:t>𝜋</m:t>
                              </m:r>
                            </m:oMath>
                          </a14:m>
                          <a:r>
                            <a:rPr lang="en-GB"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2130F9F-147B-47DA-4C09-32F2AD3DE86B}"/>
                  </a:ext>
                </a:extLst>
              </p:cNvPr>
              <p:cNvGraphicFramePr/>
              <p:nvPr>
                <p:extLst>
                  <p:ext uri="{D42A27DB-BD31-4B8C-83A1-F6EECF244321}">
                    <p14:modId xmlns:p14="http://schemas.microsoft.com/office/powerpoint/2010/main" val="3348958799"/>
                  </p:ext>
                </p:extLst>
              </p:nvPr>
            </p:nvGraphicFramePr>
            <p:xfrm>
              <a:off x="108044" y="862525"/>
              <a:ext cx="8487316" cy="1153968"/>
            </p:xfrm>
            <a:graphic>
              <a:graphicData uri="http://schemas.openxmlformats.org/drawingml/2006/table">
                <a:tbl>
                  <a:tblPr firstRow="1" bandRow="1">
                    <a:noFill/>
                    <a:tableStyleId>{A6BA4920-4505-4A8C-96F8-C5BF0228D626}</a:tableStyleId>
                  </a:tblPr>
                  <a:tblGrid>
                    <a:gridCol w="848731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1053" r="-215"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AE75C9F6-2A7C-7E64-402E-E560ED99D0AC}"/>
                  </a:ext>
                </a:extLst>
              </p:cNvPr>
              <p:cNvGraphicFramePr>
                <a:graphicFrameLocks noGrp="1"/>
              </p:cNvGraphicFramePr>
              <p:nvPr>
                <p:extLst>
                  <p:ext uri="{D42A27DB-BD31-4B8C-83A1-F6EECF244321}">
                    <p14:modId xmlns:p14="http://schemas.microsoft.com/office/powerpoint/2010/main" val="3401672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25 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2</m:t>
                                  </m:r>
                                </m:sup>
                              </m:sSup>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ignored </a:t>
                          </a:r>
                          <a14:m>
                            <m:oMath xmlns:m="http://schemas.openxmlformats.org/officeDocument/2006/math">
                              <m:r>
                                <a:rPr lang="en-GB" sz="1400" b="0" i="1" smtClean="0">
                                  <a:solidFill>
                                    <a:schemeClr val="tx1"/>
                                  </a:solidFill>
                                  <a:latin typeface="Cambria Math" panose="02040503050406030204" pitchFamily="18" charset="0"/>
                                </a:rPr>
                                <m:t>𝜋</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10</m:t>
                              </m:r>
                              <m:r>
                                <a:rPr lang="en-GB" sz="1600" b="0" i="1" smtClean="0">
                                  <a:solidFill>
                                    <a:schemeClr val="tx1"/>
                                  </a:solidFill>
                                  <a:latin typeface="Cambria Math" panose="02040503050406030204" pitchFamily="18" charset="0"/>
                                </a:rPr>
                                <m:t>𝜋</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2</m:t>
                                  </m:r>
                                </m:sup>
                              </m:sSup>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incorrectly evaluated </a:t>
                          </a:r>
                          <a14:m>
                            <m:oMath xmlns:m="http://schemas.openxmlformats.org/officeDocument/2006/math">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𝑟</m:t>
                                  </m:r>
                                </m:e>
                                <m:sup>
                                  <m:r>
                                    <a:rPr lang="en-GB" sz="1400" b="0" i="1" smtClean="0">
                                      <a:solidFill>
                                        <a:schemeClr val="tx1"/>
                                      </a:solidFill>
                                      <a:latin typeface="Cambria Math" panose="02040503050406030204" pitchFamily="18" charset="0"/>
                                    </a:rPr>
                                    <m:t>2</m:t>
                                  </m:r>
                                </m:sup>
                              </m:sSup>
                            </m:oMath>
                          </a14:m>
                          <a:r>
                            <a:rPr lang="en-GB" sz="1400" dirty="0">
                              <a:solidFill>
                                <a:schemeClr val="tx1"/>
                              </a:solidFill>
                              <a:latin typeface="Nunito" pitchFamily="2" charset="0"/>
                            </a:rPr>
                            <a:t> as </a:t>
                          </a:r>
                          <a14:m>
                            <m:oMath xmlns:m="http://schemas.openxmlformats.org/officeDocument/2006/math">
                              <m:r>
                                <a:rPr lang="en-GB" sz="1400" b="0" i="1" smtClean="0">
                                  <a:solidFill>
                                    <a:schemeClr val="tx1"/>
                                  </a:solidFill>
                                  <a:latin typeface="Cambria Math" panose="02040503050406030204" pitchFamily="18" charset="0"/>
                                </a:rPr>
                                <m:t>𝑟</m:t>
                              </m:r>
                              <m:r>
                                <a:rPr lang="en-GB" sz="14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10 </m:t>
                              </m:r>
                              <m:r>
                                <a:rPr lang="en-GB" sz="1600" b="0" i="1" smtClean="0">
                                  <a:solidFill>
                                    <a:schemeClr val="tx1"/>
                                  </a:solidFill>
                                  <a:latin typeface="Cambria Math" panose="02040503050406030204" pitchFamily="18" charset="0"/>
                                </a:rPr>
                                <m:t>𝜋</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confused the formula for area and circumference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25</m:t>
                              </m:r>
                              <m:r>
                                <a:rPr lang="en-GB" sz="1600" b="0" i="1" smtClean="0">
                                  <a:solidFill>
                                    <a:srgbClr val="00BC89"/>
                                  </a:solidFill>
                                  <a:latin typeface="Cambria Math" panose="02040503050406030204" pitchFamily="18" charset="0"/>
                                </a:rPr>
                                <m:t>𝜋</m:t>
                              </m:r>
                              <m:r>
                                <a:rPr lang="en-GB" sz="1600" b="0" i="1" smtClean="0">
                                  <a:solidFill>
                                    <a:srgbClr val="00BC89"/>
                                  </a:solidFill>
                                  <a:latin typeface="Cambria Math" panose="02040503050406030204" pitchFamily="18" charset="0"/>
                                </a:rPr>
                                <m:t> </m:t>
                              </m:r>
                              <m:r>
                                <a:rPr lang="en-GB" sz="1600" b="0" i="1" smtClean="0">
                                  <a:solidFill>
                                    <a:srgbClr val="00BC89"/>
                                  </a:solidFill>
                                  <a:latin typeface="Cambria Math" panose="02040503050406030204" pitchFamily="18" charset="0"/>
                                </a:rPr>
                                <m:t>𝑐</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𝑚</m:t>
                                  </m:r>
                                </m:e>
                                <m:sup>
                                  <m:r>
                                    <a:rPr lang="en-GB" sz="1600" b="0" i="1" smtClean="0">
                                      <a:solidFill>
                                        <a:srgbClr val="00BC89"/>
                                      </a:solidFill>
                                      <a:latin typeface="Cambria Math" panose="02040503050406030204" pitchFamily="18" charset="0"/>
                                    </a:rPr>
                                    <m:t>2</m:t>
                                  </m:r>
                                </m:sup>
                              </m:sSup>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AE75C9F6-2A7C-7E64-402E-E560ED99D0AC}"/>
                  </a:ext>
                </a:extLst>
              </p:cNvPr>
              <p:cNvGraphicFramePr>
                <a:graphicFrameLocks noGrp="1"/>
              </p:cNvGraphicFramePr>
              <p:nvPr>
                <p:extLst>
                  <p:ext uri="{D42A27DB-BD31-4B8C-83A1-F6EECF244321}">
                    <p14:modId xmlns:p14="http://schemas.microsoft.com/office/powerpoint/2010/main" val="3401672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60485694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E75EBE85-0C61-540B-9DBF-D44B80E0923E}"/>
                  </a:ext>
                </a:extLst>
              </p:cNvPr>
              <p:cNvGraphicFramePr/>
              <p:nvPr>
                <p:extLst>
                  <p:ext uri="{D42A27DB-BD31-4B8C-83A1-F6EECF244321}">
                    <p14:modId xmlns:p14="http://schemas.microsoft.com/office/powerpoint/2010/main" val="3318532308"/>
                  </p:ext>
                </p:extLst>
              </p:nvPr>
            </p:nvGraphicFramePr>
            <p:xfrm>
              <a:off x="108044" y="862525"/>
              <a:ext cx="8433790" cy="1153968"/>
            </p:xfrm>
            <a:graphic>
              <a:graphicData uri="http://schemas.openxmlformats.org/drawingml/2006/table">
                <a:tbl>
                  <a:tblPr firstRow="1" bandRow="1">
                    <a:noFill/>
                    <a:tableStyleId>{A6BA4920-4505-4A8C-96F8-C5BF0228D626}</a:tableStyleId>
                  </a:tblPr>
                  <a:tblGrid>
                    <a:gridCol w="8433790">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22) The volume of a sphere can be calculated using the formula: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𝑉</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4</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3</m:t>
                                  </m:r>
                                </m:den>
                              </m:f>
                              <m:r>
                                <a:rPr lang="en-GB" sz="1600" b="0" i="1" u="none" strike="noStrike" cap="none" smtClean="0">
                                  <a:solidFill>
                                    <a:schemeClr val="dk1"/>
                                  </a:solidFill>
                                  <a:latin typeface="Cambria Math" panose="02040503050406030204" pitchFamily="18" charset="0"/>
                                  <a:ea typeface="Nunito Sans"/>
                                  <a:cs typeface="Nunito Sans"/>
                                  <a:sym typeface="Nunito Sans"/>
                                </a:rPr>
                                <m:t>𝜋</m:t>
                              </m:r>
                              <m:sSup>
                                <m:sSup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smtClean="0">
                                      <a:solidFill>
                                        <a:schemeClr val="dk1"/>
                                      </a:solidFill>
                                      <a:latin typeface="Cambria Math" panose="02040503050406030204" pitchFamily="18" charset="0"/>
                                      <a:ea typeface="Nunito Sans"/>
                                      <a:cs typeface="Nunito Sans"/>
                                      <a:sym typeface="Nunito Sans"/>
                                    </a:rPr>
                                    <m:t>𝑟</m:t>
                                  </m:r>
                                </m:e>
                                <m:sup>
                                  <m:r>
                                    <a:rPr lang="en-GB" sz="1600" b="0" i="1" u="none" strike="noStrike" cap="none" smtClean="0">
                                      <a:solidFill>
                                        <a:schemeClr val="dk1"/>
                                      </a:solidFill>
                                      <a:latin typeface="Cambria Math" panose="02040503050406030204" pitchFamily="18" charset="0"/>
                                      <a:ea typeface="Nunito Sans"/>
                                      <a:cs typeface="Nunito Sans"/>
                                      <a:sym typeface="Nunito Sans"/>
                                    </a:rPr>
                                    <m:t>3</m:t>
                                  </m:r>
                                </m:sup>
                              </m:sSup>
                            </m:oMath>
                          </a14:m>
                          <a:r>
                            <a:rPr lang="en-GB" sz="1600" b="0" u="none" strike="noStrike" cap="none" dirty="0">
                              <a:solidFill>
                                <a:schemeClr val="dk1"/>
                              </a:solidFill>
                              <a:latin typeface="Nunito Sans"/>
                              <a:ea typeface="Nunito Sans"/>
                              <a:cs typeface="Nunito Sans"/>
                              <a:sym typeface="Nunito Sans"/>
                            </a:rPr>
                            <a:t>. </a:t>
                          </a:r>
                        </a:p>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       Calculate the volume of a sphere with radius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4 </m:t>
                              </m:r>
                              <m:r>
                                <a:rPr lang="en-GB" sz="1600" b="0" i="1" u="none" strike="noStrike" cap="none" smtClean="0">
                                  <a:solidFill>
                                    <a:schemeClr val="dk1"/>
                                  </a:solidFill>
                                  <a:latin typeface="Cambria Math" panose="02040503050406030204" pitchFamily="18" charset="0"/>
                                  <a:ea typeface="Nunito Sans"/>
                                  <a:cs typeface="Nunito Sans"/>
                                  <a:sym typeface="Nunito Sans"/>
                                </a:rPr>
                                <m:t>𝑐𝑚</m:t>
                              </m:r>
                            </m:oMath>
                          </a14:m>
                          <a:r>
                            <a:rPr lang="en-GB" sz="1600" b="0" u="none" strike="noStrike" cap="none" dirty="0">
                              <a:solidFill>
                                <a:schemeClr val="dk1"/>
                              </a:solidFill>
                              <a:latin typeface="Nunito Sans"/>
                              <a:ea typeface="Nunito Sans"/>
                              <a:cs typeface="Nunito Sans"/>
                              <a:sym typeface="Nunito Sans"/>
                            </a:rPr>
                            <a:t>. Give your answer in terms of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𝜋</m:t>
                              </m:r>
                            </m:oMath>
                          </a14:m>
                          <a:r>
                            <a:rPr lang="en-GB" sz="1600" b="0" u="none" strike="noStrike" cap="none" dirty="0">
                              <a:solidFill>
                                <a:schemeClr val="dk1"/>
                              </a:solidFill>
                              <a:latin typeface="Nunito Sans"/>
                              <a:ea typeface="Nunito Sans"/>
                              <a:cs typeface="Nunito Sans"/>
                              <a:sym typeface="Nunito Sans"/>
                            </a:rPr>
                            <a:t>.</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E75EBE85-0C61-540B-9DBF-D44B80E0923E}"/>
                  </a:ext>
                </a:extLst>
              </p:cNvPr>
              <p:cNvGraphicFramePr/>
              <p:nvPr>
                <p:extLst>
                  <p:ext uri="{D42A27DB-BD31-4B8C-83A1-F6EECF244321}">
                    <p14:modId xmlns:p14="http://schemas.microsoft.com/office/powerpoint/2010/main" val="3318532308"/>
                  </p:ext>
                </p:extLst>
              </p:nvPr>
            </p:nvGraphicFramePr>
            <p:xfrm>
              <a:off x="108044" y="862525"/>
              <a:ext cx="8433790" cy="1153968"/>
            </p:xfrm>
            <a:graphic>
              <a:graphicData uri="http://schemas.openxmlformats.org/drawingml/2006/table">
                <a:tbl>
                  <a:tblPr firstRow="1" bandRow="1">
                    <a:noFill/>
                    <a:tableStyleId>{A6BA4920-4505-4A8C-96F8-C5BF0228D626}</a:tableStyleId>
                  </a:tblPr>
                  <a:tblGrid>
                    <a:gridCol w="8433790">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526" r="-144"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CA2EFA28-019B-898A-409C-99D868BCB6A1}"/>
                  </a:ext>
                </a:extLst>
              </p:cNvPr>
              <p:cNvGraphicFramePr>
                <a:graphicFrameLocks noGrp="1"/>
              </p:cNvGraphicFramePr>
              <p:nvPr>
                <p:extLst>
                  <p:ext uri="{D42A27DB-BD31-4B8C-83A1-F6EECF244321}">
                    <p14:modId xmlns:p14="http://schemas.microsoft.com/office/powerpoint/2010/main" val="421317600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16</m:t>
                              </m:r>
                              <m:r>
                                <a:rPr lang="en-GB" sz="1600" b="0" i="1" smtClean="0">
                                  <a:solidFill>
                                    <a:schemeClr val="tx1"/>
                                  </a:solidFill>
                                  <a:latin typeface="Cambria Math" panose="02040503050406030204" pitchFamily="18" charset="0"/>
                                </a:rPr>
                                <m:t>𝜋</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3</m:t>
                                  </m:r>
                                </m:sup>
                              </m:sSup>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incorrectly evaluated </a:t>
                          </a:r>
                          <a14:m>
                            <m:oMath xmlns:m="http://schemas.openxmlformats.org/officeDocument/2006/math">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𝑟</m:t>
                                  </m:r>
                                </m:e>
                                <m:sup>
                                  <m:r>
                                    <a:rPr lang="en-GB" sz="1400" b="0" i="1" smtClean="0">
                                      <a:solidFill>
                                        <a:schemeClr val="tx1"/>
                                      </a:solidFill>
                                      <a:latin typeface="Cambria Math" panose="02040503050406030204" pitchFamily="18" charset="0"/>
                                    </a:rPr>
                                    <m:t>3</m:t>
                                  </m:r>
                                </m:sup>
                              </m:sSup>
                            </m:oMath>
                          </a14:m>
                          <a:r>
                            <a:rPr lang="en-GB" sz="1400" dirty="0">
                              <a:solidFill>
                                <a:schemeClr val="tx1"/>
                              </a:solidFill>
                              <a:latin typeface="Nunito" pitchFamily="2" charset="0"/>
                            </a:rPr>
                            <a:t> as </a:t>
                          </a:r>
                          <a14:m>
                            <m:oMath xmlns:m="http://schemas.openxmlformats.org/officeDocument/2006/math">
                              <m:r>
                                <a:rPr lang="en-GB" sz="1400" b="0" i="1" smtClean="0">
                                  <a:solidFill>
                                    <a:schemeClr val="tx1"/>
                                  </a:solidFill>
                                  <a:latin typeface="Cambria Math" panose="02040503050406030204" pitchFamily="18" charset="0"/>
                                </a:rPr>
                                <m:t>𝑟</m:t>
                              </m:r>
                              <m:r>
                                <a:rPr lang="en-GB" sz="14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256</m:t>
                                  </m:r>
                                </m:num>
                                <m:den>
                                  <m:r>
                                    <a:rPr lang="en-GB" sz="1600" b="0" i="1" smtClean="0">
                                      <a:solidFill>
                                        <a:schemeClr val="tx1"/>
                                      </a:solidFill>
                                      <a:latin typeface="Cambria Math" panose="02040503050406030204" pitchFamily="18" charset="0"/>
                                    </a:rPr>
                                    <m:t>3</m:t>
                                  </m:r>
                                </m:den>
                              </m:f>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3</m:t>
                                  </m:r>
                                </m:sup>
                              </m:sSup>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correctly substituted,</a:t>
                          </a:r>
                          <a:r>
                            <a:rPr lang="en-GB" sz="1400" baseline="0" dirty="0">
                              <a:solidFill>
                                <a:schemeClr val="tx1"/>
                              </a:solidFill>
                              <a:latin typeface="Nunito" pitchFamily="2" charset="0"/>
                            </a:rPr>
                            <a:t> but forgot</a:t>
                          </a:r>
                          <a:r>
                            <a:rPr lang="en-GB" sz="1400" dirty="0">
                              <a:solidFill>
                                <a:schemeClr val="tx1"/>
                              </a:solidFill>
                              <a:latin typeface="Nunito" pitchFamily="2" charset="0"/>
                            </a:rPr>
                            <a:t> </a:t>
                          </a:r>
                          <a14:m>
                            <m:oMath xmlns:m="http://schemas.openxmlformats.org/officeDocument/2006/math">
                              <m:r>
                                <a:rPr lang="en-GB" sz="1400" b="0" i="1" smtClean="0">
                                  <a:solidFill>
                                    <a:schemeClr val="tx1"/>
                                  </a:solidFill>
                                  <a:latin typeface="Cambria Math" panose="02040503050406030204" pitchFamily="18" charset="0"/>
                                </a:rPr>
                                <m:t>𝜋</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256</m:t>
                                  </m:r>
                                </m:num>
                                <m:den>
                                  <m:r>
                                    <a:rPr lang="en-GB" sz="1600" b="0" i="1" smtClean="0">
                                      <a:solidFill>
                                        <a:srgbClr val="00BC89"/>
                                      </a:solidFill>
                                      <a:latin typeface="Cambria Math" panose="02040503050406030204" pitchFamily="18" charset="0"/>
                                    </a:rPr>
                                    <m:t>3</m:t>
                                  </m:r>
                                </m:den>
                              </m:f>
                              <m:r>
                                <a:rPr lang="en-GB" sz="1600" b="0" i="1" smtClean="0">
                                  <a:solidFill>
                                    <a:srgbClr val="00BC89"/>
                                  </a:solidFill>
                                  <a:latin typeface="Cambria Math" panose="02040503050406030204" pitchFamily="18" charset="0"/>
                                </a:rPr>
                                <m:t>𝜋</m:t>
                              </m:r>
                              <m:r>
                                <a:rPr lang="en-GB" sz="1600" b="0" i="1" smtClean="0">
                                  <a:solidFill>
                                    <a:srgbClr val="00BC89"/>
                                  </a:solidFill>
                                  <a:latin typeface="Cambria Math" panose="02040503050406030204" pitchFamily="18" charset="0"/>
                                </a:rPr>
                                <m:t> </m:t>
                              </m:r>
                              <m:r>
                                <a:rPr lang="en-GB" sz="1600" b="0" i="1" smtClean="0">
                                  <a:solidFill>
                                    <a:srgbClr val="00BC89"/>
                                  </a:solidFill>
                                  <a:latin typeface="Cambria Math" panose="02040503050406030204" pitchFamily="18" charset="0"/>
                                </a:rPr>
                                <m:t>𝑐</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𝑚</m:t>
                                  </m:r>
                                </m:e>
                                <m:sup>
                                  <m:r>
                                    <a:rPr lang="en-GB" sz="1600" b="0" i="1" smtClean="0">
                                      <a:solidFill>
                                        <a:srgbClr val="00BC89"/>
                                      </a:solidFill>
                                      <a:latin typeface="Cambria Math" panose="02040503050406030204" pitchFamily="18" charset="0"/>
                                    </a:rPr>
                                    <m:t>3</m:t>
                                  </m:r>
                                </m:sup>
                              </m:sSup>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16 </m:t>
                              </m:r>
                              <m:r>
                                <a:rPr lang="en-GB" sz="1600" b="0" i="1" smtClean="0">
                                  <a:solidFill>
                                    <a:schemeClr val="tx1"/>
                                  </a:solidFill>
                                  <a:latin typeface="Cambria Math" panose="02040503050406030204" pitchFamily="18" charset="0"/>
                                </a:rPr>
                                <m:t>𝑐</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3</m:t>
                                  </m:r>
                                </m:sup>
                              </m:sSup>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incorrectly evaluated </a:t>
                          </a:r>
                          <a14:m>
                            <m:oMath xmlns:m="http://schemas.openxmlformats.org/officeDocument/2006/math">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𝑟</m:t>
                                  </m:r>
                                </m:e>
                                <m:sup>
                                  <m:r>
                                    <a:rPr lang="en-GB" sz="1400" b="0" i="1" smtClean="0">
                                      <a:solidFill>
                                        <a:schemeClr val="tx1"/>
                                      </a:solidFill>
                                      <a:latin typeface="Cambria Math" panose="02040503050406030204" pitchFamily="18" charset="0"/>
                                    </a:rPr>
                                    <m:t>3</m:t>
                                  </m:r>
                                </m:sup>
                              </m:sSup>
                            </m:oMath>
                          </a14:m>
                          <a:r>
                            <a:rPr lang="en-GB" sz="1400" dirty="0">
                              <a:solidFill>
                                <a:schemeClr val="tx1"/>
                              </a:solidFill>
                              <a:latin typeface="Nunito" pitchFamily="2" charset="0"/>
                            </a:rPr>
                            <a:t> as </a:t>
                          </a:r>
                          <a14:m>
                            <m:oMath xmlns:m="http://schemas.openxmlformats.org/officeDocument/2006/math">
                              <m:r>
                                <a:rPr lang="en-GB" sz="1400" b="0" i="1" smtClean="0">
                                  <a:solidFill>
                                    <a:schemeClr val="tx1"/>
                                  </a:solidFill>
                                  <a:latin typeface="Cambria Math" panose="02040503050406030204" pitchFamily="18" charset="0"/>
                                </a:rPr>
                                <m:t>𝑟</m:t>
                              </m:r>
                              <m:r>
                                <a:rPr lang="en-GB" sz="1400" b="0" i="1" smtClean="0">
                                  <a:solidFill>
                                    <a:schemeClr val="tx1"/>
                                  </a:solidFill>
                                  <a:latin typeface="Cambria Math" panose="02040503050406030204" pitchFamily="18" charset="0"/>
                                </a:rPr>
                                <m:t>×3</m:t>
                              </m:r>
                            </m:oMath>
                          </a14:m>
                          <a:r>
                            <a:rPr lang="en-GB" sz="1400" dirty="0">
                              <a:solidFill>
                                <a:schemeClr val="tx1"/>
                              </a:solidFill>
                              <a:latin typeface="Nunito" pitchFamily="2" charset="0"/>
                            </a:rPr>
                            <a:t> and forgot </a:t>
                          </a:r>
                          <a14:m>
                            <m:oMath xmlns:m="http://schemas.openxmlformats.org/officeDocument/2006/math">
                              <m:r>
                                <a:rPr lang="en-GB" sz="1400" b="0" i="1" smtClean="0">
                                  <a:solidFill>
                                    <a:schemeClr val="tx1"/>
                                  </a:solidFill>
                                  <a:latin typeface="Cambria Math" panose="02040503050406030204" pitchFamily="18" charset="0"/>
                                </a:rPr>
                                <m:t>𝜋</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CA2EFA28-019B-898A-409C-99D868BCB6A1}"/>
                  </a:ext>
                </a:extLst>
              </p:cNvPr>
              <p:cNvGraphicFramePr>
                <a:graphicFrameLocks noGrp="1"/>
              </p:cNvGraphicFramePr>
              <p:nvPr>
                <p:extLst>
                  <p:ext uri="{D42A27DB-BD31-4B8C-83A1-F6EECF244321}">
                    <p14:modId xmlns:p14="http://schemas.microsoft.com/office/powerpoint/2010/main" val="421317600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068498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EAE322DE-8E06-4207-E8FE-DFD5D07802D9}"/>
                  </a:ext>
                </a:extLst>
              </p:cNvPr>
              <p:cNvGraphicFramePr/>
              <p:nvPr>
                <p:extLst>
                  <p:ext uri="{D42A27DB-BD31-4B8C-83A1-F6EECF244321}">
                    <p14:modId xmlns:p14="http://schemas.microsoft.com/office/powerpoint/2010/main" val="218114010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𝑚</m:t>
                              </m:r>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23−</m:t>
                              </m:r>
                              <m:r>
                                <a:rPr lang="en-GB" sz="2300" b="0" i="1" u="none" strike="noStrike" cap="none" smtClean="0">
                                  <a:solidFill>
                                    <a:schemeClr val="dk1"/>
                                  </a:solidFill>
                                  <a:latin typeface="Cambria Math" panose="02040503050406030204" pitchFamily="18" charset="0"/>
                                  <a:cs typeface="Times New Roman"/>
                                  <a:sym typeface="Times New Roman"/>
                                </a:rPr>
                                <m:t>𝑚</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EAE322DE-8E06-4207-E8FE-DFD5D07802D9}"/>
                  </a:ext>
                </a:extLst>
              </p:cNvPr>
              <p:cNvGraphicFramePr/>
              <p:nvPr>
                <p:extLst>
                  <p:ext uri="{D42A27DB-BD31-4B8C-83A1-F6EECF244321}">
                    <p14:modId xmlns:p14="http://schemas.microsoft.com/office/powerpoint/2010/main" val="2181140108"/>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E17C3A61-E7DA-6C1F-5CCD-3FDD77023BF6}"/>
                  </a:ext>
                </a:extLst>
              </p:cNvPr>
              <p:cNvGraphicFramePr>
                <a:graphicFrameLocks noGrp="1"/>
              </p:cNvGraphicFramePr>
              <p:nvPr>
                <p:extLst>
                  <p:ext uri="{D42A27DB-BD31-4B8C-83A1-F6EECF244321}">
                    <p14:modId xmlns:p14="http://schemas.microsoft.com/office/powerpoint/2010/main" val="91201344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23−3</m:t>
                              </m:r>
                              <m:r>
                                <a:rPr lang="en-GB" sz="1600" b="0" i="1" smtClean="0">
                                  <a:solidFill>
                                    <a:schemeClr val="tx1"/>
                                  </a:solidFill>
                                  <a:latin typeface="Cambria Math" panose="02040503050406030204" pitchFamily="18" charset="0"/>
                                </a:rPr>
                                <m:t>𝑚</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E17C3A61-E7DA-6C1F-5CCD-3FDD77023BF6}"/>
                  </a:ext>
                </a:extLst>
              </p:cNvPr>
              <p:cNvGraphicFramePr>
                <a:graphicFrameLocks noGrp="1"/>
              </p:cNvGraphicFramePr>
              <p:nvPr>
                <p:extLst>
                  <p:ext uri="{D42A27DB-BD31-4B8C-83A1-F6EECF244321}">
                    <p14:modId xmlns:p14="http://schemas.microsoft.com/office/powerpoint/2010/main" val="91201344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7474932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48F92209-D633-0430-00F7-0ACCAD9B3AA5}"/>
                  </a:ext>
                </a:extLst>
              </p:cNvPr>
              <p:cNvGraphicFramePr>
                <a:graphicFrameLocks noGrp="1"/>
              </p:cNvGraphicFramePr>
              <p:nvPr>
                <p:extLst>
                  <p:ext uri="{D42A27DB-BD31-4B8C-83A1-F6EECF244321}">
                    <p14:modId xmlns:p14="http://schemas.microsoft.com/office/powerpoint/2010/main" val="361729990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=6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apply </a:t>
                          </a:r>
                          <a14:m>
                            <m:oMath xmlns:m="http://schemas.openxmlformats.org/officeDocument/2006/math">
                              <m:r>
                                <a:rPr lang="en-GB" sz="1400" b="0" i="1" smtClean="0">
                                  <a:solidFill>
                                    <a:schemeClr val="tx1"/>
                                  </a:solidFill>
                                  <a:latin typeface="Cambria Math" panose="02040503050406030204" pitchFamily="18" charset="0"/>
                                </a:rPr>
                                <m:t>−</m:t>
                              </m:r>
                              <m:r>
                                <a:rPr lang="en-GB" sz="1400" b="0" i="1" smtClean="0">
                                  <a:solidFill>
                                    <a:schemeClr val="tx1"/>
                                  </a:solidFill>
                                  <a:latin typeface="Cambria Math" panose="02040503050406030204" pitchFamily="18" charset="0"/>
                                </a:rPr>
                                <m:t>𝑏</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multiply </a:t>
                          </a:r>
                          <a14:m>
                            <m:oMath xmlns:m="http://schemas.openxmlformats.org/officeDocument/2006/math">
                              <m:r>
                                <a:rPr lang="en-GB" sz="1400" b="0" i="1" smtClean="0">
                                  <a:solidFill>
                                    <a:schemeClr val="tx1"/>
                                  </a:solidFill>
                                  <a:latin typeface="Cambria Math" panose="02040503050406030204" pitchFamily="18" charset="0"/>
                                </a:rPr>
                                <m:t>𝑎</m:t>
                              </m:r>
                            </m:oMath>
                          </a14:m>
                          <a:r>
                            <a:rPr lang="en-GB" sz="1400" dirty="0">
                              <a:solidFill>
                                <a:schemeClr val="tx1"/>
                              </a:solidFill>
                              <a:latin typeface="Nunito" pitchFamily="2" charset="0"/>
                            </a:rPr>
                            <a:t> by </a:t>
                          </a:r>
                          <a14:m>
                            <m:oMath xmlns:m="http://schemas.openxmlformats.org/officeDocument/2006/math">
                              <m:r>
                                <a:rPr lang="en-GB" sz="14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does not understand some quadratics have two solutions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48F92209-D633-0430-00F7-0ACCAD9B3AA5}"/>
                  </a:ext>
                </a:extLst>
              </p:cNvPr>
              <p:cNvGraphicFramePr>
                <a:graphicFrameLocks noGrp="1"/>
              </p:cNvGraphicFramePr>
              <p:nvPr>
                <p:extLst>
                  <p:ext uri="{D42A27DB-BD31-4B8C-83A1-F6EECF244321}">
                    <p14:modId xmlns:p14="http://schemas.microsoft.com/office/powerpoint/2010/main" val="361729990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4" name="Google Shape;132;p5">
                <a:extLst>
                  <a:ext uri="{FF2B5EF4-FFF2-40B4-BE49-F238E27FC236}">
                    <a16:creationId xmlns:a16="http://schemas.microsoft.com/office/drawing/2014/main" id="{D9020BA5-90A4-0AF1-05EA-B5BAC1CBEBAB}"/>
                  </a:ext>
                </a:extLst>
              </p:cNvPr>
              <p:cNvGraphicFramePr/>
              <p:nvPr>
                <p:extLst>
                  <p:ext uri="{D42A27DB-BD31-4B8C-83A1-F6EECF244321}">
                    <p14:modId xmlns:p14="http://schemas.microsoft.com/office/powerpoint/2010/main" val="3927314393"/>
                  </p:ext>
                </p:extLst>
              </p:nvPr>
            </p:nvGraphicFramePr>
            <p:xfrm>
              <a:off x="108044" y="862525"/>
              <a:ext cx="8433790" cy="1153968"/>
            </p:xfrm>
            <a:graphic>
              <a:graphicData uri="http://schemas.openxmlformats.org/drawingml/2006/table">
                <a:tbl>
                  <a:tblPr firstRow="1" bandRow="1">
                    <a:noFill/>
                    <a:tableStyleId>{A6BA4920-4505-4A8C-96F8-C5BF0228D626}</a:tableStyleId>
                  </a:tblPr>
                  <a:tblGrid>
                    <a:gridCol w="8433790">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23) Solve the equation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2</m:t>
                              </m:r>
                              <m:sSup>
                                <m:sSup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sup>
                                  <m:r>
                                    <a:rPr lang="en-GB" sz="16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1600" b="0" i="1" u="none" strike="noStrike" cap="none" smtClean="0">
                                  <a:solidFill>
                                    <a:schemeClr val="dk1"/>
                                  </a:solidFill>
                                  <a:latin typeface="Cambria Math" panose="02040503050406030204" pitchFamily="18" charset="0"/>
                                  <a:ea typeface="Nunito Sans"/>
                                  <a:cs typeface="Nunito Sans"/>
                                  <a:sym typeface="Nunito Sans"/>
                                </a:rPr>
                                <m:t>−10</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−12</m:t>
                              </m:r>
                            </m:oMath>
                          </a14:m>
                          <a:r>
                            <a:rPr lang="en-GB" sz="1600" b="0" u="none" strike="noStrike" cap="none" dirty="0">
                              <a:solidFill>
                                <a:schemeClr val="dk1"/>
                              </a:solidFill>
                              <a:latin typeface="Nunito Sans"/>
                              <a:ea typeface="Nunito Sans"/>
                              <a:cs typeface="Nunito Sans"/>
                              <a:sym typeface="Nunito Sans"/>
                            </a:rPr>
                            <a:t> using the quadratic</a:t>
                          </a:r>
                          <a:r>
                            <a:rPr lang="en-GB" sz="1600" b="0" u="none" strike="noStrike" cap="none" baseline="0" dirty="0">
                              <a:solidFill>
                                <a:schemeClr val="dk1"/>
                              </a:solidFill>
                              <a:latin typeface="Nunito Sans"/>
                              <a:ea typeface="Nunito Sans"/>
                              <a:cs typeface="Nunito Sans"/>
                              <a:sym typeface="Nunito Sans"/>
                            </a:rPr>
                            <a:t> formula below:</a:t>
                          </a:r>
                          <a:r>
                            <a:rPr lang="en-GB" sz="1600" b="0" u="none" strike="noStrike" cap="none" dirty="0">
                              <a:solidFill>
                                <a:schemeClr val="dk1"/>
                              </a:solidFill>
                              <a:latin typeface="Nunito Sans"/>
                              <a:ea typeface="Nunito Sans"/>
                              <a:cs typeface="Nunito Sans"/>
                              <a:sym typeface="Nunito Sans"/>
                            </a:rPr>
                            <a:t> </a:t>
                          </a:r>
                        </a:p>
                        <a:p>
                          <a:pPr marL="127000" marR="0" lvl="0" indent="0" algn="l" rtl="0">
                            <a:lnSpc>
                              <a:spcPct val="100000"/>
                            </a:lnSpc>
                            <a:spcBef>
                              <a:spcPts val="0"/>
                            </a:spcBef>
                            <a:spcAft>
                              <a:spcPts val="0"/>
                            </a:spcAft>
                            <a:buClr>
                              <a:schemeClr val="dk1"/>
                            </a:buClr>
                            <a:buSzPts val="1600"/>
                            <a:buFont typeface="Nunito Sans"/>
                            <a:buNone/>
                          </a:pPr>
                          <a:endParaRPr lang="en-GB" sz="1000" b="0" i="1" u="none" strike="noStrike" cap="none" dirty="0">
                            <a:solidFill>
                              <a:schemeClr val="dk1"/>
                            </a:solidFill>
                            <a:latin typeface="Nunito Sans"/>
                            <a:ea typeface="Nunito Sans"/>
                            <a:cs typeface="Nunito Sans"/>
                            <a:sym typeface="Nunito Sans"/>
                          </a:endParaRPr>
                        </a:p>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ea typeface="Nunito Sans"/>
                              <a:cs typeface="Nunito Sans"/>
                              <a:sym typeface="Nunito Sans"/>
                            </a:rPr>
                            <a:t>        </a:t>
                          </a:r>
                          <a14:m>
                            <m:oMath xmlns:m="http://schemas.openxmlformats.org/officeDocument/2006/math">
                              <m:r>
                                <a:rPr lang="en-GB" sz="2300" b="0" i="1" u="none" strike="noStrike" cap="none" smtClean="0">
                                  <a:solidFill>
                                    <a:schemeClr val="dk1"/>
                                  </a:solidFill>
                                  <a:latin typeface="Cambria Math" panose="02040503050406030204" pitchFamily="18" charset="0"/>
                                  <a:ea typeface="Nunito Sans"/>
                                  <a:cs typeface="Nunito Sans"/>
                                  <a:sym typeface="Nunito Sans"/>
                                </a:rPr>
                                <m:t>𝑥</m:t>
                              </m:r>
                              <m:r>
                                <a:rPr lang="en-GB" sz="23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2300" b="0" i="1" u="none" strike="noStrike" cap="none" smtClean="0">
                                      <a:solidFill>
                                        <a:schemeClr val="dk1"/>
                                      </a:solidFill>
                                      <a:latin typeface="Cambria Math" panose="02040503050406030204" pitchFamily="18" charset="0"/>
                                      <a:sym typeface="Nunito Sans"/>
                                    </a:rPr>
                                  </m:ctrlPr>
                                </m:fPr>
                                <m:num>
                                  <m:r>
                                    <a:rPr lang="en-GB" sz="2300" b="0" i="1" u="none" strike="noStrike" cap="none" smtClean="0">
                                      <a:solidFill>
                                        <a:schemeClr val="dk1"/>
                                      </a:solidFill>
                                      <a:latin typeface="Cambria Math" panose="02040503050406030204" pitchFamily="18" charset="0"/>
                                      <a:sym typeface="Nunito Sans"/>
                                    </a:rPr>
                                    <m:t>−</m:t>
                                  </m:r>
                                  <m:r>
                                    <a:rPr lang="en-GB" sz="2300" b="0" i="1" u="none" strike="noStrike" cap="none" smtClean="0">
                                      <a:solidFill>
                                        <a:schemeClr val="dk1"/>
                                      </a:solidFill>
                                      <a:latin typeface="Cambria Math" panose="02040503050406030204" pitchFamily="18" charset="0"/>
                                      <a:sym typeface="Nunito Sans"/>
                                    </a:rPr>
                                    <m:t>𝑏</m:t>
                                  </m:r>
                                  <m:r>
                                    <a:rPr lang="en-GB" sz="2300" b="0" i="1" u="none" strike="noStrike" cap="none" smtClean="0">
                                      <a:solidFill>
                                        <a:schemeClr val="dk1"/>
                                      </a:solidFill>
                                      <a:latin typeface="Cambria Math" panose="02040503050406030204" pitchFamily="18" charset="0"/>
                                      <a:sym typeface="Nunito Sans"/>
                                    </a:rPr>
                                    <m:t>±</m:t>
                                  </m:r>
                                  <m:rad>
                                    <m:radPr>
                                      <m:degHide m:val="on"/>
                                      <m:ctrlPr>
                                        <a:rPr lang="en-GB" sz="2300" b="0" i="1" u="none" strike="noStrike" cap="none" smtClean="0">
                                          <a:solidFill>
                                            <a:schemeClr val="dk1"/>
                                          </a:solidFill>
                                          <a:latin typeface="Cambria Math" panose="02040503050406030204" pitchFamily="18" charset="0"/>
                                          <a:sym typeface="Nunito Sans"/>
                                        </a:rPr>
                                      </m:ctrlPr>
                                    </m:radPr>
                                    <m:deg/>
                                    <m:e>
                                      <m:sSup>
                                        <m:sSupPr>
                                          <m:ctrlPr>
                                            <a:rPr lang="en-GB" sz="2300" b="0" i="1" u="none" strike="noStrike" cap="none" smtClean="0">
                                              <a:solidFill>
                                                <a:schemeClr val="dk1"/>
                                              </a:solidFill>
                                              <a:latin typeface="Cambria Math" panose="02040503050406030204" pitchFamily="18" charset="0"/>
                                              <a:sym typeface="Nunito Sans"/>
                                            </a:rPr>
                                          </m:ctrlPr>
                                        </m:sSupPr>
                                        <m:e>
                                          <m:r>
                                            <a:rPr lang="en-GB" sz="2300" b="0" i="1" u="none" strike="noStrike" cap="none" smtClean="0">
                                              <a:solidFill>
                                                <a:schemeClr val="dk1"/>
                                              </a:solidFill>
                                              <a:latin typeface="Cambria Math" panose="02040503050406030204" pitchFamily="18" charset="0"/>
                                              <a:sym typeface="Nunito Sans"/>
                                            </a:rPr>
                                            <m:t>𝑏</m:t>
                                          </m:r>
                                        </m:e>
                                        <m:sup>
                                          <m:r>
                                            <a:rPr lang="en-GB" sz="2300" b="0" i="1" u="none" strike="noStrike" cap="none" smtClean="0">
                                              <a:solidFill>
                                                <a:schemeClr val="dk1"/>
                                              </a:solidFill>
                                              <a:latin typeface="Cambria Math" panose="02040503050406030204" pitchFamily="18" charset="0"/>
                                              <a:sym typeface="Nunito Sans"/>
                                            </a:rPr>
                                            <m:t>2</m:t>
                                          </m:r>
                                        </m:sup>
                                      </m:sSup>
                                      <m:r>
                                        <a:rPr lang="en-GB" sz="2300" b="0" i="1" u="none" strike="noStrike" cap="none" smtClean="0">
                                          <a:solidFill>
                                            <a:schemeClr val="dk1"/>
                                          </a:solidFill>
                                          <a:latin typeface="Cambria Math" panose="02040503050406030204" pitchFamily="18" charset="0"/>
                                          <a:sym typeface="Nunito Sans"/>
                                        </a:rPr>
                                        <m:t>−4</m:t>
                                      </m:r>
                                      <m:r>
                                        <a:rPr lang="en-GB" sz="2300" b="0" i="1" u="none" strike="noStrike" cap="none" smtClean="0">
                                          <a:solidFill>
                                            <a:schemeClr val="dk1"/>
                                          </a:solidFill>
                                          <a:latin typeface="Cambria Math" panose="02040503050406030204" pitchFamily="18" charset="0"/>
                                          <a:sym typeface="Nunito Sans"/>
                                        </a:rPr>
                                        <m:t>𝑎𝑐</m:t>
                                      </m:r>
                                    </m:e>
                                  </m:rad>
                                </m:num>
                                <m:den>
                                  <m:r>
                                    <a:rPr lang="en-GB" sz="2300" b="0" i="1" u="none" strike="noStrike" cap="none" smtClean="0">
                                      <a:solidFill>
                                        <a:schemeClr val="dk1"/>
                                      </a:solidFill>
                                      <a:latin typeface="Cambria Math" panose="02040503050406030204" pitchFamily="18" charset="0"/>
                                      <a:sym typeface="Nunito Sans"/>
                                    </a:rPr>
                                    <m:t>2</m:t>
                                  </m:r>
                                  <m:r>
                                    <a:rPr lang="en-GB" sz="2300" b="0" i="1" u="none" strike="noStrike" cap="none" smtClean="0">
                                      <a:solidFill>
                                        <a:schemeClr val="dk1"/>
                                      </a:solidFill>
                                      <a:latin typeface="Cambria Math" panose="02040503050406030204" pitchFamily="18" charset="0"/>
                                      <a:sym typeface="Nunito Sans"/>
                                    </a:rPr>
                                    <m:t>𝑎</m:t>
                                  </m:r>
                                </m:den>
                              </m:f>
                            </m:oMath>
                          </a14:m>
                          <a:r>
                            <a:rPr lang="en-GB" sz="2300" b="0" u="none" strike="noStrike" cap="none"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4" name="Google Shape;132;p5">
                <a:extLst>
                  <a:ext uri="{FF2B5EF4-FFF2-40B4-BE49-F238E27FC236}">
                    <a16:creationId xmlns:a16="http://schemas.microsoft.com/office/drawing/2014/main" id="{D9020BA5-90A4-0AF1-05EA-B5BAC1CBEBAB}"/>
                  </a:ext>
                </a:extLst>
              </p:cNvPr>
              <p:cNvGraphicFramePr/>
              <p:nvPr>
                <p:extLst>
                  <p:ext uri="{D42A27DB-BD31-4B8C-83A1-F6EECF244321}">
                    <p14:modId xmlns:p14="http://schemas.microsoft.com/office/powerpoint/2010/main" val="3927314393"/>
                  </p:ext>
                </p:extLst>
              </p:nvPr>
            </p:nvGraphicFramePr>
            <p:xfrm>
              <a:off x="108044" y="862525"/>
              <a:ext cx="8433790" cy="1153968"/>
            </p:xfrm>
            <a:graphic>
              <a:graphicData uri="http://schemas.openxmlformats.org/drawingml/2006/table">
                <a:tbl>
                  <a:tblPr firstRow="1" bandRow="1">
                    <a:noFill/>
                    <a:tableStyleId>{A6BA4920-4505-4A8C-96F8-C5BF0228D626}</a:tableStyleId>
                  </a:tblPr>
                  <a:tblGrid>
                    <a:gridCol w="8433790">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blipFill>
                          <a:blip r:embed="rId4"/>
                          <a:stretch>
                            <a:fillRect l="-72" t="-1053" r="-144"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154711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F4664171-0E81-3FD0-9CDD-D94C3CBE7970}"/>
                  </a:ext>
                </a:extLst>
              </p:cNvPr>
              <p:cNvGraphicFramePr/>
              <p:nvPr>
                <p:extLst>
                  <p:ext uri="{D42A27DB-BD31-4B8C-83A1-F6EECF244321}">
                    <p14:modId xmlns:p14="http://schemas.microsoft.com/office/powerpoint/2010/main" val="217824199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𝑑</m:t>
                              </m:r>
                              <m:r>
                                <a:rPr lang="en-GB" sz="16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𝑑</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F4664171-0E81-3FD0-9CDD-D94C3CBE7970}"/>
                  </a:ext>
                </a:extLst>
              </p:cNvPr>
              <p:cNvGraphicFramePr/>
              <p:nvPr>
                <p:extLst>
                  <p:ext uri="{D42A27DB-BD31-4B8C-83A1-F6EECF244321}">
                    <p14:modId xmlns:p14="http://schemas.microsoft.com/office/powerpoint/2010/main" val="2178241996"/>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A2001A93-F342-193E-51BA-884290F9FB50}"/>
                  </a:ext>
                </a:extLst>
              </p:cNvPr>
              <p:cNvGraphicFramePr>
                <a:graphicFrameLocks noGrp="1"/>
              </p:cNvGraphicFramePr>
              <p:nvPr>
                <p:extLst>
                  <p:ext uri="{D42A27DB-BD31-4B8C-83A1-F6EECF244321}">
                    <p14:modId xmlns:p14="http://schemas.microsoft.com/office/powerpoint/2010/main" val="29749461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11</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25</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A2001A93-F342-193E-51BA-884290F9FB50}"/>
                  </a:ext>
                </a:extLst>
              </p:cNvPr>
              <p:cNvGraphicFramePr>
                <a:graphicFrameLocks noGrp="1"/>
              </p:cNvGraphicFramePr>
              <p:nvPr>
                <p:extLst>
                  <p:ext uri="{D42A27DB-BD31-4B8C-83A1-F6EECF244321}">
                    <p14:modId xmlns:p14="http://schemas.microsoft.com/office/powerpoint/2010/main" val="29749461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738985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E0A4DE38-4C4D-E356-CD59-80D3FFA35927}"/>
                  </a:ext>
                </a:extLst>
              </p:cNvPr>
              <p:cNvGraphicFramePr/>
              <p:nvPr>
                <p:extLst>
                  <p:ext uri="{D42A27DB-BD31-4B8C-83A1-F6EECF244321}">
                    <p14:modId xmlns:p14="http://schemas.microsoft.com/office/powerpoint/2010/main" val="263506112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𝑡</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𝑡</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E0A4DE38-4C4D-E356-CD59-80D3FFA35927}"/>
                  </a:ext>
                </a:extLst>
              </p:cNvPr>
              <p:cNvGraphicFramePr/>
              <p:nvPr>
                <p:extLst>
                  <p:ext uri="{D42A27DB-BD31-4B8C-83A1-F6EECF244321}">
                    <p14:modId xmlns:p14="http://schemas.microsoft.com/office/powerpoint/2010/main" val="263506112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4771F19F-A289-DB11-6AF5-4157033C2EFE}"/>
                  </a:ext>
                </a:extLst>
              </p:cNvPr>
              <p:cNvGraphicFramePr>
                <a:graphicFrameLocks noGrp="1"/>
              </p:cNvGraphicFramePr>
              <p:nvPr>
                <p:extLst>
                  <p:ext uri="{D42A27DB-BD31-4B8C-83A1-F6EECF244321}">
                    <p14:modId xmlns:p14="http://schemas.microsoft.com/office/powerpoint/2010/main" val="361713142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27</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39</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17</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4771F19F-A289-DB11-6AF5-4157033C2EFE}"/>
                  </a:ext>
                </a:extLst>
              </p:cNvPr>
              <p:cNvGraphicFramePr>
                <a:graphicFrameLocks noGrp="1"/>
              </p:cNvGraphicFramePr>
              <p:nvPr>
                <p:extLst>
                  <p:ext uri="{D42A27DB-BD31-4B8C-83A1-F6EECF244321}">
                    <p14:modId xmlns:p14="http://schemas.microsoft.com/office/powerpoint/2010/main" val="361713142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328169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FC1939FD-5329-2897-D37E-B085D333BE63}"/>
                  </a:ext>
                </a:extLst>
              </p:cNvPr>
              <p:cNvGraphicFramePr/>
              <p:nvPr>
                <p:extLst>
                  <p:ext uri="{D42A27DB-BD31-4B8C-83A1-F6EECF244321}">
                    <p14:modId xmlns:p14="http://schemas.microsoft.com/office/powerpoint/2010/main" val="2671941247"/>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𝑝</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𝑝</m:t>
                              </m:r>
                              <m:r>
                                <a:rPr lang="en-GB" sz="2300" b="0" i="1" u="none" strike="noStrike" cap="none" smtClean="0">
                                  <a:solidFill>
                                    <a:schemeClr val="dk1"/>
                                  </a:solidFill>
                                  <a:latin typeface="Cambria Math" panose="02040503050406030204" pitchFamily="18" charset="0"/>
                                  <a:cs typeface="Times New Roman"/>
                                  <a:sym typeface="Times New Roman"/>
                                </a:rPr>
                                <m:t>+9</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FC1939FD-5329-2897-D37E-B085D333BE63}"/>
                  </a:ext>
                </a:extLst>
              </p:cNvPr>
              <p:cNvGraphicFramePr/>
              <p:nvPr>
                <p:extLst>
                  <p:ext uri="{D42A27DB-BD31-4B8C-83A1-F6EECF244321}">
                    <p14:modId xmlns:p14="http://schemas.microsoft.com/office/powerpoint/2010/main" val="2671941247"/>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1094C619-16D2-FD63-751F-74811ED3D520}"/>
                  </a:ext>
                </a:extLst>
              </p:cNvPr>
              <p:cNvGraphicFramePr>
                <a:graphicFrameLocks noGrp="1"/>
              </p:cNvGraphicFramePr>
              <p:nvPr>
                <p:extLst>
                  <p:ext uri="{D42A27DB-BD31-4B8C-83A1-F6EECF244321}">
                    <p14:modId xmlns:p14="http://schemas.microsoft.com/office/powerpoint/2010/main" val="29504328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17</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7</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1094C619-16D2-FD63-751F-74811ED3D520}"/>
                  </a:ext>
                </a:extLst>
              </p:cNvPr>
              <p:cNvGraphicFramePr>
                <a:graphicFrameLocks noGrp="1"/>
              </p:cNvGraphicFramePr>
              <p:nvPr>
                <p:extLst>
                  <p:ext uri="{D42A27DB-BD31-4B8C-83A1-F6EECF244321}">
                    <p14:modId xmlns:p14="http://schemas.microsoft.com/office/powerpoint/2010/main" val="29504328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136778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Substitution</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9ACB9B4C-355A-631F-854E-7F18FFF2A6AE}"/>
                  </a:ext>
                </a:extLst>
              </p:cNvPr>
              <p:cNvGraphicFramePr/>
              <p:nvPr>
                <p:extLst>
                  <p:ext uri="{D42A27DB-BD31-4B8C-83A1-F6EECF244321}">
                    <p14:modId xmlns:p14="http://schemas.microsoft.com/office/powerpoint/2010/main" val="168696242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h</m:t>
                              </m:r>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u="none" strike="noStrike" cap="none" dirty="0">
                              <a:solidFill>
                                <a:schemeClr val="dk1"/>
                              </a:solidFill>
                              <a:latin typeface="Nunito Sans"/>
                              <a:ea typeface="Nunito Sans"/>
                              <a:cs typeface="Nunito Sans"/>
                              <a:sym typeface="Nunito Sans"/>
                            </a:rPr>
                            <a:t>, find the value of:</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8−4</m:t>
                              </m:r>
                              <m:r>
                                <a:rPr lang="en-GB" sz="2300" b="0" i="1" u="none" strike="noStrike" cap="none" smtClean="0">
                                  <a:solidFill>
                                    <a:schemeClr val="dk1"/>
                                  </a:solidFill>
                                  <a:latin typeface="Cambria Math" panose="02040503050406030204" pitchFamily="18" charset="0"/>
                                  <a:cs typeface="Times New Roman"/>
                                  <a:sym typeface="Times New Roman"/>
                                </a:rPr>
                                <m:t>h</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9ACB9B4C-355A-631F-854E-7F18FFF2A6AE}"/>
                  </a:ext>
                </a:extLst>
              </p:cNvPr>
              <p:cNvGraphicFramePr/>
              <p:nvPr>
                <p:extLst>
                  <p:ext uri="{D42A27DB-BD31-4B8C-83A1-F6EECF244321}">
                    <p14:modId xmlns:p14="http://schemas.microsoft.com/office/powerpoint/2010/main" val="1686962421"/>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1053" r="-409"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4AB231DF-FFD0-2803-CBAE-EFD28580BD1A}"/>
                  </a:ext>
                </a:extLst>
              </p:cNvPr>
              <p:cNvGraphicFramePr>
                <a:graphicFrameLocks noGrp="1"/>
              </p:cNvGraphicFramePr>
              <p:nvPr>
                <p:extLst>
                  <p:ext uri="{D42A27DB-BD31-4B8C-83A1-F6EECF244321}">
                    <p14:modId xmlns:p14="http://schemas.microsoft.com/office/powerpoint/2010/main" val="184046994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16</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4AB231DF-FFD0-2803-CBAE-EFD28580BD1A}"/>
                  </a:ext>
                </a:extLst>
              </p:cNvPr>
              <p:cNvGraphicFramePr>
                <a:graphicFrameLocks noGrp="1"/>
              </p:cNvGraphicFramePr>
              <p:nvPr>
                <p:extLst>
                  <p:ext uri="{D42A27DB-BD31-4B8C-83A1-F6EECF244321}">
                    <p14:modId xmlns:p14="http://schemas.microsoft.com/office/powerpoint/2010/main" val="184046994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27430450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2716</Words>
  <Application>Microsoft Office PowerPoint</Application>
  <PresentationFormat>On-screen Show (16:9)</PresentationFormat>
  <Paragraphs>563</Paragraphs>
  <Slides>51</Slides>
  <Notes>51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51</vt:i4>
      </vt:variant>
    </vt:vector>
  </HeadingPairs>
  <TitlesOfParts>
    <vt:vector size="58" baseType="lpstr">
      <vt:lpstr>Calibri</vt:lpstr>
      <vt:lpstr>Arial</vt:lpstr>
      <vt:lpstr>Cambria Math</vt:lpstr>
      <vt:lpstr>Nunito Sans</vt:lpstr>
      <vt:lpstr>Times New Roman</vt:lpstr>
      <vt:lpstr>Nunito</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18</cp:revision>
  <dcterms:modified xsi:type="dcterms:W3CDTF">2023-02-23T09:11:25Z</dcterms:modified>
</cp:coreProperties>
</file>