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260"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7" r:id="rId18"/>
    <p:sldId id="276" r:id="rId19"/>
    <p:sldId id="278" r:id="rId20"/>
    <p:sldId id="279" r:id="rId21"/>
    <p:sldId id="280" r:id="rId22"/>
    <p:sldId id="283" r:id="rId23"/>
    <p:sldId id="284" r:id="rId24"/>
    <p:sldId id="261"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0"/>
      <p:regular r:id="rId53"/>
      <p:bold r:id="rId54"/>
      <p:italic r:id="rId55"/>
      <p:boldItalic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1" roundtripDataSignature="AMtx7miiBT0pNnnqROfPB1u5IlwIGW/y8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6C0498D-31EE-2BF4-898F-56EE4A88729D}" name="Anna Doherty" initials="AD" userId="S::anna.doherty@thirdspacelearning.com::ec66d166-ff20-495d-b6b8-dd2bf4327dac" providerId="AD"/>
  <p188:author id="{700F62D6-3B8A-A72D-A912-BDE6F51965D9}" name="Paul Coffey" initials="PC" userId="aa6aeab08a34add9"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71" autoAdjust="0"/>
  </p:normalViewPr>
  <p:slideViewPr>
    <p:cSldViewPr snapToGrid="0">
      <p:cViewPr varScale="1">
        <p:scale>
          <a:sx n="132" d="100"/>
          <a:sy n="132" d="100"/>
        </p:scale>
        <p:origin x="460"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presProps" Target="presProps.xml"/><Relationship Id="rId68"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tableStyles" Target="tableStyles.xml"/><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96218244-2C09-4D3A-8FBB-D7034400747B}"/>
    <pc:docChg chg="custSel modSld modMainMaster">
      <pc:chgData name="Janette Warburton" userId="3e27661f259abf4c" providerId="LiveId" clId="{96218244-2C09-4D3A-8FBB-D7034400747B}" dt="2023-04-06T15:08:39.278" v="47" actId="20577"/>
      <pc:docMkLst>
        <pc:docMk/>
      </pc:docMkLst>
      <pc:sldChg chg="modSp mod">
        <pc:chgData name="Janette Warburton" userId="3e27661f259abf4c" providerId="LiveId" clId="{96218244-2C09-4D3A-8FBB-D7034400747B}" dt="2023-04-06T15:07:04.183" v="8" actId="14100"/>
        <pc:sldMkLst>
          <pc:docMk/>
          <pc:sldMk cId="242525810" sldId="285"/>
        </pc:sldMkLst>
        <pc:spChg chg="mod">
          <ac:chgData name="Janette Warburton" userId="3e27661f259abf4c" providerId="LiveId" clId="{96218244-2C09-4D3A-8FBB-D7034400747B}" dt="2023-04-06T15:07:04.183" v="8" actId="14100"/>
          <ac:spMkLst>
            <pc:docMk/>
            <pc:sldMk cId="242525810" sldId="285"/>
            <ac:spMk id="131" creationId="{00000000-0000-0000-0000-000000000000}"/>
          </ac:spMkLst>
        </pc:spChg>
      </pc:sldChg>
      <pc:sldChg chg="modSp mod">
        <pc:chgData name="Janette Warburton" userId="3e27661f259abf4c" providerId="LiveId" clId="{96218244-2C09-4D3A-8FBB-D7034400747B}" dt="2023-04-06T15:08:29.494" v="46" actId="14100"/>
        <pc:sldMkLst>
          <pc:docMk/>
          <pc:sldMk cId="2304096731" sldId="286"/>
        </pc:sldMkLst>
        <pc:spChg chg="mod">
          <ac:chgData name="Janette Warburton" userId="3e27661f259abf4c" providerId="LiveId" clId="{96218244-2C09-4D3A-8FBB-D7034400747B}" dt="2023-04-06T15:08:29.494" v="46" actId="14100"/>
          <ac:spMkLst>
            <pc:docMk/>
            <pc:sldMk cId="2304096731" sldId="286"/>
            <ac:spMk id="131" creationId="{00000000-0000-0000-0000-000000000000}"/>
          </ac:spMkLst>
        </pc:spChg>
      </pc:sldChg>
      <pc:sldChg chg="modSp mod">
        <pc:chgData name="Janette Warburton" userId="3e27661f259abf4c" providerId="LiveId" clId="{96218244-2C09-4D3A-8FBB-D7034400747B}" dt="2023-04-06T15:08:26.762" v="45" actId="14100"/>
        <pc:sldMkLst>
          <pc:docMk/>
          <pc:sldMk cId="2048177555" sldId="287"/>
        </pc:sldMkLst>
        <pc:spChg chg="mod">
          <ac:chgData name="Janette Warburton" userId="3e27661f259abf4c" providerId="LiveId" clId="{96218244-2C09-4D3A-8FBB-D7034400747B}" dt="2023-04-06T15:08:26.762" v="45" actId="14100"/>
          <ac:spMkLst>
            <pc:docMk/>
            <pc:sldMk cId="2048177555" sldId="287"/>
            <ac:spMk id="131" creationId="{00000000-0000-0000-0000-000000000000}"/>
          </ac:spMkLst>
        </pc:spChg>
      </pc:sldChg>
      <pc:sldChg chg="modSp mod">
        <pc:chgData name="Janette Warburton" userId="3e27661f259abf4c" providerId="LiveId" clId="{96218244-2C09-4D3A-8FBB-D7034400747B}" dt="2023-04-06T15:08:24.722" v="44" actId="14100"/>
        <pc:sldMkLst>
          <pc:docMk/>
          <pc:sldMk cId="75944056" sldId="288"/>
        </pc:sldMkLst>
        <pc:spChg chg="mod">
          <ac:chgData name="Janette Warburton" userId="3e27661f259abf4c" providerId="LiveId" clId="{96218244-2C09-4D3A-8FBB-D7034400747B}" dt="2023-04-06T15:08:24.722" v="44" actId="14100"/>
          <ac:spMkLst>
            <pc:docMk/>
            <pc:sldMk cId="75944056" sldId="288"/>
            <ac:spMk id="131" creationId="{00000000-0000-0000-0000-000000000000}"/>
          </ac:spMkLst>
        </pc:spChg>
      </pc:sldChg>
      <pc:sldChg chg="modSp mod">
        <pc:chgData name="Janette Warburton" userId="3e27661f259abf4c" providerId="LiveId" clId="{96218244-2C09-4D3A-8FBB-D7034400747B}" dt="2023-04-06T15:08:22.906" v="43" actId="14100"/>
        <pc:sldMkLst>
          <pc:docMk/>
          <pc:sldMk cId="2207659675" sldId="289"/>
        </pc:sldMkLst>
        <pc:spChg chg="mod">
          <ac:chgData name="Janette Warburton" userId="3e27661f259abf4c" providerId="LiveId" clId="{96218244-2C09-4D3A-8FBB-D7034400747B}" dt="2023-04-06T15:08:22.906" v="43" actId="14100"/>
          <ac:spMkLst>
            <pc:docMk/>
            <pc:sldMk cId="2207659675" sldId="289"/>
            <ac:spMk id="131" creationId="{00000000-0000-0000-0000-000000000000}"/>
          </ac:spMkLst>
        </pc:spChg>
      </pc:sldChg>
      <pc:sldChg chg="modSp mod">
        <pc:chgData name="Janette Warburton" userId="3e27661f259abf4c" providerId="LiveId" clId="{96218244-2C09-4D3A-8FBB-D7034400747B}" dt="2023-04-06T15:08:20.360" v="42" actId="14100"/>
        <pc:sldMkLst>
          <pc:docMk/>
          <pc:sldMk cId="3982742001" sldId="290"/>
        </pc:sldMkLst>
        <pc:spChg chg="mod">
          <ac:chgData name="Janette Warburton" userId="3e27661f259abf4c" providerId="LiveId" clId="{96218244-2C09-4D3A-8FBB-D7034400747B}" dt="2023-04-06T15:08:20.360" v="42" actId="14100"/>
          <ac:spMkLst>
            <pc:docMk/>
            <pc:sldMk cId="3982742001" sldId="290"/>
            <ac:spMk id="131" creationId="{00000000-0000-0000-0000-000000000000}"/>
          </ac:spMkLst>
        </pc:spChg>
      </pc:sldChg>
      <pc:sldChg chg="modSp mod">
        <pc:chgData name="Janette Warburton" userId="3e27661f259abf4c" providerId="LiveId" clId="{96218244-2C09-4D3A-8FBB-D7034400747B}" dt="2023-04-06T15:08:16.843" v="41" actId="14100"/>
        <pc:sldMkLst>
          <pc:docMk/>
          <pc:sldMk cId="1440334613" sldId="291"/>
        </pc:sldMkLst>
        <pc:spChg chg="mod">
          <ac:chgData name="Janette Warburton" userId="3e27661f259abf4c" providerId="LiveId" clId="{96218244-2C09-4D3A-8FBB-D7034400747B}" dt="2023-04-06T15:08:16.843" v="41" actId="14100"/>
          <ac:spMkLst>
            <pc:docMk/>
            <pc:sldMk cId="1440334613" sldId="291"/>
            <ac:spMk id="131" creationId="{00000000-0000-0000-0000-000000000000}"/>
          </ac:spMkLst>
        </pc:spChg>
      </pc:sldChg>
      <pc:sldChg chg="modSp mod">
        <pc:chgData name="Janette Warburton" userId="3e27661f259abf4c" providerId="LiveId" clId="{96218244-2C09-4D3A-8FBB-D7034400747B}" dt="2023-04-06T15:08:14.134" v="40" actId="14100"/>
        <pc:sldMkLst>
          <pc:docMk/>
          <pc:sldMk cId="743727143" sldId="292"/>
        </pc:sldMkLst>
        <pc:spChg chg="mod">
          <ac:chgData name="Janette Warburton" userId="3e27661f259abf4c" providerId="LiveId" clId="{96218244-2C09-4D3A-8FBB-D7034400747B}" dt="2023-04-06T15:08:14.134" v="40" actId="14100"/>
          <ac:spMkLst>
            <pc:docMk/>
            <pc:sldMk cId="743727143" sldId="292"/>
            <ac:spMk id="131" creationId="{00000000-0000-0000-0000-000000000000}"/>
          </ac:spMkLst>
        </pc:spChg>
      </pc:sldChg>
      <pc:sldChg chg="modSp mod">
        <pc:chgData name="Janette Warburton" userId="3e27661f259abf4c" providerId="LiveId" clId="{96218244-2C09-4D3A-8FBB-D7034400747B}" dt="2023-04-06T15:08:11.737" v="39" actId="14100"/>
        <pc:sldMkLst>
          <pc:docMk/>
          <pc:sldMk cId="2770218947" sldId="293"/>
        </pc:sldMkLst>
        <pc:spChg chg="mod">
          <ac:chgData name="Janette Warburton" userId="3e27661f259abf4c" providerId="LiveId" clId="{96218244-2C09-4D3A-8FBB-D7034400747B}" dt="2023-04-06T15:08:11.737" v="39" actId="14100"/>
          <ac:spMkLst>
            <pc:docMk/>
            <pc:sldMk cId="2770218947" sldId="293"/>
            <ac:spMk id="131" creationId="{00000000-0000-0000-0000-000000000000}"/>
          </ac:spMkLst>
        </pc:spChg>
      </pc:sldChg>
      <pc:sldChg chg="modSp mod">
        <pc:chgData name="Janette Warburton" userId="3e27661f259abf4c" providerId="LiveId" clId="{96218244-2C09-4D3A-8FBB-D7034400747B}" dt="2023-04-06T15:08:09.240" v="38" actId="14100"/>
        <pc:sldMkLst>
          <pc:docMk/>
          <pc:sldMk cId="511861487" sldId="294"/>
        </pc:sldMkLst>
        <pc:spChg chg="mod">
          <ac:chgData name="Janette Warburton" userId="3e27661f259abf4c" providerId="LiveId" clId="{96218244-2C09-4D3A-8FBB-D7034400747B}" dt="2023-04-06T15:08:09.240" v="38" actId="14100"/>
          <ac:spMkLst>
            <pc:docMk/>
            <pc:sldMk cId="511861487" sldId="294"/>
            <ac:spMk id="131" creationId="{00000000-0000-0000-0000-000000000000}"/>
          </ac:spMkLst>
        </pc:spChg>
      </pc:sldChg>
      <pc:sldChg chg="modSp mod">
        <pc:chgData name="Janette Warburton" userId="3e27661f259abf4c" providerId="LiveId" clId="{96218244-2C09-4D3A-8FBB-D7034400747B}" dt="2023-04-06T15:08:07.127" v="37" actId="14100"/>
        <pc:sldMkLst>
          <pc:docMk/>
          <pc:sldMk cId="4081542481" sldId="295"/>
        </pc:sldMkLst>
        <pc:spChg chg="mod">
          <ac:chgData name="Janette Warburton" userId="3e27661f259abf4c" providerId="LiveId" clId="{96218244-2C09-4D3A-8FBB-D7034400747B}" dt="2023-04-06T15:08:07.127" v="37" actId="14100"/>
          <ac:spMkLst>
            <pc:docMk/>
            <pc:sldMk cId="4081542481" sldId="295"/>
            <ac:spMk id="131" creationId="{00000000-0000-0000-0000-000000000000}"/>
          </ac:spMkLst>
        </pc:spChg>
      </pc:sldChg>
      <pc:sldChg chg="modSp mod">
        <pc:chgData name="Janette Warburton" userId="3e27661f259abf4c" providerId="LiveId" clId="{96218244-2C09-4D3A-8FBB-D7034400747B}" dt="2023-04-06T15:08:04.528" v="36" actId="14100"/>
        <pc:sldMkLst>
          <pc:docMk/>
          <pc:sldMk cId="1770566261" sldId="296"/>
        </pc:sldMkLst>
        <pc:spChg chg="mod">
          <ac:chgData name="Janette Warburton" userId="3e27661f259abf4c" providerId="LiveId" clId="{96218244-2C09-4D3A-8FBB-D7034400747B}" dt="2023-04-06T15:08:04.528" v="36" actId="14100"/>
          <ac:spMkLst>
            <pc:docMk/>
            <pc:sldMk cId="1770566261" sldId="296"/>
            <ac:spMk id="131" creationId="{00000000-0000-0000-0000-000000000000}"/>
          </ac:spMkLst>
        </pc:spChg>
      </pc:sldChg>
      <pc:sldChg chg="modSp mod">
        <pc:chgData name="Janette Warburton" userId="3e27661f259abf4c" providerId="LiveId" clId="{96218244-2C09-4D3A-8FBB-D7034400747B}" dt="2023-04-06T15:08:02.173" v="35" actId="14100"/>
        <pc:sldMkLst>
          <pc:docMk/>
          <pc:sldMk cId="2572634469" sldId="297"/>
        </pc:sldMkLst>
        <pc:spChg chg="mod">
          <ac:chgData name="Janette Warburton" userId="3e27661f259abf4c" providerId="LiveId" clId="{96218244-2C09-4D3A-8FBB-D7034400747B}" dt="2023-04-06T15:08:02.173" v="35" actId="14100"/>
          <ac:spMkLst>
            <pc:docMk/>
            <pc:sldMk cId="2572634469" sldId="297"/>
            <ac:spMk id="131" creationId="{00000000-0000-0000-0000-000000000000}"/>
          </ac:spMkLst>
        </pc:spChg>
      </pc:sldChg>
      <pc:sldChg chg="modSp mod">
        <pc:chgData name="Janette Warburton" userId="3e27661f259abf4c" providerId="LiveId" clId="{96218244-2C09-4D3A-8FBB-D7034400747B}" dt="2023-04-06T15:07:59.661" v="34" actId="14100"/>
        <pc:sldMkLst>
          <pc:docMk/>
          <pc:sldMk cId="3865434234" sldId="298"/>
        </pc:sldMkLst>
        <pc:spChg chg="mod">
          <ac:chgData name="Janette Warburton" userId="3e27661f259abf4c" providerId="LiveId" clId="{96218244-2C09-4D3A-8FBB-D7034400747B}" dt="2023-04-06T15:07:59.661" v="34" actId="14100"/>
          <ac:spMkLst>
            <pc:docMk/>
            <pc:sldMk cId="3865434234" sldId="298"/>
            <ac:spMk id="131" creationId="{00000000-0000-0000-0000-000000000000}"/>
          </ac:spMkLst>
        </pc:spChg>
      </pc:sldChg>
      <pc:sldChg chg="modSp mod">
        <pc:chgData name="Janette Warburton" userId="3e27661f259abf4c" providerId="LiveId" clId="{96218244-2C09-4D3A-8FBB-D7034400747B}" dt="2023-04-06T15:07:57.194" v="33" actId="14100"/>
        <pc:sldMkLst>
          <pc:docMk/>
          <pc:sldMk cId="2969828273" sldId="299"/>
        </pc:sldMkLst>
        <pc:spChg chg="mod">
          <ac:chgData name="Janette Warburton" userId="3e27661f259abf4c" providerId="LiveId" clId="{96218244-2C09-4D3A-8FBB-D7034400747B}" dt="2023-04-06T15:07:57.194" v="33" actId="14100"/>
          <ac:spMkLst>
            <pc:docMk/>
            <pc:sldMk cId="2969828273" sldId="299"/>
            <ac:spMk id="131" creationId="{00000000-0000-0000-0000-000000000000}"/>
          </ac:spMkLst>
        </pc:spChg>
      </pc:sldChg>
      <pc:sldChg chg="modSp mod">
        <pc:chgData name="Janette Warburton" userId="3e27661f259abf4c" providerId="LiveId" clId="{96218244-2C09-4D3A-8FBB-D7034400747B}" dt="2023-04-06T15:07:55.010" v="32" actId="14100"/>
        <pc:sldMkLst>
          <pc:docMk/>
          <pc:sldMk cId="432122810" sldId="300"/>
        </pc:sldMkLst>
        <pc:spChg chg="mod">
          <ac:chgData name="Janette Warburton" userId="3e27661f259abf4c" providerId="LiveId" clId="{96218244-2C09-4D3A-8FBB-D7034400747B}" dt="2023-04-06T15:07:55.010" v="32" actId="14100"/>
          <ac:spMkLst>
            <pc:docMk/>
            <pc:sldMk cId="432122810" sldId="300"/>
            <ac:spMk id="131" creationId="{00000000-0000-0000-0000-000000000000}"/>
          </ac:spMkLst>
        </pc:spChg>
      </pc:sldChg>
      <pc:sldChg chg="modSp mod">
        <pc:chgData name="Janette Warburton" userId="3e27661f259abf4c" providerId="LiveId" clId="{96218244-2C09-4D3A-8FBB-D7034400747B}" dt="2023-04-06T15:07:52.756" v="31" actId="14100"/>
        <pc:sldMkLst>
          <pc:docMk/>
          <pc:sldMk cId="2427369085" sldId="301"/>
        </pc:sldMkLst>
        <pc:spChg chg="mod">
          <ac:chgData name="Janette Warburton" userId="3e27661f259abf4c" providerId="LiveId" clId="{96218244-2C09-4D3A-8FBB-D7034400747B}" dt="2023-04-06T15:07:52.756" v="31" actId="14100"/>
          <ac:spMkLst>
            <pc:docMk/>
            <pc:sldMk cId="2427369085" sldId="301"/>
            <ac:spMk id="131" creationId="{00000000-0000-0000-0000-000000000000}"/>
          </ac:spMkLst>
        </pc:spChg>
      </pc:sldChg>
      <pc:sldChg chg="modSp mod">
        <pc:chgData name="Janette Warburton" userId="3e27661f259abf4c" providerId="LiveId" clId="{96218244-2C09-4D3A-8FBB-D7034400747B}" dt="2023-04-06T15:07:50.164" v="30" actId="14100"/>
        <pc:sldMkLst>
          <pc:docMk/>
          <pc:sldMk cId="3856907701" sldId="302"/>
        </pc:sldMkLst>
        <pc:spChg chg="mod">
          <ac:chgData name="Janette Warburton" userId="3e27661f259abf4c" providerId="LiveId" clId="{96218244-2C09-4D3A-8FBB-D7034400747B}" dt="2023-04-06T15:07:50.164" v="30" actId="14100"/>
          <ac:spMkLst>
            <pc:docMk/>
            <pc:sldMk cId="3856907701" sldId="302"/>
            <ac:spMk id="131" creationId="{00000000-0000-0000-0000-000000000000}"/>
          </ac:spMkLst>
        </pc:spChg>
      </pc:sldChg>
      <pc:sldChg chg="modSp mod">
        <pc:chgData name="Janette Warburton" userId="3e27661f259abf4c" providerId="LiveId" clId="{96218244-2C09-4D3A-8FBB-D7034400747B}" dt="2023-04-06T15:07:47.589" v="29" actId="14100"/>
        <pc:sldMkLst>
          <pc:docMk/>
          <pc:sldMk cId="1114058307" sldId="303"/>
        </pc:sldMkLst>
        <pc:spChg chg="mod">
          <ac:chgData name="Janette Warburton" userId="3e27661f259abf4c" providerId="LiveId" clId="{96218244-2C09-4D3A-8FBB-D7034400747B}" dt="2023-04-06T15:07:47.589" v="29" actId="14100"/>
          <ac:spMkLst>
            <pc:docMk/>
            <pc:sldMk cId="1114058307" sldId="303"/>
            <ac:spMk id="131" creationId="{00000000-0000-0000-0000-000000000000}"/>
          </ac:spMkLst>
        </pc:spChg>
      </pc:sldChg>
      <pc:sldChg chg="modSp mod">
        <pc:chgData name="Janette Warburton" userId="3e27661f259abf4c" providerId="LiveId" clId="{96218244-2C09-4D3A-8FBB-D7034400747B}" dt="2023-04-06T15:07:44.974" v="28" actId="14100"/>
        <pc:sldMkLst>
          <pc:docMk/>
          <pc:sldMk cId="645794374" sldId="304"/>
        </pc:sldMkLst>
        <pc:spChg chg="mod">
          <ac:chgData name="Janette Warburton" userId="3e27661f259abf4c" providerId="LiveId" clId="{96218244-2C09-4D3A-8FBB-D7034400747B}" dt="2023-04-06T15:07:44.974" v="28" actId="14100"/>
          <ac:spMkLst>
            <pc:docMk/>
            <pc:sldMk cId="645794374" sldId="304"/>
            <ac:spMk id="131" creationId="{00000000-0000-0000-0000-000000000000}"/>
          </ac:spMkLst>
        </pc:spChg>
      </pc:sldChg>
      <pc:sldMasterChg chg="modSldLayout">
        <pc:chgData name="Janette Warburton" userId="3e27661f259abf4c" providerId="LiveId" clId="{96218244-2C09-4D3A-8FBB-D7034400747B}" dt="2023-04-06T15:08:39.278" v="47" actId="20577"/>
        <pc:sldMasterMkLst>
          <pc:docMk/>
          <pc:sldMasterMk cId="0" sldId="2147483648"/>
        </pc:sldMasterMkLst>
        <pc:sldLayoutChg chg="modSp mod">
          <pc:chgData name="Janette Warburton" userId="3e27661f259abf4c" providerId="LiveId" clId="{96218244-2C09-4D3A-8FBB-D7034400747B}" dt="2023-04-06T15:08:39.278" v="47" actId="20577"/>
          <pc:sldLayoutMkLst>
            <pc:docMk/>
            <pc:sldMasterMk cId="0" sldId="2147483648"/>
            <pc:sldLayoutMk cId="0" sldId="2147483651"/>
          </pc:sldLayoutMkLst>
          <pc:spChg chg="mod">
            <ac:chgData name="Janette Warburton" userId="3e27661f259abf4c" providerId="LiveId" clId="{96218244-2C09-4D3A-8FBB-D7034400747B}" dt="2023-04-06T15:08:39.278" v="47" actId="20577"/>
            <ac:spMkLst>
              <pc:docMk/>
              <pc:sldMasterMk cId="0" sldId="2147483648"/>
              <pc:sldLayoutMk cId="0" sldId="2147483651"/>
              <ac:spMk id="21"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14330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64638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358250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339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46851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2532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8529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77510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0088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3577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6510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34837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6740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156741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90772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53323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321809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572475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3540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0418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145427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75010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107568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940406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91062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7905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17226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639919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07371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058749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87846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73210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959730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064804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79257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4396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67236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20488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77519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dirty="0">
                <a:solidFill>
                  <a:schemeClr val="dk1"/>
                </a:solidFill>
                <a:latin typeface="Nunito Sans"/>
                <a:ea typeface="Nunito Sans"/>
                <a:cs typeface="Nunito Sans"/>
                <a:sym typeface="Nunito Sans"/>
              </a:rPr>
              <a:t>Diagnostic Questions</a:t>
            </a:r>
            <a:endParaRPr sz="5000" b="1" i="0" u="none" strike="noStrike" cap="none" dirty="0">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789789"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Solving Quadratic Equations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31292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Solving Quadratic Equations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33578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Solving Quadratic Equations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0" y="2290457"/>
            <a:ext cx="4548881"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Solving Quadratic Equations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46.pn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70.png"/></Relationships>
</file>

<file path=ppt/slides/_rels/slide4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3393829173"/>
                  </p:ext>
                </p:extLst>
              </p:nvPr>
            </p:nvGraphicFramePr>
            <p:xfrm>
              <a:off x="108044" y="862525"/>
              <a:ext cx="8631695" cy="1072153"/>
            </p:xfrm>
            <a:graphic>
              <a:graphicData uri="http://schemas.openxmlformats.org/drawingml/2006/table">
                <a:tbl>
                  <a:tblPr firstRow="1" bandRow="1">
                    <a:noFill/>
                    <a:tableStyleId>{A6BA4920-4505-4A8C-96F8-C5BF0228D626}</a:tableStyleId>
                  </a:tblPr>
                  <a:tblGrid>
                    <a:gridCol w="8631695">
                      <a:extLst>
                        <a:ext uri="{9D8B030D-6E8A-4147-A177-3AD203B41FA5}">
                          <a16:colId xmlns:a16="http://schemas.microsoft.com/office/drawing/2014/main" val="20000"/>
                        </a:ext>
                      </a:extLst>
                    </a:gridCol>
                  </a:tblGrid>
                  <a:tr h="107215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7) Solve:</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−9</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3393829173"/>
                  </p:ext>
                </p:extLst>
              </p:nvPr>
            </p:nvGraphicFramePr>
            <p:xfrm>
              <a:off x="108044" y="862525"/>
              <a:ext cx="8631695" cy="1072153"/>
            </p:xfrm>
            <a:graphic>
              <a:graphicData uri="http://schemas.openxmlformats.org/drawingml/2006/table">
                <a:tbl>
                  <a:tblPr firstRow="1" bandRow="1">
                    <a:noFill/>
                    <a:tableStyleId>{A6BA4920-4505-4A8C-96F8-C5BF0228D626}</a:tableStyleId>
                  </a:tblPr>
                  <a:tblGrid>
                    <a:gridCol w="8631695">
                      <a:extLst>
                        <a:ext uri="{9D8B030D-6E8A-4147-A177-3AD203B41FA5}">
                          <a16:colId xmlns:a16="http://schemas.microsoft.com/office/drawing/2014/main" val="20000"/>
                        </a:ext>
                      </a:extLst>
                    </a:gridCol>
                  </a:tblGrid>
                  <a:tr h="107215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130" r="-141"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3A3C19C8-4459-41E9-560F-0F6A26341C92}"/>
                  </a:ext>
                </a:extLst>
              </p:cNvPr>
              <p:cNvGraphicFramePr>
                <a:graphicFrameLocks noGrp="1"/>
              </p:cNvGraphicFramePr>
              <p:nvPr>
                <p:extLst>
                  <p:ext uri="{D42A27DB-BD31-4B8C-83A1-F6EECF244321}">
                    <p14:modId xmlns:p14="http://schemas.microsoft.com/office/powerpoint/2010/main" val="20237141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3A3C19C8-4459-41E9-560F-0F6A26341C92}"/>
                  </a:ext>
                </a:extLst>
              </p:cNvPr>
              <p:cNvGraphicFramePr>
                <a:graphicFrameLocks noGrp="1"/>
              </p:cNvGraphicFramePr>
              <p:nvPr>
                <p:extLst>
                  <p:ext uri="{D42A27DB-BD31-4B8C-83A1-F6EECF244321}">
                    <p14:modId xmlns:p14="http://schemas.microsoft.com/office/powerpoint/2010/main" val="20237141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51216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710920081"/>
                  </p:ext>
                </p:extLst>
              </p:nvPr>
            </p:nvGraphicFramePr>
            <p:xfrm>
              <a:off x="108044" y="862525"/>
              <a:ext cx="8559505" cy="1153968"/>
            </p:xfrm>
            <a:graphic>
              <a:graphicData uri="http://schemas.openxmlformats.org/drawingml/2006/table">
                <a:tbl>
                  <a:tblPr firstRow="1" bandRow="1">
                    <a:noFill/>
                    <a:tableStyleId>{A6BA4920-4505-4A8C-96F8-C5BF0228D626}</a:tableStyleId>
                  </a:tblPr>
                  <a:tblGrid>
                    <a:gridCol w="855950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−7</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710920081"/>
                  </p:ext>
                </p:extLst>
              </p:nvPr>
            </p:nvGraphicFramePr>
            <p:xfrm>
              <a:off x="108044" y="862525"/>
              <a:ext cx="8559505" cy="1153968"/>
            </p:xfrm>
            <a:graphic>
              <a:graphicData uri="http://schemas.openxmlformats.org/drawingml/2006/table">
                <a:tbl>
                  <a:tblPr firstRow="1" bandRow="1">
                    <a:noFill/>
                    <a:tableStyleId>{A6BA4920-4505-4A8C-96F8-C5BF0228D626}</a:tableStyleId>
                  </a:tblPr>
                  <a:tblGrid>
                    <a:gridCol w="855950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53" r="-142"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F4E8A4D7-E32A-FB69-81A6-4E7254000111}"/>
                  </a:ext>
                </a:extLst>
              </p:cNvPr>
              <p:cNvGraphicFramePr>
                <a:graphicFrameLocks noGrp="1"/>
              </p:cNvGraphicFramePr>
              <p:nvPr>
                <p:extLst>
                  <p:ext uri="{D42A27DB-BD31-4B8C-83A1-F6EECF244321}">
                    <p14:modId xmlns:p14="http://schemas.microsoft.com/office/powerpoint/2010/main" val="37325018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F4E8A4D7-E32A-FB69-81A6-4E7254000111}"/>
                  </a:ext>
                </a:extLst>
              </p:cNvPr>
              <p:cNvGraphicFramePr>
                <a:graphicFrameLocks noGrp="1"/>
              </p:cNvGraphicFramePr>
              <p:nvPr>
                <p:extLst>
                  <p:ext uri="{D42A27DB-BD31-4B8C-83A1-F6EECF244321}">
                    <p14:modId xmlns:p14="http://schemas.microsoft.com/office/powerpoint/2010/main" val="37325018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219231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2328671797"/>
                  </p:ext>
                </p:extLst>
              </p:nvPr>
            </p:nvGraphicFramePr>
            <p:xfrm>
              <a:off x="108044" y="862525"/>
              <a:ext cx="8742385" cy="837194"/>
            </p:xfrm>
            <a:graphic>
              <a:graphicData uri="http://schemas.openxmlformats.org/drawingml/2006/table">
                <a:tbl>
                  <a:tblPr firstRow="1" bandRow="1">
                    <a:noFill/>
                    <a:tableStyleId>{A6BA4920-4505-4A8C-96F8-C5BF0228D626}</a:tableStyleId>
                  </a:tblPr>
                  <a:tblGrid>
                    <a:gridCol w="8374986">
                      <a:extLst>
                        <a:ext uri="{9D8B030D-6E8A-4147-A177-3AD203B41FA5}">
                          <a16:colId xmlns:a16="http://schemas.microsoft.com/office/drawing/2014/main" val="20000"/>
                        </a:ext>
                      </a:extLst>
                    </a:gridCol>
                    <a:gridCol w="367399">
                      <a:extLst>
                        <a:ext uri="{9D8B030D-6E8A-4147-A177-3AD203B41FA5}">
                          <a16:colId xmlns:a16="http://schemas.microsoft.com/office/drawing/2014/main" val="3713284202"/>
                        </a:ext>
                      </a:extLst>
                    </a:gridCol>
                  </a:tblGrid>
                  <a:tr h="45160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tx1"/>
                              </a:solidFill>
                              <a:latin typeface="Nunito Sans"/>
                              <a:ea typeface="Nunito Sans"/>
                              <a:cs typeface="Nunito Sans"/>
                              <a:sym typeface="Nunito Sans"/>
                            </a:rPr>
                            <a:t>9) </a:t>
                          </a:r>
                          <a:r>
                            <a:rPr lang="en-GB" sz="1600" b="0" i="0" u="none" strike="noStrike" cap="none" dirty="0">
                              <a:solidFill>
                                <a:schemeClr val="tx1"/>
                              </a:solidFill>
                              <a:effectLst/>
                              <a:latin typeface="Nunito Sans" pitchFamily="2" charset="0"/>
                              <a:ea typeface="Calibri" panose="020F0502020204030204" pitchFamily="34" charset="0"/>
                              <a:cs typeface="Calibri" panose="020F0502020204030204" pitchFamily="34" charset="0"/>
                              <a:sym typeface="Arial"/>
                            </a:rPr>
                            <a:t>Which is the correct substitution into the quadratic formula for the solutions of: </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tx1"/>
                            </a:solidFill>
                            <a:latin typeface="Nunito Sans" pitchFamily="2" charset="0"/>
                            <a:ea typeface="Calibri" panose="020F0502020204030204" pitchFamily="34" charset="0"/>
                            <a:cs typeface="Calibri" panose="020F0502020204030204" pitchFamily="34" charset="0"/>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tx1"/>
                                  </a:solidFill>
                                  <a:latin typeface="Cambria Math" panose="02040503050406030204" pitchFamily="18" charset="0"/>
                                  <a:cs typeface="Times New Roman"/>
                                  <a:sym typeface="Times New Roman"/>
                                </a:rPr>
                                <m:t>5</m:t>
                              </m:r>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2</m:t>
                              </m:r>
                              <m:r>
                                <a:rPr lang="ar-AE" sz="2300" b="0" i="1" u="none" strike="noStrike" cap="none" smtClean="0">
                                  <a:solidFill>
                                    <a:schemeClr val="tx1"/>
                                  </a:solidFill>
                                  <a:latin typeface="Cambria Math" panose="02040503050406030204" pitchFamily="18" charset="0"/>
                                  <a:cs typeface="Times New Roman"/>
                                  <a:sym typeface="Times New Roman"/>
                                </a:rPr>
                                <m:t>𝑥</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4</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0</m:t>
                              </m:r>
                            </m:oMath>
                          </a14:m>
                          <a:r>
                            <a:rPr lang="en-GB" sz="2300" u="none" strike="noStrike" cap="none" baseline="30000" dirty="0">
                              <a:solidFill>
                                <a:schemeClr val="tx1"/>
                              </a:solidFill>
                              <a:latin typeface="Times New Roman"/>
                              <a:ea typeface="Times New Roman"/>
                              <a:cs typeface="Times New Roman"/>
                              <a:sym typeface="Times New Roman"/>
                            </a:rPr>
                            <a:t> </a:t>
                          </a:r>
                          <a:endParaRPr lang="ar-AE" sz="2300" u="none" strike="noStrike" cap="none" baseline="30000" dirty="0">
                            <a:solidFill>
                              <a:schemeClr val="tx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2328671797"/>
                  </p:ext>
                </p:extLst>
              </p:nvPr>
            </p:nvGraphicFramePr>
            <p:xfrm>
              <a:off x="108044" y="862525"/>
              <a:ext cx="8742385" cy="837194"/>
            </p:xfrm>
            <a:graphic>
              <a:graphicData uri="http://schemas.openxmlformats.org/drawingml/2006/table">
                <a:tbl>
                  <a:tblPr firstRow="1" bandRow="1">
                    <a:noFill/>
                    <a:tableStyleId>{A6BA4920-4505-4A8C-96F8-C5BF0228D626}</a:tableStyleId>
                  </a:tblPr>
                  <a:tblGrid>
                    <a:gridCol w="8374986">
                      <a:extLst>
                        <a:ext uri="{9D8B030D-6E8A-4147-A177-3AD203B41FA5}">
                          <a16:colId xmlns:a16="http://schemas.microsoft.com/office/drawing/2014/main" val="20000"/>
                        </a:ext>
                      </a:extLst>
                    </a:gridCol>
                    <a:gridCol w="367399">
                      <a:extLst>
                        <a:ext uri="{9D8B030D-6E8A-4147-A177-3AD203B41FA5}">
                          <a16:colId xmlns:a16="http://schemas.microsoft.com/office/drawing/2014/main" val="3713284202"/>
                        </a:ext>
                      </a:extLst>
                    </a:gridCol>
                  </a:tblGrid>
                  <a:tr h="83719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1449" r="-4509" b="-1449"/>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C4F10E70-B303-F2EE-C084-F9C448C583A1}"/>
                  </a:ext>
                </a:extLst>
              </p:cNvPr>
              <p:cNvGraphicFramePr>
                <a:graphicFrameLocks noGrp="1"/>
              </p:cNvGraphicFramePr>
              <p:nvPr>
                <p:extLst>
                  <p:ext uri="{D42A27DB-BD31-4B8C-83A1-F6EECF244321}">
                    <p14:modId xmlns:p14="http://schemas.microsoft.com/office/powerpoint/2010/main" val="34170286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C4F10E70-B303-F2EE-C084-F9C448C583A1}"/>
                  </a:ext>
                </a:extLst>
              </p:cNvPr>
              <p:cNvGraphicFramePr>
                <a:graphicFrameLocks noGrp="1"/>
              </p:cNvGraphicFramePr>
              <p:nvPr>
                <p:extLst>
                  <p:ext uri="{D42A27DB-BD31-4B8C-83A1-F6EECF244321}">
                    <p14:modId xmlns:p14="http://schemas.microsoft.com/office/powerpoint/2010/main" val="34170286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49534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3905357482"/>
                  </p:ext>
                </p:extLst>
              </p:nvPr>
            </p:nvGraphicFramePr>
            <p:xfrm>
              <a:off x="108044" y="862525"/>
              <a:ext cx="8675009" cy="1324941"/>
            </p:xfrm>
            <a:graphic>
              <a:graphicData uri="http://schemas.openxmlformats.org/drawingml/2006/table">
                <a:tbl>
                  <a:tblPr firstRow="1" bandRow="1">
                    <a:noFill/>
                    <a:tableStyleId>{A6BA4920-4505-4A8C-96F8-C5BF0228D626}</a:tableStyleId>
                  </a:tblPr>
                  <a:tblGrid>
                    <a:gridCol w="8341394">
                      <a:extLst>
                        <a:ext uri="{9D8B030D-6E8A-4147-A177-3AD203B41FA5}">
                          <a16:colId xmlns:a16="http://schemas.microsoft.com/office/drawing/2014/main" val="20000"/>
                        </a:ext>
                      </a:extLst>
                    </a:gridCol>
                    <a:gridCol w="333615">
                      <a:extLst>
                        <a:ext uri="{9D8B030D-6E8A-4147-A177-3AD203B41FA5}">
                          <a16:colId xmlns:a16="http://schemas.microsoft.com/office/drawing/2014/main" val="500494958"/>
                        </a:ext>
                      </a:extLst>
                    </a:gridCol>
                  </a:tblGrid>
                  <a:tr h="1324941">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tx1"/>
                              </a:solidFill>
                              <a:latin typeface="Nunito Sans"/>
                              <a:ea typeface="Nunito Sans"/>
                              <a:cs typeface="Nunito Sans"/>
                              <a:sym typeface="Nunito Sans"/>
                            </a:rPr>
                            <a:t>10) </a:t>
                          </a:r>
                          <a:r>
                            <a:rPr lang="en-GB" sz="1600" b="0" u="none" strike="noStrike" cap="none" dirty="0">
                              <a:solidFill>
                                <a:schemeClr val="dk1"/>
                              </a:solidFill>
                              <a:latin typeface="Nunito Sans"/>
                              <a:ea typeface="Nunito Sans"/>
                              <a:cs typeface="Nunito Sans"/>
                              <a:sym typeface="Nunito Sans"/>
                            </a:rPr>
                            <a:t>Solve:</a:t>
                          </a:r>
                          <a:endParaRPr lang="en-GB" sz="16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tx1"/>
                                  </a:solidFill>
                                  <a:latin typeface="Cambria Math" panose="02040503050406030204" pitchFamily="18" charset="0"/>
                                  <a:cs typeface="Times New Roman"/>
                                  <a:sym typeface="Times New Roman"/>
                                </a:rPr>
                                <m:t>3</m:t>
                              </m:r>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4</m:t>
                              </m:r>
                              <m:r>
                                <a:rPr lang="ar-AE" sz="2300" b="0" i="1" u="none" strike="noStrike" cap="none" smtClean="0">
                                  <a:solidFill>
                                    <a:schemeClr val="tx1"/>
                                  </a:solidFill>
                                  <a:latin typeface="Cambria Math" panose="02040503050406030204" pitchFamily="18" charset="0"/>
                                  <a:cs typeface="Times New Roman"/>
                                  <a:sym typeface="Times New Roman"/>
                                </a:rPr>
                                <m:t>𝑥</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5</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0</m:t>
                              </m:r>
                            </m:oMath>
                          </a14:m>
                          <a:r>
                            <a:rPr lang="en-US" sz="2300" b="1" i="0" u="none" strike="noStrike" cap="none" baseline="30000" dirty="0">
                              <a:solidFill>
                                <a:schemeClr val="tx1"/>
                              </a:solidFill>
                              <a:effectLst/>
                              <a:latin typeface="Times New Roman"/>
                              <a:ea typeface="Calibri"/>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i="0" u="none" strike="noStrike" cap="none" baseline="30000" dirty="0">
                            <a:solidFill>
                              <a:schemeClr val="tx1"/>
                            </a:solidFill>
                            <a:effectLst/>
                            <a:latin typeface="Times New Roman"/>
                            <a:ea typeface="Calibri"/>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1600" b="0" i="0" u="none" strike="noStrike" cap="none" dirty="0">
                              <a:solidFill>
                                <a:schemeClr val="tx1"/>
                              </a:solidFill>
                              <a:effectLst/>
                              <a:latin typeface="Nunito Sans" pitchFamily="2" charset="0"/>
                              <a:ea typeface="Calibri"/>
                              <a:cs typeface="Calibri"/>
                              <a:sym typeface="Arial"/>
                            </a:rPr>
                            <a:t>Round your answers to 3 significant figures.</a:t>
                          </a:r>
                          <a:endParaRPr lang="en-GB" sz="1600" u="none" strike="noStrike" cap="none" baseline="30000" dirty="0">
                            <a:solidFill>
                              <a:schemeClr val="tx1"/>
                            </a:solidFill>
                            <a:latin typeface="Nunito Sans" pitchFamily="2" charset="0"/>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3905357482"/>
                  </p:ext>
                </p:extLst>
              </p:nvPr>
            </p:nvGraphicFramePr>
            <p:xfrm>
              <a:off x="108044" y="862525"/>
              <a:ext cx="8675009" cy="1324941"/>
            </p:xfrm>
            <a:graphic>
              <a:graphicData uri="http://schemas.openxmlformats.org/drawingml/2006/table">
                <a:tbl>
                  <a:tblPr firstRow="1" bandRow="1">
                    <a:noFill/>
                    <a:tableStyleId>{A6BA4920-4505-4A8C-96F8-C5BF0228D626}</a:tableStyleId>
                  </a:tblPr>
                  <a:tblGrid>
                    <a:gridCol w="8341394">
                      <a:extLst>
                        <a:ext uri="{9D8B030D-6E8A-4147-A177-3AD203B41FA5}">
                          <a16:colId xmlns:a16="http://schemas.microsoft.com/office/drawing/2014/main" val="20000"/>
                        </a:ext>
                      </a:extLst>
                    </a:gridCol>
                    <a:gridCol w="333615">
                      <a:extLst>
                        <a:ext uri="{9D8B030D-6E8A-4147-A177-3AD203B41FA5}">
                          <a16:colId xmlns:a16="http://schemas.microsoft.com/office/drawing/2014/main" val="500494958"/>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416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10BBCEE9-241A-1C84-2AC5-35B1542E6724}"/>
                  </a:ext>
                </a:extLst>
              </p:cNvPr>
              <p:cNvGraphicFramePr>
                <a:graphicFrameLocks noGrp="1"/>
              </p:cNvGraphicFramePr>
              <p:nvPr>
                <p:extLst>
                  <p:ext uri="{D42A27DB-BD31-4B8C-83A1-F6EECF244321}">
                    <p14:modId xmlns:p14="http://schemas.microsoft.com/office/powerpoint/2010/main" val="351635987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5</m:t>
                              </m:r>
                              <m:r>
                                <a:rPr lang="en-GB" sz="1600" b="0" i="1" smtClean="0">
                                  <a:latin typeface="Cambria Math" panose="02040503050406030204" pitchFamily="18" charset="0"/>
                                </a:rPr>
                                <m:t>.</m:t>
                              </m:r>
                              <m:r>
                                <a:rPr lang="en-GB" sz="1600" b="0" i="1" smtClean="0">
                                  <a:latin typeface="Cambria Math" panose="02040503050406030204" pitchFamily="18" charset="0"/>
                                </a:rPr>
                                <m:t>45</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55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5</m:t>
                              </m:r>
                              <m:r>
                                <a:rPr lang="en-GB" sz="1600" b="0" i="1" smtClean="0">
                                  <a:latin typeface="Cambria Math" panose="02040503050406030204" pitchFamily="18" charset="0"/>
                                </a:rPr>
                                <m:t>.</m:t>
                              </m:r>
                              <m:r>
                                <a:rPr lang="en-GB" sz="1600" b="0" i="1" smtClean="0">
                                  <a:latin typeface="Cambria Math" panose="02040503050406030204" pitchFamily="18" charset="0"/>
                                </a:rPr>
                                <m:t>45</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55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12</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0</m:t>
                              </m:r>
                              <m:r>
                                <a:rPr lang="en-GB" sz="1600" b="0" i="1" smtClean="0">
                                  <a:latin typeface="Cambria Math" panose="02040503050406030204" pitchFamily="18" charset="0"/>
                                </a:rPr>
                                <m:t>.</m:t>
                              </m:r>
                              <m:r>
                                <a:rPr lang="en-GB" sz="1600" b="0" i="1" smtClean="0">
                                  <a:latin typeface="Cambria Math" panose="02040503050406030204" pitchFamily="18" charset="0"/>
                                </a:rPr>
                                <m:t>786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12</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0</m:t>
                              </m:r>
                              <m:r>
                                <a:rPr lang="en-GB" sz="1600" b="0" i="1" smtClean="0">
                                  <a:latin typeface="Cambria Math" panose="02040503050406030204" pitchFamily="18" charset="0"/>
                                </a:rPr>
                                <m:t>.</m:t>
                              </m:r>
                              <m:r>
                                <a:rPr lang="en-GB" sz="1600" b="0" i="1" smtClean="0">
                                  <a:latin typeface="Cambria Math" panose="02040503050406030204" pitchFamily="18" charset="0"/>
                                </a:rPr>
                                <m:t>786</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10BBCEE9-241A-1C84-2AC5-35B1542E6724}"/>
                  </a:ext>
                </a:extLst>
              </p:cNvPr>
              <p:cNvGraphicFramePr>
                <a:graphicFrameLocks noGrp="1"/>
              </p:cNvGraphicFramePr>
              <p:nvPr>
                <p:extLst>
                  <p:ext uri="{D42A27DB-BD31-4B8C-83A1-F6EECF244321}">
                    <p14:modId xmlns:p14="http://schemas.microsoft.com/office/powerpoint/2010/main" val="351635987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68971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FCD65E14-1089-D9DF-8DC5-731BFB46C76B}"/>
                  </a:ext>
                </a:extLst>
              </p:cNvPr>
              <p:cNvGraphicFramePr/>
              <p:nvPr>
                <p:extLst>
                  <p:ext uri="{D42A27DB-BD31-4B8C-83A1-F6EECF244321}">
                    <p14:modId xmlns:p14="http://schemas.microsoft.com/office/powerpoint/2010/main" val="4126504143"/>
                  </p:ext>
                </p:extLst>
              </p:nvPr>
            </p:nvGraphicFramePr>
            <p:xfrm>
              <a:off x="108044" y="862525"/>
              <a:ext cx="8699072" cy="1324941"/>
            </p:xfrm>
            <a:graphic>
              <a:graphicData uri="http://schemas.openxmlformats.org/drawingml/2006/table">
                <a:tbl>
                  <a:tblPr firstRow="1" bandRow="1">
                    <a:noFill/>
                    <a:tableStyleId>{A6BA4920-4505-4A8C-96F8-C5BF0228D626}</a:tableStyleId>
                  </a:tblPr>
                  <a:tblGrid>
                    <a:gridCol w="8699072">
                      <a:extLst>
                        <a:ext uri="{9D8B030D-6E8A-4147-A177-3AD203B41FA5}">
                          <a16:colId xmlns:a16="http://schemas.microsoft.com/office/drawing/2014/main" val="20000"/>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5</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−4=0</m:t>
                              </m:r>
                            </m:oMath>
                          </a14:m>
                          <a:r>
                            <a:rPr lang="en-US" sz="2300" b="1" i="0" u="none" strike="noStrike" cap="none" baseline="30000" dirty="0">
                              <a:solidFill>
                                <a:schemeClr val="dk1"/>
                              </a:solidFill>
                              <a:effectLst/>
                              <a:latin typeface="Times New Roman"/>
                              <a:ea typeface="Calibri"/>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i="0" u="none" strike="noStrike" cap="none" baseline="30000" dirty="0">
                            <a:solidFill>
                              <a:schemeClr val="dk1"/>
                            </a:solidFill>
                            <a:effectLst/>
                            <a:latin typeface="Times New Roman"/>
                            <a:ea typeface="Calibri"/>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1600" b="0" i="0" u="none" strike="noStrike" cap="none" dirty="0">
                              <a:solidFill>
                                <a:schemeClr val="tx1"/>
                              </a:solidFill>
                              <a:effectLst/>
                              <a:latin typeface="Nunito Sans" pitchFamily="2" charset="0"/>
                              <a:ea typeface="Calibri"/>
                              <a:cs typeface="Calibri"/>
                              <a:sym typeface="Arial"/>
                            </a:rPr>
                            <a:t>Round your answers to 3 significant figures.</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FCD65E14-1089-D9DF-8DC5-731BFB46C76B}"/>
                  </a:ext>
                </a:extLst>
              </p:cNvPr>
              <p:cNvGraphicFramePr/>
              <p:nvPr>
                <p:extLst>
                  <p:ext uri="{D42A27DB-BD31-4B8C-83A1-F6EECF244321}">
                    <p14:modId xmlns:p14="http://schemas.microsoft.com/office/powerpoint/2010/main" val="4126504143"/>
                  </p:ext>
                </p:extLst>
              </p:nvPr>
            </p:nvGraphicFramePr>
            <p:xfrm>
              <a:off x="108044" y="862525"/>
              <a:ext cx="8699072" cy="1324941"/>
            </p:xfrm>
            <a:graphic>
              <a:graphicData uri="http://schemas.openxmlformats.org/drawingml/2006/table">
                <a:tbl>
                  <a:tblPr firstRow="1" bandRow="1">
                    <a:noFill/>
                    <a:tableStyleId>{A6BA4920-4505-4A8C-96F8-C5BF0228D626}</a:tableStyleId>
                  </a:tblPr>
                  <a:tblGrid>
                    <a:gridCol w="8699072">
                      <a:extLst>
                        <a:ext uri="{9D8B030D-6E8A-4147-A177-3AD203B41FA5}">
                          <a16:colId xmlns:a16="http://schemas.microsoft.com/office/drawing/2014/main" val="20000"/>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917" r="-140" b="-5046"/>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00937AC8-0FA8-0B17-25E4-CD128519810B}"/>
                  </a:ext>
                </a:extLst>
              </p:cNvPr>
              <p:cNvGraphicFramePr>
                <a:graphicFrameLocks noGrp="1"/>
              </p:cNvGraphicFramePr>
              <p:nvPr>
                <p:extLst>
                  <p:ext uri="{D42A27DB-BD31-4B8C-83A1-F6EECF244321}">
                    <p14:modId xmlns:p14="http://schemas.microsoft.com/office/powerpoint/2010/main" val="31201027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=0.717     </m:t>
                              </m:r>
                              <m:r>
                                <a:rPr lang="en-GB" sz="1600" b="0" i="1" smtClean="0">
                                  <a:latin typeface="Cambria Math" panose="02040503050406030204" pitchFamily="18" charset="0"/>
                                </a:rPr>
                                <m:t>𝑥</m:t>
                              </m:r>
                              <m:r>
                                <a:rPr lang="en-GB" sz="1600" b="0" i="1" smtClean="0">
                                  <a:latin typeface="Cambria Math" panose="02040503050406030204" pitchFamily="18" charset="0"/>
                                </a:rPr>
                                <m:t>=−1.12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=−1.08     </m:t>
                              </m:r>
                              <m:r>
                                <a:rPr lang="en-GB" sz="1600" b="0" i="1" smtClean="0">
                                  <a:latin typeface="Cambria Math" panose="02040503050406030204" pitchFamily="18" charset="0"/>
                                </a:rPr>
                                <m:t>𝑥</m:t>
                              </m:r>
                              <m:r>
                                <a:rPr lang="en-GB" sz="1600" b="0" i="1" smtClean="0">
                                  <a:latin typeface="Cambria Math" panose="02040503050406030204" pitchFamily="18" charset="0"/>
                                </a:rPr>
                                <m:t>=−2.92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=−0.717     </m:t>
                              </m:r>
                              <m:r>
                                <a:rPr lang="en-GB" sz="1600" b="0" i="1" smtClean="0">
                                  <a:latin typeface="Cambria Math" panose="02040503050406030204" pitchFamily="18" charset="0"/>
                                </a:rPr>
                                <m:t>𝑥</m:t>
                              </m:r>
                              <m:r>
                                <a:rPr lang="en-GB" sz="1600" b="0" i="1" smtClean="0">
                                  <a:latin typeface="Cambria Math" panose="02040503050406030204" pitchFamily="18" charset="0"/>
                                </a:rPr>
                                <m:t>=1.12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=1.08     </m:t>
                              </m:r>
                              <m:r>
                                <a:rPr lang="en-GB" sz="1600" b="0" i="1" smtClean="0">
                                  <a:latin typeface="Cambria Math" panose="02040503050406030204" pitchFamily="18" charset="0"/>
                                </a:rPr>
                                <m:t>𝑥</m:t>
                              </m:r>
                              <m:r>
                                <a:rPr lang="en-GB" sz="1600" b="0" i="1" smtClean="0">
                                  <a:latin typeface="Cambria Math" panose="02040503050406030204" pitchFamily="18" charset="0"/>
                                </a:rPr>
                                <m:t>=2.92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00937AC8-0FA8-0B17-25E4-CD128519810B}"/>
                  </a:ext>
                </a:extLst>
              </p:cNvPr>
              <p:cNvGraphicFramePr>
                <a:graphicFrameLocks noGrp="1"/>
              </p:cNvGraphicFramePr>
              <p:nvPr>
                <p:extLst>
                  <p:ext uri="{D42A27DB-BD31-4B8C-83A1-F6EECF244321}">
                    <p14:modId xmlns:p14="http://schemas.microsoft.com/office/powerpoint/2010/main" val="312010273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167659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768147505"/>
                  </p:ext>
                </p:extLst>
              </p:nvPr>
            </p:nvGraphicFramePr>
            <p:xfrm>
              <a:off x="108044" y="862525"/>
              <a:ext cx="8646133" cy="1139530"/>
            </p:xfrm>
            <a:graphic>
              <a:graphicData uri="http://schemas.openxmlformats.org/drawingml/2006/table">
                <a:tbl>
                  <a:tblPr firstRow="1" bandRow="1">
                    <a:noFill/>
                    <a:tableStyleId>{A6BA4920-4505-4A8C-96F8-C5BF0228D626}</a:tableStyleId>
                  </a:tblPr>
                  <a:tblGrid>
                    <a:gridCol w="8646133">
                      <a:extLst>
                        <a:ext uri="{9D8B030D-6E8A-4147-A177-3AD203B41FA5}">
                          <a16:colId xmlns:a16="http://schemas.microsoft.com/office/drawing/2014/main" val="20000"/>
                        </a:ext>
                      </a:extLst>
                    </a:gridCol>
                  </a:tblGrid>
                  <a:tr h="1139530">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−48=−13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768147505"/>
                  </p:ext>
                </p:extLst>
              </p:nvPr>
            </p:nvGraphicFramePr>
            <p:xfrm>
              <a:off x="108044" y="862525"/>
              <a:ext cx="8646133" cy="1139530"/>
            </p:xfrm>
            <a:graphic>
              <a:graphicData uri="http://schemas.openxmlformats.org/drawingml/2006/table">
                <a:tbl>
                  <a:tblPr firstRow="1" bandRow="1">
                    <a:noFill/>
                    <a:tableStyleId>{A6BA4920-4505-4A8C-96F8-C5BF0228D626}</a:tableStyleId>
                  </a:tblPr>
                  <a:tblGrid>
                    <a:gridCol w="8646133">
                      <a:extLst>
                        <a:ext uri="{9D8B030D-6E8A-4147-A177-3AD203B41FA5}">
                          <a16:colId xmlns:a16="http://schemas.microsoft.com/office/drawing/2014/main" val="20000"/>
                        </a:ext>
                      </a:extLst>
                    </a:gridCol>
                  </a:tblGrid>
                  <a:tr h="11395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64" r="-141" b="-106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3DF2F251-E3BF-1D49-DAA3-392463697C30}"/>
                  </a:ext>
                </a:extLst>
              </p:cNvPr>
              <p:cNvGraphicFramePr>
                <a:graphicFrameLocks noGrp="1"/>
              </p:cNvGraphicFramePr>
              <p:nvPr>
                <p:extLst>
                  <p:ext uri="{D42A27DB-BD31-4B8C-83A1-F6EECF244321}">
                    <p14:modId xmlns:p14="http://schemas.microsoft.com/office/powerpoint/2010/main" val="21578248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=−7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=7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3DF2F251-E3BF-1D49-DAA3-392463697C30}"/>
                  </a:ext>
                </a:extLst>
              </p:cNvPr>
              <p:cNvGraphicFramePr>
                <a:graphicFrameLocks noGrp="1"/>
              </p:cNvGraphicFramePr>
              <p:nvPr>
                <p:extLst>
                  <p:ext uri="{D42A27DB-BD31-4B8C-83A1-F6EECF244321}">
                    <p14:modId xmlns:p14="http://schemas.microsoft.com/office/powerpoint/2010/main" val="215782482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31584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447729957"/>
                  </p:ext>
                </p:extLst>
              </p:nvPr>
            </p:nvGraphicFramePr>
            <p:xfrm>
              <a:off x="108044" y="862525"/>
              <a:ext cx="8670196" cy="1173218"/>
            </p:xfrm>
            <a:graphic>
              <a:graphicData uri="http://schemas.openxmlformats.org/drawingml/2006/table">
                <a:tbl>
                  <a:tblPr firstRow="1" bandRow="1">
                    <a:noFill/>
                    <a:tableStyleId>{A6BA4920-4505-4A8C-96F8-C5BF0228D626}</a:tableStyleId>
                  </a:tblPr>
                  <a:tblGrid>
                    <a:gridCol w="8670196">
                      <a:extLst>
                        <a:ext uri="{9D8B030D-6E8A-4147-A177-3AD203B41FA5}">
                          <a16:colId xmlns:a16="http://schemas.microsoft.com/office/drawing/2014/main" val="20000"/>
                        </a:ext>
                      </a:extLst>
                    </a:gridCol>
                  </a:tblGrid>
                  <a:tr h="117321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−100=0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447729957"/>
                  </p:ext>
                </p:extLst>
              </p:nvPr>
            </p:nvGraphicFramePr>
            <p:xfrm>
              <a:off x="108044" y="862525"/>
              <a:ext cx="8670196" cy="1173218"/>
            </p:xfrm>
            <a:graphic>
              <a:graphicData uri="http://schemas.openxmlformats.org/drawingml/2006/table">
                <a:tbl>
                  <a:tblPr firstRow="1" bandRow="1">
                    <a:noFill/>
                    <a:tableStyleId>{A6BA4920-4505-4A8C-96F8-C5BF0228D626}</a:tableStyleId>
                  </a:tblPr>
                  <a:tblGrid>
                    <a:gridCol w="8670196">
                      <a:extLst>
                        <a:ext uri="{9D8B030D-6E8A-4147-A177-3AD203B41FA5}">
                          <a16:colId xmlns:a16="http://schemas.microsoft.com/office/drawing/2014/main" val="20000"/>
                        </a:ext>
                      </a:extLst>
                    </a:gridCol>
                  </a:tblGrid>
                  <a:tr h="117321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36" r="-211" b="-155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FFF2196-E165-13A8-B81C-AF5B99501468}"/>
                  </a:ext>
                </a:extLst>
              </p:cNvPr>
              <p:cNvGraphicFramePr>
                <a:graphicFrameLocks noGrp="1"/>
              </p:cNvGraphicFramePr>
              <p:nvPr>
                <p:extLst>
                  <p:ext uri="{D42A27DB-BD31-4B8C-83A1-F6EECF244321}">
                    <p14:modId xmlns:p14="http://schemas.microsoft.com/office/powerpoint/2010/main" val="7844618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=−5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     </m:t>
                              </m:r>
                              <m:r>
                                <a:rPr lang="en-GB" sz="1600" b="0" i="1" smtClean="0">
                                  <a:latin typeface="Cambria Math" panose="02040503050406030204" pitchFamily="18" charset="0"/>
                                </a:rPr>
                                <m:t>𝑥</m:t>
                              </m:r>
                              <m:r>
                                <a:rPr lang="en-GB" sz="1600" b="0" i="1" smtClean="0">
                                  <a:latin typeface="Cambria Math" panose="02040503050406030204" pitchFamily="18" charset="0"/>
                                </a:rPr>
                                <m:t>=2.5</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FFF2196-E165-13A8-B81C-AF5B99501468}"/>
                  </a:ext>
                </a:extLst>
              </p:cNvPr>
              <p:cNvGraphicFramePr>
                <a:graphicFrameLocks noGrp="1"/>
              </p:cNvGraphicFramePr>
              <p:nvPr>
                <p:extLst>
                  <p:ext uri="{D42A27DB-BD31-4B8C-83A1-F6EECF244321}">
                    <p14:modId xmlns:p14="http://schemas.microsoft.com/office/powerpoint/2010/main" val="7844618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031939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4232484662"/>
                  </p:ext>
                </p:extLst>
              </p:nvPr>
            </p:nvGraphicFramePr>
            <p:xfrm>
              <a:off x="108044" y="862525"/>
              <a:ext cx="8660571" cy="1324941"/>
            </p:xfrm>
            <a:graphic>
              <a:graphicData uri="http://schemas.openxmlformats.org/drawingml/2006/table">
                <a:tbl>
                  <a:tblPr firstRow="1" bandRow="1">
                    <a:noFill/>
                    <a:tableStyleId>{A6BA4920-4505-4A8C-96F8-C5BF0228D626}</a:tableStyleId>
                  </a:tblPr>
                  <a:tblGrid>
                    <a:gridCol w="8327511">
                      <a:extLst>
                        <a:ext uri="{9D8B030D-6E8A-4147-A177-3AD203B41FA5}">
                          <a16:colId xmlns:a16="http://schemas.microsoft.com/office/drawing/2014/main" val="20000"/>
                        </a:ext>
                      </a:extLst>
                    </a:gridCol>
                    <a:gridCol w="333060">
                      <a:extLst>
                        <a:ext uri="{9D8B030D-6E8A-4147-A177-3AD203B41FA5}">
                          <a16:colId xmlns:a16="http://schemas.microsoft.com/office/drawing/2014/main" val="500494958"/>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tx1"/>
                              </a:solidFill>
                              <a:latin typeface="Nunito Sans"/>
                              <a:ea typeface="Nunito Sans"/>
                              <a:cs typeface="Nunito Sans"/>
                              <a:sym typeface="Nunito Sans"/>
                            </a:rPr>
                            <a:t>14)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en-GB" sz="2300" b="0" i="1" u="none" strike="noStrike" cap="none" smtClean="0">
                                      <a:solidFill>
                                        <a:schemeClr val="tx1"/>
                                      </a:solidFill>
                                      <a:latin typeface="Cambria Math" panose="02040503050406030204" pitchFamily="18" charset="0"/>
                                      <a:cs typeface="Times New Roman"/>
                                      <a:sym typeface="Times New Roman"/>
                                    </a:rPr>
                                    <m:t>3</m:t>
                                  </m:r>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en-US" sz="2300" b="0" i="1" u="none" strike="noStrike" cap="none" smtClean="0">
                                  <a:solidFill>
                                    <a:schemeClr val="tx1"/>
                                  </a:solidFill>
                                  <a:latin typeface="Cambria Math" panose="02040503050406030204" pitchFamily="18" charset="0"/>
                                  <a:cs typeface="Times New Roman"/>
                                  <a:sym typeface="Times New Roman"/>
                                </a:rPr>
                                <m:t>18</m:t>
                              </m:r>
                              <m:r>
                                <a:rPr lang="en-US" sz="2300" b="0" i="1" u="none" strike="noStrike" cap="none" smtClean="0">
                                  <a:solidFill>
                                    <a:schemeClr val="tx1"/>
                                  </a:solidFill>
                                  <a:latin typeface="Cambria Math" panose="02040503050406030204" pitchFamily="18" charset="0"/>
                                  <a:cs typeface="Times New Roman"/>
                                  <a:sym typeface="Times New Roman"/>
                                </a:rPr>
                                <m:t>𝑥</m:t>
                              </m:r>
                            </m:oMath>
                          </a14:m>
                          <a:r>
                            <a:rPr lang="en-GB" sz="2300" b="1" i="0" u="none" strike="noStrike" cap="none" baseline="30000" dirty="0">
                              <a:solidFill>
                                <a:schemeClr val="tx1"/>
                              </a:solidFill>
                              <a:effectLst/>
                              <a:latin typeface="Times New Roman"/>
                              <a:ea typeface="Calibri"/>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4232484662"/>
                  </p:ext>
                </p:extLst>
              </p:nvPr>
            </p:nvGraphicFramePr>
            <p:xfrm>
              <a:off x="108044" y="862525"/>
              <a:ext cx="8660571" cy="1324941"/>
            </p:xfrm>
            <a:graphic>
              <a:graphicData uri="http://schemas.openxmlformats.org/drawingml/2006/table">
                <a:tbl>
                  <a:tblPr firstRow="1" bandRow="1">
                    <a:noFill/>
                    <a:tableStyleId>{A6BA4920-4505-4A8C-96F8-C5BF0228D626}</a:tableStyleId>
                  </a:tblPr>
                  <a:tblGrid>
                    <a:gridCol w="8327511">
                      <a:extLst>
                        <a:ext uri="{9D8B030D-6E8A-4147-A177-3AD203B41FA5}">
                          <a16:colId xmlns:a16="http://schemas.microsoft.com/office/drawing/2014/main" val="20000"/>
                        </a:ext>
                      </a:extLst>
                    </a:gridCol>
                    <a:gridCol w="333060">
                      <a:extLst>
                        <a:ext uri="{9D8B030D-6E8A-4147-A177-3AD203B41FA5}">
                          <a16:colId xmlns:a16="http://schemas.microsoft.com/office/drawing/2014/main" val="500494958"/>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4170" b="-917"/>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A6E76D5-4C21-B5BB-1533-4C2A114AB2ED}"/>
                  </a:ext>
                </a:extLst>
              </p:cNvPr>
              <p:cNvGraphicFramePr>
                <a:graphicFrameLocks noGrp="1"/>
              </p:cNvGraphicFramePr>
              <p:nvPr>
                <p:extLst>
                  <p:ext uri="{D42A27DB-BD31-4B8C-83A1-F6EECF244321}">
                    <p14:modId xmlns:p14="http://schemas.microsoft.com/office/powerpoint/2010/main" val="170594825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0</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0</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A6E76D5-4C21-B5BB-1533-4C2A114AB2ED}"/>
                  </a:ext>
                </a:extLst>
              </p:cNvPr>
              <p:cNvGraphicFramePr>
                <a:graphicFrameLocks noGrp="1"/>
              </p:cNvGraphicFramePr>
              <p:nvPr>
                <p:extLst>
                  <p:ext uri="{D42A27DB-BD31-4B8C-83A1-F6EECF244321}">
                    <p14:modId xmlns:p14="http://schemas.microsoft.com/office/powerpoint/2010/main" val="170594825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159957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138685876"/>
                  </p:ext>
                </p:extLst>
              </p:nvPr>
            </p:nvGraphicFramePr>
            <p:xfrm>
              <a:off x="108044" y="862525"/>
              <a:ext cx="8694259" cy="1324941"/>
            </p:xfrm>
            <a:graphic>
              <a:graphicData uri="http://schemas.openxmlformats.org/drawingml/2006/table">
                <a:tbl>
                  <a:tblPr firstRow="1" bandRow="1">
                    <a:noFill/>
                    <a:tableStyleId>{A6BA4920-4505-4A8C-96F8-C5BF0228D626}</a:tableStyleId>
                  </a:tblPr>
                  <a:tblGrid>
                    <a:gridCol w="8382779">
                      <a:extLst>
                        <a:ext uri="{9D8B030D-6E8A-4147-A177-3AD203B41FA5}">
                          <a16:colId xmlns:a16="http://schemas.microsoft.com/office/drawing/2014/main" val="20000"/>
                        </a:ext>
                      </a:extLst>
                    </a:gridCol>
                    <a:gridCol w="311480">
                      <a:extLst>
                        <a:ext uri="{9D8B030D-6E8A-4147-A177-3AD203B41FA5}">
                          <a16:colId xmlns:a16="http://schemas.microsoft.com/office/drawing/2014/main" val="425629876"/>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−7=0</m:t>
                              </m:r>
                            </m:oMath>
                          </a14:m>
                          <a:r>
                            <a:rPr lang="en-US" sz="2300" b="1"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US" sz="1600" b="0" u="none" strike="noStrike" cap="none" baseline="0" dirty="0">
                              <a:solidFill>
                                <a:schemeClr val="dk1"/>
                              </a:solidFill>
                              <a:latin typeface="Nunito Sans" pitchFamily="2" charset="0"/>
                              <a:ea typeface="Calibri" panose="020F0502020204030204" pitchFamily="34" charset="0"/>
                              <a:cs typeface="Calibri" panose="020F0502020204030204" pitchFamily="34" charset="0"/>
                              <a:sym typeface="Times New Roman"/>
                            </a:rPr>
                            <a:t>Give your answers as surds in their simplest form.</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138685876"/>
                  </p:ext>
                </p:extLst>
              </p:nvPr>
            </p:nvGraphicFramePr>
            <p:xfrm>
              <a:off x="108044" y="862525"/>
              <a:ext cx="8694259" cy="1324941"/>
            </p:xfrm>
            <a:graphic>
              <a:graphicData uri="http://schemas.openxmlformats.org/drawingml/2006/table">
                <a:tbl>
                  <a:tblPr firstRow="1" bandRow="1">
                    <a:noFill/>
                    <a:tableStyleId>{A6BA4920-4505-4A8C-96F8-C5BF0228D626}</a:tableStyleId>
                  </a:tblPr>
                  <a:tblGrid>
                    <a:gridCol w="8382779">
                      <a:extLst>
                        <a:ext uri="{9D8B030D-6E8A-4147-A177-3AD203B41FA5}">
                          <a16:colId xmlns:a16="http://schemas.microsoft.com/office/drawing/2014/main" val="20000"/>
                        </a:ext>
                      </a:extLst>
                    </a:gridCol>
                    <a:gridCol w="311480">
                      <a:extLst>
                        <a:ext uri="{9D8B030D-6E8A-4147-A177-3AD203B41FA5}">
                          <a16:colId xmlns:a16="http://schemas.microsoft.com/office/drawing/2014/main" val="425629876"/>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392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1B4DF46B-274B-60EA-1287-841516C39012}"/>
                  </a:ext>
                </a:extLst>
              </p:cNvPr>
              <p:cNvGraphicFramePr>
                <a:graphicFrameLocks noGrp="1"/>
              </p:cNvGraphicFramePr>
              <p:nvPr>
                <p:extLst>
                  <p:ext uri="{D42A27DB-BD31-4B8C-83A1-F6EECF244321}">
                    <p14:modId xmlns:p14="http://schemas.microsoft.com/office/powerpoint/2010/main" val="12401321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4</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4</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1B4DF46B-274B-60EA-1287-841516C39012}"/>
                  </a:ext>
                </a:extLst>
              </p:cNvPr>
              <p:cNvGraphicFramePr>
                <a:graphicFrameLocks noGrp="1"/>
              </p:cNvGraphicFramePr>
              <p:nvPr>
                <p:extLst>
                  <p:ext uri="{D42A27DB-BD31-4B8C-83A1-F6EECF244321}">
                    <p14:modId xmlns:p14="http://schemas.microsoft.com/office/powerpoint/2010/main" val="124013214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07903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3192231031"/>
                  </p:ext>
                </p:extLst>
              </p:nvPr>
            </p:nvGraphicFramePr>
            <p:xfrm>
              <a:off x="108043" y="862525"/>
              <a:ext cx="8694259" cy="1324941"/>
            </p:xfrm>
            <a:graphic>
              <a:graphicData uri="http://schemas.openxmlformats.org/drawingml/2006/table">
                <a:tbl>
                  <a:tblPr firstRow="1" bandRow="1">
                    <a:noFill/>
                    <a:tableStyleId>{A6BA4920-4505-4A8C-96F8-C5BF0228D626}</a:tableStyleId>
                  </a:tblPr>
                  <a:tblGrid>
                    <a:gridCol w="8430426">
                      <a:extLst>
                        <a:ext uri="{9D8B030D-6E8A-4147-A177-3AD203B41FA5}">
                          <a16:colId xmlns:a16="http://schemas.microsoft.com/office/drawing/2014/main" val="20000"/>
                        </a:ext>
                      </a:extLst>
                    </a:gridCol>
                    <a:gridCol w="263833">
                      <a:extLst>
                        <a:ext uri="{9D8B030D-6E8A-4147-A177-3AD203B41FA5}">
                          <a16:colId xmlns:a16="http://schemas.microsoft.com/office/drawing/2014/main" val="3358439217"/>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By first completing the square, find the solutions to the equation</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+3=0</m:t>
                              </m:r>
                            </m:oMath>
                          </a14:m>
                          <a:r>
                            <a:rPr lang="en-GB" sz="1400" u="none" strike="noStrike" cap="none" baseline="30000" dirty="0">
                              <a:solidFill>
                                <a:schemeClr val="tx1"/>
                              </a:solidFill>
                              <a:latin typeface="Nunito Sans" pitchFamily="2" charset="0"/>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u="none" strike="noStrike" cap="none" baseline="30000" dirty="0">
                              <a:solidFill>
                                <a:schemeClr val="tx1"/>
                              </a:solidFill>
                              <a:latin typeface="Nunito Sans" pitchFamily="2" charset="0"/>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US" sz="1600" b="0" u="none" strike="noStrike" cap="none" baseline="0" dirty="0">
                              <a:solidFill>
                                <a:schemeClr val="dk1"/>
                              </a:solidFill>
                              <a:latin typeface="Nunito Sans" pitchFamily="2" charset="0"/>
                              <a:ea typeface="Times New Roman"/>
                              <a:cs typeface="Times New Roman"/>
                              <a:sym typeface="Times New Roman"/>
                            </a:rPr>
                            <a:t>Give your answers as surds in their simplest form.</a:t>
                          </a:r>
                          <a:endParaRPr sz="1600" b="0" u="none" strike="noStrike" cap="none" baseline="0" dirty="0">
                            <a:solidFill>
                              <a:schemeClr val="dk1"/>
                            </a:solidFill>
                            <a:latin typeface="Nunito Sans" pitchFamily="2" charset="0"/>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3192231031"/>
                  </p:ext>
                </p:extLst>
              </p:nvPr>
            </p:nvGraphicFramePr>
            <p:xfrm>
              <a:off x="108043" y="862525"/>
              <a:ext cx="8694259" cy="1324941"/>
            </p:xfrm>
            <a:graphic>
              <a:graphicData uri="http://schemas.openxmlformats.org/drawingml/2006/table">
                <a:tbl>
                  <a:tblPr firstRow="1" bandRow="1">
                    <a:noFill/>
                    <a:tableStyleId>{A6BA4920-4505-4A8C-96F8-C5BF0228D626}</a:tableStyleId>
                  </a:tblPr>
                  <a:tblGrid>
                    <a:gridCol w="8430426">
                      <a:extLst>
                        <a:ext uri="{9D8B030D-6E8A-4147-A177-3AD203B41FA5}">
                          <a16:colId xmlns:a16="http://schemas.microsoft.com/office/drawing/2014/main" val="20000"/>
                        </a:ext>
                      </a:extLst>
                    </a:gridCol>
                    <a:gridCol w="263833">
                      <a:extLst>
                        <a:ext uri="{9D8B030D-6E8A-4147-A177-3AD203B41FA5}">
                          <a16:colId xmlns:a16="http://schemas.microsoft.com/office/drawing/2014/main" val="3358439217"/>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917" r="-332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BC0E061-EF5D-B039-E60C-E075E397633F}"/>
                  </a:ext>
                </a:extLst>
              </p:cNvPr>
              <p:cNvGraphicFramePr>
                <a:graphicFrameLocks noGrp="1"/>
              </p:cNvGraphicFramePr>
              <p:nvPr>
                <p:extLst>
                  <p:ext uri="{D42A27DB-BD31-4B8C-83A1-F6EECF244321}">
                    <p14:modId xmlns:p14="http://schemas.microsoft.com/office/powerpoint/2010/main" val="24982294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−13=0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13</m:t>
                                  </m:r>
                                </m:e>
                              </m:rad>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−19=0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19</m:t>
                                  </m:r>
                                </m:e>
                              </m:rad>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+13=0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−13</m:t>
                                  </m:r>
                                </m:e>
                              </m:rad>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−3=0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3</m:t>
                                  </m:r>
                                </m:e>
                              </m:rad>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BC0E061-EF5D-B039-E60C-E075E397633F}"/>
                  </a:ext>
                </a:extLst>
              </p:cNvPr>
              <p:cNvGraphicFramePr>
                <a:graphicFrameLocks noGrp="1"/>
              </p:cNvGraphicFramePr>
              <p:nvPr>
                <p:extLst>
                  <p:ext uri="{D42A27DB-BD31-4B8C-83A1-F6EECF244321}">
                    <p14:modId xmlns:p14="http://schemas.microsoft.com/office/powerpoint/2010/main" val="24982294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02217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solving quadratic equations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pitchFamily="2" charset="0"/>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2721836257"/>
                  </p:ext>
                </p:extLst>
              </p:nvPr>
            </p:nvGraphicFramePr>
            <p:xfrm>
              <a:off x="108044" y="862525"/>
              <a:ext cx="4897093" cy="1057715"/>
            </p:xfrm>
            <a:graphic>
              <a:graphicData uri="http://schemas.openxmlformats.org/drawingml/2006/table">
                <a:tbl>
                  <a:tblPr firstRow="1" bandRow="1">
                    <a:noFill/>
                    <a:tableStyleId>{A6BA4920-4505-4A8C-96F8-C5BF0228D626}</a:tableStyleId>
                  </a:tblPr>
                  <a:tblGrid>
                    <a:gridCol w="4564360">
                      <a:extLst>
                        <a:ext uri="{9D8B030D-6E8A-4147-A177-3AD203B41FA5}">
                          <a16:colId xmlns:a16="http://schemas.microsoft.com/office/drawing/2014/main" val="20000"/>
                        </a:ext>
                      </a:extLst>
                    </a:gridCol>
                    <a:gridCol w="332733">
                      <a:extLst>
                        <a:ext uri="{9D8B030D-6E8A-4147-A177-3AD203B41FA5}">
                          <a16:colId xmlns:a16="http://schemas.microsoft.com/office/drawing/2014/main" val="3008030579"/>
                        </a:ext>
                      </a:extLst>
                    </a:gridCol>
                  </a:tblGrid>
                  <a:tr h="105771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Using the graph, estimate the solutions to: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2721836257"/>
                  </p:ext>
                </p:extLst>
              </p:nvPr>
            </p:nvGraphicFramePr>
            <p:xfrm>
              <a:off x="108044" y="862525"/>
              <a:ext cx="4897093" cy="1057715"/>
            </p:xfrm>
            <a:graphic>
              <a:graphicData uri="http://schemas.openxmlformats.org/drawingml/2006/table">
                <a:tbl>
                  <a:tblPr firstRow="1" bandRow="1">
                    <a:noFill/>
                    <a:tableStyleId>{A6BA4920-4505-4A8C-96F8-C5BF0228D626}</a:tableStyleId>
                  </a:tblPr>
                  <a:tblGrid>
                    <a:gridCol w="4564360">
                      <a:extLst>
                        <a:ext uri="{9D8B030D-6E8A-4147-A177-3AD203B41FA5}">
                          <a16:colId xmlns:a16="http://schemas.microsoft.com/office/drawing/2014/main" val="20000"/>
                        </a:ext>
                      </a:extLst>
                    </a:gridCol>
                    <a:gridCol w="332733">
                      <a:extLst>
                        <a:ext uri="{9D8B030D-6E8A-4147-A177-3AD203B41FA5}">
                          <a16:colId xmlns:a16="http://schemas.microsoft.com/office/drawing/2014/main" val="3008030579"/>
                        </a:ext>
                      </a:extLst>
                    </a:gridCol>
                  </a:tblGrid>
                  <a:tr h="105771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3" t="-1149" r="-7600" b="-1724"/>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pic>
        <p:nvPicPr>
          <p:cNvPr id="2" name="Google Shape;295;p34">
            <a:extLst>
              <a:ext uri="{FF2B5EF4-FFF2-40B4-BE49-F238E27FC236}">
                <a16:creationId xmlns:a16="http://schemas.microsoft.com/office/drawing/2014/main" id="{81D6FC67-C23A-1A9C-0A51-CFBD808AE28D}"/>
              </a:ext>
            </a:extLst>
          </p:cNvPr>
          <p:cNvPicPr preferRelativeResize="0"/>
          <p:nvPr/>
        </p:nvPicPr>
        <p:blipFill>
          <a:blip r:embed="rId4">
            <a:alphaModFix/>
          </a:blip>
          <a:stretch>
            <a:fillRect/>
          </a:stretch>
        </p:blipFill>
        <p:spPr>
          <a:xfrm>
            <a:off x="5337678" y="1077145"/>
            <a:ext cx="3405966" cy="2816274"/>
          </a:xfrm>
          <a:prstGeom prst="rect">
            <a:avLst/>
          </a:prstGeom>
          <a:noFill/>
          <a:ln>
            <a:noFill/>
          </a:ln>
        </p:spPr>
      </p:pic>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FF7091BB-EAB2-1919-CCE4-D02C5FA26C14}"/>
                  </a:ext>
                </a:extLst>
              </p:cNvPr>
              <p:cNvGraphicFramePr>
                <a:graphicFrameLocks noGrp="1"/>
              </p:cNvGraphicFramePr>
              <p:nvPr>
                <p:extLst>
                  <p:ext uri="{D42A27DB-BD31-4B8C-83A1-F6EECF244321}">
                    <p14:modId xmlns:p14="http://schemas.microsoft.com/office/powerpoint/2010/main" val="546418391"/>
                  </p:ext>
                </p:extLst>
              </p:nvPr>
            </p:nvGraphicFramePr>
            <p:xfrm>
              <a:off x="649705" y="2187466"/>
              <a:ext cx="4355432" cy="1912896"/>
            </p:xfrm>
            <a:graphic>
              <a:graphicData uri="http://schemas.openxmlformats.org/drawingml/2006/table">
                <a:tbl>
                  <a:tblPr firstRow="1" bandRow="1">
                    <a:tableStyleId>{83D3C34C-05C9-46D4-825C-24B45D246992}</a:tableStyleId>
                  </a:tblPr>
                  <a:tblGrid>
                    <a:gridCol w="2177716">
                      <a:extLst>
                        <a:ext uri="{9D8B030D-6E8A-4147-A177-3AD203B41FA5}">
                          <a16:colId xmlns:a16="http://schemas.microsoft.com/office/drawing/2014/main" val="2042600298"/>
                        </a:ext>
                      </a:extLst>
                    </a:gridCol>
                    <a:gridCol w="2177716">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=−0.2     </m:t>
                              </m:r>
                              <m:r>
                                <a:rPr lang="en-GB" sz="1600" b="0" i="1" smtClean="0">
                                  <a:latin typeface="Cambria Math" panose="02040503050406030204" pitchFamily="18" charset="0"/>
                                </a:rPr>
                                <m:t>𝑥</m:t>
                              </m:r>
                              <m:r>
                                <a:rPr lang="en-GB" sz="1600" b="0" i="1" smtClean="0">
                                  <a:latin typeface="Cambria Math" panose="02040503050406030204" pitchFamily="18" charset="0"/>
                                </a:rPr>
                                <m:t>=4.2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=0.2     </m:t>
                              </m:r>
                              <m:r>
                                <a:rPr lang="en-GB" sz="1600" b="0" i="1" smtClean="0">
                                  <a:latin typeface="Cambria Math" panose="02040503050406030204" pitchFamily="18" charset="0"/>
                                </a:rPr>
                                <m:t>𝑥</m:t>
                              </m:r>
                              <m:r>
                                <a:rPr lang="en-GB" sz="1600" b="0" i="1" smtClean="0">
                                  <a:latin typeface="Cambria Math" panose="02040503050406030204" pitchFamily="18" charset="0"/>
                                </a:rPr>
                                <m:t>=−4.2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(2,−5)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FF7091BB-EAB2-1919-CCE4-D02C5FA26C14}"/>
                  </a:ext>
                </a:extLst>
              </p:cNvPr>
              <p:cNvGraphicFramePr>
                <a:graphicFrameLocks noGrp="1"/>
              </p:cNvGraphicFramePr>
              <p:nvPr>
                <p:extLst>
                  <p:ext uri="{D42A27DB-BD31-4B8C-83A1-F6EECF244321}">
                    <p14:modId xmlns:p14="http://schemas.microsoft.com/office/powerpoint/2010/main" val="546418391"/>
                  </p:ext>
                </p:extLst>
              </p:nvPr>
            </p:nvGraphicFramePr>
            <p:xfrm>
              <a:off x="649705" y="2187466"/>
              <a:ext cx="4355432" cy="1912896"/>
            </p:xfrm>
            <a:graphic>
              <a:graphicData uri="http://schemas.openxmlformats.org/drawingml/2006/table">
                <a:tbl>
                  <a:tblPr firstRow="1" bandRow="1">
                    <a:tableStyleId>{83D3C34C-05C9-46D4-825C-24B45D246992}</a:tableStyleId>
                  </a:tblPr>
                  <a:tblGrid>
                    <a:gridCol w="2177716">
                      <a:extLst>
                        <a:ext uri="{9D8B030D-6E8A-4147-A177-3AD203B41FA5}">
                          <a16:colId xmlns:a16="http://schemas.microsoft.com/office/drawing/2014/main" val="2042600298"/>
                        </a:ext>
                      </a:extLst>
                    </a:gridCol>
                    <a:gridCol w="2177716">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5"/>
                          <a:stretch>
                            <a:fillRect l="-279" t="-633" r="-100279"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5"/>
                          <a:stretch>
                            <a:fillRect l="-100279" t="-633" r="-279"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5"/>
                          <a:stretch>
                            <a:fillRect l="-279" t="-101274" r="-100279"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5"/>
                          <a:stretch>
                            <a:fillRect l="-100279" t="-101274" r="-279"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3663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24042183"/>
                  </p:ext>
                </p:extLst>
              </p:nvPr>
            </p:nvGraphicFramePr>
            <p:xfrm>
              <a:off x="108044" y="862525"/>
              <a:ext cx="8689447" cy="1211719"/>
            </p:xfrm>
            <a:graphic>
              <a:graphicData uri="http://schemas.openxmlformats.org/drawingml/2006/table">
                <a:tbl>
                  <a:tblPr firstRow="1" bandRow="1">
                    <a:noFill/>
                    <a:tableStyleId>{A6BA4920-4505-4A8C-96F8-C5BF0228D626}</a:tableStyleId>
                  </a:tblPr>
                  <a:tblGrid>
                    <a:gridCol w="8689447">
                      <a:extLst>
                        <a:ext uri="{9D8B030D-6E8A-4147-A177-3AD203B41FA5}">
                          <a16:colId xmlns:a16="http://schemas.microsoft.com/office/drawing/2014/main" val="20000"/>
                        </a:ext>
                      </a:extLst>
                    </a:gridCol>
                  </a:tblGrid>
                  <a:tr h="1211719">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5</m:t>
                                  </m:r>
                                </m:num>
                                <m:den>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5</m:t>
                                  </m:r>
                                </m:den>
                              </m:f>
                              <m:r>
                                <a:rPr lang="en-US" sz="2300" b="0" i="1" u="none" strike="noStrike" cap="none" smtClean="0">
                                  <a:solidFill>
                                    <a:schemeClr val="dk1"/>
                                  </a:solidFill>
                                  <a:latin typeface="Cambria Math" panose="02040503050406030204" pitchFamily="18" charset="0"/>
                                  <a:cs typeface="Times New Roman"/>
                                  <a:sym typeface="Times New Roman"/>
                                </a:rPr>
                                <m:t>=3</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24042183"/>
                  </p:ext>
                </p:extLst>
              </p:nvPr>
            </p:nvGraphicFramePr>
            <p:xfrm>
              <a:off x="108044" y="862525"/>
              <a:ext cx="8689447" cy="1211719"/>
            </p:xfrm>
            <a:graphic>
              <a:graphicData uri="http://schemas.openxmlformats.org/drawingml/2006/table">
                <a:tbl>
                  <a:tblPr firstRow="1" bandRow="1">
                    <a:noFill/>
                    <a:tableStyleId>{A6BA4920-4505-4A8C-96F8-C5BF0228D626}</a:tableStyleId>
                  </a:tblPr>
                  <a:tblGrid>
                    <a:gridCol w="8689447">
                      <a:extLst>
                        <a:ext uri="{9D8B030D-6E8A-4147-A177-3AD203B41FA5}">
                          <a16:colId xmlns:a16="http://schemas.microsoft.com/office/drawing/2014/main" val="20000"/>
                        </a:ext>
                      </a:extLst>
                    </a:gridCol>
                  </a:tblGrid>
                  <a:tr h="121171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00" r="-140" b="-1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F2BF9500-0C8B-367E-2A50-A41A367FCA3A}"/>
                  </a:ext>
                </a:extLst>
              </p:cNvPr>
              <p:cNvGraphicFramePr>
                <a:graphicFrameLocks noGrp="1"/>
              </p:cNvGraphicFramePr>
              <p:nvPr>
                <p:extLst>
                  <p:ext uri="{D42A27DB-BD31-4B8C-83A1-F6EECF244321}">
                    <p14:modId xmlns:p14="http://schemas.microsoft.com/office/powerpoint/2010/main" val="19046046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5</m:t>
                                  </m:r>
                                </m:num>
                                <m:den>
                                  <m:r>
                                    <a:rPr lang="en-GB" sz="1600" b="0" i="1" smtClean="0">
                                      <a:latin typeface="Cambria Math" panose="02040503050406030204" pitchFamily="18" charset="0"/>
                                    </a:rPr>
                                    <m:t>13</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8" name="Table 7">
                <a:extLst>
                  <a:ext uri="{FF2B5EF4-FFF2-40B4-BE49-F238E27FC236}">
                    <a16:creationId xmlns:a16="http://schemas.microsoft.com/office/drawing/2014/main" id="{F2BF9500-0C8B-367E-2A50-A41A367FCA3A}"/>
                  </a:ext>
                </a:extLst>
              </p:cNvPr>
              <p:cNvGraphicFramePr>
                <a:graphicFrameLocks noGrp="1"/>
              </p:cNvGraphicFramePr>
              <p:nvPr>
                <p:extLst>
                  <p:ext uri="{D42A27DB-BD31-4B8C-83A1-F6EECF244321}">
                    <p14:modId xmlns:p14="http://schemas.microsoft.com/office/powerpoint/2010/main" val="19046046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80860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787377788"/>
                  </p:ext>
                </p:extLst>
              </p:nvPr>
            </p:nvGraphicFramePr>
            <p:xfrm>
              <a:off x="108044" y="862525"/>
              <a:ext cx="8655758" cy="1163593"/>
            </p:xfrm>
            <a:graphic>
              <a:graphicData uri="http://schemas.openxmlformats.org/drawingml/2006/table">
                <a:tbl>
                  <a:tblPr firstRow="1" bandRow="1">
                    <a:noFill/>
                    <a:tableStyleId>{A6BA4920-4505-4A8C-96F8-C5BF0228D626}</a:tableStyleId>
                  </a:tblPr>
                  <a:tblGrid>
                    <a:gridCol w="8655758">
                      <a:extLst>
                        <a:ext uri="{9D8B030D-6E8A-4147-A177-3AD203B41FA5}">
                          <a16:colId xmlns:a16="http://schemas.microsoft.com/office/drawing/2014/main" val="20000"/>
                        </a:ext>
                      </a:extLst>
                    </a:gridCol>
                  </a:tblGrid>
                  <a:tr h="1163593">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4</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12</m:t>
                                  </m:r>
                                </m:num>
                                <m:den>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=4</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787377788"/>
                  </p:ext>
                </p:extLst>
              </p:nvPr>
            </p:nvGraphicFramePr>
            <p:xfrm>
              <a:off x="108044" y="862525"/>
              <a:ext cx="8655758" cy="1163593"/>
            </p:xfrm>
            <a:graphic>
              <a:graphicData uri="http://schemas.openxmlformats.org/drawingml/2006/table">
                <a:tbl>
                  <a:tblPr firstRow="1" bandRow="1">
                    <a:noFill/>
                    <a:tableStyleId>{A6BA4920-4505-4A8C-96F8-C5BF0228D626}</a:tableStyleId>
                  </a:tblPr>
                  <a:tblGrid>
                    <a:gridCol w="8655758">
                      <a:extLst>
                        <a:ext uri="{9D8B030D-6E8A-4147-A177-3AD203B41FA5}">
                          <a16:colId xmlns:a16="http://schemas.microsoft.com/office/drawing/2014/main" val="20000"/>
                        </a:ext>
                      </a:extLst>
                    </a:gridCol>
                  </a:tblGrid>
                  <a:tr h="11635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42" r="-141" b="-10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F30F77B1-0560-5AC0-6A62-A34DF5F7865E}"/>
                  </a:ext>
                </a:extLst>
              </p:cNvPr>
              <p:cNvGraphicFramePr>
                <a:graphicFrameLocks noGrp="1"/>
              </p:cNvGraphicFramePr>
              <p:nvPr>
                <p:extLst>
                  <p:ext uri="{D42A27DB-BD31-4B8C-83A1-F6EECF244321}">
                    <p14:modId xmlns:p14="http://schemas.microsoft.com/office/powerpoint/2010/main" val="18628003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=−4</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=4</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num>
                                <m:den>
                                  <m:r>
                                    <a:rPr lang="en-GB" sz="1600" b="0" i="1" smtClean="0">
                                      <a:latin typeface="Cambria Math" panose="02040503050406030204" pitchFamily="18" charset="0"/>
                                    </a:rPr>
                                    <m:t>15</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F30F77B1-0560-5AC0-6A62-A34DF5F7865E}"/>
                  </a:ext>
                </a:extLst>
              </p:cNvPr>
              <p:cNvGraphicFramePr>
                <a:graphicFrameLocks noGrp="1"/>
              </p:cNvGraphicFramePr>
              <p:nvPr>
                <p:extLst>
                  <p:ext uri="{D42A27DB-BD31-4B8C-83A1-F6EECF244321}">
                    <p14:modId xmlns:p14="http://schemas.microsoft.com/office/powerpoint/2010/main" val="18628003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09774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4149018223"/>
                  </p:ext>
                </p:extLst>
              </p:nvPr>
            </p:nvGraphicFramePr>
            <p:xfrm>
              <a:off x="108044" y="862525"/>
              <a:ext cx="8636508" cy="1105841"/>
            </p:xfrm>
            <a:graphic>
              <a:graphicData uri="http://schemas.openxmlformats.org/drawingml/2006/table">
                <a:tbl>
                  <a:tblPr firstRow="1" bandRow="1">
                    <a:noFill/>
                    <a:tableStyleId>{A6BA4920-4505-4A8C-96F8-C5BF0228D626}</a:tableStyleId>
                  </a:tblPr>
                  <a:tblGrid>
                    <a:gridCol w="8636508">
                      <a:extLst>
                        <a:ext uri="{9D8B030D-6E8A-4147-A177-3AD203B41FA5}">
                          <a16:colId xmlns:a16="http://schemas.microsoft.com/office/drawing/2014/main" val="20000"/>
                        </a:ext>
                      </a:extLst>
                    </a:gridCol>
                  </a:tblGrid>
                  <a:tr h="11058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5</m:t>
                                  </m:r>
                                </m:num>
                                <m:den>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9</m:t>
                                  </m:r>
                                </m:den>
                              </m:f>
                              <m:r>
                                <a:rPr lang="en-US" sz="2300" b="0" i="1" u="none" strike="noStrike" cap="none" smtClean="0">
                                  <a:solidFill>
                                    <a:schemeClr val="dk1"/>
                                  </a:solidFill>
                                  <a:latin typeface="Cambria Math" panose="02040503050406030204" pitchFamily="18" charset="0"/>
                                  <a:cs typeface="Times New Roman"/>
                                  <a:sym typeface="Times New Roman"/>
                                </a:rPr>
                                <m:t>=2</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4149018223"/>
                  </p:ext>
                </p:extLst>
              </p:nvPr>
            </p:nvGraphicFramePr>
            <p:xfrm>
              <a:off x="108044" y="862525"/>
              <a:ext cx="8636508" cy="1105841"/>
            </p:xfrm>
            <a:graphic>
              <a:graphicData uri="http://schemas.openxmlformats.org/drawingml/2006/table">
                <a:tbl>
                  <a:tblPr firstRow="1" bandRow="1">
                    <a:noFill/>
                    <a:tableStyleId>{A6BA4920-4505-4A8C-96F8-C5BF0228D626}</a:tableStyleId>
                  </a:tblPr>
                  <a:tblGrid>
                    <a:gridCol w="8636508">
                      <a:extLst>
                        <a:ext uri="{9D8B030D-6E8A-4147-A177-3AD203B41FA5}">
                          <a16:colId xmlns:a16="http://schemas.microsoft.com/office/drawing/2014/main" val="20000"/>
                        </a:ext>
                      </a:extLst>
                    </a:gridCol>
                  </a:tblGrid>
                  <a:tr h="11058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99" r="-141" b="-1099"/>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9C7D757-F6D0-4674-7FEB-905A81AD9CDA}"/>
                  </a:ext>
                </a:extLst>
              </p:cNvPr>
              <p:cNvGraphicFramePr>
                <a:graphicFrameLocks noGrp="1"/>
              </p:cNvGraphicFramePr>
              <p:nvPr>
                <p:extLst>
                  <p:ext uri="{D42A27DB-BD31-4B8C-83A1-F6EECF244321}">
                    <p14:modId xmlns:p14="http://schemas.microsoft.com/office/powerpoint/2010/main" val="25425882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13</m:t>
                                  </m:r>
                                </m:e>
                              </m:rad>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num>
                                <m:den>
                                  <m:r>
                                    <a:rPr lang="en-GB" sz="1600" b="0" i="1" smtClean="0">
                                      <a:latin typeface="Cambria Math" panose="02040503050406030204" pitchFamily="18" charset="0"/>
                                    </a:rPr>
                                    <m:t>3</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=17</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=−17</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9C7D757-F6D0-4674-7FEB-905A81AD9CDA}"/>
                  </a:ext>
                </a:extLst>
              </p:cNvPr>
              <p:cNvGraphicFramePr>
                <a:graphicFrameLocks noGrp="1"/>
              </p:cNvGraphicFramePr>
              <p:nvPr>
                <p:extLst>
                  <p:ext uri="{D42A27DB-BD31-4B8C-83A1-F6EECF244321}">
                    <p14:modId xmlns:p14="http://schemas.microsoft.com/office/powerpoint/2010/main" val="25425882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15600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388739"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4D85897A-C046-600D-86C1-64CA956D511C}"/>
                  </a:ext>
                </a:extLst>
              </p:cNvPr>
              <p:cNvGraphicFramePr/>
              <p:nvPr>
                <p:extLst>
                  <p:ext uri="{D42A27DB-BD31-4B8C-83A1-F6EECF244321}">
                    <p14:modId xmlns:p14="http://schemas.microsoft.com/office/powerpoint/2010/main" val="3516785607"/>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+5</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4D85897A-C046-600D-86C1-64CA956D511C}"/>
                  </a:ext>
                </a:extLst>
              </p:cNvPr>
              <p:cNvGraphicFramePr/>
              <p:nvPr>
                <p:extLst>
                  <p:ext uri="{D42A27DB-BD31-4B8C-83A1-F6EECF244321}">
                    <p14:modId xmlns:p14="http://schemas.microsoft.com/office/powerpoint/2010/main" val="3516785607"/>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C85A821-F7FB-89F7-5E5C-F0B407950DB8}"/>
                  </a:ext>
                </a:extLst>
              </p:cNvPr>
              <p:cNvGraphicFramePr>
                <a:graphicFrameLocks noGrp="1"/>
              </p:cNvGraphicFramePr>
              <p:nvPr>
                <p:extLst>
                  <p:ext uri="{D42A27DB-BD31-4B8C-83A1-F6EECF244321}">
                    <p14:modId xmlns:p14="http://schemas.microsoft.com/office/powerpoint/2010/main" val="34236730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r>
                            <a:rPr lang="en-GB" sz="1400" dirty="0">
                              <a:latin typeface="Nunito" pitchFamily="2" charset="0"/>
                            </a:rPr>
                            <a:t>Student has found values which sum to </a:t>
                          </a:r>
                          <a14:m>
                            <m:oMath xmlns:m="http://schemas.openxmlformats.org/officeDocument/2006/math">
                              <m:r>
                                <a:rPr lang="en-GB" sz="1400" b="0" i="1" dirty="0" smtClean="0">
                                  <a:latin typeface="Cambria Math" panose="02040503050406030204" pitchFamily="18" charset="0"/>
                                </a:rPr>
                                <m:t>6</m:t>
                              </m:r>
                            </m:oMath>
                          </a14:m>
                          <a:r>
                            <a:rPr lang="en-GB" sz="1400" dirty="0">
                              <a:latin typeface="Nunito" pitchFamily="2" charset="0"/>
                            </a:rPr>
                            <a:t> and multiply to </a:t>
                          </a:r>
                          <a14:m>
                            <m:oMath xmlns:m="http://schemas.openxmlformats.org/officeDocument/2006/math">
                              <m:r>
                                <a:rPr lang="en-GB" sz="1400" i="1" dirty="0" smtClean="0">
                                  <a:latin typeface="Cambria Math" panose="02040503050406030204" pitchFamily="18" charset="0"/>
                                </a:rPr>
                                <m:t>5</m:t>
                              </m:r>
                            </m:oMath>
                          </a14:m>
                          <a:r>
                            <a:rPr lang="en-GB" sz="1400" dirty="0">
                              <a:latin typeface="Nunito" pitchFamily="2" charset="0"/>
                            </a:rPr>
                            <a:t> and not solved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used values in brackets without solving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found values which sum to </a:t>
                          </a:r>
                          <a14:m>
                            <m:oMath xmlns:m="http://schemas.openxmlformats.org/officeDocument/2006/math">
                              <m:r>
                                <a:rPr lang="en-GB" sz="1400" i="1" dirty="0" smtClean="0">
                                  <a:latin typeface="Cambria Math" panose="02040503050406030204" pitchFamily="18" charset="0"/>
                                </a:rPr>
                                <m:t>6</m:t>
                              </m:r>
                            </m:oMath>
                          </a14:m>
                          <a:r>
                            <a:rPr lang="en-GB" sz="1400" dirty="0">
                              <a:latin typeface="Nunito" pitchFamily="2" charset="0"/>
                            </a:rPr>
                            <a:t> and multiply to </a:t>
                          </a:r>
                          <a14:m>
                            <m:oMath xmlns:m="http://schemas.openxmlformats.org/officeDocument/2006/math">
                              <m:r>
                                <a:rPr lang="en-GB" sz="1400" i="1" dirty="0" smtClean="0">
                                  <a:latin typeface="Cambria Math" panose="02040503050406030204" pitchFamily="18" charset="0"/>
                                </a:rPr>
                                <m:t>5</m:t>
                              </m:r>
                            </m:oMath>
                          </a14:m>
                          <a:r>
                            <a:rPr lang="en-GB" sz="1400" dirty="0">
                              <a:latin typeface="Nunito" pitchFamily="2" charset="0"/>
                            </a:rPr>
                            <a:t> and then solved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C85A821-F7FB-89F7-5E5C-F0B407950DB8}"/>
                  </a:ext>
                </a:extLst>
              </p:cNvPr>
              <p:cNvGraphicFramePr>
                <a:graphicFrameLocks noGrp="1"/>
              </p:cNvGraphicFramePr>
              <p:nvPr>
                <p:extLst>
                  <p:ext uri="{D42A27DB-BD31-4B8C-83A1-F6EECF244321}">
                    <p14:modId xmlns:p14="http://schemas.microsoft.com/office/powerpoint/2010/main" val="342367303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25258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30692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F65B25B0-ABB7-17C6-DDE0-9EF8DCB04085}"/>
                  </a:ext>
                </a:extLst>
              </p:cNvPr>
              <p:cNvGraphicFramePr/>
              <p:nvPr>
                <p:extLst>
                  <p:ext uri="{D42A27DB-BD31-4B8C-83A1-F6EECF244321}">
                    <p14:modId xmlns:p14="http://schemas.microsoft.com/office/powerpoint/2010/main" val="840895382"/>
                  </p:ext>
                </p:extLst>
              </p:nvPr>
            </p:nvGraphicFramePr>
            <p:xfrm>
              <a:off x="108044" y="862525"/>
              <a:ext cx="8617257" cy="1173218"/>
            </p:xfrm>
            <a:graphic>
              <a:graphicData uri="http://schemas.openxmlformats.org/drawingml/2006/table">
                <a:tbl>
                  <a:tblPr firstRow="1" bandRow="1">
                    <a:noFill/>
                    <a:tableStyleId>{A6BA4920-4505-4A8C-96F8-C5BF0228D626}</a:tableStyleId>
                  </a:tblPr>
                  <a:tblGrid>
                    <a:gridCol w="8617257">
                      <a:extLst>
                        <a:ext uri="{9D8B030D-6E8A-4147-A177-3AD203B41FA5}">
                          <a16:colId xmlns:a16="http://schemas.microsoft.com/office/drawing/2014/main" val="20000"/>
                        </a:ext>
                      </a:extLst>
                    </a:gridCol>
                  </a:tblGrid>
                  <a:tr h="117321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+11</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+24=0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F65B25B0-ABB7-17C6-DDE0-9EF8DCB04085}"/>
                  </a:ext>
                </a:extLst>
              </p:cNvPr>
              <p:cNvGraphicFramePr/>
              <p:nvPr>
                <p:extLst>
                  <p:ext uri="{D42A27DB-BD31-4B8C-83A1-F6EECF244321}">
                    <p14:modId xmlns:p14="http://schemas.microsoft.com/office/powerpoint/2010/main" val="840895382"/>
                  </p:ext>
                </p:extLst>
              </p:nvPr>
            </p:nvGraphicFramePr>
            <p:xfrm>
              <a:off x="108044" y="862525"/>
              <a:ext cx="8617257" cy="1173218"/>
            </p:xfrm>
            <a:graphic>
              <a:graphicData uri="http://schemas.openxmlformats.org/drawingml/2006/table">
                <a:tbl>
                  <a:tblPr firstRow="1" bandRow="1">
                    <a:noFill/>
                    <a:tableStyleId>{A6BA4920-4505-4A8C-96F8-C5BF0228D626}</a:tableStyleId>
                  </a:tblPr>
                  <a:tblGrid>
                    <a:gridCol w="8617257">
                      <a:extLst>
                        <a:ext uri="{9D8B030D-6E8A-4147-A177-3AD203B41FA5}">
                          <a16:colId xmlns:a16="http://schemas.microsoft.com/office/drawing/2014/main" val="20000"/>
                        </a:ext>
                      </a:extLst>
                    </a:gridCol>
                  </a:tblGrid>
                  <a:tr h="117321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36" r="-141" b="-155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C313234D-B7BD-F71D-4F2D-8CEEA9274A0B}"/>
                  </a:ext>
                </a:extLst>
              </p:cNvPr>
              <p:cNvGraphicFramePr>
                <a:graphicFrameLocks noGrp="1"/>
              </p:cNvGraphicFramePr>
              <p:nvPr>
                <p:extLst>
                  <p:ext uri="{D42A27DB-BD31-4B8C-83A1-F6EECF244321}">
                    <p14:modId xmlns:p14="http://schemas.microsoft.com/office/powerpoint/2010/main" val="38740946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=−8</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just found values which multiply to </a:t>
                          </a:r>
                          <a14:m>
                            <m:oMath xmlns:m="http://schemas.openxmlformats.org/officeDocument/2006/math">
                              <m:r>
                                <a:rPr lang="en-GB" sz="1400" i="1" dirty="0" smtClean="0">
                                  <a:latin typeface="Cambria Math" panose="02040503050406030204" pitchFamily="18" charset="0"/>
                                </a:rPr>
                                <m:t>24</m:t>
                              </m:r>
                            </m:oMath>
                          </a14:m>
                          <a:r>
                            <a:rPr lang="en-GB" sz="1400" dirty="0">
                              <a:latin typeface="Nunito" pitchFamily="2" charset="0"/>
                            </a:rPr>
                            <a:t> and not solved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=8</m:t>
                              </m:r>
                            </m:oMath>
                          </a14:m>
                          <a:endParaRPr lang="en-GB" sz="1600" dirty="0">
                            <a:latin typeface="Nunito" pitchFamily="2" charset="0"/>
                          </a:endParaRPr>
                        </a:p>
                        <a:p>
                          <a:r>
                            <a:rPr lang="en-GB" sz="1400" dirty="0">
                              <a:latin typeface="Nunito" pitchFamily="2" charset="0"/>
                            </a:rPr>
                            <a:t>Student has not solved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r>
                            <a:rPr lang="en-GB" sz="1400" dirty="0">
                              <a:latin typeface="Nunito" pitchFamily="2" charset="0"/>
                            </a:rPr>
                            <a:t>Student has just found values which multiply to </a:t>
                          </a:r>
                          <a14:m>
                            <m:oMath xmlns:m="http://schemas.openxmlformats.org/officeDocument/2006/math">
                              <m:r>
                                <a:rPr lang="en-GB" sz="1400" i="1" dirty="0" smtClean="0">
                                  <a:latin typeface="Cambria Math" panose="02040503050406030204" pitchFamily="18" charset="0"/>
                                </a:rPr>
                                <m:t>24</m:t>
                              </m:r>
                            </m:oMath>
                          </a14:m>
                          <a:r>
                            <a:rPr lang="en-GB" sz="1400" dirty="0">
                              <a:latin typeface="Nunito" pitchFamily="2" charset="0"/>
                            </a:rPr>
                            <a:t> and then solved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C313234D-B7BD-F71D-4F2D-8CEEA9274A0B}"/>
                  </a:ext>
                </a:extLst>
              </p:cNvPr>
              <p:cNvGraphicFramePr>
                <a:graphicFrameLocks noGrp="1"/>
              </p:cNvGraphicFramePr>
              <p:nvPr>
                <p:extLst>
                  <p:ext uri="{D42A27DB-BD31-4B8C-83A1-F6EECF244321}">
                    <p14:modId xmlns:p14="http://schemas.microsoft.com/office/powerpoint/2010/main" val="387409463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04096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2636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70A125F6-DD70-C637-7C3B-7EBB42D09D9B}"/>
                  </a:ext>
                </a:extLst>
              </p:cNvPr>
              <p:cNvGraphicFramePr/>
              <p:nvPr>
                <p:extLst>
                  <p:ext uri="{D42A27DB-BD31-4B8C-83A1-F6EECF244321}">
                    <p14:modId xmlns:p14="http://schemas.microsoft.com/office/powerpoint/2010/main" val="3865617818"/>
                  </p:ext>
                </p:extLst>
              </p:nvPr>
            </p:nvGraphicFramePr>
            <p:xfrm>
              <a:off x="108044" y="862525"/>
              <a:ext cx="8593194" cy="1197281"/>
            </p:xfrm>
            <a:graphic>
              <a:graphicData uri="http://schemas.openxmlformats.org/drawingml/2006/table">
                <a:tbl>
                  <a:tblPr firstRow="1" bandRow="1">
                    <a:noFill/>
                    <a:tableStyleId>{A6BA4920-4505-4A8C-96F8-C5BF0228D626}</a:tableStyleId>
                  </a:tblPr>
                  <a:tblGrid>
                    <a:gridCol w="8593194">
                      <a:extLst>
                        <a:ext uri="{9D8B030D-6E8A-4147-A177-3AD203B41FA5}">
                          <a16:colId xmlns:a16="http://schemas.microsoft.com/office/drawing/2014/main" val="20000"/>
                        </a:ext>
                      </a:extLst>
                    </a:gridCol>
                  </a:tblGrid>
                  <a:tr h="119728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Solve:</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70A125F6-DD70-C637-7C3B-7EBB42D09D9B}"/>
                  </a:ext>
                </a:extLst>
              </p:cNvPr>
              <p:cNvGraphicFramePr/>
              <p:nvPr>
                <p:extLst>
                  <p:ext uri="{D42A27DB-BD31-4B8C-83A1-F6EECF244321}">
                    <p14:modId xmlns:p14="http://schemas.microsoft.com/office/powerpoint/2010/main" val="3865617818"/>
                  </p:ext>
                </p:extLst>
              </p:nvPr>
            </p:nvGraphicFramePr>
            <p:xfrm>
              <a:off x="108044" y="862525"/>
              <a:ext cx="8593194" cy="1197281"/>
            </p:xfrm>
            <a:graphic>
              <a:graphicData uri="http://schemas.openxmlformats.org/drawingml/2006/table">
                <a:tbl>
                  <a:tblPr firstRow="1" bandRow="1">
                    <a:noFill/>
                    <a:tableStyleId>{A6BA4920-4505-4A8C-96F8-C5BF0228D626}</a:tableStyleId>
                  </a:tblPr>
                  <a:tblGrid>
                    <a:gridCol w="8593194">
                      <a:extLst>
                        <a:ext uri="{9D8B030D-6E8A-4147-A177-3AD203B41FA5}">
                          <a16:colId xmlns:a16="http://schemas.microsoft.com/office/drawing/2014/main" val="20000"/>
                        </a:ext>
                      </a:extLst>
                    </a:gridCol>
                  </a:tblGrid>
                  <a:tr h="1197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15" r="-142" b="-101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C0A644D-0BB0-643A-795E-55933698478F}"/>
                  </a:ext>
                </a:extLst>
              </p:cNvPr>
              <p:cNvGraphicFramePr>
                <a:graphicFrameLocks noGrp="1"/>
              </p:cNvGraphicFramePr>
              <p:nvPr>
                <p:extLst>
                  <p:ext uri="{D42A27DB-BD31-4B8C-83A1-F6EECF244321}">
                    <p14:modId xmlns:p14="http://schemas.microsoft.com/office/powerpoint/2010/main" val="181654375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=−4</m:t>
                              </m:r>
                            </m:oMath>
                          </a14:m>
                          <a:endParaRPr lang="en-GB" sz="1600" dirty="0">
                            <a:latin typeface="Nunito" pitchFamily="2" charset="0"/>
                          </a:endParaRPr>
                        </a:p>
                        <a:p>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r>
                            <a:rPr lang="en-GB" sz="1400" dirty="0">
                              <a:latin typeface="Nunito" pitchFamily="2" charset="0"/>
                            </a:rPr>
                            <a:t>Student has not solved correctly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C0A644D-0BB0-643A-795E-55933698478F}"/>
                  </a:ext>
                </a:extLst>
              </p:cNvPr>
              <p:cNvGraphicFramePr>
                <a:graphicFrameLocks noGrp="1"/>
              </p:cNvGraphicFramePr>
              <p:nvPr>
                <p:extLst>
                  <p:ext uri="{D42A27DB-BD31-4B8C-83A1-F6EECF244321}">
                    <p14:modId xmlns:p14="http://schemas.microsoft.com/office/powerpoint/2010/main" val="181654375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048177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32617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55581C6-E6DF-190C-6688-0A3397709AE6}"/>
                  </a:ext>
                </a:extLst>
              </p:cNvPr>
              <p:cNvGraphicFramePr/>
              <p:nvPr>
                <p:extLst>
                  <p:ext uri="{D42A27DB-BD31-4B8C-83A1-F6EECF244321}">
                    <p14:modId xmlns:p14="http://schemas.microsoft.com/office/powerpoint/2010/main" val="80959198"/>
                  </p:ext>
                </p:extLst>
              </p:nvPr>
            </p:nvGraphicFramePr>
            <p:xfrm>
              <a:off x="108044" y="864808"/>
              <a:ext cx="8507087" cy="1207095"/>
            </p:xfrm>
            <a:graphic>
              <a:graphicData uri="http://schemas.openxmlformats.org/drawingml/2006/table">
                <a:tbl>
                  <a:tblPr firstRow="1" bandRow="1">
                    <a:noFill/>
                    <a:tableStyleId>{A6BA4920-4505-4A8C-96F8-C5BF0228D626}</a:tableStyleId>
                  </a:tblPr>
                  <a:tblGrid>
                    <a:gridCol w="8507087">
                      <a:extLst>
                        <a:ext uri="{9D8B030D-6E8A-4147-A177-3AD203B41FA5}">
                          <a16:colId xmlns:a16="http://schemas.microsoft.com/office/drawing/2014/main" val="20000"/>
                        </a:ext>
                      </a:extLst>
                    </a:gridCol>
                  </a:tblGrid>
                  <a:tr h="12070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+8=0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55581C6-E6DF-190C-6688-0A3397709AE6}"/>
                  </a:ext>
                </a:extLst>
              </p:cNvPr>
              <p:cNvGraphicFramePr/>
              <p:nvPr>
                <p:extLst>
                  <p:ext uri="{D42A27DB-BD31-4B8C-83A1-F6EECF244321}">
                    <p14:modId xmlns:p14="http://schemas.microsoft.com/office/powerpoint/2010/main" val="80959198"/>
                  </p:ext>
                </p:extLst>
              </p:nvPr>
            </p:nvGraphicFramePr>
            <p:xfrm>
              <a:off x="108044" y="864808"/>
              <a:ext cx="8507087" cy="1207095"/>
            </p:xfrm>
            <a:graphic>
              <a:graphicData uri="http://schemas.openxmlformats.org/drawingml/2006/table">
                <a:tbl>
                  <a:tblPr firstRow="1" bandRow="1">
                    <a:noFill/>
                    <a:tableStyleId>{A6BA4920-4505-4A8C-96F8-C5BF0228D626}</a:tableStyleId>
                  </a:tblPr>
                  <a:tblGrid>
                    <a:gridCol w="8507087">
                      <a:extLst>
                        <a:ext uri="{9D8B030D-6E8A-4147-A177-3AD203B41FA5}">
                          <a16:colId xmlns:a16="http://schemas.microsoft.com/office/drawing/2014/main" val="20000"/>
                        </a:ext>
                      </a:extLst>
                    </a:gridCol>
                  </a:tblGrid>
                  <a:tr h="12070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503" r="-143" b="-100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D71D9D2-7A27-CF62-9AE2-8B20EA806C69}"/>
                  </a:ext>
                </a:extLst>
              </p:cNvPr>
              <p:cNvGraphicFramePr>
                <a:graphicFrameLocks noGrp="1"/>
              </p:cNvGraphicFramePr>
              <p:nvPr>
                <p:extLst>
                  <p:ext uri="{D42A27DB-BD31-4B8C-83A1-F6EECF244321}">
                    <p14:modId xmlns:p14="http://schemas.microsoft.com/office/powerpoint/2010/main" val="76889137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r>
                            <a:rPr lang="en-GB" sz="1400" dirty="0">
                              <a:latin typeface="Nunito" pitchFamily="2" charset="0"/>
                            </a:rPr>
                            <a:t>Student has not solved correctly to zero</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ED71D9D2-7A27-CF62-9AE2-8B20EA806C69}"/>
                  </a:ext>
                </a:extLst>
              </p:cNvPr>
              <p:cNvGraphicFramePr>
                <a:graphicFrameLocks noGrp="1"/>
              </p:cNvGraphicFramePr>
              <p:nvPr>
                <p:extLst>
                  <p:ext uri="{D42A27DB-BD31-4B8C-83A1-F6EECF244321}">
                    <p14:modId xmlns:p14="http://schemas.microsoft.com/office/powerpoint/2010/main" val="76889137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59440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436866"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6348E2C-4D37-6E75-6BE0-CA08FC3176E0}"/>
                  </a:ext>
                </a:extLst>
              </p:cNvPr>
              <p:cNvGraphicFramePr/>
              <p:nvPr>
                <p:extLst>
                  <p:ext uri="{D42A27DB-BD31-4B8C-83A1-F6EECF244321}">
                    <p14:modId xmlns:p14="http://schemas.microsoft.com/office/powerpoint/2010/main" val="1156818956"/>
                  </p:ext>
                </p:extLst>
              </p:nvPr>
            </p:nvGraphicFramePr>
            <p:xfrm>
              <a:off x="108044" y="862525"/>
              <a:ext cx="8573943" cy="1110654"/>
            </p:xfrm>
            <a:graphic>
              <a:graphicData uri="http://schemas.openxmlformats.org/drawingml/2006/table">
                <a:tbl>
                  <a:tblPr firstRow="1" bandRow="1">
                    <a:noFill/>
                    <a:tableStyleId>{A6BA4920-4505-4A8C-96F8-C5BF0228D626}</a:tableStyleId>
                  </a:tblPr>
                  <a:tblGrid>
                    <a:gridCol w="8573943">
                      <a:extLst>
                        <a:ext uri="{9D8B030D-6E8A-4147-A177-3AD203B41FA5}">
                          <a16:colId xmlns:a16="http://schemas.microsoft.com/office/drawing/2014/main" val="20000"/>
                        </a:ext>
                      </a:extLst>
                    </a:gridCol>
                  </a:tblGrid>
                  <a:tr h="1110654">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−15=0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6348E2C-4D37-6E75-6BE0-CA08FC3176E0}"/>
                  </a:ext>
                </a:extLst>
              </p:cNvPr>
              <p:cNvGraphicFramePr/>
              <p:nvPr>
                <p:extLst>
                  <p:ext uri="{D42A27DB-BD31-4B8C-83A1-F6EECF244321}">
                    <p14:modId xmlns:p14="http://schemas.microsoft.com/office/powerpoint/2010/main" val="1156818956"/>
                  </p:ext>
                </p:extLst>
              </p:nvPr>
            </p:nvGraphicFramePr>
            <p:xfrm>
              <a:off x="108044" y="862525"/>
              <a:ext cx="8573943" cy="1110654"/>
            </p:xfrm>
            <a:graphic>
              <a:graphicData uri="http://schemas.openxmlformats.org/drawingml/2006/table">
                <a:tbl>
                  <a:tblPr firstRow="1" bandRow="1">
                    <a:noFill/>
                    <a:tableStyleId>{A6BA4920-4505-4A8C-96F8-C5BF0228D626}</a:tableStyleId>
                  </a:tblPr>
                  <a:tblGrid>
                    <a:gridCol w="8573943">
                      <a:extLst>
                        <a:ext uri="{9D8B030D-6E8A-4147-A177-3AD203B41FA5}">
                          <a16:colId xmlns:a16="http://schemas.microsoft.com/office/drawing/2014/main" val="20000"/>
                        </a:ext>
                      </a:extLst>
                    </a:gridCol>
                  </a:tblGrid>
                  <a:tr h="111065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93" r="-142" b="-109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3B9ECA5-273A-5705-47E4-32BD756BE507}"/>
                  </a:ext>
                </a:extLst>
              </p:cNvPr>
              <p:cNvGraphicFramePr>
                <a:graphicFrameLocks noGrp="1"/>
              </p:cNvGraphicFramePr>
              <p:nvPr>
                <p:extLst>
                  <p:ext uri="{D42A27DB-BD31-4B8C-83A1-F6EECF244321}">
                    <p14:modId xmlns:p14="http://schemas.microsoft.com/office/powerpoint/2010/main" val="2863623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pPr marL="0" indent="0">
                            <a:buNone/>
                          </a:pPr>
                          <a:r>
                            <a:rPr lang="en-GB" sz="1600" b="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pPr marL="0" indent="0">
                            <a:buNone/>
                          </a:pPr>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3B9ECA5-273A-5705-47E4-32BD756BE507}"/>
                  </a:ext>
                </a:extLst>
              </p:cNvPr>
              <p:cNvGraphicFramePr>
                <a:graphicFrameLocks noGrp="1"/>
              </p:cNvGraphicFramePr>
              <p:nvPr>
                <p:extLst>
                  <p:ext uri="{D42A27DB-BD31-4B8C-83A1-F6EECF244321}">
                    <p14:modId xmlns:p14="http://schemas.microsoft.com/office/powerpoint/2010/main" val="2863623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0765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1106107"/>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i="0" u="none" strike="noStrike" dirty="0">
                <a:solidFill>
                  <a:srgbClr val="1C1C1C"/>
                </a:solidFill>
                <a:effectLst/>
                <a:latin typeface="Nunito Sans" pitchFamily="2" charset="0"/>
              </a:rPr>
              <a:t>solving quadratic equations</a:t>
            </a:r>
            <a:r>
              <a:rPr lang="en-US" sz="1200" b="0" i="0" u="none" strike="noStrike" dirty="0">
                <a:solidFill>
                  <a:srgbClr val="1C1C1C"/>
                </a:solidFill>
                <a:effectLst/>
                <a:latin typeface="Nunito Sans" pitchFamily="2" charset="0"/>
              </a:rPr>
              <a:t>.</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1" i="0" u="none" strike="noStrike" dirty="0">
                <a:solidFill>
                  <a:srgbClr val="1C1C1C"/>
                </a:solidFill>
                <a:effectLst/>
                <a:latin typeface="Nunito Sans" pitchFamily="2" charset="0"/>
              </a:rPr>
              <a:t> </a:t>
            </a:r>
            <a:r>
              <a:rPr lang="en-US" sz="1200" b="1" i="0" u="none" strike="noStrike" dirty="0" err="1">
                <a:solidFill>
                  <a:srgbClr val="1C1C1C"/>
                </a:solidFill>
                <a:effectLst/>
                <a:latin typeface="Nunito Sans" pitchFamily="2" charset="0"/>
              </a:rPr>
              <a:t>Factorising</a:t>
            </a:r>
            <a:r>
              <a:rPr lang="en-US" sz="1200" b="1" i="0" u="none" strike="noStrike" dirty="0">
                <a:solidFill>
                  <a:srgbClr val="1C1C1C"/>
                </a:solidFill>
                <a:effectLst/>
                <a:latin typeface="Nunito Sans" pitchFamily="2" charset="0"/>
              </a:rPr>
              <a:t>, the Number of solutions, Order of operations, Substitution, </a:t>
            </a:r>
            <a:r>
              <a:rPr lang="en-US" sz="1200" b="0" i="0" u="none" strike="noStrike" dirty="0">
                <a:solidFill>
                  <a:srgbClr val="1C1C1C"/>
                </a:solidFill>
                <a:effectLst/>
                <a:latin typeface="Nunito Sans" pitchFamily="2" charset="0"/>
              </a:rPr>
              <a:t>and </a:t>
            </a:r>
            <a:r>
              <a:rPr lang="en-US" sz="1200" b="1" i="0" u="none" strike="noStrike" dirty="0">
                <a:solidFill>
                  <a:srgbClr val="1C1C1C"/>
                </a:solidFill>
                <a:effectLst/>
                <a:latin typeface="Nunito Sans" pitchFamily="2" charset="0"/>
              </a:rPr>
              <a:t>Reading points from a graph</a:t>
            </a:r>
            <a:r>
              <a:rPr lang="en-US" sz="1200" b="0" i="0" u="none" strike="noStrike" dirty="0">
                <a:solidFill>
                  <a:srgbClr val="1C1C1C"/>
                </a:solidFill>
                <a:effectLst/>
                <a:latin typeface="Nunito Sans" pitchFamily="2" charset="0"/>
              </a:rPr>
              <a:t>.</a:t>
            </a:r>
            <a:endParaRPr lang="en-US" sz="1200" b="0" dirty="0">
              <a:effectLst/>
            </a:endParaRPr>
          </a:p>
          <a:p>
            <a:pPr rtl="0">
              <a:spcBef>
                <a:spcPts val="0"/>
              </a:spcBef>
              <a:spcAft>
                <a:spcPts val="0"/>
              </a:spcAft>
            </a:pP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533118"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E1F661D-75C8-2CF0-1248-6E857474BD33}"/>
                  </a:ext>
                </a:extLst>
              </p:cNvPr>
              <p:cNvGraphicFramePr/>
              <p:nvPr>
                <p:extLst>
                  <p:ext uri="{D42A27DB-BD31-4B8C-83A1-F6EECF244321}">
                    <p14:modId xmlns:p14="http://schemas.microsoft.com/office/powerpoint/2010/main" val="978510955"/>
                  </p:ext>
                </p:extLst>
              </p:nvPr>
            </p:nvGraphicFramePr>
            <p:xfrm>
              <a:off x="108044" y="862525"/>
              <a:ext cx="8612444" cy="1163593"/>
            </p:xfrm>
            <a:graphic>
              <a:graphicData uri="http://schemas.openxmlformats.org/drawingml/2006/table">
                <a:tbl>
                  <a:tblPr firstRow="1" bandRow="1">
                    <a:noFill/>
                    <a:tableStyleId>{A6BA4920-4505-4A8C-96F8-C5BF0228D626}</a:tableStyleId>
                  </a:tblPr>
                  <a:tblGrid>
                    <a:gridCol w="8612444">
                      <a:extLst>
                        <a:ext uri="{9D8B030D-6E8A-4147-A177-3AD203B41FA5}">
                          <a16:colId xmlns:a16="http://schemas.microsoft.com/office/drawing/2014/main" val="20000"/>
                        </a:ext>
                      </a:extLst>
                    </a:gridCol>
                  </a:tblGrid>
                  <a:tr h="1163593">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−9=0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E1F661D-75C8-2CF0-1248-6E857474BD33}"/>
                  </a:ext>
                </a:extLst>
              </p:cNvPr>
              <p:cNvGraphicFramePr/>
              <p:nvPr>
                <p:extLst>
                  <p:ext uri="{D42A27DB-BD31-4B8C-83A1-F6EECF244321}">
                    <p14:modId xmlns:p14="http://schemas.microsoft.com/office/powerpoint/2010/main" val="978510955"/>
                  </p:ext>
                </p:extLst>
              </p:nvPr>
            </p:nvGraphicFramePr>
            <p:xfrm>
              <a:off x="108044" y="862525"/>
              <a:ext cx="8612444" cy="1163593"/>
            </p:xfrm>
            <a:graphic>
              <a:graphicData uri="http://schemas.openxmlformats.org/drawingml/2006/table">
                <a:tbl>
                  <a:tblPr firstRow="1" bandRow="1">
                    <a:noFill/>
                    <a:tableStyleId>{A6BA4920-4505-4A8C-96F8-C5BF0228D626}</a:tableStyleId>
                  </a:tblPr>
                  <a:tblGrid>
                    <a:gridCol w="8612444">
                      <a:extLst>
                        <a:ext uri="{9D8B030D-6E8A-4147-A177-3AD203B41FA5}">
                          <a16:colId xmlns:a16="http://schemas.microsoft.com/office/drawing/2014/main" val="20000"/>
                        </a:ext>
                      </a:extLst>
                    </a:gridCol>
                  </a:tblGrid>
                  <a:tr h="11635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42" r="-141" b="-10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2CC44ADF-91AA-4ED3-1F76-F94396AACD03}"/>
                  </a:ext>
                </a:extLst>
              </p:cNvPr>
              <p:cNvGraphicFramePr>
                <a:graphicFrameLocks noGrp="1"/>
              </p:cNvGraphicFramePr>
              <p:nvPr>
                <p:extLst>
                  <p:ext uri="{D42A27DB-BD31-4B8C-83A1-F6EECF244321}">
                    <p14:modId xmlns:p14="http://schemas.microsoft.com/office/powerpoint/2010/main" val="37916456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p>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p>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=1.5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2CC44ADF-91AA-4ED3-1F76-F94396AACD03}"/>
                  </a:ext>
                </a:extLst>
              </p:cNvPr>
              <p:cNvGraphicFramePr>
                <a:graphicFrameLocks noGrp="1"/>
              </p:cNvGraphicFramePr>
              <p:nvPr>
                <p:extLst>
                  <p:ext uri="{D42A27DB-BD31-4B8C-83A1-F6EECF244321}">
                    <p14:modId xmlns:p14="http://schemas.microsoft.com/office/powerpoint/2010/main" val="37916456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82742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273236"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196B1A6-1A1B-73F4-75E2-87261A908D77}"/>
                  </a:ext>
                </a:extLst>
              </p:cNvPr>
              <p:cNvGraphicFramePr/>
              <p:nvPr>
                <p:extLst>
                  <p:ext uri="{D42A27DB-BD31-4B8C-83A1-F6EECF244321}">
                    <p14:modId xmlns:p14="http://schemas.microsoft.com/office/powerpoint/2010/main" val="2787482083"/>
                  </p:ext>
                </p:extLst>
              </p:nvPr>
            </p:nvGraphicFramePr>
            <p:xfrm>
              <a:off x="108044" y="862525"/>
              <a:ext cx="8631695" cy="1072153"/>
            </p:xfrm>
            <a:graphic>
              <a:graphicData uri="http://schemas.openxmlformats.org/drawingml/2006/table">
                <a:tbl>
                  <a:tblPr firstRow="1" bandRow="1">
                    <a:noFill/>
                    <a:tableStyleId>{A6BA4920-4505-4A8C-96F8-C5BF0228D626}</a:tableStyleId>
                  </a:tblPr>
                  <a:tblGrid>
                    <a:gridCol w="8631695">
                      <a:extLst>
                        <a:ext uri="{9D8B030D-6E8A-4147-A177-3AD203B41FA5}">
                          <a16:colId xmlns:a16="http://schemas.microsoft.com/office/drawing/2014/main" val="20000"/>
                        </a:ext>
                      </a:extLst>
                    </a:gridCol>
                  </a:tblGrid>
                  <a:tr h="1072153">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dk1"/>
                              </a:solidFill>
                              <a:latin typeface="Nunito Sans"/>
                              <a:ea typeface="Nunito Sans"/>
                              <a:cs typeface="Nunito Sans"/>
                              <a:sym typeface="Nunito Sans"/>
                            </a:rPr>
                            <a:t>7) Solve:</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−9</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196B1A6-1A1B-73F4-75E2-87261A908D77}"/>
                  </a:ext>
                </a:extLst>
              </p:cNvPr>
              <p:cNvGraphicFramePr/>
              <p:nvPr>
                <p:extLst>
                  <p:ext uri="{D42A27DB-BD31-4B8C-83A1-F6EECF244321}">
                    <p14:modId xmlns:p14="http://schemas.microsoft.com/office/powerpoint/2010/main" val="2787482083"/>
                  </p:ext>
                </p:extLst>
              </p:nvPr>
            </p:nvGraphicFramePr>
            <p:xfrm>
              <a:off x="108044" y="862525"/>
              <a:ext cx="8631695" cy="1072153"/>
            </p:xfrm>
            <a:graphic>
              <a:graphicData uri="http://schemas.openxmlformats.org/drawingml/2006/table">
                <a:tbl>
                  <a:tblPr firstRow="1" bandRow="1">
                    <a:noFill/>
                    <a:tableStyleId>{A6BA4920-4505-4A8C-96F8-C5BF0228D626}</a:tableStyleId>
                  </a:tblPr>
                  <a:tblGrid>
                    <a:gridCol w="8631695">
                      <a:extLst>
                        <a:ext uri="{9D8B030D-6E8A-4147-A177-3AD203B41FA5}">
                          <a16:colId xmlns:a16="http://schemas.microsoft.com/office/drawing/2014/main" val="20000"/>
                        </a:ext>
                      </a:extLst>
                    </a:gridCol>
                  </a:tblGrid>
                  <a:tr h="107215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130" r="-141"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946710B1-DB9B-5BD5-B0B8-A954EBFFC772}"/>
                  </a:ext>
                </a:extLst>
              </p:cNvPr>
              <p:cNvGraphicFramePr>
                <a:graphicFrameLocks noGrp="1"/>
              </p:cNvGraphicFramePr>
              <p:nvPr>
                <p:extLst>
                  <p:ext uri="{D42A27DB-BD31-4B8C-83A1-F6EECF244321}">
                    <p14:modId xmlns:p14="http://schemas.microsoft.com/office/powerpoint/2010/main" val="42184485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946710B1-DB9B-5BD5-B0B8-A954EBFFC772}"/>
                  </a:ext>
                </a:extLst>
              </p:cNvPr>
              <p:cNvGraphicFramePr>
                <a:graphicFrameLocks noGrp="1"/>
              </p:cNvGraphicFramePr>
              <p:nvPr>
                <p:extLst>
                  <p:ext uri="{D42A27DB-BD31-4B8C-83A1-F6EECF244321}">
                    <p14:modId xmlns:p14="http://schemas.microsoft.com/office/powerpoint/2010/main" val="42184485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4403346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0211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CA86E49A-BB26-7C46-8CF7-723D3601B5E0}"/>
                  </a:ext>
                </a:extLst>
              </p:cNvPr>
              <p:cNvGraphicFramePr/>
              <p:nvPr>
                <p:extLst>
                  <p:ext uri="{D42A27DB-BD31-4B8C-83A1-F6EECF244321}">
                    <p14:modId xmlns:p14="http://schemas.microsoft.com/office/powerpoint/2010/main" val="2630957331"/>
                  </p:ext>
                </p:extLst>
              </p:nvPr>
            </p:nvGraphicFramePr>
            <p:xfrm>
              <a:off x="108044" y="862525"/>
              <a:ext cx="8559505" cy="1153968"/>
            </p:xfrm>
            <a:graphic>
              <a:graphicData uri="http://schemas.openxmlformats.org/drawingml/2006/table">
                <a:tbl>
                  <a:tblPr firstRow="1" bandRow="1">
                    <a:noFill/>
                    <a:tableStyleId>{A6BA4920-4505-4A8C-96F8-C5BF0228D626}</a:tableStyleId>
                  </a:tblPr>
                  <a:tblGrid>
                    <a:gridCol w="855950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−7</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CA86E49A-BB26-7C46-8CF7-723D3601B5E0}"/>
                  </a:ext>
                </a:extLst>
              </p:cNvPr>
              <p:cNvGraphicFramePr/>
              <p:nvPr>
                <p:extLst>
                  <p:ext uri="{D42A27DB-BD31-4B8C-83A1-F6EECF244321}">
                    <p14:modId xmlns:p14="http://schemas.microsoft.com/office/powerpoint/2010/main" val="2630957331"/>
                  </p:ext>
                </p:extLst>
              </p:nvPr>
            </p:nvGraphicFramePr>
            <p:xfrm>
              <a:off x="108044" y="862525"/>
              <a:ext cx="8559505" cy="1153968"/>
            </p:xfrm>
            <a:graphic>
              <a:graphicData uri="http://schemas.openxmlformats.org/drawingml/2006/table">
                <a:tbl>
                  <a:tblPr firstRow="1" bandRow="1">
                    <a:noFill/>
                    <a:tableStyleId>{A6BA4920-4505-4A8C-96F8-C5BF0228D626}</a:tableStyleId>
                  </a:tblPr>
                  <a:tblGrid>
                    <a:gridCol w="8559505">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53" r="-142"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8D410936-879E-2AF3-5C0C-6214F2A29D07}"/>
                  </a:ext>
                </a:extLst>
              </p:cNvPr>
              <p:cNvGraphicFramePr>
                <a:graphicFrameLocks noGrp="1"/>
              </p:cNvGraphicFramePr>
              <p:nvPr>
                <p:extLst>
                  <p:ext uri="{D42A27DB-BD31-4B8C-83A1-F6EECF244321}">
                    <p14:modId xmlns:p14="http://schemas.microsoft.com/office/powerpoint/2010/main" val="13982480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r>
                            <a:rPr lang="en-GB" sz="1400" dirty="0">
                              <a:latin typeface="Nunito" pitchFamily="2" charset="0"/>
                            </a:rPr>
                            <a:t>Student has ignored the coefficient of </a:t>
                          </a:r>
                          <a14:m>
                            <m:oMath xmlns:m="http://schemas.openxmlformats.org/officeDocument/2006/math">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𝑥</m:t>
                                  </m:r>
                                </m:e>
                                <m:sup>
                                  <m:r>
                                    <a:rPr lang="en-GB" sz="1400" b="0" i="1" smtClean="0">
                                      <a:latin typeface="Cambria Math" panose="02040503050406030204" pitchFamily="18" charset="0"/>
                                    </a:rPr>
                                    <m:t>2</m:t>
                                  </m:r>
                                </m:sup>
                              </m:sSup>
                            </m:oMath>
                          </a14:m>
                          <a:r>
                            <a:rPr lang="en-GB" sz="1400" dirty="0">
                              <a:latin typeface="Nunito" pitchFamily="2" charset="0"/>
                            </a:rPr>
                            <a:t> when factorising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ignored the coefficient of </a:t>
                          </a:r>
                          <a14:m>
                            <m:oMath xmlns:m="http://schemas.openxmlformats.org/officeDocument/2006/math">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𝑥</m:t>
                                  </m:r>
                                </m:e>
                                <m:sup>
                                  <m:r>
                                    <a:rPr lang="en-GB" sz="1400" b="0" i="1" smtClean="0">
                                      <a:latin typeface="Cambria Math" panose="02040503050406030204" pitchFamily="18" charset="0"/>
                                    </a:rPr>
                                    <m:t>2</m:t>
                                  </m:r>
                                </m:sup>
                              </m:sSup>
                            </m:oMath>
                          </a14:m>
                          <a:r>
                            <a:rPr lang="en-GB" sz="1400" dirty="0">
                              <a:latin typeface="Nunito" pitchFamily="2" charset="0"/>
                            </a:rPr>
                            <a:t> when factorising and solved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factorised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=1.5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8D410936-879E-2AF3-5C0C-6214F2A29D07}"/>
                  </a:ext>
                </a:extLst>
              </p:cNvPr>
              <p:cNvGraphicFramePr>
                <a:graphicFrameLocks noGrp="1"/>
              </p:cNvGraphicFramePr>
              <p:nvPr>
                <p:extLst>
                  <p:ext uri="{D42A27DB-BD31-4B8C-83A1-F6EECF244321}">
                    <p14:modId xmlns:p14="http://schemas.microsoft.com/office/powerpoint/2010/main" val="13982480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43727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253986"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A6FE23D-B57F-2B6B-8BAB-A51BE150F38D}"/>
                  </a:ext>
                </a:extLst>
              </p:cNvPr>
              <p:cNvGraphicFramePr/>
              <p:nvPr>
                <p:extLst>
                  <p:ext uri="{D42A27DB-BD31-4B8C-83A1-F6EECF244321}">
                    <p14:modId xmlns:p14="http://schemas.microsoft.com/office/powerpoint/2010/main" val="894726935"/>
                  </p:ext>
                </p:extLst>
              </p:nvPr>
            </p:nvGraphicFramePr>
            <p:xfrm>
              <a:off x="108044" y="862525"/>
              <a:ext cx="8742385" cy="837194"/>
            </p:xfrm>
            <a:graphic>
              <a:graphicData uri="http://schemas.openxmlformats.org/drawingml/2006/table">
                <a:tbl>
                  <a:tblPr firstRow="1" bandRow="1">
                    <a:noFill/>
                    <a:tableStyleId>{A6BA4920-4505-4A8C-96F8-C5BF0228D626}</a:tableStyleId>
                  </a:tblPr>
                  <a:tblGrid>
                    <a:gridCol w="8374986">
                      <a:extLst>
                        <a:ext uri="{9D8B030D-6E8A-4147-A177-3AD203B41FA5}">
                          <a16:colId xmlns:a16="http://schemas.microsoft.com/office/drawing/2014/main" val="20000"/>
                        </a:ext>
                      </a:extLst>
                    </a:gridCol>
                    <a:gridCol w="367399">
                      <a:extLst>
                        <a:ext uri="{9D8B030D-6E8A-4147-A177-3AD203B41FA5}">
                          <a16:colId xmlns:a16="http://schemas.microsoft.com/office/drawing/2014/main" val="3713284202"/>
                        </a:ext>
                      </a:extLst>
                    </a:gridCol>
                  </a:tblGrid>
                  <a:tr h="45160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tx1"/>
                              </a:solidFill>
                              <a:latin typeface="Nunito Sans"/>
                              <a:ea typeface="Nunito Sans"/>
                              <a:cs typeface="Nunito Sans"/>
                              <a:sym typeface="Nunito Sans"/>
                            </a:rPr>
                            <a:t>9) </a:t>
                          </a:r>
                          <a:r>
                            <a:rPr lang="en-GB" sz="1600" b="0" i="0" u="none" strike="noStrike" cap="none" dirty="0">
                              <a:solidFill>
                                <a:schemeClr val="tx1"/>
                              </a:solidFill>
                              <a:effectLst/>
                              <a:latin typeface="Nunito Sans" pitchFamily="2" charset="0"/>
                              <a:ea typeface="Calibri" panose="020F0502020204030204" pitchFamily="34" charset="0"/>
                              <a:cs typeface="Calibri" panose="020F0502020204030204" pitchFamily="34" charset="0"/>
                              <a:sym typeface="Arial"/>
                            </a:rPr>
                            <a:t>Which is the correct substitution into the quadratic formula for the solutions of: </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tx1"/>
                            </a:solidFill>
                            <a:latin typeface="Nunito Sans" pitchFamily="2" charset="0"/>
                            <a:ea typeface="Calibri" panose="020F0502020204030204" pitchFamily="34" charset="0"/>
                            <a:cs typeface="Calibri" panose="020F0502020204030204" pitchFamily="34" charset="0"/>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tx1"/>
                                  </a:solidFill>
                                  <a:latin typeface="Cambria Math" panose="02040503050406030204" pitchFamily="18" charset="0"/>
                                  <a:cs typeface="Times New Roman"/>
                                  <a:sym typeface="Times New Roman"/>
                                </a:rPr>
                                <m:t>5</m:t>
                              </m:r>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2</m:t>
                              </m:r>
                              <m:r>
                                <a:rPr lang="ar-AE" sz="2300" b="0" i="1" u="none" strike="noStrike" cap="none" smtClean="0">
                                  <a:solidFill>
                                    <a:schemeClr val="tx1"/>
                                  </a:solidFill>
                                  <a:latin typeface="Cambria Math" panose="02040503050406030204" pitchFamily="18" charset="0"/>
                                  <a:cs typeface="Times New Roman"/>
                                  <a:sym typeface="Times New Roman"/>
                                </a:rPr>
                                <m:t>𝑥</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4</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0</m:t>
                              </m:r>
                            </m:oMath>
                          </a14:m>
                          <a:r>
                            <a:rPr lang="en-GB" sz="2300" u="none" strike="noStrike" cap="none" baseline="30000" dirty="0">
                              <a:solidFill>
                                <a:schemeClr val="tx1"/>
                              </a:solidFill>
                              <a:latin typeface="Times New Roman"/>
                              <a:ea typeface="Times New Roman"/>
                              <a:cs typeface="Times New Roman"/>
                              <a:sym typeface="Times New Roman"/>
                            </a:rPr>
                            <a:t> </a:t>
                          </a:r>
                          <a:endParaRPr lang="ar-AE" sz="2300" u="none" strike="noStrike" cap="none" baseline="30000" dirty="0">
                            <a:solidFill>
                              <a:schemeClr val="tx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A6FE23D-B57F-2B6B-8BAB-A51BE150F38D}"/>
                  </a:ext>
                </a:extLst>
              </p:cNvPr>
              <p:cNvGraphicFramePr/>
              <p:nvPr>
                <p:extLst>
                  <p:ext uri="{D42A27DB-BD31-4B8C-83A1-F6EECF244321}">
                    <p14:modId xmlns:p14="http://schemas.microsoft.com/office/powerpoint/2010/main" val="894726935"/>
                  </p:ext>
                </p:extLst>
              </p:nvPr>
            </p:nvGraphicFramePr>
            <p:xfrm>
              <a:off x="108044" y="862525"/>
              <a:ext cx="8742385" cy="837194"/>
            </p:xfrm>
            <a:graphic>
              <a:graphicData uri="http://schemas.openxmlformats.org/drawingml/2006/table">
                <a:tbl>
                  <a:tblPr firstRow="1" bandRow="1">
                    <a:noFill/>
                    <a:tableStyleId>{A6BA4920-4505-4A8C-96F8-C5BF0228D626}</a:tableStyleId>
                  </a:tblPr>
                  <a:tblGrid>
                    <a:gridCol w="8374986">
                      <a:extLst>
                        <a:ext uri="{9D8B030D-6E8A-4147-A177-3AD203B41FA5}">
                          <a16:colId xmlns:a16="http://schemas.microsoft.com/office/drawing/2014/main" val="20000"/>
                        </a:ext>
                      </a:extLst>
                    </a:gridCol>
                    <a:gridCol w="367399">
                      <a:extLst>
                        <a:ext uri="{9D8B030D-6E8A-4147-A177-3AD203B41FA5}">
                          <a16:colId xmlns:a16="http://schemas.microsoft.com/office/drawing/2014/main" val="3713284202"/>
                        </a:ext>
                      </a:extLst>
                    </a:gridCol>
                  </a:tblGrid>
                  <a:tr h="83719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1449" r="-4509" b="-1449"/>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2B422952-46CE-4318-B1FD-AC054228D431}"/>
                  </a:ext>
                </a:extLst>
              </p:cNvPr>
              <p:cNvGraphicFramePr>
                <a:graphicFrameLocks noGrp="1"/>
              </p:cNvGraphicFramePr>
              <p:nvPr>
                <p:extLst>
                  <p:ext uri="{D42A27DB-BD31-4B8C-83A1-F6EECF244321}">
                    <p14:modId xmlns:p14="http://schemas.microsoft.com/office/powerpoint/2010/main" val="9161492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p>
                          <a:r>
                            <a:rPr lang="en-GB" sz="1400" dirty="0">
                              <a:latin typeface="Nunito" pitchFamily="2" charset="0"/>
                            </a:rPr>
                            <a:t>Student has made mistakes with signs when substituting the “</a:t>
                          </a:r>
                          <a14:m>
                            <m:oMath xmlns:m="http://schemas.openxmlformats.org/officeDocument/2006/math">
                              <m:r>
                                <a:rPr lang="en-GB" sz="1400" b="0" i="1" smtClean="0">
                                  <a:latin typeface="Cambria Math" panose="02040503050406030204" pitchFamily="18" charset="0"/>
                                </a:rPr>
                                <m:t>𝑏</m:t>
                              </m:r>
                            </m:oMath>
                          </a14:m>
                          <a:r>
                            <a:rPr lang="en-GB" sz="1400" dirty="0">
                              <a:latin typeface="Nunito" pitchFamily="2" charset="0"/>
                            </a:rPr>
                            <a:t>” value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m:t>
                                  </m:r>
                                  <m:rad>
                                    <m:radPr>
                                      <m:degHide m:val="on"/>
                                      <m:ctrlPr>
                                        <a:rPr lang="en-GB" sz="1600" b="0" i="1" smtClean="0">
                                          <a:solidFill>
                                            <a:srgbClr val="00BC89"/>
                                          </a:solidFill>
                                          <a:latin typeface="Cambria Math" panose="02040503050406030204" pitchFamily="18" charset="0"/>
                                        </a:rPr>
                                      </m:ctrlPr>
                                    </m:radPr>
                                    <m:deg/>
                                    <m:e>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80</m:t>
                                      </m:r>
                                    </m:e>
                                  </m:rad>
                                </m:num>
                                <m:den>
                                  <m:r>
                                    <a:rPr lang="en-GB" sz="1600" b="0" i="1" smtClean="0">
                                      <a:solidFill>
                                        <a:srgbClr val="00BC89"/>
                                      </a:solidFill>
                                      <a:latin typeface="Cambria Math" panose="02040503050406030204" pitchFamily="18" charset="0"/>
                                    </a:rPr>
                                    <m:t>10</m:t>
                                  </m:r>
                                </m:den>
                              </m:f>
                            </m:oMath>
                          </a14:m>
                          <a:r>
                            <a:rPr lang="en-GB" sz="1600" dirty="0">
                              <a:solidFill>
                                <a:srgbClr val="00BC89"/>
                              </a:solidFill>
                              <a:latin typeface="Nunito" pitchFamily="2" charset="0"/>
                            </a:rPr>
                            <a:t>  and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m:t>
                                  </m:r>
                                  <m:rad>
                                    <m:radPr>
                                      <m:degHide m:val="on"/>
                                      <m:ctrlPr>
                                        <a:rPr lang="en-GB" sz="1600" b="0" i="1" smtClean="0">
                                          <a:solidFill>
                                            <a:srgbClr val="00BC89"/>
                                          </a:solidFill>
                                          <a:latin typeface="Cambria Math" panose="02040503050406030204" pitchFamily="18" charset="0"/>
                                        </a:rPr>
                                      </m:ctrlPr>
                                    </m:radPr>
                                    <m:deg/>
                                    <m:e>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80</m:t>
                                      </m:r>
                                    </m:e>
                                  </m:rad>
                                </m:num>
                                <m:den>
                                  <m:r>
                                    <a:rPr lang="en-GB" sz="1600" b="0" i="1" smtClean="0">
                                      <a:solidFill>
                                        <a:srgbClr val="00BC89"/>
                                      </a:solidFill>
                                      <a:latin typeface="Cambria Math" panose="02040503050406030204" pitchFamily="18" charset="0"/>
                                    </a:rPr>
                                    <m:t>10</m:t>
                                  </m:r>
                                </m:den>
                              </m:f>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made a mistake with signs when substituting the “</a:t>
                          </a:r>
                          <a14:m>
                            <m:oMath xmlns:m="http://schemas.openxmlformats.org/officeDocument/2006/math">
                              <m:r>
                                <a:rPr lang="en-GB" sz="1400" b="0" i="1" smtClean="0">
                                  <a:latin typeface="Cambria Math" panose="02040503050406030204" pitchFamily="18" charset="0"/>
                                </a:rPr>
                                <m:t>𝑐</m:t>
                              </m:r>
                            </m:oMath>
                          </a14:m>
                          <a:r>
                            <a:rPr lang="en-GB" sz="1400" dirty="0">
                              <a:latin typeface="Nunito" pitchFamily="2" charset="0"/>
                            </a:rPr>
                            <a:t>” value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r>
                            <a:rPr lang="en-GB" sz="1600" dirty="0">
                              <a:latin typeface="Nunito" pitchFamily="2" charset="0"/>
                            </a:rPr>
                            <a:t>  and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m:t>
                                      </m:r>
                                      <m:r>
                                        <a:rPr lang="en-GB" sz="1600" b="0" i="1" smtClean="0">
                                          <a:latin typeface="Cambria Math" panose="02040503050406030204" pitchFamily="18" charset="0"/>
                                        </a:rPr>
                                        <m:t>4</m:t>
                                      </m:r>
                                      <m:r>
                                        <a:rPr lang="en-GB" sz="1600" b="0" i="1" smtClean="0">
                                          <a:latin typeface="Cambria Math" panose="02040503050406030204" pitchFamily="18" charset="0"/>
                                        </a:rPr>
                                        <m:t>−</m:t>
                                      </m:r>
                                      <m:r>
                                        <a:rPr lang="en-GB" sz="1600" b="0" i="1" smtClean="0">
                                          <a:latin typeface="Cambria Math" panose="02040503050406030204" pitchFamily="18" charset="0"/>
                                        </a:rPr>
                                        <m:t>80</m:t>
                                      </m:r>
                                    </m:e>
                                  </m:rad>
                                </m:num>
                                <m:den>
                                  <m:r>
                                    <a:rPr lang="en-GB" sz="1600" b="0" i="1" smtClean="0">
                                      <a:latin typeface="Cambria Math" panose="02040503050406030204" pitchFamily="18" charset="0"/>
                                    </a:rPr>
                                    <m:t>10</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made mistakes with signs when substituting the “</a:t>
                          </a:r>
                          <a14:m>
                            <m:oMath xmlns:m="http://schemas.openxmlformats.org/officeDocument/2006/math">
                              <m:r>
                                <a:rPr lang="en-GB" sz="1400" b="0" i="1" smtClean="0">
                                  <a:latin typeface="Cambria Math" panose="02040503050406030204" pitchFamily="18" charset="0"/>
                                </a:rPr>
                                <m:t>𝑏</m:t>
                              </m:r>
                            </m:oMath>
                          </a14:m>
                          <a:r>
                            <a:rPr lang="en-GB" sz="1400" dirty="0">
                              <a:latin typeface="Nunito" pitchFamily="2" charset="0"/>
                            </a:rPr>
                            <a:t>” and “</a:t>
                          </a:r>
                          <a14:m>
                            <m:oMath xmlns:m="http://schemas.openxmlformats.org/officeDocument/2006/math">
                              <m:r>
                                <a:rPr lang="en-GB" sz="1400" b="0" i="1" smtClean="0">
                                  <a:latin typeface="Cambria Math" panose="02040503050406030204" pitchFamily="18" charset="0"/>
                                </a:rPr>
                                <m:t>𝑐</m:t>
                              </m:r>
                            </m:oMath>
                          </a14:m>
                          <a:r>
                            <a:rPr lang="en-GB" sz="1400" dirty="0">
                              <a:latin typeface="Nunito" pitchFamily="2" charset="0"/>
                            </a:rPr>
                            <a:t>” values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2B422952-46CE-4318-B1FD-AC054228D431}"/>
                  </a:ext>
                </a:extLst>
              </p:cNvPr>
              <p:cNvGraphicFramePr>
                <a:graphicFrameLocks noGrp="1"/>
              </p:cNvGraphicFramePr>
              <p:nvPr>
                <p:extLst>
                  <p:ext uri="{D42A27DB-BD31-4B8C-83A1-F6EECF244321}">
                    <p14:modId xmlns:p14="http://schemas.microsoft.com/office/powerpoint/2010/main" val="9161492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702189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253986"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DB59F61-5C56-5432-4F17-0B62C72FC2EE}"/>
                  </a:ext>
                </a:extLst>
              </p:cNvPr>
              <p:cNvGraphicFramePr/>
              <p:nvPr>
                <p:extLst>
                  <p:ext uri="{D42A27DB-BD31-4B8C-83A1-F6EECF244321}">
                    <p14:modId xmlns:p14="http://schemas.microsoft.com/office/powerpoint/2010/main" val="1504146707"/>
                  </p:ext>
                </p:extLst>
              </p:nvPr>
            </p:nvGraphicFramePr>
            <p:xfrm>
              <a:off x="108044" y="862525"/>
              <a:ext cx="8675009" cy="1324941"/>
            </p:xfrm>
            <a:graphic>
              <a:graphicData uri="http://schemas.openxmlformats.org/drawingml/2006/table">
                <a:tbl>
                  <a:tblPr firstRow="1" bandRow="1">
                    <a:noFill/>
                    <a:tableStyleId>{A6BA4920-4505-4A8C-96F8-C5BF0228D626}</a:tableStyleId>
                  </a:tblPr>
                  <a:tblGrid>
                    <a:gridCol w="8341394">
                      <a:extLst>
                        <a:ext uri="{9D8B030D-6E8A-4147-A177-3AD203B41FA5}">
                          <a16:colId xmlns:a16="http://schemas.microsoft.com/office/drawing/2014/main" val="20000"/>
                        </a:ext>
                      </a:extLst>
                    </a:gridCol>
                    <a:gridCol w="333615">
                      <a:extLst>
                        <a:ext uri="{9D8B030D-6E8A-4147-A177-3AD203B41FA5}">
                          <a16:colId xmlns:a16="http://schemas.microsoft.com/office/drawing/2014/main" val="500494958"/>
                        </a:ext>
                      </a:extLst>
                    </a:gridCol>
                  </a:tblGrid>
                  <a:tr h="1324941">
                    <a:tc>
                      <a:txBody>
                        <a:bodyPr/>
                        <a:lstStyle/>
                        <a:p>
                          <a:pPr marL="127000" marR="0" lvl="0" indent="0" algn="l" defTabSz="914400" rtl="0" eaLnBrk="1" fontAlgn="auto" latinLnBrk="0" hangingPunct="1">
                            <a:lnSpc>
                              <a:spcPct val="100000"/>
                            </a:lnSpc>
                            <a:spcBef>
                              <a:spcPts val="0"/>
                            </a:spcBef>
                            <a:spcAft>
                              <a:spcPts val="0"/>
                            </a:spcAft>
                            <a:buClr>
                              <a:schemeClr val="dk1"/>
                            </a:buClr>
                            <a:buSzPts val="1600"/>
                            <a:buFont typeface="Nunito Sans"/>
                            <a:buNone/>
                            <a:tabLst/>
                            <a:defRPr/>
                          </a:pPr>
                          <a:r>
                            <a:rPr lang="en-GB" sz="1600" b="0" u="none" strike="noStrike" cap="none" dirty="0">
                              <a:solidFill>
                                <a:schemeClr val="tx1"/>
                              </a:solidFill>
                              <a:latin typeface="Nunito Sans"/>
                              <a:ea typeface="Nunito Sans"/>
                              <a:cs typeface="Nunito Sans"/>
                              <a:sym typeface="Nunito Sans"/>
                            </a:rPr>
                            <a:t>10) </a:t>
                          </a:r>
                          <a:r>
                            <a:rPr lang="en-GB" sz="1600" b="0" u="none" strike="noStrike" cap="none" dirty="0">
                              <a:solidFill>
                                <a:schemeClr val="dk1"/>
                              </a:solidFill>
                              <a:latin typeface="Nunito Sans"/>
                              <a:ea typeface="Nunito Sans"/>
                              <a:cs typeface="Nunito Sans"/>
                              <a:sym typeface="Nunito Sans"/>
                            </a:rPr>
                            <a:t>Solve:</a:t>
                          </a:r>
                          <a:endParaRPr lang="en-GB" sz="16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tx1"/>
                                  </a:solidFill>
                                  <a:latin typeface="Cambria Math" panose="02040503050406030204" pitchFamily="18" charset="0"/>
                                  <a:cs typeface="Times New Roman"/>
                                  <a:sym typeface="Times New Roman"/>
                                </a:rPr>
                                <m:t>3</m:t>
                              </m:r>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4</m:t>
                              </m:r>
                              <m:r>
                                <a:rPr lang="ar-AE" sz="2300" b="0" i="1" u="none" strike="noStrike" cap="none" smtClean="0">
                                  <a:solidFill>
                                    <a:schemeClr val="tx1"/>
                                  </a:solidFill>
                                  <a:latin typeface="Cambria Math" panose="02040503050406030204" pitchFamily="18" charset="0"/>
                                  <a:cs typeface="Times New Roman"/>
                                  <a:sym typeface="Times New Roman"/>
                                </a:rPr>
                                <m:t>𝑥</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5</m:t>
                              </m:r>
                              <m:r>
                                <a:rPr lang="ar-AE" sz="2300" b="0" i="1" u="none" strike="noStrike" cap="none" smtClean="0">
                                  <a:solidFill>
                                    <a:schemeClr val="tx1"/>
                                  </a:solidFill>
                                  <a:latin typeface="Cambria Math" panose="02040503050406030204" pitchFamily="18" charset="0"/>
                                  <a:cs typeface="Times New Roman"/>
                                  <a:sym typeface="Times New Roman"/>
                                </a:rPr>
                                <m:t>=</m:t>
                              </m:r>
                              <m:r>
                                <a:rPr lang="ar-AE" sz="2300" b="0" i="1" u="none" strike="noStrike" cap="none" smtClean="0">
                                  <a:solidFill>
                                    <a:schemeClr val="tx1"/>
                                  </a:solidFill>
                                  <a:latin typeface="Cambria Math" panose="02040503050406030204" pitchFamily="18" charset="0"/>
                                  <a:cs typeface="Times New Roman"/>
                                  <a:sym typeface="Times New Roman"/>
                                </a:rPr>
                                <m:t>0</m:t>
                              </m:r>
                            </m:oMath>
                          </a14:m>
                          <a:r>
                            <a:rPr lang="en-US" sz="2300" b="1" i="0" u="none" strike="noStrike" cap="none" baseline="30000" dirty="0">
                              <a:solidFill>
                                <a:schemeClr val="tx1"/>
                              </a:solidFill>
                              <a:effectLst/>
                              <a:latin typeface="Times New Roman"/>
                              <a:ea typeface="Calibri"/>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i="0" u="none" strike="noStrike" cap="none" baseline="30000" dirty="0">
                            <a:solidFill>
                              <a:schemeClr val="tx1"/>
                            </a:solidFill>
                            <a:effectLst/>
                            <a:latin typeface="Times New Roman"/>
                            <a:ea typeface="Calibri"/>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1600" b="0" i="0" u="none" strike="noStrike" cap="none" dirty="0">
                              <a:solidFill>
                                <a:schemeClr val="tx1"/>
                              </a:solidFill>
                              <a:effectLst/>
                              <a:latin typeface="Nunito Sans" pitchFamily="2" charset="0"/>
                              <a:ea typeface="Calibri"/>
                              <a:cs typeface="Calibri"/>
                              <a:sym typeface="Arial"/>
                            </a:rPr>
                            <a:t>Round your answers to 3 significant figures.</a:t>
                          </a:r>
                          <a:endParaRPr lang="en-GB" sz="1600" u="none" strike="noStrike" cap="none" baseline="30000" dirty="0">
                            <a:solidFill>
                              <a:schemeClr val="tx1"/>
                            </a:solidFill>
                            <a:latin typeface="Nunito Sans" pitchFamily="2" charset="0"/>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DB59F61-5C56-5432-4F17-0B62C72FC2EE}"/>
                  </a:ext>
                </a:extLst>
              </p:cNvPr>
              <p:cNvGraphicFramePr/>
              <p:nvPr>
                <p:extLst>
                  <p:ext uri="{D42A27DB-BD31-4B8C-83A1-F6EECF244321}">
                    <p14:modId xmlns:p14="http://schemas.microsoft.com/office/powerpoint/2010/main" val="1504146707"/>
                  </p:ext>
                </p:extLst>
              </p:nvPr>
            </p:nvGraphicFramePr>
            <p:xfrm>
              <a:off x="108044" y="862525"/>
              <a:ext cx="8675009" cy="1324941"/>
            </p:xfrm>
            <a:graphic>
              <a:graphicData uri="http://schemas.openxmlformats.org/drawingml/2006/table">
                <a:tbl>
                  <a:tblPr firstRow="1" bandRow="1">
                    <a:noFill/>
                    <a:tableStyleId>{A6BA4920-4505-4A8C-96F8-C5BF0228D626}</a:tableStyleId>
                  </a:tblPr>
                  <a:tblGrid>
                    <a:gridCol w="8341394">
                      <a:extLst>
                        <a:ext uri="{9D8B030D-6E8A-4147-A177-3AD203B41FA5}">
                          <a16:colId xmlns:a16="http://schemas.microsoft.com/office/drawing/2014/main" val="20000"/>
                        </a:ext>
                      </a:extLst>
                    </a:gridCol>
                    <a:gridCol w="333615">
                      <a:extLst>
                        <a:ext uri="{9D8B030D-6E8A-4147-A177-3AD203B41FA5}">
                          <a16:colId xmlns:a16="http://schemas.microsoft.com/office/drawing/2014/main" val="500494958"/>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416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32E3DFE7-2E0C-8CA2-5F8F-089BC306EFFB}"/>
                  </a:ext>
                </a:extLst>
              </p:cNvPr>
              <p:cNvGraphicFramePr>
                <a:graphicFrameLocks noGrp="1"/>
              </p:cNvGraphicFramePr>
              <p:nvPr>
                <p:extLst>
                  <p:ext uri="{D42A27DB-BD31-4B8C-83A1-F6EECF244321}">
                    <p14:modId xmlns:p14="http://schemas.microsoft.com/office/powerpoint/2010/main" val="1536305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5</m:t>
                              </m:r>
                              <m:r>
                                <a:rPr lang="en-GB" sz="1600" b="0" i="1" smtClean="0">
                                  <a:latin typeface="Cambria Math" panose="02040503050406030204" pitchFamily="18" charset="0"/>
                                </a:rPr>
                                <m:t>.</m:t>
                              </m:r>
                              <m:r>
                                <a:rPr lang="en-GB" sz="1600" b="0" i="1" smtClean="0">
                                  <a:latin typeface="Cambria Math" panose="02040503050406030204" pitchFamily="18" charset="0"/>
                                </a:rPr>
                                <m:t>45</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55</m:t>
                              </m:r>
                            </m:oMath>
                          </a14:m>
                          <a:endParaRPr lang="en-GB" sz="1600" dirty="0">
                            <a:latin typeface="Nunito" pitchFamily="2" charset="0"/>
                          </a:endParaRPr>
                        </a:p>
                        <a:p>
                          <a:pPr algn="l"/>
                          <a:r>
                            <a:rPr lang="en-GB" sz="1400" dirty="0">
                              <a:latin typeface="Nunito" pitchFamily="2" charset="0"/>
                            </a:rPr>
                            <a:t>Student has used incorrect formula</a:t>
                          </a:r>
                        </a:p>
                        <a:p>
                          <a:pPr algn="ctr"/>
                          <a14:m>
                            <m:oMath xmlns:m="http://schemas.openxmlformats.org/officeDocument/2006/math">
                              <m:r>
                                <a:rPr lang="en-GB" sz="1400" b="0" i="1" smtClean="0">
                                  <a:latin typeface="Cambria Math" panose="02040503050406030204" pitchFamily="18" charset="0"/>
                                </a:rPr>
                                <m:t>𝑏</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ad>
                                    <m:radPr>
                                      <m:degHide m:val="on"/>
                                      <m:ctrlPr>
                                        <a:rPr lang="en-GB" sz="1400" b="0" i="1" smtClean="0">
                                          <a:latin typeface="Cambria Math" panose="02040503050406030204" pitchFamily="18" charset="0"/>
                                        </a:rPr>
                                      </m:ctrlPr>
                                    </m:radPr>
                                    <m:deg/>
                                    <m:e>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𝑏</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m:t>
                                      </m:r>
                                      <m:r>
                                        <a:rPr lang="en-GB" sz="1400" b="0" i="1" smtClean="0">
                                          <a:latin typeface="Cambria Math" panose="02040503050406030204" pitchFamily="18" charset="0"/>
                                        </a:rPr>
                                        <m:t>4</m:t>
                                      </m:r>
                                      <m:r>
                                        <a:rPr lang="en-GB" sz="1400" b="0" i="1" smtClean="0">
                                          <a:latin typeface="Cambria Math" panose="02040503050406030204" pitchFamily="18" charset="0"/>
                                        </a:rPr>
                                        <m:t>𝑎𝑐</m:t>
                                      </m:r>
                                    </m:e>
                                  </m:rad>
                                </m:num>
                                <m:den>
                                  <m:r>
                                    <a:rPr lang="en-GB" sz="1400" b="0" i="1" smtClean="0">
                                      <a:latin typeface="Cambria Math" panose="02040503050406030204" pitchFamily="18" charset="0"/>
                                    </a:rPr>
                                    <m:t>2</m:t>
                                  </m:r>
                                  <m:r>
                                    <a:rPr lang="en-GB" sz="1400" b="0" i="1" smtClean="0">
                                      <a:latin typeface="Cambria Math" panose="02040503050406030204" pitchFamily="18" charset="0"/>
                                    </a:rPr>
                                    <m:t>𝑎</m:t>
                                  </m:r>
                                </m:den>
                              </m:f>
                            </m:oMath>
                          </a14:m>
                          <a:r>
                            <a:rPr lang="en-GB" sz="1400" dirty="0">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5</m:t>
                              </m:r>
                              <m:r>
                                <a:rPr lang="en-GB" sz="1600" b="0" i="1" smtClean="0">
                                  <a:latin typeface="Cambria Math" panose="02040503050406030204" pitchFamily="18" charset="0"/>
                                </a:rPr>
                                <m:t>.</m:t>
                              </m:r>
                              <m:r>
                                <a:rPr lang="en-GB" sz="1600" b="0" i="1" smtClean="0">
                                  <a:latin typeface="Cambria Math" panose="02040503050406030204" pitchFamily="18" charset="0"/>
                                </a:rPr>
                                <m:t>45</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55</m:t>
                              </m:r>
                            </m:oMath>
                          </a14:m>
                          <a:endParaRPr lang="en-GB" sz="1600" dirty="0">
                            <a:latin typeface="Nunito" pitchFamily="2" charset="0"/>
                          </a:endParaRPr>
                        </a:p>
                        <a:p>
                          <a:pPr algn="l"/>
                          <a:r>
                            <a:rPr lang="en-GB" sz="1400" dirty="0">
                              <a:latin typeface="Nunito" pitchFamily="2" charset="0"/>
                            </a:rPr>
                            <a:t>Student has used incorrect formula</a:t>
                          </a:r>
                        </a:p>
                        <a:p>
                          <a:pPr algn="ctr"/>
                          <a14:m>
                            <m:oMath xmlns:m="http://schemas.openxmlformats.org/officeDocument/2006/math">
                              <m:r>
                                <a:rPr lang="en-GB" sz="1400" b="0" i="1" smtClean="0">
                                  <a:latin typeface="Cambria Math" panose="02040503050406030204" pitchFamily="18" charset="0"/>
                                </a:rPr>
                                <m:t>−</m:t>
                              </m:r>
                              <m:r>
                                <a:rPr lang="en-GB" sz="1400" b="0" i="1" smtClean="0">
                                  <a:latin typeface="Cambria Math" panose="02040503050406030204" pitchFamily="18" charset="0"/>
                                </a:rPr>
                                <m:t>𝑏</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ad>
                                    <m:radPr>
                                      <m:degHide m:val="on"/>
                                      <m:ctrlPr>
                                        <a:rPr lang="en-GB" sz="1400" b="0" i="1" smtClean="0">
                                          <a:latin typeface="Cambria Math" panose="02040503050406030204" pitchFamily="18" charset="0"/>
                                        </a:rPr>
                                      </m:ctrlPr>
                                    </m:radPr>
                                    <m:deg/>
                                    <m:e>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𝑏</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m:t>
                                      </m:r>
                                      <m:r>
                                        <a:rPr lang="en-GB" sz="1400" b="0" i="1" smtClean="0">
                                          <a:latin typeface="Cambria Math" panose="02040503050406030204" pitchFamily="18" charset="0"/>
                                        </a:rPr>
                                        <m:t>4</m:t>
                                      </m:r>
                                      <m:r>
                                        <a:rPr lang="en-GB" sz="1400" b="0" i="1" smtClean="0">
                                          <a:latin typeface="Cambria Math" panose="02040503050406030204" pitchFamily="18" charset="0"/>
                                        </a:rPr>
                                        <m:t>𝑎𝑐</m:t>
                                      </m:r>
                                    </m:e>
                                  </m:rad>
                                </m:num>
                                <m:den>
                                  <m:r>
                                    <a:rPr lang="en-GB" sz="1400" b="0" i="1" smtClean="0">
                                      <a:latin typeface="Cambria Math" panose="02040503050406030204" pitchFamily="18" charset="0"/>
                                    </a:rPr>
                                    <m:t>2</m:t>
                                  </m:r>
                                  <m:r>
                                    <a:rPr lang="en-GB" sz="1400" b="0" i="1" smtClean="0">
                                      <a:latin typeface="Cambria Math" panose="02040503050406030204" pitchFamily="18" charset="0"/>
                                    </a:rPr>
                                    <m:t>𝑎</m:t>
                                  </m:r>
                                </m:den>
                              </m:f>
                            </m:oMath>
                          </a14:m>
                          <a:r>
                            <a:rPr lang="en-GB" sz="1400" dirty="0">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2</m:t>
                              </m:r>
                              <m:r>
                                <a:rPr lang="en-GB" sz="1600" b="0" i="1" smtClean="0">
                                  <a:latin typeface="Cambria Math" panose="02040503050406030204" pitchFamily="18" charset="0"/>
                                </a:rPr>
                                <m:t>.</m:t>
                              </m:r>
                              <m:r>
                                <a:rPr lang="en-GB" sz="1600" b="0" i="1" smtClean="0">
                                  <a:latin typeface="Cambria Math" panose="02040503050406030204" pitchFamily="18" charset="0"/>
                                </a:rPr>
                                <m:t>12</m:t>
                              </m:r>
                              <m:r>
                                <a:rPr lang="en-GB" sz="1600" b="0" i="1" smtClean="0">
                                  <a:latin typeface="Cambria Math" panose="02040503050406030204" pitchFamily="18" charset="0"/>
                                </a:rPr>
                                <m:t>     </m:t>
                              </m:r>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0</m:t>
                              </m:r>
                              <m:r>
                                <a:rPr lang="en-GB" sz="1600" b="0" i="1" smtClean="0">
                                  <a:latin typeface="Cambria Math" panose="02040503050406030204" pitchFamily="18" charset="0"/>
                                </a:rPr>
                                <m:t>.</m:t>
                              </m:r>
                              <m:r>
                                <a:rPr lang="en-GB" sz="1600" b="0" i="1" smtClean="0">
                                  <a:latin typeface="Cambria Math" panose="02040503050406030204" pitchFamily="18" charset="0"/>
                                </a:rPr>
                                <m:t>786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Student has not used “</a:t>
                          </a:r>
                          <a14:m>
                            <m:oMath xmlns:m="http://schemas.openxmlformats.org/officeDocument/2006/math">
                              <m:r>
                                <a:rPr lang="en-GB" sz="1600" b="0" i="1" smtClean="0">
                                  <a:latin typeface="Cambria Math" panose="02040503050406030204" pitchFamily="18" charset="0"/>
                                </a:rPr>
                                <m:t>−</m:t>
                              </m:r>
                              <m:r>
                                <a:rPr lang="en-GB" sz="1600" b="0" i="1" smtClean="0">
                                  <a:latin typeface="Cambria Math" panose="02040503050406030204" pitchFamily="18" charset="0"/>
                                </a:rPr>
                                <m:t>𝑏</m:t>
                              </m:r>
                            </m:oMath>
                          </a14:m>
                          <a:r>
                            <a:rPr lang="en-GB" sz="1600" dirty="0">
                              <a:latin typeface="Nunito" pitchFamily="2" charset="0"/>
                            </a:rPr>
                            <a: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12</m:t>
                              </m:r>
                              <m:r>
                                <a:rPr lang="en-GB" sz="1600" b="0" i="1" smtClean="0">
                                  <a:solidFill>
                                    <a:srgbClr val="00BC89"/>
                                  </a:solidFill>
                                  <a:latin typeface="Cambria Math" panose="02040503050406030204" pitchFamily="18" charset="0"/>
                                </a:rPr>
                                <m:t>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0</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786</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32E3DFE7-2E0C-8CA2-5F8F-089BC306EFFB}"/>
                  </a:ext>
                </a:extLst>
              </p:cNvPr>
              <p:cNvGraphicFramePr>
                <a:graphicFrameLocks noGrp="1"/>
              </p:cNvGraphicFramePr>
              <p:nvPr>
                <p:extLst>
                  <p:ext uri="{D42A27DB-BD31-4B8C-83A1-F6EECF244321}">
                    <p14:modId xmlns:p14="http://schemas.microsoft.com/office/powerpoint/2010/main" val="1536305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5118614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64676"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3B40ED6-F185-17E9-306C-D1D17E636147}"/>
                  </a:ext>
                </a:extLst>
              </p:cNvPr>
              <p:cNvGraphicFramePr/>
              <p:nvPr>
                <p:extLst>
                  <p:ext uri="{D42A27DB-BD31-4B8C-83A1-F6EECF244321}">
                    <p14:modId xmlns:p14="http://schemas.microsoft.com/office/powerpoint/2010/main" val="4079079755"/>
                  </p:ext>
                </p:extLst>
              </p:nvPr>
            </p:nvGraphicFramePr>
            <p:xfrm>
              <a:off x="108044" y="862525"/>
              <a:ext cx="8699072" cy="1324941"/>
            </p:xfrm>
            <a:graphic>
              <a:graphicData uri="http://schemas.openxmlformats.org/drawingml/2006/table">
                <a:tbl>
                  <a:tblPr firstRow="1" bandRow="1">
                    <a:noFill/>
                    <a:tableStyleId>{A6BA4920-4505-4A8C-96F8-C5BF0228D626}</a:tableStyleId>
                  </a:tblPr>
                  <a:tblGrid>
                    <a:gridCol w="8699072">
                      <a:extLst>
                        <a:ext uri="{9D8B030D-6E8A-4147-A177-3AD203B41FA5}">
                          <a16:colId xmlns:a16="http://schemas.microsoft.com/office/drawing/2014/main" val="20000"/>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5</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−4=0</m:t>
                              </m:r>
                            </m:oMath>
                          </a14:m>
                          <a:r>
                            <a:rPr lang="en-US" sz="2300" b="1" i="0" u="none" strike="noStrike" cap="none" baseline="30000" dirty="0">
                              <a:solidFill>
                                <a:schemeClr val="dk1"/>
                              </a:solidFill>
                              <a:effectLst/>
                              <a:latin typeface="Times New Roman"/>
                              <a:ea typeface="Calibri"/>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i="0" u="none" strike="noStrike" cap="none" baseline="30000" dirty="0">
                            <a:solidFill>
                              <a:schemeClr val="dk1"/>
                            </a:solidFill>
                            <a:effectLst/>
                            <a:latin typeface="Times New Roman"/>
                            <a:ea typeface="Calibri"/>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1600" b="0" i="0" u="none" strike="noStrike" cap="none" dirty="0">
                              <a:solidFill>
                                <a:schemeClr val="tx1"/>
                              </a:solidFill>
                              <a:effectLst/>
                              <a:latin typeface="Nunito Sans" pitchFamily="2" charset="0"/>
                              <a:ea typeface="Calibri"/>
                              <a:cs typeface="Calibri"/>
                              <a:sym typeface="Arial"/>
                            </a:rPr>
                            <a:t>Round your answers to 3 significant figures.</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3B40ED6-F185-17E9-306C-D1D17E636147}"/>
                  </a:ext>
                </a:extLst>
              </p:cNvPr>
              <p:cNvGraphicFramePr/>
              <p:nvPr>
                <p:extLst>
                  <p:ext uri="{D42A27DB-BD31-4B8C-83A1-F6EECF244321}">
                    <p14:modId xmlns:p14="http://schemas.microsoft.com/office/powerpoint/2010/main" val="4079079755"/>
                  </p:ext>
                </p:extLst>
              </p:nvPr>
            </p:nvGraphicFramePr>
            <p:xfrm>
              <a:off x="108044" y="862525"/>
              <a:ext cx="8699072" cy="1324941"/>
            </p:xfrm>
            <a:graphic>
              <a:graphicData uri="http://schemas.openxmlformats.org/drawingml/2006/table">
                <a:tbl>
                  <a:tblPr firstRow="1" bandRow="1">
                    <a:noFill/>
                    <a:tableStyleId>{A6BA4920-4505-4A8C-96F8-C5BF0228D626}</a:tableStyleId>
                  </a:tblPr>
                  <a:tblGrid>
                    <a:gridCol w="8699072">
                      <a:extLst>
                        <a:ext uri="{9D8B030D-6E8A-4147-A177-3AD203B41FA5}">
                          <a16:colId xmlns:a16="http://schemas.microsoft.com/office/drawing/2014/main" val="20000"/>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917" r="-140" b="-5046"/>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19090CA7-9F5B-6BC3-E82E-1828FF447A07}"/>
                  </a:ext>
                </a:extLst>
              </p:cNvPr>
              <p:cNvGraphicFramePr>
                <a:graphicFrameLocks noGrp="1"/>
              </p:cNvGraphicFramePr>
              <p:nvPr>
                <p:extLst>
                  <p:ext uri="{D42A27DB-BD31-4B8C-83A1-F6EECF244321}">
                    <p14:modId xmlns:p14="http://schemas.microsoft.com/office/powerpoint/2010/main" val="20873572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=0.717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=−1.12</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=−1.08     </m:t>
                              </m:r>
                              <m:r>
                                <a:rPr lang="en-GB" sz="1600" b="0" i="1" smtClean="0">
                                  <a:latin typeface="Cambria Math" panose="02040503050406030204" pitchFamily="18" charset="0"/>
                                </a:rPr>
                                <m:t>𝑥</m:t>
                              </m:r>
                              <m:r>
                                <a:rPr lang="en-GB" sz="1600" b="0" i="1" smtClean="0">
                                  <a:latin typeface="Cambria Math" panose="02040503050406030204" pitchFamily="18" charset="0"/>
                                </a:rPr>
                                <m:t>=−2.92</m:t>
                              </m:r>
                            </m:oMath>
                          </a14:m>
                          <a:endParaRPr lang="en-GB" sz="1400" dirty="0">
                            <a:latin typeface="Nunito" pitchFamily="2" charset="0"/>
                          </a:endParaRPr>
                        </a:p>
                        <a:p>
                          <a:pPr algn="l"/>
                          <a:r>
                            <a:rPr lang="en-GB" sz="1400" dirty="0">
                              <a:latin typeface="Nunito" pitchFamily="2" charset="0"/>
                            </a:rPr>
                            <a:t>Student has used incorrect formula</a:t>
                          </a:r>
                        </a:p>
                        <a:p>
                          <a:pPr algn="ctr"/>
                          <a14:m>
                            <m:oMath xmlns:m="http://schemas.openxmlformats.org/officeDocument/2006/math">
                              <m:r>
                                <a:rPr lang="en-GB" sz="1400" b="0" i="1" smtClean="0">
                                  <a:latin typeface="Cambria Math" panose="02040503050406030204" pitchFamily="18" charset="0"/>
                                </a:rPr>
                                <m:t>−</m:t>
                              </m:r>
                              <m:r>
                                <a:rPr lang="en-GB" sz="1400" b="0" i="1" smtClean="0">
                                  <a:latin typeface="Cambria Math" panose="02040503050406030204" pitchFamily="18" charset="0"/>
                                </a:rPr>
                                <m:t>𝑏</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ad>
                                    <m:radPr>
                                      <m:degHide m:val="on"/>
                                      <m:ctrlPr>
                                        <a:rPr lang="en-GB" sz="1400" b="0" i="1" smtClean="0">
                                          <a:latin typeface="Cambria Math" panose="02040503050406030204" pitchFamily="18" charset="0"/>
                                        </a:rPr>
                                      </m:ctrlPr>
                                    </m:radPr>
                                    <m:deg/>
                                    <m:e>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𝑏</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−4</m:t>
                                      </m:r>
                                      <m:r>
                                        <a:rPr lang="en-GB" sz="1400" b="0" i="1" smtClean="0">
                                          <a:latin typeface="Cambria Math" panose="02040503050406030204" pitchFamily="18" charset="0"/>
                                        </a:rPr>
                                        <m:t>𝑎𝑐</m:t>
                                      </m:r>
                                    </m:e>
                                  </m:rad>
                                </m:num>
                                <m:den>
                                  <m:r>
                                    <a:rPr lang="en-GB" sz="1400" b="0" i="1" smtClean="0">
                                      <a:latin typeface="Cambria Math" panose="02040503050406030204" pitchFamily="18" charset="0"/>
                                    </a:rPr>
                                    <m:t>2</m:t>
                                  </m:r>
                                  <m:r>
                                    <a:rPr lang="en-GB" sz="1400" b="0" i="1" smtClean="0">
                                      <a:latin typeface="Cambria Math" panose="02040503050406030204" pitchFamily="18" charset="0"/>
                                    </a:rPr>
                                    <m:t>𝑎</m:t>
                                  </m:r>
                                </m:den>
                              </m:f>
                            </m:oMath>
                          </a14:m>
                          <a:r>
                            <a:rPr lang="en-GB" sz="1400" dirty="0">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=−0.717     </m:t>
                              </m:r>
                              <m:r>
                                <a:rPr lang="en-GB" sz="1600" b="0" i="1" smtClean="0">
                                  <a:latin typeface="Cambria Math" panose="02040503050406030204" pitchFamily="18" charset="0"/>
                                </a:rPr>
                                <m:t>𝑥</m:t>
                              </m:r>
                              <m:r>
                                <a:rPr lang="en-GB" sz="1600" b="0" i="1" smtClean="0">
                                  <a:latin typeface="Cambria Math" panose="02040503050406030204" pitchFamily="18" charset="0"/>
                                </a:rPr>
                                <m:t>=1.12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not use “</a:t>
                          </a:r>
                          <a14:m>
                            <m:oMath xmlns:m="http://schemas.openxmlformats.org/officeDocument/2006/math">
                              <m:r>
                                <a:rPr lang="en-GB" sz="1400" b="0" i="1" smtClean="0">
                                  <a:latin typeface="Cambria Math" panose="02040503050406030204" pitchFamily="18" charset="0"/>
                                </a:rPr>
                                <m:t>−</m:t>
                              </m:r>
                              <m:r>
                                <a:rPr lang="en-GB" sz="1400" b="0" i="1" smtClean="0">
                                  <a:latin typeface="Cambria Math" panose="02040503050406030204" pitchFamily="18" charset="0"/>
                                </a:rPr>
                                <m:t>𝑏</m:t>
                              </m:r>
                            </m:oMath>
                          </a14:m>
                          <a:r>
                            <a:rPr lang="en-GB" sz="1400" dirty="0">
                              <a:latin typeface="Nunito" pitchFamily="2" charset="0"/>
                            </a:rPr>
                            <a: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=1.08     </m:t>
                              </m:r>
                              <m:r>
                                <a:rPr lang="en-GB" sz="1600" b="0" i="1" smtClean="0">
                                  <a:latin typeface="Cambria Math" panose="02040503050406030204" pitchFamily="18" charset="0"/>
                                </a:rPr>
                                <m:t>𝑥</m:t>
                              </m:r>
                              <m:r>
                                <a:rPr lang="en-GB" sz="1600" b="0" i="1" smtClean="0">
                                  <a:latin typeface="Cambria Math" panose="02040503050406030204" pitchFamily="18" charset="0"/>
                                </a:rPr>
                                <m:t>=2.92</m:t>
                              </m:r>
                            </m:oMath>
                          </a14:m>
                          <a:endParaRPr lang="en-GB" sz="1600" dirty="0">
                            <a:latin typeface="Nunito" pitchFamily="2" charset="0"/>
                          </a:endParaRPr>
                        </a:p>
                        <a:p>
                          <a:pPr algn="l"/>
                          <a:r>
                            <a:rPr lang="en-GB" sz="1400" dirty="0">
                              <a:latin typeface="Nunito" pitchFamily="2" charset="0"/>
                            </a:rPr>
                            <a:t>Student has used incorrect formula</a:t>
                          </a:r>
                        </a:p>
                        <a:p>
                          <a:pPr algn="ctr"/>
                          <a14:m>
                            <m:oMath xmlns:m="http://schemas.openxmlformats.org/officeDocument/2006/math">
                              <m:r>
                                <a:rPr lang="en-GB" sz="1400" b="0" i="1" smtClean="0">
                                  <a:latin typeface="Cambria Math" panose="02040503050406030204" pitchFamily="18" charset="0"/>
                                </a:rPr>
                                <m:t>𝑏</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ad>
                                    <m:radPr>
                                      <m:degHide m:val="on"/>
                                      <m:ctrlPr>
                                        <a:rPr lang="en-GB" sz="1400" b="0" i="1" smtClean="0">
                                          <a:latin typeface="Cambria Math" panose="02040503050406030204" pitchFamily="18" charset="0"/>
                                        </a:rPr>
                                      </m:ctrlPr>
                                    </m:radPr>
                                    <m:deg/>
                                    <m:e>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𝑏</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−4</m:t>
                                      </m:r>
                                      <m:r>
                                        <a:rPr lang="en-GB" sz="1400" b="0" i="1" smtClean="0">
                                          <a:latin typeface="Cambria Math" panose="02040503050406030204" pitchFamily="18" charset="0"/>
                                        </a:rPr>
                                        <m:t>𝑎𝑐</m:t>
                                      </m:r>
                                    </m:e>
                                  </m:rad>
                                </m:num>
                                <m:den>
                                  <m:r>
                                    <a:rPr lang="en-GB" sz="1400" b="0" i="1" smtClean="0">
                                      <a:latin typeface="Cambria Math" panose="02040503050406030204" pitchFamily="18" charset="0"/>
                                    </a:rPr>
                                    <m:t>2</m:t>
                                  </m:r>
                                  <m:r>
                                    <a:rPr lang="en-GB" sz="1400" b="0" i="1" smtClean="0">
                                      <a:latin typeface="Cambria Math" panose="02040503050406030204" pitchFamily="18" charset="0"/>
                                    </a:rPr>
                                    <m:t>𝑎</m:t>
                                  </m:r>
                                </m:den>
                              </m:f>
                            </m:oMath>
                          </a14:m>
                          <a:r>
                            <a:rPr lang="en-GB" sz="1400" dirty="0">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19090CA7-9F5B-6BC3-E82E-1828FF447A07}"/>
                  </a:ext>
                </a:extLst>
              </p:cNvPr>
              <p:cNvGraphicFramePr>
                <a:graphicFrameLocks noGrp="1"/>
              </p:cNvGraphicFramePr>
              <p:nvPr>
                <p:extLst>
                  <p:ext uri="{D42A27DB-BD31-4B8C-83A1-F6EECF244321}">
                    <p14:modId xmlns:p14="http://schemas.microsoft.com/office/powerpoint/2010/main" val="20873572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0815424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40799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8F9E513-B0ED-5F08-8BD6-36EA2426CEEF}"/>
                  </a:ext>
                </a:extLst>
              </p:cNvPr>
              <p:cNvGraphicFramePr/>
              <p:nvPr>
                <p:extLst>
                  <p:ext uri="{D42A27DB-BD31-4B8C-83A1-F6EECF244321}">
                    <p14:modId xmlns:p14="http://schemas.microsoft.com/office/powerpoint/2010/main" val="520074860"/>
                  </p:ext>
                </p:extLst>
              </p:nvPr>
            </p:nvGraphicFramePr>
            <p:xfrm>
              <a:off x="108044" y="862525"/>
              <a:ext cx="8646133" cy="1139530"/>
            </p:xfrm>
            <a:graphic>
              <a:graphicData uri="http://schemas.openxmlformats.org/drawingml/2006/table">
                <a:tbl>
                  <a:tblPr firstRow="1" bandRow="1">
                    <a:noFill/>
                    <a:tableStyleId>{A6BA4920-4505-4A8C-96F8-C5BF0228D626}</a:tableStyleId>
                  </a:tblPr>
                  <a:tblGrid>
                    <a:gridCol w="8646133">
                      <a:extLst>
                        <a:ext uri="{9D8B030D-6E8A-4147-A177-3AD203B41FA5}">
                          <a16:colId xmlns:a16="http://schemas.microsoft.com/office/drawing/2014/main" val="20000"/>
                        </a:ext>
                      </a:extLst>
                    </a:gridCol>
                  </a:tblGrid>
                  <a:tr h="1139530">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−48=−13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8F9E513-B0ED-5F08-8BD6-36EA2426CEEF}"/>
                  </a:ext>
                </a:extLst>
              </p:cNvPr>
              <p:cNvGraphicFramePr/>
              <p:nvPr>
                <p:extLst>
                  <p:ext uri="{D42A27DB-BD31-4B8C-83A1-F6EECF244321}">
                    <p14:modId xmlns:p14="http://schemas.microsoft.com/office/powerpoint/2010/main" val="520074860"/>
                  </p:ext>
                </p:extLst>
              </p:nvPr>
            </p:nvGraphicFramePr>
            <p:xfrm>
              <a:off x="108044" y="862525"/>
              <a:ext cx="8646133" cy="1139530"/>
            </p:xfrm>
            <a:graphic>
              <a:graphicData uri="http://schemas.openxmlformats.org/drawingml/2006/table">
                <a:tbl>
                  <a:tblPr firstRow="1" bandRow="1">
                    <a:noFill/>
                    <a:tableStyleId>{A6BA4920-4505-4A8C-96F8-C5BF0228D626}</a:tableStyleId>
                  </a:tblPr>
                  <a:tblGrid>
                    <a:gridCol w="8646133">
                      <a:extLst>
                        <a:ext uri="{9D8B030D-6E8A-4147-A177-3AD203B41FA5}">
                          <a16:colId xmlns:a16="http://schemas.microsoft.com/office/drawing/2014/main" val="20000"/>
                        </a:ext>
                      </a:extLst>
                    </a:gridCol>
                  </a:tblGrid>
                  <a:tr h="113953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64" r="-141" b="-106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C5568D1C-C14A-95C8-7A39-378F3A6D9F77}"/>
                  </a:ext>
                </a:extLst>
              </p:cNvPr>
              <p:cNvGraphicFramePr>
                <a:graphicFrameLocks noGrp="1"/>
              </p:cNvGraphicFramePr>
              <p:nvPr>
                <p:extLst>
                  <p:ext uri="{D42A27DB-BD31-4B8C-83A1-F6EECF244321}">
                    <p14:modId xmlns:p14="http://schemas.microsoft.com/office/powerpoint/2010/main" val="101248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=−7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r>
                            <a:rPr lang="en-GB" sz="1400" dirty="0">
                              <a:latin typeface="Nunito" pitchFamily="2" charset="0"/>
                            </a:rPr>
                            <a:t>Student has incorrect signs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ignored the “</a:t>
                          </a:r>
                          <a14:m>
                            <m:oMath xmlns:m="http://schemas.openxmlformats.org/officeDocument/2006/math">
                              <m:r>
                                <a:rPr lang="en-GB" sz="1400" b="0" i="1" smtClean="0">
                                  <a:latin typeface="Cambria Math" panose="02040503050406030204" pitchFamily="18" charset="0"/>
                                </a:rPr>
                                <m:t>−13</m:t>
                              </m:r>
                            </m:oMath>
                          </a14:m>
                          <a:r>
                            <a:rPr lang="en-GB" sz="1400" dirty="0">
                              <a:latin typeface="Nunito" pitchFamily="2" charset="0"/>
                            </a:rPr>
                            <a:t>” and has</a:t>
                          </a:r>
                          <a:r>
                            <a:rPr lang="en-GB" sz="1400" baseline="0" dirty="0">
                              <a:latin typeface="Nunito" pitchFamily="2" charset="0"/>
                            </a:rPr>
                            <a:t> used incorrect signs</a:t>
                          </a:r>
                          <a:endParaRPr lang="en-GB" sz="14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ignored the “</a:t>
                          </a:r>
                          <a14:m>
                            <m:oMath xmlns:m="http://schemas.openxmlformats.org/officeDocument/2006/math">
                              <m:r>
                                <a:rPr lang="en-GB" sz="1400" b="0" i="1" smtClean="0">
                                  <a:latin typeface="Cambria Math" panose="02040503050406030204" pitchFamily="18" charset="0"/>
                                </a:rPr>
                                <m:t>−13</m:t>
                              </m:r>
                            </m:oMath>
                          </a14:m>
                          <a:r>
                            <a:rPr lang="en-GB" sz="1400" dirty="0">
                              <a:latin typeface="Nunito" pitchFamily="2" charset="0"/>
                            </a:rPr>
                            <a: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=7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C5568D1C-C14A-95C8-7A39-378F3A6D9F77}"/>
                  </a:ext>
                </a:extLst>
              </p:cNvPr>
              <p:cNvGraphicFramePr>
                <a:graphicFrameLocks noGrp="1"/>
              </p:cNvGraphicFramePr>
              <p:nvPr>
                <p:extLst>
                  <p:ext uri="{D42A27DB-BD31-4B8C-83A1-F6EECF244321}">
                    <p14:modId xmlns:p14="http://schemas.microsoft.com/office/powerpoint/2010/main" val="101248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705662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31173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E8D7F30-BA2B-9723-062F-DB8B82AE3CA0}"/>
                  </a:ext>
                </a:extLst>
              </p:cNvPr>
              <p:cNvGraphicFramePr/>
              <p:nvPr>
                <p:extLst>
                  <p:ext uri="{D42A27DB-BD31-4B8C-83A1-F6EECF244321}">
                    <p14:modId xmlns:p14="http://schemas.microsoft.com/office/powerpoint/2010/main" val="1876277494"/>
                  </p:ext>
                </p:extLst>
              </p:nvPr>
            </p:nvGraphicFramePr>
            <p:xfrm>
              <a:off x="108044" y="862525"/>
              <a:ext cx="8670196" cy="1173218"/>
            </p:xfrm>
            <a:graphic>
              <a:graphicData uri="http://schemas.openxmlformats.org/drawingml/2006/table">
                <a:tbl>
                  <a:tblPr firstRow="1" bandRow="1">
                    <a:noFill/>
                    <a:tableStyleId>{A6BA4920-4505-4A8C-96F8-C5BF0228D626}</a:tableStyleId>
                  </a:tblPr>
                  <a:tblGrid>
                    <a:gridCol w="8670196">
                      <a:extLst>
                        <a:ext uri="{9D8B030D-6E8A-4147-A177-3AD203B41FA5}">
                          <a16:colId xmlns:a16="http://schemas.microsoft.com/office/drawing/2014/main" val="20000"/>
                        </a:ext>
                      </a:extLst>
                    </a:gridCol>
                  </a:tblGrid>
                  <a:tr h="117321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−100=0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E8D7F30-BA2B-9723-062F-DB8B82AE3CA0}"/>
                  </a:ext>
                </a:extLst>
              </p:cNvPr>
              <p:cNvGraphicFramePr/>
              <p:nvPr>
                <p:extLst>
                  <p:ext uri="{D42A27DB-BD31-4B8C-83A1-F6EECF244321}">
                    <p14:modId xmlns:p14="http://schemas.microsoft.com/office/powerpoint/2010/main" val="1876277494"/>
                  </p:ext>
                </p:extLst>
              </p:nvPr>
            </p:nvGraphicFramePr>
            <p:xfrm>
              <a:off x="108044" y="862525"/>
              <a:ext cx="8670196" cy="1173218"/>
            </p:xfrm>
            <a:graphic>
              <a:graphicData uri="http://schemas.openxmlformats.org/drawingml/2006/table">
                <a:tbl>
                  <a:tblPr firstRow="1" bandRow="1">
                    <a:noFill/>
                    <a:tableStyleId>{A6BA4920-4505-4A8C-96F8-C5BF0228D626}</a:tableStyleId>
                  </a:tblPr>
                  <a:tblGrid>
                    <a:gridCol w="8670196">
                      <a:extLst>
                        <a:ext uri="{9D8B030D-6E8A-4147-A177-3AD203B41FA5}">
                          <a16:colId xmlns:a16="http://schemas.microsoft.com/office/drawing/2014/main" val="20000"/>
                        </a:ext>
                      </a:extLst>
                    </a:gridCol>
                  </a:tblGrid>
                  <a:tr h="117321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36" r="-211" b="-155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F0B9306B-3F57-F5D9-62EB-8136DDC38DA8}"/>
                  </a:ext>
                </a:extLst>
              </p:cNvPr>
              <p:cNvGraphicFramePr>
                <a:graphicFrameLocks noGrp="1"/>
              </p:cNvGraphicFramePr>
              <p:nvPr>
                <p:extLst>
                  <p:ext uri="{D42A27DB-BD31-4B8C-83A1-F6EECF244321}">
                    <p14:modId xmlns:p14="http://schemas.microsoft.com/office/powerpoint/2010/main" val="176275221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r>
                            <a:rPr lang="en-GB" sz="1400" dirty="0">
                              <a:latin typeface="Nunito" pitchFamily="2" charset="0"/>
                            </a:rPr>
                            <a:t>Student has forgotten the negative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performed inverse operations in the wrong order and forgot the negative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     </m:t>
                              </m:r>
                              <m:r>
                                <a:rPr lang="en-GB" sz="1600" b="0" i="1" smtClean="0">
                                  <a:latin typeface="Cambria Math" panose="02040503050406030204" pitchFamily="18" charset="0"/>
                                </a:rPr>
                                <m:t>𝑥</m:t>
                              </m:r>
                              <m:r>
                                <a:rPr lang="en-GB" sz="1600" b="0" i="1" smtClean="0">
                                  <a:latin typeface="Cambria Math" panose="02040503050406030204" pitchFamily="18" charset="0"/>
                                </a:rPr>
                                <m:t>=2.5</m:t>
                              </m:r>
                            </m:oMath>
                          </a14:m>
                          <a:endParaRPr lang="en-GB" sz="1600" dirty="0">
                            <a:latin typeface="Nunito" pitchFamily="2" charset="0"/>
                          </a:endParaRPr>
                        </a:p>
                        <a:p>
                          <a:r>
                            <a:rPr lang="en-GB" sz="1400" dirty="0">
                              <a:latin typeface="Nunito" pitchFamily="2" charset="0"/>
                            </a:rPr>
                            <a:t>Student performed inverse operations in the wrong order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F0B9306B-3F57-F5D9-62EB-8136DDC38DA8}"/>
                  </a:ext>
                </a:extLst>
              </p:cNvPr>
              <p:cNvGraphicFramePr>
                <a:graphicFrameLocks noGrp="1"/>
              </p:cNvGraphicFramePr>
              <p:nvPr>
                <p:extLst>
                  <p:ext uri="{D42A27DB-BD31-4B8C-83A1-F6EECF244321}">
                    <p14:modId xmlns:p14="http://schemas.microsoft.com/office/powerpoint/2010/main" val="176275221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8917"/>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8917"/>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621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6211"/>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5726344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5986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7C38F26-6625-990C-E55D-AB530E5A5E74}"/>
                  </a:ext>
                </a:extLst>
              </p:cNvPr>
              <p:cNvGraphicFramePr/>
              <p:nvPr>
                <p:extLst>
                  <p:ext uri="{D42A27DB-BD31-4B8C-83A1-F6EECF244321}">
                    <p14:modId xmlns:p14="http://schemas.microsoft.com/office/powerpoint/2010/main" val="4221906252"/>
                  </p:ext>
                </p:extLst>
              </p:nvPr>
            </p:nvGraphicFramePr>
            <p:xfrm>
              <a:off x="108044" y="862525"/>
              <a:ext cx="8660571" cy="1324941"/>
            </p:xfrm>
            <a:graphic>
              <a:graphicData uri="http://schemas.openxmlformats.org/drawingml/2006/table">
                <a:tbl>
                  <a:tblPr firstRow="1" bandRow="1">
                    <a:noFill/>
                    <a:tableStyleId>{A6BA4920-4505-4A8C-96F8-C5BF0228D626}</a:tableStyleId>
                  </a:tblPr>
                  <a:tblGrid>
                    <a:gridCol w="8327511">
                      <a:extLst>
                        <a:ext uri="{9D8B030D-6E8A-4147-A177-3AD203B41FA5}">
                          <a16:colId xmlns:a16="http://schemas.microsoft.com/office/drawing/2014/main" val="20000"/>
                        </a:ext>
                      </a:extLst>
                    </a:gridCol>
                    <a:gridCol w="333060">
                      <a:extLst>
                        <a:ext uri="{9D8B030D-6E8A-4147-A177-3AD203B41FA5}">
                          <a16:colId xmlns:a16="http://schemas.microsoft.com/office/drawing/2014/main" val="500494958"/>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tx1"/>
                              </a:solidFill>
                              <a:latin typeface="Nunito Sans"/>
                              <a:ea typeface="Nunito Sans"/>
                              <a:cs typeface="Nunito Sans"/>
                              <a:sym typeface="Nunito Sans"/>
                            </a:rPr>
                            <a:t>14)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tx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tx1"/>
                                  </a:solidFill>
                                  <a:latin typeface="Cambria Math" panose="02040503050406030204" pitchFamily="18" charset="0"/>
                                  <a:cs typeface="Times New Roman"/>
                                  <a:sym typeface="Times New Roman"/>
                                </a:rPr>
                                <m:t>3</m:t>
                              </m:r>
                              <m:sSup>
                                <m:sSupPr>
                                  <m:ctrlPr>
                                    <a:rPr lang="ar-AE" sz="2300" b="0" i="1" u="none" strike="noStrike" cap="none" smtClean="0">
                                      <a:solidFill>
                                        <a:schemeClr val="tx1"/>
                                      </a:solidFill>
                                      <a:latin typeface="Cambria Math" panose="02040503050406030204" pitchFamily="18" charset="0"/>
                                      <a:cs typeface="Times New Roman"/>
                                      <a:sym typeface="Times New Roman"/>
                                    </a:rPr>
                                  </m:ctrlPr>
                                </m:sSupPr>
                                <m:e>
                                  <m:r>
                                    <a:rPr lang="ar-AE" sz="2300" b="0" i="1" u="none" strike="noStrike" cap="none" smtClean="0">
                                      <a:solidFill>
                                        <a:schemeClr val="tx1"/>
                                      </a:solidFill>
                                      <a:latin typeface="Cambria Math" panose="02040503050406030204" pitchFamily="18" charset="0"/>
                                      <a:cs typeface="Times New Roman"/>
                                      <a:sym typeface="Times New Roman"/>
                                    </a:rPr>
                                    <m:t>𝑥</m:t>
                                  </m:r>
                                </m:e>
                                <m:sup>
                                  <m:r>
                                    <a:rPr lang="ar-AE" sz="2300" b="0" i="1" u="none" strike="noStrike" cap="none" smtClean="0">
                                      <a:solidFill>
                                        <a:schemeClr val="tx1"/>
                                      </a:solidFill>
                                      <a:latin typeface="Cambria Math" panose="02040503050406030204" pitchFamily="18" charset="0"/>
                                      <a:cs typeface="Times New Roman"/>
                                      <a:sym typeface="Times New Roman"/>
                                    </a:rPr>
                                    <m:t>2</m:t>
                                  </m:r>
                                </m:sup>
                              </m:sSup>
                              <m:r>
                                <a:rPr lang="ar-AE" sz="2300" b="0" i="1" u="none" strike="noStrike" cap="none" smtClean="0">
                                  <a:solidFill>
                                    <a:schemeClr val="tx1"/>
                                  </a:solidFill>
                                  <a:latin typeface="Cambria Math" panose="02040503050406030204" pitchFamily="18" charset="0"/>
                                  <a:cs typeface="Times New Roman"/>
                                  <a:sym typeface="Times New Roman"/>
                                </a:rPr>
                                <m:t>=</m:t>
                              </m:r>
                              <m:r>
                                <a:rPr lang="en-US" sz="2300" b="0" i="1" u="none" strike="noStrike" cap="none" smtClean="0">
                                  <a:solidFill>
                                    <a:schemeClr val="tx1"/>
                                  </a:solidFill>
                                  <a:latin typeface="Cambria Math" panose="02040503050406030204" pitchFamily="18" charset="0"/>
                                  <a:cs typeface="Times New Roman"/>
                                  <a:sym typeface="Times New Roman"/>
                                </a:rPr>
                                <m:t>18</m:t>
                              </m:r>
                              <m:r>
                                <a:rPr lang="en-US" sz="2300" b="0" i="1" u="none" strike="noStrike" cap="none" smtClean="0">
                                  <a:solidFill>
                                    <a:schemeClr val="tx1"/>
                                  </a:solidFill>
                                  <a:latin typeface="Cambria Math" panose="02040503050406030204" pitchFamily="18" charset="0"/>
                                  <a:cs typeface="Times New Roman"/>
                                  <a:sym typeface="Times New Roman"/>
                                </a:rPr>
                                <m:t>𝑥</m:t>
                              </m:r>
                            </m:oMath>
                          </a14:m>
                          <a:r>
                            <a:rPr lang="en-GB" sz="2300" b="1" i="0" u="none" strike="noStrike" cap="none" baseline="30000" dirty="0">
                              <a:solidFill>
                                <a:schemeClr val="tx1"/>
                              </a:solidFill>
                              <a:effectLst/>
                              <a:latin typeface="Times New Roman"/>
                              <a:ea typeface="Calibri"/>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7C38F26-6625-990C-E55D-AB530E5A5E74}"/>
                  </a:ext>
                </a:extLst>
              </p:cNvPr>
              <p:cNvGraphicFramePr/>
              <p:nvPr>
                <p:extLst>
                  <p:ext uri="{D42A27DB-BD31-4B8C-83A1-F6EECF244321}">
                    <p14:modId xmlns:p14="http://schemas.microsoft.com/office/powerpoint/2010/main" val="4221906252"/>
                  </p:ext>
                </p:extLst>
              </p:nvPr>
            </p:nvGraphicFramePr>
            <p:xfrm>
              <a:off x="108044" y="862525"/>
              <a:ext cx="8660571" cy="1324941"/>
            </p:xfrm>
            <a:graphic>
              <a:graphicData uri="http://schemas.openxmlformats.org/drawingml/2006/table">
                <a:tbl>
                  <a:tblPr firstRow="1" bandRow="1">
                    <a:noFill/>
                    <a:tableStyleId>{A6BA4920-4505-4A8C-96F8-C5BF0228D626}</a:tableStyleId>
                  </a:tblPr>
                  <a:tblGrid>
                    <a:gridCol w="8327511">
                      <a:extLst>
                        <a:ext uri="{9D8B030D-6E8A-4147-A177-3AD203B41FA5}">
                          <a16:colId xmlns:a16="http://schemas.microsoft.com/office/drawing/2014/main" val="20000"/>
                        </a:ext>
                      </a:extLst>
                    </a:gridCol>
                    <a:gridCol w="333060">
                      <a:extLst>
                        <a:ext uri="{9D8B030D-6E8A-4147-A177-3AD203B41FA5}">
                          <a16:colId xmlns:a16="http://schemas.microsoft.com/office/drawing/2014/main" val="500494958"/>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4170" b="-917"/>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9B637B50-76B5-2C7D-4B2D-6CFECFE2359F}"/>
                  </a:ext>
                </a:extLst>
              </p:cNvPr>
              <p:cNvGraphicFramePr>
                <a:graphicFrameLocks noGrp="1"/>
              </p:cNvGraphicFramePr>
              <p:nvPr>
                <p:extLst>
                  <p:ext uri="{D42A27DB-BD31-4B8C-83A1-F6EECF244321}">
                    <p14:modId xmlns:p14="http://schemas.microsoft.com/office/powerpoint/2010/main" val="26046913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p>
                          <a:r>
                            <a:rPr lang="en-GB" sz="1400" dirty="0">
                              <a:latin typeface="Nunito" pitchFamily="2" charset="0"/>
                            </a:rPr>
                            <a:t>Student cancelled out the </a:t>
                          </a:r>
                          <a14:m>
                            <m:oMath xmlns:m="http://schemas.openxmlformats.org/officeDocument/2006/math">
                              <m:r>
                                <a:rPr lang="en-GB" sz="1400" b="0" i="1" smtClean="0">
                                  <a:latin typeface="Cambria Math" panose="02040503050406030204" pitchFamily="18" charset="0"/>
                                </a:rPr>
                                <m:t>𝑥</m:t>
                              </m:r>
                            </m:oMath>
                          </a14:m>
                          <a:r>
                            <a:rPr lang="en-GB" sz="1400" dirty="0">
                              <a:latin typeface="Nunito" pitchFamily="2" charset="0"/>
                            </a:rPr>
                            <a:t> and lost the </a:t>
                          </a:r>
                          <a14:m>
                            <m:oMath xmlns:m="http://schemas.openxmlformats.org/officeDocument/2006/math">
                              <m:r>
                                <a:rPr lang="en-GB" sz="1400" b="0" i="1" smtClean="0">
                                  <a:latin typeface="Cambria Math" panose="02040503050406030204" pitchFamily="18" charset="0"/>
                                </a:rPr>
                                <m:t>0</m:t>
                              </m:r>
                            </m:oMath>
                          </a14:m>
                          <a:r>
                            <a:rPr lang="en-GB" sz="1400" dirty="0">
                              <a:latin typeface="Nunito" pitchFamily="2" charset="0"/>
                            </a:rPr>
                            <a:t> solution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0</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6</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r>
                                <a:rPr lang="en-GB" sz="1600" b="0" i="1" smtClean="0">
                                  <a:latin typeface="Cambria Math" panose="02040503050406030204" pitchFamily="18" charset="0"/>
                                </a:rPr>
                                <m:t>6</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an incorrect sign and lost the </a:t>
                          </a:r>
                          <a14:m>
                            <m:oMath xmlns:m="http://schemas.openxmlformats.org/officeDocument/2006/math">
                              <m:r>
                                <a:rPr lang="en-GB" sz="1400" b="0" i="1" smtClean="0">
                                  <a:latin typeface="Cambria Math" panose="02040503050406030204" pitchFamily="18" charset="0"/>
                                </a:rPr>
                                <m:t>0</m:t>
                              </m:r>
                            </m:oMath>
                          </a14:m>
                          <a:r>
                            <a:rPr lang="en-GB" sz="1400" dirty="0">
                              <a:latin typeface="Nunito" pitchFamily="2" charset="0"/>
                            </a:rPr>
                            <a:t> solution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0</m:t>
                              </m:r>
                              <m:r>
                                <a:rPr lang="en-GB" sz="1600" b="0" i="1" smtClean="0">
                                  <a:solidFill>
                                    <a:srgbClr val="00BC89"/>
                                  </a:solidFill>
                                  <a:latin typeface="Cambria Math" panose="02040503050406030204" pitchFamily="18" charset="0"/>
                                </a:rPr>
                                <m:t>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6</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9B637B50-76B5-2C7D-4B2D-6CFECFE2359F}"/>
                  </a:ext>
                </a:extLst>
              </p:cNvPr>
              <p:cNvGraphicFramePr>
                <a:graphicFrameLocks noGrp="1"/>
              </p:cNvGraphicFramePr>
              <p:nvPr>
                <p:extLst>
                  <p:ext uri="{D42A27DB-BD31-4B8C-83A1-F6EECF244321}">
                    <p14:modId xmlns:p14="http://schemas.microsoft.com/office/powerpoint/2010/main" val="26046913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654342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30988"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994362F5-756A-3260-7F2E-70473F084045}"/>
                  </a:ext>
                </a:extLst>
              </p:cNvPr>
              <p:cNvGraphicFramePr/>
              <p:nvPr>
                <p:extLst>
                  <p:ext uri="{D42A27DB-BD31-4B8C-83A1-F6EECF244321}">
                    <p14:modId xmlns:p14="http://schemas.microsoft.com/office/powerpoint/2010/main" val="667082344"/>
                  </p:ext>
                </p:extLst>
              </p:nvPr>
            </p:nvGraphicFramePr>
            <p:xfrm>
              <a:off x="108044" y="862525"/>
              <a:ext cx="8694259" cy="1324941"/>
            </p:xfrm>
            <a:graphic>
              <a:graphicData uri="http://schemas.openxmlformats.org/drawingml/2006/table">
                <a:tbl>
                  <a:tblPr firstRow="1" bandRow="1">
                    <a:noFill/>
                    <a:tableStyleId>{A6BA4920-4505-4A8C-96F8-C5BF0228D626}</a:tableStyleId>
                  </a:tblPr>
                  <a:tblGrid>
                    <a:gridCol w="8382779">
                      <a:extLst>
                        <a:ext uri="{9D8B030D-6E8A-4147-A177-3AD203B41FA5}">
                          <a16:colId xmlns:a16="http://schemas.microsoft.com/office/drawing/2014/main" val="20000"/>
                        </a:ext>
                      </a:extLst>
                    </a:gridCol>
                    <a:gridCol w="311480">
                      <a:extLst>
                        <a:ext uri="{9D8B030D-6E8A-4147-A177-3AD203B41FA5}">
                          <a16:colId xmlns:a16="http://schemas.microsoft.com/office/drawing/2014/main" val="425629876"/>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−7=0</m:t>
                              </m:r>
                            </m:oMath>
                          </a14:m>
                          <a:r>
                            <a:rPr lang="en-US" sz="2300" b="1"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US" sz="2300" b="1"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US" sz="1600" b="0" u="none" strike="noStrike" cap="none" baseline="0" dirty="0">
                              <a:solidFill>
                                <a:schemeClr val="dk1"/>
                              </a:solidFill>
                              <a:latin typeface="Nunito Sans" pitchFamily="2" charset="0"/>
                              <a:ea typeface="Calibri" panose="020F0502020204030204" pitchFamily="34" charset="0"/>
                              <a:cs typeface="Calibri" panose="020F0502020204030204" pitchFamily="34" charset="0"/>
                              <a:sym typeface="Times New Roman"/>
                            </a:rPr>
                            <a:t>Give your answers as surds in their simplest form.</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994362F5-756A-3260-7F2E-70473F084045}"/>
                  </a:ext>
                </a:extLst>
              </p:cNvPr>
              <p:cNvGraphicFramePr/>
              <p:nvPr>
                <p:extLst>
                  <p:ext uri="{D42A27DB-BD31-4B8C-83A1-F6EECF244321}">
                    <p14:modId xmlns:p14="http://schemas.microsoft.com/office/powerpoint/2010/main" val="667082344"/>
                  </p:ext>
                </p:extLst>
              </p:nvPr>
            </p:nvGraphicFramePr>
            <p:xfrm>
              <a:off x="108044" y="862525"/>
              <a:ext cx="8694259" cy="1324941"/>
            </p:xfrm>
            <a:graphic>
              <a:graphicData uri="http://schemas.openxmlformats.org/drawingml/2006/table">
                <a:tbl>
                  <a:tblPr firstRow="1" bandRow="1">
                    <a:noFill/>
                    <a:tableStyleId>{A6BA4920-4505-4A8C-96F8-C5BF0228D626}</a:tableStyleId>
                  </a:tblPr>
                  <a:tblGrid>
                    <a:gridCol w="8382779">
                      <a:extLst>
                        <a:ext uri="{9D8B030D-6E8A-4147-A177-3AD203B41FA5}">
                          <a16:colId xmlns:a16="http://schemas.microsoft.com/office/drawing/2014/main" val="20000"/>
                        </a:ext>
                      </a:extLst>
                    </a:gridCol>
                    <a:gridCol w="311480">
                      <a:extLst>
                        <a:ext uri="{9D8B030D-6E8A-4147-A177-3AD203B41FA5}">
                          <a16:colId xmlns:a16="http://schemas.microsoft.com/office/drawing/2014/main" val="425629876"/>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3" t="-917" r="-392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B5F98DC-2622-B8E2-3511-F6EBCAB56607}"/>
                  </a:ext>
                </a:extLst>
              </p:cNvPr>
              <p:cNvGraphicFramePr>
                <a:graphicFrameLocks noGrp="1"/>
              </p:cNvGraphicFramePr>
              <p:nvPr>
                <p:extLst>
                  <p:ext uri="{D42A27DB-BD31-4B8C-83A1-F6EECF244321}">
                    <p14:modId xmlns:p14="http://schemas.microsoft.com/office/powerpoint/2010/main" val="3231231756"/>
                  </p:ext>
                </p:extLst>
              </p:nvPr>
            </p:nvGraphicFramePr>
            <p:xfrm>
              <a:off x="952500" y="2187466"/>
              <a:ext cx="7239000" cy="200115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2+3</m:t>
                                  </m:r>
                                  <m:rad>
                                    <m:radPr>
                                      <m:degHide m:val="on"/>
                                      <m:ctrlPr>
                                        <a:rPr lang="en-GB" sz="1600" b="0" i="1" smtClean="0">
                                          <a:solidFill>
                                            <a:srgbClr val="00BC89"/>
                                          </a:solidFill>
                                          <a:latin typeface="Cambria Math" panose="02040503050406030204" pitchFamily="18" charset="0"/>
                                        </a:rPr>
                                      </m:ctrlPr>
                                    </m:radPr>
                                    <m:deg/>
                                    <m:e>
                                      <m:r>
                                        <a:rPr lang="en-GB" sz="1600" b="0" i="1" smtClean="0">
                                          <a:solidFill>
                                            <a:srgbClr val="00BC89"/>
                                          </a:solidFill>
                                          <a:latin typeface="Cambria Math" panose="02040503050406030204" pitchFamily="18" charset="0"/>
                                        </a:rPr>
                                        <m:t>2</m:t>
                                      </m:r>
                                    </m:e>
                                  </m:rad>
                                </m:num>
                                <m:den>
                                  <m:r>
                                    <a:rPr lang="en-GB" sz="1600" b="0" i="1" smtClean="0">
                                      <a:solidFill>
                                        <a:srgbClr val="00BC89"/>
                                      </a:solidFill>
                                      <a:latin typeface="Cambria Math" panose="02040503050406030204" pitchFamily="18" charset="0"/>
                                    </a:rPr>
                                    <m:t>2</m:t>
                                  </m:r>
                                </m:den>
                              </m:f>
                            </m:oMath>
                          </a14:m>
                          <a:r>
                            <a:rPr lang="en-GB" sz="1600" dirty="0">
                              <a:solidFill>
                                <a:srgbClr val="00BC89"/>
                              </a:solidFill>
                              <a:latin typeface="Nunito" pitchFamily="2" charset="0"/>
                            </a:rPr>
                            <a:t>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2−3</m:t>
                                  </m:r>
                                  <m:rad>
                                    <m:radPr>
                                      <m:degHide m:val="on"/>
                                      <m:ctrlPr>
                                        <a:rPr lang="en-GB" sz="1600" b="0" i="1" smtClean="0">
                                          <a:solidFill>
                                            <a:srgbClr val="00BC89"/>
                                          </a:solidFill>
                                          <a:latin typeface="Cambria Math" panose="02040503050406030204" pitchFamily="18" charset="0"/>
                                        </a:rPr>
                                      </m:ctrlPr>
                                    </m:radPr>
                                    <m:deg/>
                                    <m:e>
                                      <m:r>
                                        <a:rPr lang="en-GB" sz="1600" b="0" i="1" smtClean="0">
                                          <a:solidFill>
                                            <a:srgbClr val="00BC89"/>
                                          </a:solidFill>
                                          <a:latin typeface="Cambria Math" panose="02040503050406030204" pitchFamily="18" charset="0"/>
                                        </a:rPr>
                                        <m:t>2</m:t>
                                      </m:r>
                                    </m:e>
                                  </m:rad>
                                </m:num>
                                <m:den>
                                  <m:r>
                                    <a:rPr lang="en-GB" sz="1600" b="0" i="1" smtClean="0">
                                      <a:solidFill>
                                        <a:srgbClr val="00BC89"/>
                                      </a:solidFill>
                                      <a:latin typeface="Cambria Math" panose="02040503050406030204" pitchFamily="18" charset="0"/>
                                    </a:rPr>
                                    <m:t>2</m:t>
                                  </m:r>
                                </m:den>
                              </m:f>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endParaRPr lang="en-GB" sz="1600" dirty="0">
                            <a:latin typeface="Nunito" pitchFamily="2" charset="0"/>
                          </a:endParaRPr>
                        </a:p>
                        <a:p>
                          <a:r>
                            <a:rPr lang="en-GB" sz="1400" dirty="0">
                              <a:latin typeface="Nunito" pitchFamily="2" charset="0"/>
                            </a:rPr>
                            <a:t>Student has not used “</a:t>
                          </a:r>
                          <a14:m>
                            <m:oMath xmlns:m="http://schemas.openxmlformats.org/officeDocument/2006/math">
                              <m:r>
                                <a:rPr lang="en-GB" sz="1400" b="0" i="1" smtClean="0">
                                  <a:latin typeface="Cambria Math" panose="02040503050406030204" pitchFamily="18" charset="0"/>
                                </a:rPr>
                                <m:t>−</m:t>
                              </m:r>
                              <m:r>
                                <a:rPr lang="en-GB" sz="1400" b="0" i="1" smtClean="0">
                                  <a:latin typeface="Cambria Math" panose="02040503050406030204" pitchFamily="18" charset="0"/>
                                </a:rPr>
                                <m:t>𝑏</m:t>
                              </m:r>
                            </m:oMath>
                          </a14:m>
                          <a:r>
                            <a:rPr lang="en-GB" sz="1400" dirty="0">
                              <a:latin typeface="Nunito" pitchFamily="2" charset="0"/>
                            </a:rPr>
                            <a:t>”</a:t>
                          </a:r>
                          <a:endParaRPr lang="en-GB" sz="12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4</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4</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did not simply their fractions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r>
                            <a:rPr lang="en-GB" sz="1600" dirty="0">
                              <a:latin typeface="Nunito" pitchFamily="2" charset="0"/>
                            </a:rPr>
                            <a:t>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2</m:t>
                                      </m:r>
                                    </m:e>
                                  </m:rad>
                                </m:num>
                                <m:den>
                                  <m:r>
                                    <a:rPr lang="en-GB" sz="1600" b="0" i="1" smtClean="0">
                                      <a:latin typeface="Cambria Math" panose="02040503050406030204" pitchFamily="18" charset="0"/>
                                    </a:rPr>
                                    <m:t>2</m:t>
                                  </m:r>
                                </m:den>
                              </m:f>
                            </m:oMath>
                          </a14:m>
                          <a:endParaRPr lang="en-GB" sz="1600" dirty="0">
                            <a:latin typeface="Nunito" pitchFamily="2" charset="0"/>
                          </a:endParaRPr>
                        </a:p>
                        <a:p>
                          <a:pPr algn="l"/>
                          <a:r>
                            <a:rPr lang="en-GB" sz="1400" dirty="0">
                              <a:latin typeface="Nunito" pitchFamily="2" charset="0"/>
                            </a:rPr>
                            <a:t>Student has used incorrect formula</a:t>
                          </a:r>
                        </a:p>
                        <a:p>
                          <a:pPr algn="ctr"/>
                          <a14:m>
                            <m:oMath xmlns:m="http://schemas.openxmlformats.org/officeDocument/2006/math">
                              <m:r>
                                <a:rPr lang="en-GB" sz="1400" b="0" i="1" smtClean="0">
                                  <a:latin typeface="Cambria Math" panose="02040503050406030204" pitchFamily="18" charset="0"/>
                                </a:rPr>
                                <m:t>−</m:t>
                              </m:r>
                              <m:r>
                                <a:rPr lang="en-GB" sz="1400" b="0" i="1" smtClean="0">
                                  <a:latin typeface="Cambria Math" panose="02040503050406030204" pitchFamily="18" charset="0"/>
                                </a:rPr>
                                <m:t>𝑏</m:t>
                              </m:r>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ad>
                                    <m:radPr>
                                      <m:degHide m:val="on"/>
                                      <m:ctrlPr>
                                        <a:rPr lang="en-GB" sz="1400" b="0" i="1" smtClean="0">
                                          <a:latin typeface="Cambria Math" panose="02040503050406030204" pitchFamily="18" charset="0"/>
                                        </a:rPr>
                                      </m:ctrlPr>
                                    </m:radPr>
                                    <m:deg/>
                                    <m:e>
                                      <m:sSup>
                                        <m:sSupPr>
                                          <m:ctrlPr>
                                            <a:rPr lang="en-GB" sz="1400" b="0" i="1" smtClean="0">
                                              <a:latin typeface="Cambria Math" panose="02040503050406030204" pitchFamily="18" charset="0"/>
                                            </a:rPr>
                                          </m:ctrlPr>
                                        </m:sSupPr>
                                        <m:e>
                                          <m:r>
                                            <a:rPr lang="en-GB" sz="1400" b="0" i="1" smtClean="0">
                                              <a:latin typeface="Cambria Math" panose="02040503050406030204" pitchFamily="18" charset="0"/>
                                            </a:rPr>
                                            <m:t>𝑏</m:t>
                                          </m:r>
                                        </m:e>
                                        <m:sup>
                                          <m:r>
                                            <a:rPr lang="en-GB" sz="1400" b="0" i="1" smtClean="0">
                                              <a:latin typeface="Cambria Math" panose="02040503050406030204" pitchFamily="18" charset="0"/>
                                            </a:rPr>
                                            <m:t>2</m:t>
                                          </m:r>
                                        </m:sup>
                                      </m:sSup>
                                      <m:r>
                                        <a:rPr lang="en-GB" sz="1400" b="0" i="1" smtClean="0">
                                          <a:latin typeface="Cambria Math" panose="02040503050406030204" pitchFamily="18" charset="0"/>
                                        </a:rPr>
                                        <m:t>−4</m:t>
                                      </m:r>
                                      <m:r>
                                        <a:rPr lang="en-GB" sz="1400" b="0" i="1" smtClean="0">
                                          <a:latin typeface="Cambria Math" panose="02040503050406030204" pitchFamily="18" charset="0"/>
                                        </a:rPr>
                                        <m:t>𝑎𝑐</m:t>
                                      </m:r>
                                    </m:e>
                                  </m:rad>
                                </m:num>
                                <m:den>
                                  <m:r>
                                    <a:rPr lang="en-GB" sz="1400" b="0" i="1" smtClean="0">
                                      <a:latin typeface="Cambria Math" panose="02040503050406030204" pitchFamily="18" charset="0"/>
                                    </a:rPr>
                                    <m:t>2</m:t>
                                  </m:r>
                                  <m:r>
                                    <a:rPr lang="en-GB" sz="1400" b="0" i="1" smtClean="0">
                                      <a:latin typeface="Cambria Math" panose="02040503050406030204" pitchFamily="18" charset="0"/>
                                    </a:rPr>
                                    <m:t>𝑎</m:t>
                                  </m:r>
                                </m:den>
                              </m:f>
                            </m:oMath>
                          </a14:m>
                          <a:r>
                            <a:rPr lang="en-GB" sz="1400" dirty="0">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B5F98DC-2622-B8E2-3511-F6EBCAB56607}"/>
                  </a:ext>
                </a:extLst>
              </p:cNvPr>
              <p:cNvGraphicFramePr>
                <a:graphicFrameLocks noGrp="1"/>
              </p:cNvGraphicFramePr>
              <p:nvPr>
                <p:extLst>
                  <p:ext uri="{D42A27DB-BD31-4B8C-83A1-F6EECF244321}">
                    <p14:modId xmlns:p14="http://schemas.microsoft.com/office/powerpoint/2010/main" val="3231231756"/>
                  </p:ext>
                </p:extLst>
              </p:nvPr>
            </p:nvGraphicFramePr>
            <p:xfrm>
              <a:off x="952500" y="2187466"/>
              <a:ext cx="7239000" cy="200115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949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9494"/>
                          </a:stretch>
                        </a:blipFill>
                      </a:tcPr>
                    </a:tc>
                    <a:extLst>
                      <a:ext uri="{0D108BD9-81ED-4DB2-BD59-A6C34878D82A}">
                        <a16:rowId xmlns:a16="http://schemas.microsoft.com/office/drawing/2014/main" val="692741909"/>
                      </a:ext>
                    </a:extLst>
                  </a:tr>
                  <a:tr h="1044702">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1860" r="-100337" b="-58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1860" r="-337" b="-581"/>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969828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3243931012"/>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+5</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+6=0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3243931012"/>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7FE383F-C59F-2DC9-4A47-FB8E5E4874EB}"/>
                  </a:ext>
                </a:extLst>
              </p:cNvPr>
              <p:cNvGraphicFramePr>
                <a:graphicFrameLocks noGrp="1"/>
              </p:cNvGraphicFramePr>
              <p:nvPr>
                <p:extLst>
                  <p:ext uri="{D42A27DB-BD31-4B8C-83A1-F6EECF244321}">
                    <p14:modId xmlns:p14="http://schemas.microsoft.com/office/powerpoint/2010/main" val="21503970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7FE383F-C59F-2DC9-4A47-FB8E5E4874EB}"/>
                  </a:ext>
                </a:extLst>
              </p:cNvPr>
              <p:cNvGraphicFramePr>
                <a:graphicFrameLocks noGrp="1"/>
              </p:cNvGraphicFramePr>
              <p:nvPr>
                <p:extLst>
                  <p:ext uri="{D42A27DB-BD31-4B8C-83A1-F6EECF244321}">
                    <p14:modId xmlns:p14="http://schemas.microsoft.com/office/powerpoint/2010/main" val="21503970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50238"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4E44741A-1932-9DC0-185B-6901C024E6A8}"/>
                  </a:ext>
                </a:extLst>
              </p:cNvPr>
              <p:cNvGraphicFramePr/>
              <p:nvPr>
                <p:extLst>
                  <p:ext uri="{D42A27DB-BD31-4B8C-83A1-F6EECF244321}">
                    <p14:modId xmlns:p14="http://schemas.microsoft.com/office/powerpoint/2010/main" val="170821849"/>
                  </p:ext>
                </p:extLst>
              </p:nvPr>
            </p:nvGraphicFramePr>
            <p:xfrm>
              <a:off x="108043" y="862525"/>
              <a:ext cx="8694259" cy="1324941"/>
            </p:xfrm>
            <a:graphic>
              <a:graphicData uri="http://schemas.openxmlformats.org/drawingml/2006/table">
                <a:tbl>
                  <a:tblPr firstRow="1" bandRow="1">
                    <a:noFill/>
                    <a:tableStyleId>{A6BA4920-4505-4A8C-96F8-C5BF0228D626}</a:tableStyleId>
                  </a:tblPr>
                  <a:tblGrid>
                    <a:gridCol w="8430426">
                      <a:extLst>
                        <a:ext uri="{9D8B030D-6E8A-4147-A177-3AD203B41FA5}">
                          <a16:colId xmlns:a16="http://schemas.microsoft.com/office/drawing/2014/main" val="20000"/>
                        </a:ext>
                      </a:extLst>
                    </a:gridCol>
                    <a:gridCol w="263833">
                      <a:extLst>
                        <a:ext uri="{9D8B030D-6E8A-4147-A177-3AD203B41FA5}">
                          <a16:colId xmlns:a16="http://schemas.microsoft.com/office/drawing/2014/main" val="3358439217"/>
                        </a:ext>
                      </a:extLst>
                    </a:gridCol>
                  </a:tblGrid>
                  <a:tr h="13249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By first completing the square, find the solutions to the equation:</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+3=0</m:t>
                              </m:r>
                            </m:oMath>
                          </a14:m>
                          <a:r>
                            <a:rPr lang="en-GB" sz="1400" u="none" strike="noStrike" cap="none" baseline="30000" dirty="0">
                              <a:solidFill>
                                <a:schemeClr val="tx1"/>
                              </a:solidFill>
                              <a:latin typeface="Nunito Sans" pitchFamily="2" charset="0"/>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u="none" strike="noStrike" cap="none" baseline="30000" dirty="0">
                              <a:solidFill>
                                <a:schemeClr val="tx1"/>
                              </a:solidFill>
                              <a:latin typeface="Nunito Sans" pitchFamily="2" charset="0"/>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US" sz="1600" b="0" u="none" strike="noStrike" cap="none" baseline="0" dirty="0">
                              <a:solidFill>
                                <a:schemeClr val="dk1"/>
                              </a:solidFill>
                              <a:latin typeface="Nunito Sans" pitchFamily="2" charset="0"/>
                              <a:ea typeface="Times New Roman"/>
                              <a:cs typeface="Times New Roman"/>
                              <a:sym typeface="Times New Roman"/>
                            </a:rPr>
                            <a:t>Give your answers as surds in their simplest form</a:t>
                          </a:r>
                          <a:endParaRPr sz="1600" b="0" u="none" strike="noStrike" cap="none" baseline="0" dirty="0">
                            <a:solidFill>
                              <a:schemeClr val="dk1"/>
                            </a:solidFill>
                            <a:latin typeface="Nunito Sans" pitchFamily="2" charset="0"/>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4E44741A-1932-9DC0-185B-6901C024E6A8}"/>
                  </a:ext>
                </a:extLst>
              </p:cNvPr>
              <p:cNvGraphicFramePr/>
              <p:nvPr>
                <p:extLst>
                  <p:ext uri="{D42A27DB-BD31-4B8C-83A1-F6EECF244321}">
                    <p14:modId xmlns:p14="http://schemas.microsoft.com/office/powerpoint/2010/main" val="170821849"/>
                  </p:ext>
                </p:extLst>
              </p:nvPr>
            </p:nvGraphicFramePr>
            <p:xfrm>
              <a:off x="108043" y="862525"/>
              <a:ext cx="8694259" cy="1324941"/>
            </p:xfrm>
            <a:graphic>
              <a:graphicData uri="http://schemas.openxmlformats.org/drawingml/2006/table">
                <a:tbl>
                  <a:tblPr firstRow="1" bandRow="1">
                    <a:noFill/>
                    <a:tableStyleId>{A6BA4920-4505-4A8C-96F8-C5BF0228D626}</a:tableStyleId>
                  </a:tblPr>
                  <a:tblGrid>
                    <a:gridCol w="8430426">
                      <a:extLst>
                        <a:ext uri="{9D8B030D-6E8A-4147-A177-3AD203B41FA5}">
                          <a16:colId xmlns:a16="http://schemas.microsoft.com/office/drawing/2014/main" val="20000"/>
                        </a:ext>
                      </a:extLst>
                    </a:gridCol>
                    <a:gridCol w="263833">
                      <a:extLst>
                        <a:ext uri="{9D8B030D-6E8A-4147-A177-3AD203B41FA5}">
                          <a16:colId xmlns:a16="http://schemas.microsoft.com/office/drawing/2014/main" val="3358439217"/>
                        </a:ext>
                      </a:extLst>
                    </a:gridCol>
                  </a:tblGrid>
                  <a:tr h="13249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917" r="-3324" b="-5046"/>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AF65526D-0E16-6A3C-13F2-D48AF017EE04}"/>
                  </a:ext>
                </a:extLst>
              </p:cNvPr>
              <p:cNvGraphicFramePr>
                <a:graphicFrameLocks noGrp="1"/>
              </p:cNvGraphicFramePr>
              <p:nvPr>
                <p:extLst>
                  <p:ext uri="{D42A27DB-BD31-4B8C-83A1-F6EECF244321}">
                    <p14:modId xmlns:p14="http://schemas.microsoft.com/office/powerpoint/2010/main" val="28497562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sSup>
                                <m:sSupPr>
                                  <m:ctrlPr>
                                    <a:rPr lang="en-GB" sz="1600" b="0" i="1" smtClean="0">
                                      <a:solidFill>
                                        <a:srgbClr val="00BC89"/>
                                      </a:solidFill>
                                      <a:latin typeface="Cambria Math" panose="02040503050406030204" pitchFamily="18" charset="0"/>
                                    </a:rPr>
                                  </m:ctrlPr>
                                </m:sSupPr>
                                <m:e>
                                  <m:d>
                                    <m:dPr>
                                      <m:ctrlPr>
                                        <a:rPr lang="en-GB" sz="1600" b="0" i="1" smtClean="0">
                                          <a:solidFill>
                                            <a:srgbClr val="00BC89"/>
                                          </a:solidFill>
                                          <a:latin typeface="Cambria Math" panose="02040503050406030204" pitchFamily="18" charset="0"/>
                                        </a:rPr>
                                      </m:ctrlPr>
                                    </m:dPr>
                                    <m:e>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e>
                                  </m:d>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−13=0</m:t>
                              </m:r>
                            </m:oMath>
                          </a14:m>
                          <a:r>
                            <a:rPr lang="en-GB" sz="1600" dirty="0">
                              <a:solidFill>
                                <a:srgbClr val="00BC89"/>
                              </a:solidFill>
                              <a:latin typeface="Nunito" pitchFamily="2" charset="0"/>
                            </a:rPr>
                            <a:t>     </a:t>
                          </a:r>
                          <a14:m>
                            <m:oMath xmlns:m="http://schemas.openxmlformats.org/officeDocument/2006/math">
                              <m:r>
                                <a:rPr lang="en-GB" sz="1600" b="0" i="1" dirty="0" smtClean="0">
                                  <a:solidFill>
                                    <a:srgbClr val="00BC89"/>
                                  </a:solidFill>
                                  <a:latin typeface="Cambria Math" panose="02040503050406030204" pitchFamily="18" charset="0"/>
                                </a:rPr>
                                <m:t>𝑥</m:t>
                              </m:r>
                              <m:r>
                                <a:rPr lang="en-GB" sz="1600" b="0" i="1" dirty="0" smtClean="0">
                                  <a:solidFill>
                                    <a:srgbClr val="00BC89"/>
                                  </a:solidFill>
                                  <a:latin typeface="Cambria Math" panose="02040503050406030204" pitchFamily="18" charset="0"/>
                                </a:rPr>
                                <m:t>=−4±</m:t>
                              </m:r>
                              <m:rad>
                                <m:radPr>
                                  <m:degHide m:val="on"/>
                                  <m:ctrlPr>
                                    <a:rPr lang="en-GB" sz="1600" b="0" i="1" dirty="0" smtClean="0">
                                      <a:solidFill>
                                        <a:srgbClr val="00BC89"/>
                                      </a:solidFill>
                                      <a:latin typeface="Cambria Math" panose="02040503050406030204" pitchFamily="18" charset="0"/>
                                    </a:rPr>
                                  </m:ctrlPr>
                                </m:radPr>
                                <m:deg/>
                                <m:e>
                                  <m:r>
                                    <a:rPr lang="en-GB" sz="1600" b="0" i="1" dirty="0" smtClean="0">
                                      <a:solidFill>
                                        <a:srgbClr val="00BC89"/>
                                      </a:solidFill>
                                      <a:latin typeface="Cambria Math" panose="02040503050406030204" pitchFamily="18" charset="0"/>
                                    </a:rPr>
                                    <m:t>13</m:t>
                                  </m:r>
                                </m:e>
                              </m:rad>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−19=0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19</m:t>
                                  </m:r>
                                </m:e>
                              </m:rad>
                            </m:oMath>
                          </a14:m>
                          <a:endParaRPr lang="en-GB" sz="1600" dirty="0">
                            <a:latin typeface="Nunito" pitchFamily="2" charset="0"/>
                          </a:endParaRPr>
                        </a:p>
                        <a:p>
                          <a:r>
                            <a:rPr lang="en-GB" sz="1400" dirty="0">
                              <a:latin typeface="Nunito" pitchFamily="2" charset="0"/>
                            </a:rPr>
                            <a:t>Student collected the constant terms “</a:t>
                          </a:r>
                          <a14:m>
                            <m:oMath xmlns:m="http://schemas.openxmlformats.org/officeDocument/2006/math">
                              <m:r>
                                <a:rPr lang="en-GB" sz="1400" b="0" i="1" smtClean="0">
                                  <a:latin typeface="Cambria Math" panose="02040503050406030204" pitchFamily="18" charset="0"/>
                                </a:rPr>
                                <m:t>−16</m:t>
                              </m:r>
                            </m:oMath>
                          </a14:m>
                          <a:r>
                            <a:rPr lang="en-GB" sz="1400" dirty="0">
                              <a:latin typeface="Nunito" pitchFamily="2" charset="0"/>
                            </a:rPr>
                            <a:t>” and “</a:t>
                          </a:r>
                          <a14:m>
                            <m:oMath xmlns:m="http://schemas.openxmlformats.org/officeDocument/2006/math">
                              <m:r>
                                <a:rPr lang="en-GB" sz="1400" b="0" i="1" smtClean="0">
                                  <a:latin typeface="Cambria Math" panose="02040503050406030204" pitchFamily="18" charset="0"/>
                                </a:rPr>
                                <m:t>3</m:t>
                              </m:r>
                            </m:oMath>
                          </a14:m>
                          <a:r>
                            <a:rPr lang="en-GB" sz="1400" dirty="0">
                              <a:latin typeface="Nunito" pitchFamily="2" charset="0"/>
                            </a:rPr>
                            <a: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+13=0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−13</m:t>
                                  </m:r>
                                </m:e>
                              </m:rad>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collected the constant terms “</a:t>
                          </a:r>
                          <a14:m>
                            <m:oMath xmlns:m="http://schemas.openxmlformats.org/officeDocument/2006/math">
                              <m:r>
                                <a:rPr lang="en-GB" sz="1400" b="0" i="1" smtClean="0">
                                  <a:latin typeface="Cambria Math" panose="02040503050406030204" pitchFamily="18" charset="0"/>
                                </a:rPr>
                                <m:t>−16</m:t>
                              </m:r>
                            </m:oMath>
                          </a14:m>
                          <a:r>
                            <a:rPr lang="en-GB" sz="1400" dirty="0">
                              <a:latin typeface="Nunito" pitchFamily="2" charset="0"/>
                            </a:rPr>
                            <a:t>” and “</a:t>
                          </a:r>
                          <a14:m>
                            <m:oMath xmlns:m="http://schemas.openxmlformats.org/officeDocument/2006/math">
                              <m:r>
                                <a:rPr lang="en-GB" sz="1400" b="0" i="1" smtClean="0">
                                  <a:latin typeface="Cambria Math" panose="02040503050406030204" pitchFamily="18" charset="0"/>
                                </a:rPr>
                                <m:t>3</m:t>
                              </m:r>
                            </m:oMath>
                          </a14:m>
                          <a:r>
                            <a:rPr lang="en-GB" sz="1400" dirty="0">
                              <a:latin typeface="Nunito" pitchFamily="2" charset="0"/>
                            </a:rPr>
                            <a:t>” incorrectly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sSup>
                                <m:sSupPr>
                                  <m:ctrlPr>
                                    <a:rPr lang="en-GB" sz="1600" b="0" i="1" smtClean="0">
                                      <a:latin typeface="Cambria Math" panose="02040503050406030204" pitchFamily="18" charset="0"/>
                                    </a:rPr>
                                  </m:ctrlPr>
                                </m:sSupPr>
                                <m:e>
                                  <m:d>
                                    <m:dPr>
                                      <m:ctrlPr>
                                        <a:rPr lang="en-GB" sz="1600" b="0" i="1" smtClean="0">
                                          <a:latin typeface="Cambria Math" panose="02040503050406030204" pitchFamily="18" charset="0"/>
                                        </a:rPr>
                                      </m:ctrlPr>
                                    </m:dPr>
                                    <m:e>
                                      <m:r>
                                        <a:rPr lang="en-GB" sz="1600" b="0" i="1" smtClean="0">
                                          <a:latin typeface="Cambria Math" panose="02040503050406030204" pitchFamily="18" charset="0"/>
                                        </a:rPr>
                                        <m:t>𝑥</m:t>
                                      </m:r>
                                      <m:r>
                                        <a:rPr lang="en-GB" sz="1600" b="0" i="1" smtClean="0">
                                          <a:latin typeface="Cambria Math" panose="02040503050406030204" pitchFamily="18" charset="0"/>
                                        </a:rPr>
                                        <m:t>+4</m:t>
                                      </m:r>
                                    </m:e>
                                  </m:d>
                                </m:e>
                                <m:sup>
                                  <m:r>
                                    <a:rPr lang="en-GB" sz="1600" b="0" i="1" smtClean="0">
                                      <a:latin typeface="Cambria Math" panose="02040503050406030204" pitchFamily="18" charset="0"/>
                                    </a:rPr>
                                    <m:t>2</m:t>
                                  </m:r>
                                </m:sup>
                              </m:sSup>
                              <m:r>
                                <a:rPr lang="en-GB" sz="1600" b="0" i="1" smtClean="0">
                                  <a:latin typeface="Cambria Math" panose="02040503050406030204" pitchFamily="18" charset="0"/>
                                </a:rPr>
                                <m:t>−3=0</m:t>
                              </m:r>
                            </m:oMath>
                          </a14:m>
                          <a:r>
                            <a:rPr lang="en-GB" sz="1600" dirty="0">
                              <a:latin typeface="Nunito" pitchFamily="2" charset="0"/>
                            </a:rPr>
                            <a:t>     </a:t>
                          </a:r>
                          <a14:m>
                            <m:oMath xmlns:m="http://schemas.openxmlformats.org/officeDocument/2006/math">
                              <m:r>
                                <a:rPr lang="en-GB" sz="1600" b="0" i="1" dirty="0" smtClean="0">
                                  <a:latin typeface="Cambria Math" panose="02040503050406030204" pitchFamily="18" charset="0"/>
                                </a:rPr>
                                <m:t>𝑥</m:t>
                              </m:r>
                              <m:r>
                                <a:rPr lang="en-GB" sz="1600" b="0" i="1" dirty="0" smtClean="0">
                                  <a:latin typeface="Cambria Math" panose="02040503050406030204" pitchFamily="18" charset="0"/>
                                </a:rPr>
                                <m:t>=−4+</m:t>
                              </m:r>
                              <m:rad>
                                <m:radPr>
                                  <m:degHide m:val="on"/>
                                  <m:ctrlPr>
                                    <a:rPr lang="en-GB" sz="1600" b="0" i="1" dirty="0" smtClean="0">
                                      <a:latin typeface="Cambria Math" panose="02040503050406030204" pitchFamily="18" charset="0"/>
                                    </a:rPr>
                                  </m:ctrlPr>
                                </m:radPr>
                                <m:deg/>
                                <m:e>
                                  <m:r>
                                    <a:rPr lang="en-GB" sz="1600" b="0" i="1" dirty="0" smtClean="0">
                                      <a:latin typeface="Cambria Math" panose="02040503050406030204" pitchFamily="18" charset="0"/>
                                    </a:rPr>
                                    <m:t>3</m:t>
                                  </m:r>
                                </m:e>
                              </m:rad>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completed the square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AF65526D-0E16-6A3C-13F2-D48AF017EE04}"/>
                  </a:ext>
                </a:extLst>
              </p:cNvPr>
              <p:cNvGraphicFramePr>
                <a:graphicFrameLocks noGrp="1"/>
              </p:cNvGraphicFramePr>
              <p:nvPr>
                <p:extLst>
                  <p:ext uri="{D42A27DB-BD31-4B8C-83A1-F6EECF244321}">
                    <p14:modId xmlns:p14="http://schemas.microsoft.com/office/powerpoint/2010/main" val="28497562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321228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26842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F07E4C74-94B7-A9E9-6C36-815EE76A2812}"/>
                  </a:ext>
                </a:extLst>
              </p:cNvPr>
              <p:cNvGraphicFramePr/>
              <p:nvPr>
                <p:extLst>
                  <p:ext uri="{D42A27DB-BD31-4B8C-83A1-F6EECF244321}">
                    <p14:modId xmlns:p14="http://schemas.microsoft.com/office/powerpoint/2010/main" val="2896920409"/>
                  </p:ext>
                </p:extLst>
              </p:nvPr>
            </p:nvGraphicFramePr>
            <p:xfrm>
              <a:off x="108044" y="862525"/>
              <a:ext cx="4897093" cy="1057715"/>
            </p:xfrm>
            <a:graphic>
              <a:graphicData uri="http://schemas.openxmlformats.org/drawingml/2006/table">
                <a:tbl>
                  <a:tblPr firstRow="1" bandRow="1">
                    <a:noFill/>
                    <a:tableStyleId>{A6BA4920-4505-4A8C-96F8-C5BF0228D626}</a:tableStyleId>
                  </a:tblPr>
                  <a:tblGrid>
                    <a:gridCol w="4564360">
                      <a:extLst>
                        <a:ext uri="{9D8B030D-6E8A-4147-A177-3AD203B41FA5}">
                          <a16:colId xmlns:a16="http://schemas.microsoft.com/office/drawing/2014/main" val="20000"/>
                        </a:ext>
                      </a:extLst>
                    </a:gridCol>
                    <a:gridCol w="332733">
                      <a:extLst>
                        <a:ext uri="{9D8B030D-6E8A-4147-A177-3AD203B41FA5}">
                          <a16:colId xmlns:a16="http://schemas.microsoft.com/office/drawing/2014/main" val="3008030579"/>
                        </a:ext>
                      </a:extLst>
                    </a:gridCol>
                  </a:tblGrid>
                  <a:tr h="105771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Using the graph, estimate the solutions to: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F07E4C74-94B7-A9E9-6C36-815EE76A2812}"/>
                  </a:ext>
                </a:extLst>
              </p:cNvPr>
              <p:cNvGraphicFramePr/>
              <p:nvPr>
                <p:extLst>
                  <p:ext uri="{D42A27DB-BD31-4B8C-83A1-F6EECF244321}">
                    <p14:modId xmlns:p14="http://schemas.microsoft.com/office/powerpoint/2010/main" val="2896920409"/>
                  </p:ext>
                </p:extLst>
              </p:nvPr>
            </p:nvGraphicFramePr>
            <p:xfrm>
              <a:off x="108044" y="862525"/>
              <a:ext cx="4897093" cy="1057715"/>
            </p:xfrm>
            <a:graphic>
              <a:graphicData uri="http://schemas.openxmlformats.org/drawingml/2006/table">
                <a:tbl>
                  <a:tblPr firstRow="1" bandRow="1">
                    <a:noFill/>
                    <a:tableStyleId>{A6BA4920-4505-4A8C-96F8-C5BF0228D626}</a:tableStyleId>
                  </a:tblPr>
                  <a:tblGrid>
                    <a:gridCol w="4564360">
                      <a:extLst>
                        <a:ext uri="{9D8B030D-6E8A-4147-A177-3AD203B41FA5}">
                          <a16:colId xmlns:a16="http://schemas.microsoft.com/office/drawing/2014/main" val="20000"/>
                        </a:ext>
                      </a:extLst>
                    </a:gridCol>
                    <a:gridCol w="332733">
                      <a:extLst>
                        <a:ext uri="{9D8B030D-6E8A-4147-A177-3AD203B41FA5}">
                          <a16:colId xmlns:a16="http://schemas.microsoft.com/office/drawing/2014/main" val="3008030579"/>
                        </a:ext>
                      </a:extLst>
                    </a:gridCol>
                  </a:tblGrid>
                  <a:tr h="105771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3" t="-1149" r="-7600" b="-1724"/>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702DE00C-97E0-018A-1858-36377CA34C13}"/>
                  </a:ext>
                </a:extLst>
              </p:cNvPr>
              <p:cNvGraphicFramePr>
                <a:graphicFrameLocks noGrp="1"/>
              </p:cNvGraphicFramePr>
              <p:nvPr>
                <p:extLst>
                  <p:ext uri="{D42A27DB-BD31-4B8C-83A1-F6EECF244321}">
                    <p14:modId xmlns:p14="http://schemas.microsoft.com/office/powerpoint/2010/main" val="3618885400"/>
                  </p:ext>
                </p:extLst>
              </p:nvPr>
            </p:nvGraphicFramePr>
            <p:xfrm>
              <a:off x="649704" y="2187466"/>
              <a:ext cx="4355434" cy="1912896"/>
            </p:xfrm>
            <a:graphic>
              <a:graphicData uri="http://schemas.openxmlformats.org/drawingml/2006/table">
                <a:tbl>
                  <a:tblPr firstRow="1" bandRow="1">
                    <a:tableStyleId>{83D3C34C-05C9-46D4-825C-24B45D246992}</a:tableStyleId>
                  </a:tblPr>
                  <a:tblGrid>
                    <a:gridCol w="2177717">
                      <a:extLst>
                        <a:ext uri="{9D8B030D-6E8A-4147-A177-3AD203B41FA5}">
                          <a16:colId xmlns:a16="http://schemas.microsoft.com/office/drawing/2014/main" val="2042600298"/>
                        </a:ext>
                      </a:extLst>
                    </a:gridCol>
                    <a:gridCol w="2177717">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m:t>
                              </m:r>
                            </m:oMath>
                          </a14:m>
                          <a:endParaRPr lang="en-GB" sz="1600" dirty="0">
                            <a:latin typeface="Nunito" pitchFamily="2" charset="0"/>
                          </a:endParaRPr>
                        </a:p>
                        <a:p>
                          <a:r>
                            <a:rPr lang="en-GB" sz="1400" dirty="0">
                              <a:latin typeface="Nunito" pitchFamily="2" charset="0"/>
                            </a:rPr>
                            <a:t>Student used the </a:t>
                          </a:r>
                        </a:p>
                        <a:p>
                          <a14:m>
                            <m:oMath xmlns:m="http://schemas.openxmlformats.org/officeDocument/2006/math">
                              <m:r>
                                <a:rPr lang="en-GB" sz="1400" b="0" i="1" smtClean="0">
                                  <a:latin typeface="Cambria Math" panose="02040503050406030204" pitchFamily="18" charset="0"/>
                                </a:rPr>
                                <m:t>𝑦</m:t>
                              </m:r>
                            </m:oMath>
                          </a14:m>
                          <a:r>
                            <a:rPr lang="en-GB" sz="1400" dirty="0">
                              <a:latin typeface="Nunito" pitchFamily="2" charset="0"/>
                            </a:rPr>
                            <a:t>-intercept value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=−0.2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=4.2</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=0.2     </m:t>
                              </m:r>
                              <m:r>
                                <a:rPr lang="en-GB" sz="1600" b="0" i="1" smtClean="0">
                                  <a:latin typeface="Cambria Math" panose="02040503050406030204" pitchFamily="18" charset="0"/>
                                </a:rPr>
                                <m:t>𝑥</m:t>
                              </m:r>
                              <m:r>
                                <a:rPr lang="en-GB" sz="1600" b="0" i="1" smtClean="0">
                                  <a:latin typeface="Cambria Math" panose="02040503050406030204" pitchFamily="18" charset="0"/>
                                </a:rPr>
                                <m:t>=−4.2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inverted the signs of the roots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(2,−5)</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written the turning point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702DE00C-97E0-018A-1858-36377CA34C13}"/>
                  </a:ext>
                </a:extLst>
              </p:cNvPr>
              <p:cNvGraphicFramePr>
                <a:graphicFrameLocks noGrp="1"/>
              </p:cNvGraphicFramePr>
              <p:nvPr>
                <p:extLst>
                  <p:ext uri="{D42A27DB-BD31-4B8C-83A1-F6EECF244321}">
                    <p14:modId xmlns:p14="http://schemas.microsoft.com/office/powerpoint/2010/main" val="3618885400"/>
                  </p:ext>
                </p:extLst>
              </p:nvPr>
            </p:nvGraphicFramePr>
            <p:xfrm>
              <a:off x="649704" y="2187466"/>
              <a:ext cx="4355434" cy="1912896"/>
            </p:xfrm>
            <a:graphic>
              <a:graphicData uri="http://schemas.openxmlformats.org/drawingml/2006/table">
                <a:tbl>
                  <a:tblPr firstRow="1" bandRow="1">
                    <a:tableStyleId>{83D3C34C-05C9-46D4-825C-24B45D246992}</a:tableStyleId>
                  </a:tblPr>
                  <a:tblGrid>
                    <a:gridCol w="2177717">
                      <a:extLst>
                        <a:ext uri="{9D8B030D-6E8A-4147-A177-3AD203B41FA5}">
                          <a16:colId xmlns:a16="http://schemas.microsoft.com/office/drawing/2014/main" val="2042600298"/>
                        </a:ext>
                      </a:extLst>
                    </a:gridCol>
                    <a:gridCol w="2177717">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279" t="-633" r="-100279"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279" t="-633" r="-279"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279" t="-101274" r="-100279"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279" t="-101274" r="-279" b="-1274"/>
                          </a:stretch>
                        </a:blipFill>
                      </a:tcPr>
                    </a:tc>
                    <a:extLst>
                      <a:ext uri="{0D108BD9-81ED-4DB2-BD59-A6C34878D82A}">
                        <a16:rowId xmlns:a16="http://schemas.microsoft.com/office/drawing/2014/main" val="1990626328"/>
                      </a:ext>
                    </a:extLst>
                  </a:tr>
                </a:tbl>
              </a:graphicData>
            </a:graphic>
          </p:graphicFrame>
        </mc:Fallback>
      </mc:AlternateContent>
      <p:pic>
        <p:nvPicPr>
          <p:cNvPr id="5" name="Google Shape;295;p34">
            <a:extLst>
              <a:ext uri="{FF2B5EF4-FFF2-40B4-BE49-F238E27FC236}">
                <a16:creationId xmlns:a16="http://schemas.microsoft.com/office/drawing/2014/main" id="{9B1DC5BC-5DB3-436C-9A8B-D97C69F2855D}"/>
              </a:ext>
            </a:extLst>
          </p:cNvPr>
          <p:cNvPicPr preferRelativeResize="0"/>
          <p:nvPr/>
        </p:nvPicPr>
        <p:blipFill>
          <a:blip r:embed="rId5">
            <a:alphaModFix/>
          </a:blip>
          <a:stretch>
            <a:fillRect/>
          </a:stretch>
        </p:blipFill>
        <p:spPr>
          <a:xfrm>
            <a:off x="5337678" y="1077145"/>
            <a:ext cx="3405966" cy="2816274"/>
          </a:xfrm>
          <a:prstGeom prst="rect">
            <a:avLst/>
          </a:prstGeom>
          <a:noFill/>
          <a:ln>
            <a:noFill/>
          </a:ln>
        </p:spPr>
      </p:pic>
    </p:spTree>
    <p:extLst>
      <p:ext uri="{BB962C8B-B14F-4D97-AF65-F5344CB8AC3E}">
        <p14:creationId xmlns:p14="http://schemas.microsoft.com/office/powerpoint/2010/main" val="24273690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48980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ED72B56-A3CB-1C56-0249-04E21712A34E}"/>
                  </a:ext>
                </a:extLst>
              </p:cNvPr>
              <p:cNvGraphicFramePr/>
              <p:nvPr>
                <p:extLst>
                  <p:ext uri="{D42A27DB-BD31-4B8C-83A1-F6EECF244321}">
                    <p14:modId xmlns:p14="http://schemas.microsoft.com/office/powerpoint/2010/main" val="3385134809"/>
                  </p:ext>
                </p:extLst>
              </p:nvPr>
            </p:nvGraphicFramePr>
            <p:xfrm>
              <a:off x="108044" y="862525"/>
              <a:ext cx="8689447" cy="1211719"/>
            </p:xfrm>
            <a:graphic>
              <a:graphicData uri="http://schemas.openxmlformats.org/drawingml/2006/table">
                <a:tbl>
                  <a:tblPr firstRow="1" bandRow="1">
                    <a:noFill/>
                    <a:tableStyleId>{A6BA4920-4505-4A8C-96F8-C5BF0228D626}</a:tableStyleId>
                  </a:tblPr>
                  <a:tblGrid>
                    <a:gridCol w="8689447">
                      <a:extLst>
                        <a:ext uri="{9D8B030D-6E8A-4147-A177-3AD203B41FA5}">
                          <a16:colId xmlns:a16="http://schemas.microsoft.com/office/drawing/2014/main" val="20000"/>
                        </a:ext>
                      </a:extLst>
                    </a:gridCol>
                  </a:tblGrid>
                  <a:tr h="1211719">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5</m:t>
                                  </m:r>
                                </m:num>
                                <m:den>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5</m:t>
                                  </m:r>
                                </m:den>
                              </m:f>
                              <m:r>
                                <a:rPr lang="en-US" sz="2300" b="0" i="1" u="none" strike="noStrike" cap="none" smtClean="0">
                                  <a:solidFill>
                                    <a:schemeClr val="dk1"/>
                                  </a:solidFill>
                                  <a:latin typeface="Cambria Math" panose="02040503050406030204" pitchFamily="18" charset="0"/>
                                  <a:cs typeface="Times New Roman"/>
                                  <a:sym typeface="Times New Roman"/>
                                </a:rPr>
                                <m:t>=3</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ED72B56-A3CB-1C56-0249-04E21712A34E}"/>
                  </a:ext>
                </a:extLst>
              </p:cNvPr>
              <p:cNvGraphicFramePr/>
              <p:nvPr>
                <p:extLst>
                  <p:ext uri="{D42A27DB-BD31-4B8C-83A1-F6EECF244321}">
                    <p14:modId xmlns:p14="http://schemas.microsoft.com/office/powerpoint/2010/main" val="3385134809"/>
                  </p:ext>
                </p:extLst>
              </p:nvPr>
            </p:nvGraphicFramePr>
            <p:xfrm>
              <a:off x="108044" y="862525"/>
              <a:ext cx="8689447" cy="1211719"/>
            </p:xfrm>
            <a:graphic>
              <a:graphicData uri="http://schemas.openxmlformats.org/drawingml/2006/table">
                <a:tbl>
                  <a:tblPr firstRow="1" bandRow="1">
                    <a:noFill/>
                    <a:tableStyleId>{A6BA4920-4505-4A8C-96F8-C5BF0228D626}</a:tableStyleId>
                  </a:tblPr>
                  <a:tblGrid>
                    <a:gridCol w="8689447">
                      <a:extLst>
                        <a:ext uri="{9D8B030D-6E8A-4147-A177-3AD203B41FA5}">
                          <a16:colId xmlns:a16="http://schemas.microsoft.com/office/drawing/2014/main" val="20000"/>
                        </a:ext>
                      </a:extLst>
                    </a:gridCol>
                  </a:tblGrid>
                  <a:tr h="121171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00" r="-140" b="-100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708EF54B-51D8-A4AE-1DF5-DB602362E7E8}"/>
                  </a:ext>
                </a:extLst>
              </p:cNvPr>
              <p:cNvGraphicFramePr>
                <a:graphicFrameLocks noGrp="1"/>
              </p:cNvGraphicFramePr>
              <p:nvPr>
                <p:extLst>
                  <p:ext uri="{D42A27DB-BD31-4B8C-83A1-F6EECF244321}">
                    <p14:modId xmlns:p14="http://schemas.microsoft.com/office/powerpoint/2010/main" val="39985349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=2.5</m:t>
                              </m:r>
                            </m:oMath>
                          </a14:m>
                          <a:r>
                            <a:rPr lang="en-GB" sz="1600" dirty="0">
                              <a:solidFill>
                                <a:srgbClr val="00BC89"/>
                              </a:solidFill>
                              <a:latin typeface="Nunito" pitchFamily="2" charset="0"/>
                            </a:rPr>
                            <a:t>     </a:t>
                          </a:r>
                          <a14:m>
                            <m:oMath xmlns:m="http://schemas.openxmlformats.org/officeDocument/2006/math">
                              <m:r>
                                <a:rPr lang="en-GB" sz="1600" b="0" i="1" dirty="0" smtClean="0">
                                  <a:solidFill>
                                    <a:srgbClr val="00BC89"/>
                                  </a:solidFill>
                                  <a:latin typeface="Cambria Math" panose="02040503050406030204" pitchFamily="18" charset="0"/>
                                </a:rPr>
                                <m:t>𝑥</m:t>
                              </m:r>
                              <m:r>
                                <a:rPr lang="en-GB" sz="1600" b="0" i="1" dirty="0" smtClean="0">
                                  <a:solidFill>
                                    <a:srgbClr val="00BC89"/>
                                  </a:solidFill>
                                  <a:latin typeface="Cambria Math" panose="02040503050406030204" pitchFamily="18" charset="0"/>
                                </a:rPr>
                                <m:t>=5</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=−10</m:t>
                              </m:r>
                            </m:oMath>
                          </a14:m>
                          <a:endParaRPr lang="en-GB" sz="1600" dirty="0">
                            <a:latin typeface="Nunito" pitchFamily="2" charset="0"/>
                          </a:endParaRPr>
                        </a:p>
                        <a:p>
                          <a:r>
                            <a:rPr lang="en-GB" sz="1400" dirty="0">
                              <a:latin typeface="Nunito" pitchFamily="2" charset="0"/>
                            </a:rPr>
                            <a:t>Student added the denominators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5</m:t>
                                  </m:r>
                                </m:num>
                                <m:den>
                                  <m:r>
                                    <a:rPr lang="en-GB" sz="1600" b="0" i="1" smtClean="0">
                                      <a:latin typeface="Cambria Math" panose="02040503050406030204" pitchFamily="18" charset="0"/>
                                    </a:rPr>
                                    <m:t>13</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forgot to change the numerators before adding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=−2.5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incorrect signs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708EF54B-51D8-A4AE-1DF5-DB602362E7E8}"/>
                  </a:ext>
                </a:extLst>
              </p:cNvPr>
              <p:cNvGraphicFramePr>
                <a:graphicFrameLocks noGrp="1"/>
              </p:cNvGraphicFramePr>
              <p:nvPr>
                <p:extLst>
                  <p:ext uri="{D42A27DB-BD31-4B8C-83A1-F6EECF244321}">
                    <p14:modId xmlns:p14="http://schemas.microsoft.com/office/powerpoint/2010/main" val="39985349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569077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30692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7F74B1D-860F-4DF6-34BD-906C625FC8C7}"/>
                  </a:ext>
                </a:extLst>
              </p:cNvPr>
              <p:cNvGraphicFramePr/>
              <p:nvPr>
                <p:extLst>
                  <p:ext uri="{D42A27DB-BD31-4B8C-83A1-F6EECF244321}">
                    <p14:modId xmlns:p14="http://schemas.microsoft.com/office/powerpoint/2010/main" val="2524839706"/>
                  </p:ext>
                </p:extLst>
              </p:nvPr>
            </p:nvGraphicFramePr>
            <p:xfrm>
              <a:off x="108044" y="862525"/>
              <a:ext cx="8655758" cy="1163593"/>
            </p:xfrm>
            <a:graphic>
              <a:graphicData uri="http://schemas.openxmlformats.org/drawingml/2006/table">
                <a:tbl>
                  <a:tblPr firstRow="1" bandRow="1">
                    <a:noFill/>
                    <a:tableStyleId>{A6BA4920-4505-4A8C-96F8-C5BF0228D626}</a:tableStyleId>
                  </a:tblPr>
                  <a:tblGrid>
                    <a:gridCol w="8655758">
                      <a:extLst>
                        <a:ext uri="{9D8B030D-6E8A-4147-A177-3AD203B41FA5}">
                          <a16:colId xmlns:a16="http://schemas.microsoft.com/office/drawing/2014/main" val="20000"/>
                        </a:ext>
                      </a:extLst>
                    </a:gridCol>
                  </a:tblGrid>
                  <a:tr h="1163593">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4</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12</m:t>
                                  </m:r>
                                </m:num>
                                <m:den>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=4</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7F74B1D-860F-4DF6-34BD-906C625FC8C7}"/>
                  </a:ext>
                </a:extLst>
              </p:cNvPr>
              <p:cNvGraphicFramePr/>
              <p:nvPr>
                <p:extLst>
                  <p:ext uri="{D42A27DB-BD31-4B8C-83A1-F6EECF244321}">
                    <p14:modId xmlns:p14="http://schemas.microsoft.com/office/powerpoint/2010/main" val="2524839706"/>
                  </p:ext>
                </p:extLst>
              </p:nvPr>
            </p:nvGraphicFramePr>
            <p:xfrm>
              <a:off x="108044" y="862525"/>
              <a:ext cx="8655758" cy="1163593"/>
            </p:xfrm>
            <a:graphic>
              <a:graphicData uri="http://schemas.openxmlformats.org/drawingml/2006/table">
                <a:tbl>
                  <a:tblPr firstRow="1" bandRow="1">
                    <a:noFill/>
                    <a:tableStyleId>{A6BA4920-4505-4A8C-96F8-C5BF0228D626}</a:tableStyleId>
                  </a:tblPr>
                  <a:tblGrid>
                    <a:gridCol w="8655758">
                      <a:extLst>
                        <a:ext uri="{9D8B030D-6E8A-4147-A177-3AD203B41FA5}">
                          <a16:colId xmlns:a16="http://schemas.microsoft.com/office/drawing/2014/main" val="20000"/>
                        </a:ext>
                      </a:extLst>
                    </a:gridCol>
                  </a:tblGrid>
                  <a:tr h="11635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042" r="-141" b="-10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DBEB57F8-4B6B-F7F3-5132-4CF8F2AA8F8E}"/>
                  </a:ext>
                </a:extLst>
              </p:cNvPr>
              <p:cNvGraphicFramePr>
                <a:graphicFrameLocks noGrp="1"/>
              </p:cNvGraphicFramePr>
              <p:nvPr>
                <p:extLst>
                  <p:ext uri="{D42A27DB-BD31-4B8C-83A1-F6EECF244321}">
                    <p14:modId xmlns:p14="http://schemas.microsoft.com/office/powerpoint/2010/main" val="8225528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=4</m:t>
                              </m:r>
                            </m:oMath>
                          </a14:m>
                          <a:endParaRPr lang="en-GB" sz="1600" dirty="0">
                            <a:latin typeface="Nunito" pitchFamily="2" charset="0"/>
                          </a:endParaRPr>
                        </a:p>
                        <a:p>
                          <a:r>
                            <a:rPr lang="en-GB" sz="1400" dirty="0">
                              <a:latin typeface="Nunito" pitchFamily="2" charset="0"/>
                            </a:rPr>
                            <a:t>Student has incorrect signs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46</m:t>
                                  </m:r>
                                </m:num>
                                <m:den>
                                  <m:r>
                                    <a:rPr lang="en-GB" sz="1600" b="0" i="1" smtClean="0">
                                      <a:latin typeface="Cambria Math" panose="02040503050406030204" pitchFamily="18" charset="0"/>
                                    </a:rPr>
                                    <m:t>15</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forgot to change the numerators before adding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added the denominators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DBEB57F8-4B6B-F7F3-5132-4CF8F2AA8F8E}"/>
                  </a:ext>
                </a:extLst>
              </p:cNvPr>
              <p:cNvGraphicFramePr>
                <a:graphicFrameLocks noGrp="1"/>
              </p:cNvGraphicFramePr>
              <p:nvPr>
                <p:extLst>
                  <p:ext uri="{D42A27DB-BD31-4B8C-83A1-F6EECF244321}">
                    <p14:modId xmlns:p14="http://schemas.microsoft.com/office/powerpoint/2010/main" val="8225528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114058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5379114"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8F1C0D04-C7AB-6F5F-1AC5-094A91999686}"/>
                  </a:ext>
                </a:extLst>
              </p:cNvPr>
              <p:cNvGraphicFramePr/>
              <p:nvPr>
                <p:extLst>
                  <p:ext uri="{D42A27DB-BD31-4B8C-83A1-F6EECF244321}">
                    <p14:modId xmlns:p14="http://schemas.microsoft.com/office/powerpoint/2010/main" val="463129507"/>
                  </p:ext>
                </p:extLst>
              </p:nvPr>
            </p:nvGraphicFramePr>
            <p:xfrm>
              <a:off x="108044" y="862525"/>
              <a:ext cx="8636508" cy="1105841"/>
            </p:xfrm>
            <a:graphic>
              <a:graphicData uri="http://schemas.openxmlformats.org/drawingml/2006/table">
                <a:tbl>
                  <a:tblPr firstRow="1" bandRow="1">
                    <a:noFill/>
                    <a:tableStyleId>{A6BA4920-4505-4A8C-96F8-C5BF0228D626}</a:tableStyleId>
                  </a:tblPr>
                  <a:tblGrid>
                    <a:gridCol w="8636508">
                      <a:extLst>
                        <a:ext uri="{9D8B030D-6E8A-4147-A177-3AD203B41FA5}">
                          <a16:colId xmlns:a16="http://schemas.microsoft.com/office/drawing/2014/main" val="20000"/>
                        </a:ext>
                      </a:extLst>
                    </a:gridCol>
                  </a:tblGrid>
                  <a:tr h="110584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 the equation:</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5</m:t>
                                  </m:r>
                                </m:num>
                                <m:den>
                                  <m:r>
                                    <a:rPr lang="en-US" sz="2300" b="0" i="1" u="none" strike="noStrike" cap="none" smtClean="0">
                                      <a:solidFill>
                                        <a:schemeClr val="dk1"/>
                                      </a:solidFill>
                                      <a:latin typeface="Cambria Math" panose="02040503050406030204" pitchFamily="18" charset="0"/>
                                      <a:cs typeface="Times New Roman"/>
                                      <a:sym typeface="Times New Roman"/>
                                    </a:rPr>
                                    <m:t>8+</m:t>
                                  </m:r>
                                  <m:r>
                                    <a:rPr lang="en-US" sz="2300" b="0" i="1" u="none" strike="noStrike" cap="none" smtClean="0">
                                      <a:solidFill>
                                        <a:schemeClr val="dk1"/>
                                      </a:solidFill>
                                      <a:latin typeface="Cambria Math" panose="02040503050406030204" pitchFamily="18" charset="0"/>
                                      <a:cs typeface="Times New Roman"/>
                                      <a:sym typeface="Times New Roman"/>
                                    </a:rPr>
                                    <m:t>𝑥</m:t>
                                  </m:r>
                                </m:den>
                              </m:f>
                              <m:r>
                                <a:rPr lang="en-US" sz="2300" b="0" i="1" u="none" strike="noStrike" cap="none" smtClean="0">
                                  <a:solidFill>
                                    <a:schemeClr val="dk1"/>
                                  </a:solidFill>
                                  <a:latin typeface="Cambria Math" panose="02040503050406030204" pitchFamily="18" charset="0"/>
                                  <a:cs typeface="Times New Roman"/>
                                  <a:sym typeface="Times New Roman"/>
                                </a:rPr>
                                <m:t>+</m:t>
                              </m:r>
                              <m:f>
                                <m:fPr>
                                  <m:ctrlPr>
                                    <a:rPr lang="en-US" sz="2300" b="0" i="1" u="none" strike="noStrike" cap="none" smtClean="0">
                                      <a:solidFill>
                                        <a:schemeClr val="dk1"/>
                                      </a:solidFill>
                                      <a:latin typeface="Cambria Math" panose="02040503050406030204" pitchFamily="18" charset="0"/>
                                      <a:cs typeface="Times New Roman"/>
                                      <a:sym typeface="Times New Roman"/>
                                    </a:rPr>
                                  </m:ctrlPr>
                                </m:fPr>
                                <m:num>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num>
                                <m:den>
                                  <m:r>
                                    <a:rPr lang="en-US" sz="2300" b="0" i="1" u="none" strike="noStrike" cap="none" smtClean="0">
                                      <a:solidFill>
                                        <a:schemeClr val="dk1"/>
                                      </a:solidFill>
                                      <a:latin typeface="Cambria Math" panose="02040503050406030204" pitchFamily="18" charset="0"/>
                                      <a:cs typeface="Times New Roman"/>
                                      <a:sym typeface="Times New Roman"/>
                                    </a:rPr>
                                    <m:t>9</m:t>
                                  </m:r>
                                </m:den>
                              </m:f>
                              <m:r>
                                <a:rPr lang="en-US" sz="2300" b="0" i="1" u="none" strike="noStrike" cap="none" smtClean="0">
                                  <a:solidFill>
                                    <a:schemeClr val="dk1"/>
                                  </a:solidFill>
                                  <a:latin typeface="Cambria Math" panose="02040503050406030204" pitchFamily="18" charset="0"/>
                                  <a:cs typeface="Times New Roman"/>
                                  <a:sym typeface="Times New Roman"/>
                                </a:rPr>
                                <m:t>=2</m:t>
                              </m:r>
                            </m:oMath>
                          </a14:m>
                          <a:r>
                            <a:rPr lang="en-US" sz="2300" b="0" u="none" strike="noStrike" cap="none" dirty="0">
                              <a:solidFill>
                                <a:schemeClr val="dk1"/>
                              </a:solidFill>
                              <a:latin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8F1C0D04-C7AB-6F5F-1AC5-094A91999686}"/>
                  </a:ext>
                </a:extLst>
              </p:cNvPr>
              <p:cNvGraphicFramePr/>
              <p:nvPr>
                <p:extLst>
                  <p:ext uri="{D42A27DB-BD31-4B8C-83A1-F6EECF244321}">
                    <p14:modId xmlns:p14="http://schemas.microsoft.com/office/powerpoint/2010/main" val="463129507"/>
                  </p:ext>
                </p:extLst>
              </p:nvPr>
            </p:nvGraphicFramePr>
            <p:xfrm>
              <a:off x="108044" y="862525"/>
              <a:ext cx="8636508" cy="1105841"/>
            </p:xfrm>
            <a:graphic>
              <a:graphicData uri="http://schemas.openxmlformats.org/drawingml/2006/table">
                <a:tbl>
                  <a:tblPr firstRow="1" bandRow="1">
                    <a:noFill/>
                    <a:tableStyleId>{A6BA4920-4505-4A8C-96F8-C5BF0228D626}</a:tableStyleId>
                  </a:tblPr>
                  <a:tblGrid>
                    <a:gridCol w="8636508">
                      <a:extLst>
                        <a:ext uri="{9D8B030D-6E8A-4147-A177-3AD203B41FA5}">
                          <a16:colId xmlns:a16="http://schemas.microsoft.com/office/drawing/2014/main" val="20000"/>
                        </a:ext>
                      </a:extLst>
                    </a:gridCol>
                  </a:tblGrid>
                  <a:tr h="110584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99" r="-141" b="-1099"/>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EF44D926-FA3A-1FB8-3195-2BBC1C9B1BD0}"/>
                  </a:ext>
                </a:extLst>
              </p:cNvPr>
              <p:cNvGraphicFramePr>
                <a:graphicFrameLocks noGrp="1"/>
              </p:cNvGraphicFramePr>
              <p:nvPr>
                <p:extLst>
                  <p:ext uri="{D42A27DB-BD31-4B8C-83A1-F6EECF244321}">
                    <p14:modId xmlns:p14="http://schemas.microsoft.com/office/powerpoint/2010/main" val="30022185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pPr marL="0" indent="0">
                            <a:buNone/>
                          </a:pPr>
                          <a:r>
                            <a:rPr lang="en-GB" sz="1600" b="0" dirty="0"/>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=−8±</m:t>
                              </m:r>
                              <m:rad>
                                <m:radPr>
                                  <m:degHide m:val="on"/>
                                  <m:ctrlPr>
                                    <a:rPr lang="en-GB" sz="1600" b="0" i="1" smtClean="0">
                                      <a:latin typeface="Cambria Math" panose="02040503050406030204" pitchFamily="18" charset="0"/>
                                    </a:rPr>
                                  </m:ctrlPr>
                                </m:radPr>
                                <m:deg/>
                                <m:e>
                                  <m:r>
                                    <a:rPr lang="en-GB" sz="1600" b="0" i="1" smtClean="0">
                                      <a:latin typeface="Cambria Math" panose="02040503050406030204" pitchFamily="18" charset="0"/>
                                    </a:rPr>
                                    <m:t>13</m:t>
                                  </m:r>
                                </m:e>
                              </m:rad>
                            </m:oMath>
                          </a14:m>
                          <a:endParaRPr lang="en-GB" sz="1600" dirty="0">
                            <a:latin typeface="Nunito" pitchFamily="2" charset="0"/>
                          </a:endParaRPr>
                        </a:p>
                        <a:p>
                          <a:pPr marL="0" indent="0">
                            <a:buNone/>
                          </a:pPr>
                          <a:r>
                            <a:rPr lang="en-GB" sz="1400" dirty="0">
                              <a:latin typeface="Nunito" pitchFamily="2" charset="0"/>
                            </a:rPr>
                            <a:t>Student collected the “</a:t>
                          </a:r>
                          <a14:m>
                            <m:oMath xmlns:m="http://schemas.openxmlformats.org/officeDocument/2006/math">
                              <m:r>
                                <a:rPr lang="en-GB" sz="1400" b="0" i="1" smtClean="0">
                                  <a:latin typeface="Cambria Math" panose="02040503050406030204" pitchFamily="18" charset="0"/>
                                </a:rPr>
                                <m:t>𝑥</m:t>
                              </m:r>
                            </m:oMath>
                          </a14:m>
                          <a:r>
                            <a:rPr lang="en-GB" sz="1400" dirty="0">
                              <a:latin typeface="Nunito" pitchFamily="2" charset="0"/>
                            </a:rPr>
                            <a:t>” coefficients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m:t>
                              </m:r>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23</m:t>
                                  </m:r>
                                </m:num>
                                <m:den>
                                  <m:r>
                                    <a:rPr lang="en-GB" sz="1600" b="0" i="1" smtClean="0">
                                      <a:latin typeface="Cambria Math" panose="02040503050406030204" pitchFamily="18" charset="0"/>
                                    </a:rPr>
                                    <m:t>3</m:t>
                                  </m:r>
                                </m:den>
                              </m:f>
                            </m:oMath>
                          </a14:m>
                          <a:endParaRPr lang="en-GB" sz="1600" dirty="0">
                            <a:latin typeface="Nunito" pitchFamily="2" charset="0"/>
                          </a:endParaRPr>
                        </a:p>
                        <a:p>
                          <a:r>
                            <a:rPr lang="en-GB" sz="1400" dirty="0">
                              <a:latin typeface="Nunito" pitchFamily="2" charset="0"/>
                            </a:rPr>
                            <a:t>Student added the denominators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=17</m:t>
                              </m:r>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has incorrect signs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=−17</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EF44D926-FA3A-1FB8-3195-2BBC1C9B1BD0}"/>
                  </a:ext>
                </a:extLst>
              </p:cNvPr>
              <p:cNvGraphicFramePr>
                <a:graphicFrameLocks noGrp="1"/>
              </p:cNvGraphicFramePr>
              <p:nvPr>
                <p:extLst>
                  <p:ext uri="{D42A27DB-BD31-4B8C-83A1-F6EECF244321}">
                    <p14:modId xmlns:p14="http://schemas.microsoft.com/office/powerpoint/2010/main" val="30022185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457943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288676926"/>
                  </p:ext>
                </p:extLst>
              </p:nvPr>
            </p:nvGraphicFramePr>
            <p:xfrm>
              <a:off x="108044" y="862525"/>
              <a:ext cx="8617257" cy="1173218"/>
            </p:xfrm>
            <a:graphic>
              <a:graphicData uri="http://schemas.openxmlformats.org/drawingml/2006/table">
                <a:tbl>
                  <a:tblPr firstRow="1" bandRow="1">
                    <a:noFill/>
                    <a:tableStyleId>{A6BA4920-4505-4A8C-96F8-C5BF0228D626}</a:tableStyleId>
                  </a:tblPr>
                  <a:tblGrid>
                    <a:gridCol w="8617257">
                      <a:extLst>
                        <a:ext uri="{9D8B030D-6E8A-4147-A177-3AD203B41FA5}">
                          <a16:colId xmlns:a16="http://schemas.microsoft.com/office/drawing/2014/main" val="20000"/>
                        </a:ext>
                      </a:extLst>
                    </a:gridCol>
                  </a:tblGrid>
                  <a:tr h="117321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+11</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+24=0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288676926"/>
                  </p:ext>
                </p:extLst>
              </p:nvPr>
            </p:nvGraphicFramePr>
            <p:xfrm>
              <a:off x="108044" y="862525"/>
              <a:ext cx="8617257" cy="1173218"/>
            </p:xfrm>
            <a:graphic>
              <a:graphicData uri="http://schemas.openxmlformats.org/drawingml/2006/table">
                <a:tbl>
                  <a:tblPr firstRow="1" bandRow="1">
                    <a:noFill/>
                    <a:tableStyleId>{A6BA4920-4505-4A8C-96F8-C5BF0228D626}</a:tableStyleId>
                  </a:tblPr>
                  <a:tblGrid>
                    <a:gridCol w="8617257">
                      <a:extLst>
                        <a:ext uri="{9D8B030D-6E8A-4147-A177-3AD203B41FA5}">
                          <a16:colId xmlns:a16="http://schemas.microsoft.com/office/drawing/2014/main" val="20000"/>
                        </a:ext>
                      </a:extLst>
                    </a:gridCol>
                  </a:tblGrid>
                  <a:tr h="117321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36" r="-141" b="-1554"/>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9EDAE977-F2C9-A5E5-6883-6A7B7592C2E0}"/>
                  </a:ext>
                </a:extLst>
              </p:cNvPr>
              <p:cNvGraphicFramePr>
                <a:graphicFrameLocks noGrp="1"/>
              </p:cNvGraphicFramePr>
              <p:nvPr>
                <p:extLst>
                  <p:ext uri="{D42A27DB-BD31-4B8C-83A1-F6EECF244321}">
                    <p14:modId xmlns:p14="http://schemas.microsoft.com/office/powerpoint/2010/main" val="386284970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=−8</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=8</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=−6</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9EDAE977-F2C9-A5E5-6883-6A7B7592C2E0}"/>
                  </a:ext>
                </a:extLst>
              </p:cNvPr>
              <p:cNvGraphicFramePr>
                <a:graphicFrameLocks noGrp="1"/>
              </p:cNvGraphicFramePr>
              <p:nvPr>
                <p:extLst>
                  <p:ext uri="{D42A27DB-BD31-4B8C-83A1-F6EECF244321}">
                    <p14:modId xmlns:p14="http://schemas.microsoft.com/office/powerpoint/2010/main" val="386284970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84658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665037542"/>
                  </p:ext>
                </p:extLst>
              </p:nvPr>
            </p:nvGraphicFramePr>
            <p:xfrm>
              <a:off x="108044" y="862525"/>
              <a:ext cx="8593194" cy="1197281"/>
            </p:xfrm>
            <a:graphic>
              <a:graphicData uri="http://schemas.openxmlformats.org/drawingml/2006/table">
                <a:tbl>
                  <a:tblPr firstRow="1" bandRow="1">
                    <a:noFill/>
                    <a:tableStyleId>{A6BA4920-4505-4A8C-96F8-C5BF0228D626}</a:tableStyleId>
                  </a:tblPr>
                  <a:tblGrid>
                    <a:gridCol w="8593194">
                      <a:extLst>
                        <a:ext uri="{9D8B030D-6E8A-4147-A177-3AD203B41FA5}">
                          <a16:colId xmlns:a16="http://schemas.microsoft.com/office/drawing/2014/main" val="20000"/>
                        </a:ext>
                      </a:extLst>
                    </a:gridCol>
                  </a:tblGrid>
                  <a:tr h="1197281">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Solve:</a:t>
                          </a:r>
                        </a:p>
                        <a:p>
                          <a:pPr marL="127000" marR="0" lvl="0" indent="0" algn="l" rtl="0">
                            <a:lnSpc>
                              <a:spcPct val="100000"/>
                            </a:lnSpc>
                            <a:spcBef>
                              <a:spcPts val="0"/>
                            </a:spcBef>
                            <a:spcAft>
                              <a:spcPts val="0"/>
                            </a:spcAft>
                            <a:buClr>
                              <a:schemeClr val="dk1"/>
                            </a:buClr>
                            <a:buSzPts val="1600"/>
                            <a:buFont typeface="Nunito Sans"/>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+4</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+4=0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665037542"/>
                  </p:ext>
                </p:extLst>
              </p:nvPr>
            </p:nvGraphicFramePr>
            <p:xfrm>
              <a:off x="108044" y="862525"/>
              <a:ext cx="8593194" cy="1197281"/>
            </p:xfrm>
            <a:graphic>
              <a:graphicData uri="http://schemas.openxmlformats.org/drawingml/2006/table">
                <a:tbl>
                  <a:tblPr firstRow="1" bandRow="1">
                    <a:noFill/>
                    <a:tableStyleId>{A6BA4920-4505-4A8C-96F8-C5BF0228D626}</a:tableStyleId>
                  </a:tblPr>
                  <a:tblGrid>
                    <a:gridCol w="8593194">
                      <a:extLst>
                        <a:ext uri="{9D8B030D-6E8A-4147-A177-3AD203B41FA5}">
                          <a16:colId xmlns:a16="http://schemas.microsoft.com/office/drawing/2014/main" val="20000"/>
                        </a:ext>
                      </a:extLst>
                    </a:gridCol>
                  </a:tblGrid>
                  <a:tr h="1197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15" r="-142" b="-101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3E8DDDEF-118E-9460-CDF3-FA020FF7AB31}"/>
                  </a:ext>
                </a:extLst>
              </p:cNvPr>
              <p:cNvGraphicFramePr>
                <a:graphicFrameLocks noGrp="1"/>
              </p:cNvGraphicFramePr>
              <p:nvPr>
                <p:extLst>
                  <p:ext uri="{D42A27DB-BD31-4B8C-83A1-F6EECF244321}">
                    <p14:modId xmlns:p14="http://schemas.microsoft.com/office/powerpoint/2010/main" val="28220404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     </m:t>
                              </m:r>
                              <m:r>
                                <a:rPr lang="en-GB" sz="1600" b="0" i="1" smtClean="0">
                                  <a:latin typeface="Cambria Math" panose="02040503050406030204" pitchFamily="18" charset="0"/>
                                </a:rPr>
                                <m:t>𝑥</m:t>
                              </m:r>
                              <m:r>
                                <a:rPr lang="en-GB" sz="1600" b="0" i="1" smtClean="0">
                                  <a:latin typeface="Cambria Math" panose="02040503050406030204" pitchFamily="18" charset="0"/>
                                </a:rPr>
                                <m:t>=−4</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=−2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3E8DDDEF-118E-9460-CDF3-FA020FF7AB31}"/>
                  </a:ext>
                </a:extLst>
              </p:cNvPr>
              <p:cNvGraphicFramePr>
                <a:graphicFrameLocks noGrp="1"/>
              </p:cNvGraphicFramePr>
              <p:nvPr>
                <p:extLst>
                  <p:ext uri="{D42A27DB-BD31-4B8C-83A1-F6EECF244321}">
                    <p14:modId xmlns:p14="http://schemas.microsoft.com/office/powerpoint/2010/main" val="28220404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28766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24D17B25-2E41-DAB3-161B-C9F00FA0DFE9}"/>
                  </a:ext>
                </a:extLst>
              </p:cNvPr>
              <p:cNvGraphicFramePr/>
              <p:nvPr>
                <p:extLst>
                  <p:ext uri="{D42A27DB-BD31-4B8C-83A1-F6EECF244321}">
                    <p14:modId xmlns:p14="http://schemas.microsoft.com/office/powerpoint/2010/main" val="604159887"/>
                  </p:ext>
                </p:extLst>
              </p:nvPr>
            </p:nvGraphicFramePr>
            <p:xfrm>
              <a:off x="108044" y="864808"/>
              <a:ext cx="8507087" cy="1207095"/>
            </p:xfrm>
            <a:graphic>
              <a:graphicData uri="http://schemas.openxmlformats.org/drawingml/2006/table">
                <a:tbl>
                  <a:tblPr firstRow="1" bandRow="1">
                    <a:noFill/>
                    <a:tableStyleId>{A6BA4920-4505-4A8C-96F8-C5BF0228D626}</a:tableStyleId>
                  </a:tblPr>
                  <a:tblGrid>
                    <a:gridCol w="8507087">
                      <a:extLst>
                        <a:ext uri="{9D8B030D-6E8A-4147-A177-3AD203B41FA5}">
                          <a16:colId xmlns:a16="http://schemas.microsoft.com/office/drawing/2014/main" val="20000"/>
                        </a:ext>
                      </a:extLst>
                    </a:gridCol>
                  </a:tblGrid>
                  <a:tr h="12070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+6</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+8=0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24D17B25-2E41-DAB3-161B-C9F00FA0DFE9}"/>
                  </a:ext>
                </a:extLst>
              </p:cNvPr>
              <p:cNvGraphicFramePr/>
              <p:nvPr>
                <p:extLst>
                  <p:ext uri="{D42A27DB-BD31-4B8C-83A1-F6EECF244321}">
                    <p14:modId xmlns:p14="http://schemas.microsoft.com/office/powerpoint/2010/main" val="604159887"/>
                  </p:ext>
                </p:extLst>
              </p:nvPr>
            </p:nvGraphicFramePr>
            <p:xfrm>
              <a:off x="108044" y="864808"/>
              <a:ext cx="8507087" cy="1207095"/>
            </p:xfrm>
            <a:graphic>
              <a:graphicData uri="http://schemas.openxmlformats.org/drawingml/2006/table">
                <a:tbl>
                  <a:tblPr firstRow="1" bandRow="1">
                    <a:noFill/>
                    <a:tableStyleId>{A6BA4920-4505-4A8C-96F8-C5BF0228D626}</a:tableStyleId>
                  </a:tblPr>
                  <a:tblGrid>
                    <a:gridCol w="8507087">
                      <a:extLst>
                        <a:ext uri="{9D8B030D-6E8A-4147-A177-3AD203B41FA5}">
                          <a16:colId xmlns:a16="http://schemas.microsoft.com/office/drawing/2014/main" val="20000"/>
                        </a:ext>
                      </a:extLst>
                    </a:gridCol>
                  </a:tblGrid>
                  <a:tr h="12070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2" t="-503" r="-143" b="-100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792ACD87-DE10-7895-845B-ADD50F4A6925}"/>
                  </a:ext>
                </a:extLst>
              </p:cNvPr>
              <p:cNvGraphicFramePr>
                <a:graphicFrameLocks noGrp="1"/>
              </p:cNvGraphicFramePr>
              <p:nvPr>
                <p:extLst>
                  <p:ext uri="{D42A27DB-BD31-4B8C-83A1-F6EECF244321}">
                    <p14:modId xmlns:p14="http://schemas.microsoft.com/office/powerpoint/2010/main" val="4738514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=4     </m:t>
                              </m:r>
                              <m:r>
                                <a:rPr lang="en-GB" sz="1600" b="0" i="1" smtClean="0">
                                  <a:latin typeface="Cambria Math" panose="02040503050406030204" pitchFamily="18" charset="0"/>
                                </a:rPr>
                                <m:t>𝑥</m:t>
                              </m:r>
                              <m:r>
                                <a:rPr lang="en-GB" sz="1600" b="0" i="1" smtClean="0">
                                  <a:latin typeface="Cambria Math" panose="02040503050406030204" pitchFamily="18" charset="0"/>
                                </a:rPr>
                                <m:t>=2</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792ACD87-DE10-7895-845B-ADD50F4A6925}"/>
                  </a:ext>
                </a:extLst>
              </p:cNvPr>
              <p:cNvGraphicFramePr>
                <a:graphicFrameLocks noGrp="1"/>
              </p:cNvGraphicFramePr>
              <p:nvPr>
                <p:extLst>
                  <p:ext uri="{D42A27DB-BD31-4B8C-83A1-F6EECF244321}">
                    <p14:modId xmlns:p14="http://schemas.microsoft.com/office/powerpoint/2010/main" val="4738514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999596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1250856649"/>
                  </p:ext>
                </p:extLst>
              </p:nvPr>
            </p:nvGraphicFramePr>
            <p:xfrm>
              <a:off x="108044" y="862525"/>
              <a:ext cx="8573943" cy="1110654"/>
            </p:xfrm>
            <a:graphic>
              <a:graphicData uri="http://schemas.openxmlformats.org/drawingml/2006/table">
                <a:tbl>
                  <a:tblPr firstRow="1" bandRow="1">
                    <a:noFill/>
                    <a:tableStyleId>{A6BA4920-4505-4A8C-96F8-C5BF0228D626}</a:tableStyleId>
                  </a:tblPr>
                  <a:tblGrid>
                    <a:gridCol w="8573943">
                      <a:extLst>
                        <a:ext uri="{9D8B030D-6E8A-4147-A177-3AD203B41FA5}">
                          <a16:colId xmlns:a16="http://schemas.microsoft.com/office/drawing/2014/main" val="20000"/>
                        </a:ext>
                      </a:extLst>
                    </a:gridCol>
                  </a:tblGrid>
                  <a:tr h="1110654">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−15=0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1250856649"/>
                  </p:ext>
                </p:extLst>
              </p:nvPr>
            </p:nvGraphicFramePr>
            <p:xfrm>
              <a:off x="108044" y="862525"/>
              <a:ext cx="8573943" cy="1110654"/>
            </p:xfrm>
            <a:graphic>
              <a:graphicData uri="http://schemas.openxmlformats.org/drawingml/2006/table">
                <a:tbl>
                  <a:tblPr firstRow="1" bandRow="1">
                    <a:noFill/>
                    <a:tableStyleId>{A6BA4920-4505-4A8C-96F8-C5BF0228D626}</a:tableStyleId>
                  </a:tblPr>
                  <a:tblGrid>
                    <a:gridCol w="8573943">
                      <a:extLst>
                        <a:ext uri="{9D8B030D-6E8A-4147-A177-3AD203B41FA5}">
                          <a16:colId xmlns:a16="http://schemas.microsoft.com/office/drawing/2014/main" val="20000"/>
                        </a:ext>
                      </a:extLst>
                    </a:gridCol>
                  </a:tblGrid>
                  <a:tr h="111065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93" r="-142" b="-109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68F49FA5-6809-F6D2-613B-0B96DE6EC879}"/>
                  </a:ext>
                </a:extLst>
              </p:cNvPr>
              <p:cNvGraphicFramePr>
                <a:graphicFrameLocks noGrp="1"/>
              </p:cNvGraphicFramePr>
              <p:nvPr>
                <p:extLst>
                  <p:ext uri="{D42A27DB-BD31-4B8C-83A1-F6EECF244321}">
                    <p14:modId xmlns:p14="http://schemas.microsoft.com/office/powerpoint/2010/main" val="26172497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=3     </m:t>
                              </m:r>
                              <m:r>
                                <a:rPr lang="en-GB" sz="1600" b="0" i="1" smtClean="0">
                                  <a:latin typeface="Cambria Math" panose="02040503050406030204" pitchFamily="18" charset="0"/>
                                </a:rPr>
                                <m:t>𝑥</m:t>
                              </m:r>
                              <m:r>
                                <a:rPr lang="en-GB" sz="1600" b="0" i="1" smtClean="0">
                                  <a:latin typeface="Cambria Math" panose="02040503050406030204" pitchFamily="18" charset="0"/>
                                </a:rPr>
                                <m:t>=5</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68F49FA5-6809-F6D2-613B-0B96DE6EC879}"/>
                  </a:ext>
                </a:extLst>
              </p:cNvPr>
              <p:cNvGraphicFramePr>
                <a:graphicFrameLocks noGrp="1"/>
              </p:cNvGraphicFramePr>
              <p:nvPr>
                <p:extLst>
                  <p:ext uri="{D42A27DB-BD31-4B8C-83A1-F6EECF244321}">
                    <p14:modId xmlns:p14="http://schemas.microsoft.com/office/powerpoint/2010/main" val="26172497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51250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Solving Quadratic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32" name="Google Shape;132;p5"/>
              <p:cNvGraphicFramePr/>
              <p:nvPr>
                <p:extLst>
                  <p:ext uri="{D42A27DB-BD31-4B8C-83A1-F6EECF244321}">
                    <p14:modId xmlns:p14="http://schemas.microsoft.com/office/powerpoint/2010/main" val="2575986785"/>
                  </p:ext>
                </p:extLst>
              </p:nvPr>
            </p:nvGraphicFramePr>
            <p:xfrm>
              <a:off x="108044" y="862525"/>
              <a:ext cx="8612444" cy="1163593"/>
            </p:xfrm>
            <a:graphic>
              <a:graphicData uri="http://schemas.openxmlformats.org/drawingml/2006/table">
                <a:tbl>
                  <a:tblPr firstRow="1" bandRow="1">
                    <a:noFill/>
                    <a:tableStyleId>{A6BA4920-4505-4A8C-96F8-C5BF0228D626}</a:tableStyleId>
                  </a:tblPr>
                  <a:tblGrid>
                    <a:gridCol w="8612444">
                      <a:extLst>
                        <a:ext uri="{9D8B030D-6E8A-4147-A177-3AD203B41FA5}">
                          <a16:colId xmlns:a16="http://schemas.microsoft.com/office/drawing/2014/main" val="20000"/>
                        </a:ext>
                      </a:extLst>
                    </a:gridCol>
                  </a:tblGrid>
                  <a:tr h="1163593">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US" sz="2300" b="0" i="1" u="none" strike="noStrike" cap="none" smtClean="0">
                                      <a:solidFill>
                                        <a:schemeClr val="dk1"/>
                                      </a:solidFill>
                                      <a:latin typeface="Cambria Math" panose="02040503050406030204" pitchFamily="18" charset="0"/>
                                      <a:cs typeface="Times New Roman"/>
                                      <a:sym typeface="Times New Roman"/>
                                    </a:rPr>
                                  </m:ctrlPr>
                                </m:sSupPr>
                                <m:e>
                                  <m:r>
                                    <a:rPr lang="en-US" sz="2300" b="0" i="1" u="none" strike="noStrike" cap="none" smtClean="0">
                                      <a:solidFill>
                                        <a:schemeClr val="dk1"/>
                                      </a:solidFill>
                                      <a:latin typeface="Cambria Math" panose="02040503050406030204" pitchFamily="18" charset="0"/>
                                      <a:cs typeface="Times New Roman"/>
                                      <a:sym typeface="Times New Roman"/>
                                    </a:rPr>
                                    <m:t>2</m:t>
                                  </m:r>
                                  <m:r>
                                    <a:rPr lang="en-US" sz="2300" b="0" i="1" u="none" strike="noStrike" cap="none" smtClean="0">
                                      <a:solidFill>
                                        <a:schemeClr val="dk1"/>
                                      </a:solidFill>
                                      <a:latin typeface="Cambria Math" panose="02040503050406030204" pitchFamily="18" charset="0"/>
                                      <a:cs typeface="Times New Roman"/>
                                      <a:sym typeface="Times New Roman"/>
                                    </a:rPr>
                                    <m:t>𝑥</m:t>
                                  </m:r>
                                </m:e>
                                <m:sup>
                                  <m:r>
                                    <a:rPr lang="en-US" sz="2300" b="0" i="1" u="none" strike="noStrike" cap="none" smtClean="0">
                                      <a:solidFill>
                                        <a:schemeClr val="dk1"/>
                                      </a:solidFill>
                                      <a:latin typeface="Cambria Math" panose="02040503050406030204" pitchFamily="18" charset="0"/>
                                      <a:cs typeface="Times New Roman"/>
                                      <a:sym typeface="Times New Roman"/>
                                    </a:rPr>
                                    <m:t>2</m:t>
                                  </m:r>
                                </m:sup>
                              </m:sSup>
                              <m:r>
                                <a:rPr lang="en-US" sz="2300" b="0" i="1" u="none" strike="noStrike" cap="none" smtClean="0">
                                  <a:solidFill>
                                    <a:schemeClr val="dk1"/>
                                  </a:solidFill>
                                  <a:latin typeface="Cambria Math" panose="02040503050406030204" pitchFamily="18" charset="0"/>
                                  <a:cs typeface="Times New Roman"/>
                                  <a:sym typeface="Times New Roman"/>
                                </a:rPr>
                                <m:t>+3</m:t>
                              </m:r>
                              <m:r>
                                <a:rPr lang="en-US" sz="2300" b="0" i="1" u="none" strike="noStrike" cap="none" smtClean="0">
                                  <a:solidFill>
                                    <a:schemeClr val="dk1"/>
                                  </a:solidFill>
                                  <a:latin typeface="Cambria Math" panose="02040503050406030204" pitchFamily="18" charset="0"/>
                                  <a:cs typeface="Times New Roman"/>
                                  <a:sym typeface="Times New Roman"/>
                                </a:rPr>
                                <m:t>𝑥</m:t>
                              </m:r>
                              <m:r>
                                <a:rPr lang="en-US" sz="2300" b="0" i="1" u="none" strike="noStrike" cap="none" smtClean="0">
                                  <a:solidFill>
                                    <a:schemeClr val="dk1"/>
                                  </a:solidFill>
                                  <a:latin typeface="Cambria Math" panose="02040503050406030204" pitchFamily="18" charset="0"/>
                                  <a:cs typeface="Times New Roman"/>
                                  <a:sym typeface="Times New Roman"/>
                                </a:rPr>
                                <m:t>−9=0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32" name="Google Shape;132;p5"/>
              <p:cNvGraphicFramePr/>
              <p:nvPr>
                <p:extLst>
                  <p:ext uri="{D42A27DB-BD31-4B8C-83A1-F6EECF244321}">
                    <p14:modId xmlns:p14="http://schemas.microsoft.com/office/powerpoint/2010/main" val="2575986785"/>
                  </p:ext>
                </p:extLst>
              </p:nvPr>
            </p:nvGraphicFramePr>
            <p:xfrm>
              <a:off x="108044" y="862525"/>
              <a:ext cx="8612444" cy="1163593"/>
            </p:xfrm>
            <a:graphic>
              <a:graphicData uri="http://schemas.openxmlformats.org/drawingml/2006/table">
                <a:tbl>
                  <a:tblPr firstRow="1" bandRow="1">
                    <a:noFill/>
                    <a:tableStyleId>{A6BA4920-4505-4A8C-96F8-C5BF0228D626}</a:tableStyleId>
                  </a:tblPr>
                  <a:tblGrid>
                    <a:gridCol w="8612444">
                      <a:extLst>
                        <a:ext uri="{9D8B030D-6E8A-4147-A177-3AD203B41FA5}">
                          <a16:colId xmlns:a16="http://schemas.microsoft.com/office/drawing/2014/main" val="20000"/>
                        </a:ext>
                      </a:extLst>
                    </a:gridCol>
                  </a:tblGrid>
                  <a:tr h="116359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1" t="-1042" r="-141" b="-104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2322A892-BE1C-32C5-3A44-402131752CE4}"/>
                  </a:ext>
                </a:extLst>
              </p:cNvPr>
              <p:cNvGraphicFramePr>
                <a:graphicFrameLocks noGrp="1"/>
              </p:cNvGraphicFramePr>
              <p:nvPr>
                <p:extLst>
                  <p:ext uri="{D42A27DB-BD31-4B8C-83A1-F6EECF244321}">
                    <p14:modId xmlns:p14="http://schemas.microsoft.com/office/powerpoint/2010/main" val="36267784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B)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𝑥</m:t>
                              </m:r>
                              <m:r>
                                <a:rPr lang="en-GB" sz="1600" b="0" i="1" smtClean="0">
                                  <a:latin typeface="Cambria Math" panose="02040503050406030204" pitchFamily="18" charset="0"/>
                                </a:rPr>
                                <m:t>=1.5     </m:t>
                              </m:r>
                              <m:r>
                                <a:rPr lang="en-GB" sz="1600" b="0" i="1" smtClean="0">
                                  <a:latin typeface="Cambria Math" panose="02040503050406030204" pitchFamily="18" charset="0"/>
                                </a:rPr>
                                <m:t>𝑥</m:t>
                              </m:r>
                              <m:r>
                                <a:rPr lang="en-GB" sz="1600" b="0" i="1" smtClean="0">
                                  <a:latin typeface="Cambria Math" panose="02040503050406030204" pitchFamily="18" charset="0"/>
                                </a:rPr>
                                <m:t>=−3</m:t>
                              </m:r>
                            </m:oMath>
                          </a14:m>
                          <a:endParaRPr lang="en-GB" sz="1600" dirty="0">
                            <a:latin typeface="Nunito" pitchFamily="2" charset="0"/>
                          </a:endParaRPr>
                        </a:p>
                        <a:p>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2322A892-BE1C-32C5-3A44-402131752CE4}"/>
                  </a:ext>
                </a:extLst>
              </p:cNvPr>
              <p:cNvGraphicFramePr>
                <a:graphicFrameLocks noGrp="1"/>
              </p:cNvGraphicFramePr>
              <p:nvPr>
                <p:extLst>
                  <p:ext uri="{D42A27DB-BD31-4B8C-83A1-F6EECF244321}">
                    <p14:modId xmlns:p14="http://schemas.microsoft.com/office/powerpoint/2010/main" val="36267784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54173769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2974</Words>
  <Application>Microsoft Office PowerPoint</Application>
  <PresentationFormat>On-screen Show (16:9)</PresentationFormat>
  <Paragraphs>435</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Cambria Math</vt:lpstr>
      <vt:lpstr>Calibri</vt:lpstr>
      <vt:lpstr>Nunito Sans</vt:lpstr>
      <vt:lpstr>Nunito</vt:lpstr>
      <vt:lpstr>Times New Roman</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19</cp:revision>
  <dcterms:modified xsi:type="dcterms:W3CDTF">2023-04-06T15:08:46Z</dcterms:modified>
</cp:coreProperties>
</file>