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7"/>
  </p:notesMasterIdLst>
  <p:sldIdLst>
    <p:sldId id="256" r:id="rId2"/>
    <p:sldId id="258" r:id="rId3"/>
    <p:sldId id="259" r:id="rId4"/>
    <p:sldId id="260"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61" r:id="rId20"/>
    <p:sldId id="304" r:id="rId21"/>
    <p:sldId id="299" r:id="rId22"/>
    <p:sldId id="306" r:id="rId23"/>
    <p:sldId id="307" r:id="rId24"/>
    <p:sldId id="308" r:id="rId25"/>
    <p:sldId id="303" r:id="rId26"/>
    <p:sldId id="309" r:id="rId27"/>
    <p:sldId id="310" r:id="rId28"/>
    <p:sldId id="311" r:id="rId29"/>
    <p:sldId id="312" r:id="rId30"/>
    <p:sldId id="313" r:id="rId31"/>
    <p:sldId id="314" r:id="rId32"/>
    <p:sldId id="315" r:id="rId33"/>
    <p:sldId id="316" r:id="rId34"/>
    <p:sldId id="317" r:id="rId35"/>
    <p:sldId id="263" r:id="rId36"/>
  </p:sldIdLst>
  <p:sldSz cx="9144000" cy="5143500" type="screen16x9"/>
  <p:notesSz cx="6858000" cy="9144000"/>
  <p:embeddedFontLst>
    <p:embeddedFont>
      <p:font typeface="Calibri" panose="020F0502020204030204" pitchFamily="34" charset="0"/>
      <p:regular r:id="rId38"/>
      <p:bold r:id="rId39"/>
      <p:italic r:id="rId40"/>
      <p:boldItalic r:id="rId41"/>
    </p:embeddedFont>
    <p:embeddedFont>
      <p:font typeface="Cambria Math" panose="02040503050406030204" pitchFamily="18" charset="0"/>
      <p:regular r:id="rId42"/>
    </p:embeddedFont>
    <p:embeddedFont>
      <p:font typeface="Nunito" pitchFamily="2" charset="0"/>
      <p:regular r:id="rId43"/>
      <p:bold r:id="rId44"/>
      <p:italic r:id="rId45"/>
      <p:boldItalic r:id="rId46"/>
    </p:embeddedFont>
    <p:embeddedFont>
      <p:font typeface="Nunito Sans" pitchFamily="2"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1" roundtripDataSignature="AMtx7miiBT0pNnnqROfPB1u5IlwIGW/y8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Coffey"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BF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6BA4920-4505-4A8C-96F8-C5BF0228D626}">
  <a:tblStyle styleId="{A6BA4920-4505-4A8C-96F8-C5BF0228D626}"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83D3C34C-05C9-46D4-825C-24B45D246992}"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053" autoAdjust="0"/>
    <p:restoredTop sz="94660"/>
  </p:normalViewPr>
  <p:slideViewPr>
    <p:cSldViewPr snapToGrid="0">
      <p:cViewPr varScale="1">
        <p:scale>
          <a:sx n="74" d="100"/>
          <a:sy n="74" d="100"/>
        </p:scale>
        <p:origin x="780" y="5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4.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56" Type="http://schemas.openxmlformats.org/officeDocument/2006/relationships/tableStyles" Target="tableStyles.xml"/><Relationship Id="rId8" Type="http://schemas.openxmlformats.org/officeDocument/2006/relationships/slide" Target="slides/slide7.xml"/><Relationship Id="rId51" Type="http://customschemas.google.com/relationships/presentationmetadata" Target="meta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1" name="Google Shape;10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459703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045074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741574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41612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385922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704285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512315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222572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818729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 name="Google Shape;13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800561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6365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176116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325688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024575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687601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393727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040360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994327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30202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3" name="Google Shape;123;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963939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745493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445365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995317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630319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7" name="Google Shape;14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64259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442715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299382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2302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 name="Google Shape;12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042556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6.png"/><Relationship Id="rId7" Type="http://schemas.openxmlformats.org/officeDocument/2006/relationships/hyperlink" Target="https://thirdspacelearning.com/gcse-maths/" TargetMode="Externa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png"/><Relationship Id="rId7"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hyperlink" Target="https://thirdspacelearning.com/" TargetMode="External"/><Relationship Id="rId5" Type="http://schemas.openxmlformats.org/officeDocument/2006/relationships/hyperlink" Target="https://thirdspacelearning.com/gcse-maths/" TargetMode="External"/><Relationship Id="rId4"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1" name="Google Shape;11;p10"/>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pic>
        <p:nvPicPr>
          <p:cNvPr id="12" name="Google Shape;12;p10"/>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13" name="Google Shape;13;p10">
            <a:hlinkClick r:id="" action="ppaction://hlinkshowjump?jump=firstslide"/>
          </p:cNvPr>
          <p:cNvSpPr txBox="1"/>
          <p:nvPr/>
        </p:nvSpPr>
        <p:spPr>
          <a:xfrm>
            <a:off x="445150" y="2290457"/>
            <a:ext cx="4126849" cy="538579"/>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000"/>
              <a:buFont typeface="Arial"/>
              <a:buNone/>
            </a:pPr>
            <a:r>
              <a:rPr lang="en-GB" sz="2000" b="0" i="0" u="none" strike="noStrike" cap="none" dirty="0">
                <a:solidFill>
                  <a:schemeClr val="accent2"/>
                </a:solidFill>
                <a:latin typeface="Nunito Sans"/>
                <a:ea typeface="Nunito Sans"/>
                <a:cs typeface="Nunito Sans"/>
                <a:sym typeface="Nunito Sans"/>
              </a:rPr>
              <a:t>Simplifying Expressions | Algebra</a:t>
            </a:r>
            <a:endParaRPr sz="2000" b="0" i="0" u="none" strike="noStrike" cap="none" dirty="0">
              <a:solidFill>
                <a:schemeClr val="accent2"/>
              </a:solidFill>
              <a:latin typeface="Nunito Sans"/>
              <a:ea typeface="Nunito Sans"/>
              <a:cs typeface="Nunito Sans"/>
              <a:sym typeface="Nunito Sans"/>
            </a:endParaRPr>
          </a:p>
        </p:txBody>
      </p:sp>
      <p:pic>
        <p:nvPicPr>
          <p:cNvPr id="14" name="Google Shape;14;p10" descr="A picture containing logo&#10;&#10;Description automatically generated"/>
          <p:cNvPicPr preferRelativeResize="0"/>
          <p:nvPr/>
        </p:nvPicPr>
        <p:blipFill rotWithShape="1">
          <a:blip r:embed="rId3">
            <a:alphaModFix/>
          </a:blip>
          <a:srcRect/>
          <a:stretch/>
        </p:blipFill>
        <p:spPr>
          <a:xfrm>
            <a:off x="5495544" y="2805726"/>
            <a:ext cx="3650996" cy="2338347"/>
          </a:xfrm>
          <a:prstGeom prst="rect">
            <a:avLst/>
          </a:prstGeom>
          <a:noFill/>
          <a:ln>
            <a:noFill/>
          </a:ln>
        </p:spPr>
      </p:pic>
      <p:pic>
        <p:nvPicPr>
          <p:cNvPr id="15" name="Google Shape;15;p10" descr="Shape&#10;&#10;Description automatically generated with medium confidence"/>
          <p:cNvPicPr preferRelativeResize="0"/>
          <p:nvPr/>
        </p:nvPicPr>
        <p:blipFill rotWithShape="1">
          <a:blip r:embed="rId4">
            <a:alphaModFix/>
          </a:blip>
          <a:srcRect/>
          <a:stretch/>
        </p:blipFill>
        <p:spPr>
          <a:xfrm>
            <a:off x="7146073" y="-15778"/>
            <a:ext cx="1999197" cy="3008376"/>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1"/>
        <p:cNvGrpSpPr/>
        <p:nvPr/>
      </p:nvGrpSpPr>
      <p:grpSpPr>
        <a:xfrm>
          <a:off x="0" y="0"/>
          <a:ext cx="0" cy="0"/>
          <a:chOff x="0" y="0"/>
          <a:chExt cx="0" cy="0"/>
        </a:xfrm>
      </p:grpSpPr>
      <p:sp>
        <p:nvSpPr>
          <p:cNvPr id="72" name="Google Shape;72;p1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73" name="Google Shape;73;p19"/>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74" name="Google Shape;74;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5"/>
        <p:cNvGrpSpPr/>
        <p:nvPr/>
      </p:nvGrpSpPr>
      <p:grpSpPr>
        <a:xfrm>
          <a:off x="0" y="0"/>
          <a:ext cx="0" cy="0"/>
          <a:chOff x="0" y="0"/>
          <a:chExt cx="0" cy="0"/>
        </a:xfrm>
      </p:grpSpPr>
      <p:sp>
        <p:nvSpPr>
          <p:cNvPr id="76" name="Google Shape;76;p20"/>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77" name="Google Shape;77;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78"/>
        <p:cNvGrpSpPr/>
        <p:nvPr/>
      </p:nvGrpSpPr>
      <p:grpSpPr>
        <a:xfrm>
          <a:off x="0" y="0"/>
          <a:ext cx="0" cy="0"/>
          <a:chOff x="0" y="0"/>
          <a:chExt cx="0" cy="0"/>
        </a:xfrm>
      </p:grpSpPr>
      <p:sp>
        <p:nvSpPr>
          <p:cNvPr id="79" name="Google Shape;79;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 name="Google Shape;80;p2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81" name="Google Shape;81;p21"/>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82" name="Google Shape;82;p21"/>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83" name="Google Shape;83;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4"/>
        <p:cNvGrpSpPr/>
        <p:nvPr/>
      </p:nvGrpSpPr>
      <p:grpSpPr>
        <a:xfrm>
          <a:off x="0" y="0"/>
          <a:ext cx="0" cy="0"/>
          <a:chOff x="0" y="0"/>
          <a:chExt cx="0" cy="0"/>
        </a:xfrm>
      </p:grpSpPr>
      <p:sp>
        <p:nvSpPr>
          <p:cNvPr id="85" name="Google Shape;85;p2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86" name="Google Shape;86;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7"/>
        <p:cNvGrpSpPr/>
        <p:nvPr/>
      </p:nvGrpSpPr>
      <p:grpSpPr>
        <a:xfrm>
          <a:off x="0" y="0"/>
          <a:ext cx="0" cy="0"/>
          <a:chOff x="0" y="0"/>
          <a:chExt cx="0" cy="0"/>
        </a:xfrm>
      </p:grpSpPr>
      <p:sp>
        <p:nvSpPr>
          <p:cNvPr id="88" name="Google Shape;88;p23"/>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89" name="Google Shape;89;p23"/>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90" name="Google Shape;90;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1"/>
        <p:cNvGrpSpPr/>
        <p:nvPr/>
      </p:nvGrpSpPr>
      <p:grpSpPr>
        <a:xfrm>
          <a:off x="0" y="0"/>
          <a:ext cx="0" cy="0"/>
          <a:chOff x="0" y="0"/>
          <a:chExt cx="0" cy="0"/>
        </a:xfrm>
      </p:grpSpPr>
      <p:sp>
        <p:nvSpPr>
          <p:cNvPr id="92" name="Google Shape;92;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3"/>
        <p:cNvGrpSpPr/>
        <p:nvPr/>
      </p:nvGrpSpPr>
      <p:grpSpPr>
        <a:xfrm>
          <a:off x="0" y="0"/>
          <a:ext cx="0" cy="0"/>
          <a:chOff x="0" y="0"/>
          <a:chExt cx="0" cy="0"/>
        </a:xfrm>
      </p:grpSpPr>
      <p:sp>
        <p:nvSpPr>
          <p:cNvPr id="94" name="Google Shape;94;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95" name="Google Shape;9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96" name="Google Shape;96;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97" name="Google Shape;97;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98" name="Google Shape;98;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11"/>
          <p:cNvSpPr txBox="1"/>
          <p:nvPr/>
        </p:nvSpPr>
        <p:spPr>
          <a:xfrm>
            <a:off x="-1" y="0"/>
            <a:ext cx="3919993"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dirty="0">
                <a:solidFill>
                  <a:srgbClr val="2779F5"/>
                </a:solidFill>
                <a:latin typeface="Nunito Sans"/>
                <a:ea typeface="Nunito Sans"/>
                <a:cs typeface="Nunito Sans"/>
                <a:sym typeface="Nunito Sans"/>
              </a:rPr>
              <a:t>  GCSE Algebra | Diagnostic Questions | Simplifying Expressions</a:t>
            </a:r>
            <a:endParaRPr sz="1200" b="0" i="0" u="none" strike="noStrike" cap="none" dirty="0">
              <a:solidFill>
                <a:srgbClr val="000000"/>
              </a:solidFill>
              <a:latin typeface="Arial"/>
              <a:ea typeface="Arial"/>
              <a:cs typeface="Arial"/>
              <a:sym typeface="Arial"/>
            </a:endParaRPr>
          </a:p>
        </p:txBody>
      </p:sp>
      <p:pic>
        <p:nvPicPr>
          <p:cNvPr id="18" name="Google Shape;18;p11"/>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19" name="Google Shape;19;p11"/>
          <p:cNvSpPr/>
          <p:nvPr/>
        </p:nvSpPr>
        <p:spPr>
          <a:xfrm>
            <a:off x="0" y="369300"/>
            <a:ext cx="5696712" cy="396200"/>
          </a:xfrm>
          <a:prstGeom prst="rect">
            <a:avLst/>
          </a:prstGeom>
          <a:solidFill>
            <a:srgbClr val="522C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20"/>
        <p:cNvGrpSpPr/>
        <p:nvPr/>
      </p:nvGrpSpPr>
      <p:grpSpPr>
        <a:xfrm>
          <a:off x="0" y="0"/>
          <a:ext cx="0" cy="0"/>
          <a:chOff x="0" y="0"/>
          <a:chExt cx="0" cy="0"/>
        </a:xfrm>
      </p:grpSpPr>
      <p:sp>
        <p:nvSpPr>
          <p:cNvPr id="21" name="Google Shape;21;p12"/>
          <p:cNvSpPr txBox="1"/>
          <p:nvPr/>
        </p:nvSpPr>
        <p:spPr>
          <a:xfrm>
            <a:off x="0" y="0"/>
            <a:ext cx="40005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dirty="0">
                <a:solidFill>
                  <a:srgbClr val="2779F5"/>
                </a:solidFill>
                <a:latin typeface="Nunito Sans"/>
                <a:ea typeface="Nunito Sans"/>
                <a:cs typeface="Nunito Sans"/>
                <a:sym typeface="Nunito Sans"/>
              </a:rPr>
              <a:t>  GCSE Algebra | Diagnostic Questions | Simplifying Expressions</a:t>
            </a:r>
            <a:endParaRPr sz="1200" b="0" i="0" u="none" strike="noStrike" cap="none" dirty="0">
              <a:solidFill>
                <a:srgbClr val="000000"/>
              </a:solidFill>
              <a:latin typeface="Arial"/>
              <a:ea typeface="Arial"/>
              <a:cs typeface="Arial"/>
              <a:sym typeface="Arial"/>
            </a:endParaRPr>
          </a:p>
        </p:txBody>
      </p:sp>
      <p:sp>
        <p:nvSpPr>
          <p:cNvPr id="22" name="Google Shape;22;p12"/>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Google Shape;23;p12"/>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GB" sz="900" b="1" i="0" u="none" strike="noStrike" cap="none">
                <a:solidFill>
                  <a:srgbClr val="FFFFFF"/>
                </a:solidFill>
                <a:latin typeface="Nunito Sans"/>
                <a:ea typeface="Nunito Sans"/>
                <a:cs typeface="Nunito Sans"/>
                <a:sym typeface="Nunito Sans"/>
              </a:rPr>
              <a:t>   thirdspacelearning.com </a:t>
            </a:r>
            <a:r>
              <a:rPr lang="en-GB" sz="900" b="0" i="0" u="none" strike="noStrike" cap="none">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b="0" i="0" u="none" strike="noStrike" cap="none">
              <a:solidFill>
                <a:srgbClr val="FFFFFF"/>
              </a:solidFill>
              <a:latin typeface="Nunito Sans"/>
              <a:ea typeface="Nunito Sans"/>
              <a:cs typeface="Nunito Sans"/>
              <a:sym typeface="Nunito Sans"/>
            </a:endParaRPr>
          </a:p>
        </p:txBody>
      </p:sp>
      <p:pic>
        <p:nvPicPr>
          <p:cNvPr id="24" name="Google Shape;24;p12"/>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25" name="Google Shape;25;p12"/>
          <p:cNvSpPr/>
          <p:nvPr/>
        </p:nvSpPr>
        <p:spPr>
          <a:xfrm>
            <a:off x="0" y="369300"/>
            <a:ext cx="5696712" cy="396200"/>
          </a:xfrm>
          <a:prstGeom prst="rect">
            <a:avLst/>
          </a:prstGeom>
          <a:solidFill>
            <a:srgbClr val="522C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26"/>
        <p:cNvGrpSpPr/>
        <p:nvPr/>
      </p:nvGrpSpPr>
      <p:grpSpPr>
        <a:xfrm>
          <a:off x="0" y="0"/>
          <a:ext cx="0" cy="0"/>
          <a:chOff x="0" y="0"/>
          <a:chExt cx="0" cy="0"/>
        </a:xfrm>
      </p:grpSpPr>
      <p:sp>
        <p:nvSpPr>
          <p:cNvPr id="27" name="Google Shape;27;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8" name="Google Shape;28;p13"/>
          <p:cNvSpPr txBox="1"/>
          <p:nvPr/>
        </p:nvSpPr>
        <p:spPr>
          <a:xfrm>
            <a:off x="52120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marR="0" lvl="0" indent="0" algn="l" rtl="0">
              <a:lnSpc>
                <a:spcPct val="90000"/>
              </a:lnSpc>
              <a:spcBef>
                <a:spcPts val="0"/>
              </a:spcBef>
              <a:spcAft>
                <a:spcPts val="0"/>
              </a:spcAft>
              <a:buClr>
                <a:schemeClr val="dk1"/>
              </a:buClr>
              <a:buSzPct val="128571"/>
              <a:buFont typeface="Calibri"/>
              <a:buNone/>
            </a:pPr>
            <a:r>
              <a:rPr lang="en-GB" sz="5000" b="1" i="0" u="none" strike="noStrike" cap="none">
                <a:solidFill>
                  <a:schemeClr val="dk1"/>
                </a:solidFill>
                <a:latin typeface="Nunito Sans"/>
                <a:ea typeface="Nunito Sans"/>
                <a:cs typeface="Nunito Sans"/>
                <a:sym typeface="Nunito Sans"/>
              </a:rPr>
              <a:t>Diagnostic Questions Answers</a:t>
            </a:r>
            <a:endParaRPr sz="5000" b="1" i="0" u="none" strike="noStrike" cap="none">
              <a:solidFill>
                <a:schemeClr val="dk1"/>
              </a:solidFill>
              <a:latin typeface="Nunito Sans"/>
              <a:ea typeface="Nunito Sans"/>
              <a:cs typeface="Nunito Sans"/>
              <a:sym typeface="Nunito Sans"/>
            </a:endParaRPr>
          </a:p>
        </p:txBody>
      </p:sp>
      <p:pic>
        <p:nvPicPr>
          <p:cNvPr id="29" name="Google Shape;29;p13"/>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30" name="Google Shape;30;p13">
            <a:hlinkClick r:id="" action="ppaction://hlinkshowjump?jump=firstslide"/>
          </p:cNvPr>
          <p:cNvSpPr txBox="1"/>
          <p:nvPr/>
        </p:nvSpPr>
        <p:spPr>
          <a:xfrm>
            <a:off x="445150" y="2290457"/>
            <a:ext cx="4302109" cy="538579"/>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000"/>
              <a:buFont typeface="Arial"/>
              <a:buNone/>
            </a:pPr>
            <a:r>
              <a:rPr lang="en-GB" sz="2000" b="0" i="0" u="none" strike="noStrike" cap="none" dirty="0">
                <a:solidFill>
                  <a:schemeClr val="accent2"/>
                </a:solidFill>
                <a:latin typeface="Nunito Sans"/>
                <a:ea typeface="Nunito Sans"/>
                <a:cs typeface="Nunito Sans"/>
                <a:sym typeface="Nunito Sans"/>
              </a:rPr>
              <a:t>Simplifying Expressions | Algebra</a:t>
            </a:r>
            <a:endParaRPr sz="2000" b="0" i="0" u="none" strike="noStrike" cap="none" dirty="0">
              <a:solidFill>
                <a:schemeClr val="accent2"/>
              </a:solidFill>
              <a:latin typeface="Nunito Sans"/>
              <a:ea typeface="Nunito Sans"/>
              <a:cs typeface="Nunito Sans"/>
              <a:sym typeface="Nunito Sans"/>
            </a:endParaRPr>
          </a:p>
        </p:txBody>
      </p:sp>
      <p:pic>
        <p:nvPicPr>
          <p:cNvPr id="31" name="Google Shape;31;p13" descr="A picture containing logo&#10;&#10;Description automatically generated"/>
          <p:cNvPicPr preferRelativeResize="0"/>
          <p:nvPr/>
        </p:nvPicPr>
        <p:blipFill rotWithShape="1">
          <a:blip r:embed="rId3">
            <a:alphaModFix/>
          </a:blip>
          <a:srcRect/>
          <a:stretch/>
        </p:blipFill>
        <p:spPr>
          <a:xfrm>
            <a:off x="5495544" y="2805726"/>
            <a:ext cx="3650996" cy="2338347"/>
          </a:xfrm>
          <a:prstGeom prst="rect">
            <a:avLst/>
          </a:prstGeom>
          <a:noFill/>
          <a:ln>
            <a:noFill/>
          </a:ln>
        </p:spPr>
      </p:pic>
      <p:pic>
        <p:nvPicPr>
          <p:cNvPr id="32" name="Google Shape;32;p13" descr="Shape&#10;&#10;Description automatically generated with medium confidence"/>
          <p:cNvPicPr preferRelativeResize="0"/>
          <p:nvPr/>
        </p:nvPicPr>
        <p:blipFill rotWithShape="1">
          <a:blip r:embed="rId4">
            <a:alphaModFix/>
          </a:blip>
          <a:srcRect/>
          <a:stretch/>
        </p:blipFill>
        <p:spPr>
          <a:xfrm>
            <a:off x="7146073" y="-15778"/>
            <a:ext cx="1999197" cy="300837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p:cSld name="1_Title slide 1">
    <p:spTree>
      <p:nvGrpSpPr>
        <p:cNvPr id="1" name="Shape 33"/>
        <p:cNvGrpSpPr/>
        <p:nvPr/>
      </p:nvGrpSpPr>
      <p:grpSpPr>
        <a:xfrm>
          <a:off x="0" y="0"/>
          <a:ext cx="0" cy="0"/>
          <a:chOff x="0" y="0"/>
          <a:chExt cx="0" cy="0"/>
        </a:xfrm>
      </p:grpSpPr>
      <p:pic>
        <p:nvPicPr>
          <p:cNvPr id="34" name="Google Shape;34;p14" descr="Shape&#10;&#10;Description automatically generated"/>
          <p:cNvPicPr preferRelativeResize="0"/>
          <p:nvPr/>
        </p:nvPicPr>
        <p:blipFill rotWithShape="1">
          <a:blip r:embed="rId2">
            <a:alphaModFix/>
          </a:blip>
          <a:srcRect/>
          <a:stretch/>
        </p:blipFill>
        <p:spPr>
          <a:xfrm>
            <a:off x="7320978" y="-16695"/>
            <a:ext cx="1804307" cy="2715106"/>
          </a:xfrm>
          <a:prstGeom prst="rect">
            <a:avLst/>
          </a:prstGeom>
          <a:noFill/>
          <a:ln>
            <a:noFill/>
          </a:ln>
        </p:spPr>
      </p:pic>
      <p:sp>
        <p:nvSpPr>
          <p:cNvPr id="35" name="Google Shape;35;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6" name="Google Shape;36;p14" descr="Logo, icon&#10;&#10;Description automatically generated"/>
          <p:cNvPicPr preferRelativeResize="0"/>
          <p:nvPr/>
        </p:nvPicPr>
        <p:blipFill rotWithShape="1">
          <a:blip r:embed="rId3">
            <a:alphaModFix/>
          </a:blip>
          <a:srcRect/>
          <a:stretch/>
        </p:blipFill>
        <p:spPr>
          <a:xfrm>
            <a:off x="8342890" y="4382586"/>
            <a:ext cx="678268" cy="674231"/>
          </a:xfrm>
          <a:prstGeom prst="rect">
            <a:avLst/>
          </a:prstGeom>
          <a:noFill/>
          <a:ln>
            <a:noFill/>
          </a:ln>
        </p:spPr>
      </p:pic>
      <p:pic>
        <p:nvPicPr>
          <p:cNvPr id="37" name="Google Shape;37;p14" descr="Shape, logo&#10;&#10;Description automatically generated"/>
          <p:cNvPicPr preferRelativeResize="0"/>
          <p:nvPr/>
        </p:nvPicPr>
        <p:blipFill rotWithShape="1">
          <a:blip r:embed="rId4">
            <a:alphaModFix/>
          </a:blip>
          <a:srcRect/>
          <a:stretch/>
        </p:blipFill>
        <p:spPr>
          <a:xfrm>
            <a:off x="4971095" y="2477912"/>
            <a:ext cx="4164096" cy="2666971"/>
          </a:xfrm>
          <a:prstGeom prst="rect">
            <a:avLst/>
          </a:prstGeom>
          <a:noFill/>
          <a:ln>
            <a:noFill/>
          </a:ln>
        </p:spPr>
      </p:pic>
      <p:sp>
        <p:nvSpPr>
          <p:cNvPr id="38" name="Google Shape;38;p14"/>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39" name="Google Shape;39;p14" descr="Qr code&#10;&#10;Description automatically generated"/>
          <p:cNvPicPr preferRelativeResize="0"/>
          <p:nvPr/>
        </p:nvPicPr>
        <p:blipFill rotWithShape="1">
          <a:blip r:embed="rId5">
            <a:alphaModFix/>
          </a:blip>
          <a:srcRect/>
          <a:stretch/>
        </p:blipFill>
        <p:spPr>
          <a:xfrm>
            <a:off x="7292046" y="1963243"/>
            <a:ext cx="1180412" cy="1172040"/>
          </a:xfrm>
          <a:prstGeom prst="rect">
            <a:avLst/>
          </a:prstGeom>
          <a:noFill/>
          <a:ln>
            <a:noFill/>
          </a:ln>
        </p:spPr>
      </p:pic>
      <p:pic>
        <p:nvPicPr>
          <p:cNvPr id="40" name="Google Shape;40;p14" descr="Shape&#10;&#10;Description automatically generated with medium confidence"/>
          <p:cNvPicPr preferRelativeResize="0"/>
          <p:nvPr/>
        </p:nvPicPr>
        <p:blipFill rotWithShape="1">
          <a:blip r:embed="rId6">
            <a:alphaModFix/>
          </a:blip>
          <a:srcRect/>
          <a:stretch/>
        </p:blipFill>
        <p:spPr>
          <a:xfrm rot="2266813">
            <a:off x="6665551" y="1337996"/>
            <a:ext cx="775185" cy="486975"/>
          </a:xfrm>
          <a:prstGeom prst="rect">
            <a:avLst/>
          </a:prstGeom>
          <a:noFill/>
          <a:ln>
            <a:noFill/>
          </a:ln>
        </p:spPr>
      </p:pic>
      <p:sp>
        <p:nvSpPr>
          <p:cNvPr id="41" name="Google Shape;41;p14"/>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7">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42" name="Google Shape;42;p14"/>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43" name="Google Shape;43;p14"/>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8">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p:cSld name="1_Title slide 2">
    <p:spTree>
      <p:nvGrpSpPr>
        <p:cNvPr id="1" name="Shape 44"/>
        <p:cNvGrpSpPr/>
        <p:nvPr/>
      </p:nvGrpSpPr>
      <p:grpSpPr>
        <a:xfrm>
          <a:off x="0" y="0"/>
          <a:ext cx="0" cy="0"/>
          <a:chOff x="0" y="0"/>
          <a:chExt cx="0" cy="0"/>
        </a:xfrm>
      </p:grpSpPr>
      <p:sp>
        <p:nvSpPr>
          <p:cNvPr id="45" name="Google Shape;45;p15"/>
          <p:cNvSpPr/>
          <p:nvPr/>
        </p:nvSpPr>
        <p:spPr>
          <a:xfrm>
            <a:off x="0" y="0"/>
            <a:ext cx="9144000" cy="538579"/>
          </a:xfrm>
          <a:prstGeom prst="rect">
            <a:avLst/>
          </a:prstGeom>
          <a:solidFill>
            <a:srgbClr val="844AFF"/>
          </a:solidFill>
          <a:ln w="25400" cap="flat" cmpd="sng">
            <a:solidFill>
              <a:srgbClr val="844A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6" name="Google Shape;46;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47" name="Google Shape;47;p15"/>
          <p:cNvSpPr txBox="1"/>
          <p:nvPr/>
        </p:nvSpPr>
        <p:spPr>
          <a:xfrm>
            <a:off x="0" y="1177960"/>
            <a:ext cx="9144000"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sp>
        <p:nvSpPr>
          <p:cNvPr id="48" name="Google Shape;48;p15"/>
          <p:cNvSpPr txBox="1"/>
          <p:nvPr/>
        </p:nvSpPr>
        <p:spPr>
          <a:xfrm>
            <a:off x="0" y="3380300"/>
            <a:ext cx="9144000" cy="594600"/>
          </a:xfrm>
          <a:prstGeom prst="rect">
            <a:avLst/>
          </a:prstGeom>
          <a:noFill/>
          <a:ln>
            <a:noFill/>
          </a:ln>
        </p:spPr>
        <p:txBody>
          <a:bodyPr spcFirstLastPara="1" wrap="square" lIns="68575" tIns="34275" rIns="68575" bIns="34275" anchor="t" anchorCtr="0">
            <a:normAutofit/>
          </a:bodyPr>
          <a:lstStyle/>
          <a:p>
            <a:pPr marL="0" marR="0" lvl="0" indent="0" algn="ctr" rtl="0">
              <a:lnSpc>
                <a:spcPct val="90000"/>
              </a:lnSpc>
              <a:spcBef>
                <a:spcPts val="0"/>
              </a:spcBef>
              <a:spcAft>
                <a:spcPts val="0"/>
              </a:spcAft>
              <a:buClr>
                <a:schemeClr val="dk1"/>
              </a:buClr>
              <a:buSzPts val="1800"/>
              <a:buFont typeface="Arial"/>
              <a:buNone/>
            </a:pPr>
            <a:endParaRPr sz="1400" b="0" i="0" u="none" strike="noStrike" cap="none">
              <a:solidFill>
                <a:srgbClr val="FFFFFF"/>
              </a:solidFill>
              <a:latin typeface="Nunito Sans"/>
              <a:ea typeface="Nunito Sans"/>
              <a:cs typeface="Nunito Sans"/>
              <a:sym typeface="Nunito Sans"/>
            </a:endParaRPr>
          </a:p>
        </p:txBody>
      </p:sp>
      <p:pic>
        <p:nvPicPr>
          <p:cNvPr id="49" name="Google Shape;49;p15"/>
          <p:cNvPicPr preferRelativeResize="0"/>
          <p:nvPr/>
        </p:nvPicPr>
        <p:blipFill rotWithShape="1">
          <a:blip r:embed="rId2">
            <a:alphaModFix/>
          </a:blip>
          <a:srcRect/>
          <a:stretch/>
        </p:blipFill>
        <p:spPr>
          <a:xfrm>
            <a:off x="4066174" y="3082900"/>
            <a:ext cx="1011651" cy="892000"/>
          </a:xfrm>
          <a:prstGeom prst="rect">
            <a:avLst/>
          </a:prstGeom>
          <a:noFill/>
          <a:ln>
            <a:noFill/>
          </a:ln>
        </p:spPr>
      </p:pic>
      <p:sp>
        <p:nvSpPr>
          <p:cNvPr id="50" name="Google Shape;50;p15">
            <a:hlinkClick r:id="" action="ppaction://hlinkshowjump?jump=firstslide"/>
          </p:cNvPr>
          <p:cNvSpPr txBox="1"/>
          <p:nvPr/>
        </p:nvSpPr>
        <p:spPr>
          <a:xfrm>
            <a:off x="3668505" y="-15778"/>
            <a:ext cx="1806987" cy="538579"/>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000"/>
              <a:buFont typeface="Arial"/>
              <a:buNone/>
            </a:pPr>
            <a:r>
              <a:rPr lang="en-GB" sz="2000" b="1" i="0" u="none" strike="noStrike" cap="none">
                <a:solidFill>
                  <a:schemeClr val="lt1"/>
                </a:solidFill>
                <a:latin typeface="Nunito Sans"/>
                <a:ea typeface="Nunito Sans"/>
                <a:cs typeface="Nunito Sans"/>
                <a:sym typeface="Nunito Sans"/>
              </a:rPr>
              <a:t>Algebra</a:t>
            </a:r>
            <a:endParaRPr sz="2000" b="1" i="0" u="none" strike="noStrike" cap="none">
              <a:solidFill>
                <a:schemeClr val="lt1"/>
              </a:solidFill>
              <a:latin typeface="Nunito Sans"/>
              <a:ea typeface="Nunito Sans"/>
              <a:cs typeface="Nunito Sans"/>
              <a:sym typeface="Nunito Sans"/>
            </a:endParaRPr>
          </a:p>
        </p:txBody>
      </p:sp>
      <p:sp>
        <p:nvSpPr>
          <p:cNvPr id="51" name="Google Shape;51;p15">
            <a:hlinkClick r:id="" action="ppaction://hlinkshowjump?jump=firstslide"/>
          </p:cNvPr>
          <p:cNvSpPr txBox="1"/>
          <p:nvPr/>
        </p:nvSpPr>
        <p:spPr>
          <a:xfrm>
            <a:off x="3668655" y="2081260"/>
            <a:ext cx="1806987" cy="892522"/>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000"/>
              <a:buFont typeface="Arial"/>
              <a:buNone/>
            </a:pPr>
            <a:r>
              <a:rPr lang="en-GB" sz="2000" b="0" i="0" u="none" strike="noStrike" cap="none">
                <a:solidFill>
                  <a:schemeClr val="accent2"/>
                </a:solidFill>
                <a:latin typeface="Nunito Sans"/>
                <a:ea typeface="Nunito Sans"/>
                <a:cs typeface="Nunito Sans"/>
                <a:sym typeface="Nunito Sans"/>
              </a:rPr>
              <a:t>Topic Answers</a:t>
            </a:r>
            <a:endParaRPr sz="2000" b="0" i="0" u="none" strike="noStrike" cap="none">
              <a:solidFill>
                <a:schemeClr val="accent2"/>
              </a:solidFill>
              <a:latin typeface="Nunito Sans"/>
              <a:ea typeface="Nunito Sans"/>
              <a:cs typeface="Nunito Sans"/>
              <a:sym typeface="Nunito San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1">
  <p:cSld name="1_Title slide 1 2">
    <p:spTree>
      <p:nvGrpSpPr>
        <p:cNvPr id="1" name="Shape 52"/>
        <p:cNvGrpSpPr/>
        <p:nvPr/>
      </p:nvGrpSpPr>
      <p:grpSpPr>
        <a:xfrm>
          <a:off x="0" y="0"/>
          <a:ext cx="0" cy="0"/>
          <a:chOff x="0" y="0"/>
          <a:chExt cx="0" cy="0"/>
        </a:xfrm>
      </p:grpSpPr>
      <p:sp>
        <p:nvSpPr>
          <p:cNvPr id="53" name="Google Shape;53;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54" name="Google Shape;54;p16" descr="Logo, icon&#10;&#10;Description automatically generated"/>
          <p:cNvPicPr preferRelativeResize="0"/>
          <p:nvPr/>
        </p:nvPicPr>
        <p:blipFill rotWithShape="1">
          <a:blip r:embed="rId2">
            <a:alphaModFix/>
          </a:blip>
          <a:srcRect/>
          <a:stretch/>
        </p:blipFill>
        <p:spPr>
          <a:xfrm>
            <a:off x="8342890" y="4382586"/>
            <a:ext cx="678268" cy="674231"/>
          </a:xfrm>
          <a:prstGeom prst="rect">
            <a:avLst/>
          </a:prstGeom>
          <a:noFill/>
          <a:ln>
            <a:noFill/>
          </a:ln>
        </p:spPr>
      </p:pic>
      <p:sp>
        <p:nvSpPr>
          <p:cNvPr id="55" name="Google Shape;55;p16"/>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56" name="Google Shape;56;p16" descr="Qr code&#10;&#10;Description automatically generated"/>
          <p:cNvPicPr preferRelativeResize="0"/>
          <p:nvPr/>
        </p:nvPicPr>
        <p:blipFill rotWithShape="1">
          <a:blip r:embed="rId3">
            <a:alphaModFix/>
          </a:blip>
          <a:srcRect/>
          <a:stretch/>
        </p:blipFill>
        <p:spPr>
          <a:xfrm>
            <a:off x="7292046" y="1963243"/>
            <a:ext cx="1180412" cy="1172040"/>
          </a:xfrm>
          <a:prstGeom prst="rect">
            <a:avLst/>
          </a:prstGeom>
          <a:noFill/>
          <a:ln>
            <a:noFill/>
          </a:ln>
        </p:spPr>
      </p:pic>
      <p:pic>
        <p:nvPicPr>
          <p:cNvPr id="57" name="Google Shape;57;p16" descr="Shape&#10;&#10;Description automatically generated with medium confidence"/>
          <p:cNvPicPr preferRelativeResize="0"/>
          <p:nvPr/>
        </p:nvPicPr>
        <p:blipFill rotWithShape="1">
          <a:blip r:embed="rId4">
            <a:alphaModFix/>
          </a:blip>
          <a:srcRect/>
          <a:stretch/>
        </p:blipFill>
        <p:spPr>
          <a:xfrm rot="2266813">
            <a:off x="6665551" y="1337996"/>
            <a:ext cx="775185" cy="486975"/>
          </a:xfrm>
          <a:prstGeom prst="rect">
            <a:avLst/>
          </a:prstGeom>
          <a:noFill/>
          <a:ln>
            <a:noFill/>
          </a:ln>
        </p:spPr>
      </p:pic>
      <p:sp>
        <p:nvSpPr>
          <p:cNvPr id="58" name="Google Shape;58;p16"/>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5">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59" name="Google Shape;59;p16"/>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60" name="Google Shape;60;p16"/>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6">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a:p>
        </p:txBody>
      </p:sp>
      <p:pic>
        <p:nvPicPr>
          <p:cNvPr id="61" name="Google Shape;61;p16" descr="A picture containing logo&#10;&#10;Description automatically generated"/>
          <p:cNvPicPr preferRelativeResize="0"/>
          <p:nvPr/>
        </p:nvPicPr>
        <p:blipFill rotWithShape="1">
          <a:blip r:embed="rId7">
            <a:alphaModFix/>
          </a:blip>
          <a:srcRect/>
          <a:stretch/>
        </p:blipFill>
        <p:spPr>
          <a:xfrm>
            <a:off x="5486400" y="2805726"/>
            <a:ext cx="3650996" cy="2338347"/>
          </a:xfrm>
          <a:prstGeom prst="rect">
            <a:avLst/>
          </a:prstGeom>
          <a:noFill/>
          <a:ln>
            <a:noFill/>
          </a:ln>
        </p:spPr>
      </p:pic>
      <p:pic>
        <p:nvPicPr>
          <p:cNvPr id="62" name="Google Shape;62;p16" descr="Shape&#10;&#10;Description automatically generated with medium confidence"/>
          <p:cNvPicPr preferRelativeResize="0"/>
          <p:nvPr/>
        </p:nvPicPr>
        <p:blipFill rotWithShape="1">
          <a:blip r:embed="rId8">
            <a:alphaModFix/>
          </a:blip>
          <a:srcRect/>
          <a:stretch/>
        </p:blipFill>
        <p:spPr>
          <a:xfrm>
            <a:off x="7146073" y="-15778"/>
            <a:ext cx="1999197" cy="300837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3"/>
        <p:cNvGrpSpPr/>
        <p:nvPr/>
      </p:nvGrpSpPr>
      <p:grpSpPr>
        <a:xfrm>
          <a:off x="0" y="0"/>
          <a:ext cx="0" cy="0"/>
          <a:chOff x="0" y="0"/>
          <a:chExt cx="0" cy="0"/>
        </a:xfrm>
      </p:grpSpPr>
      <p:sp>
        <p:nvSpPr>
          <p:cNvPr id="64" name="Google Shape;64;p1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5" name="Google Shape;65;p1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66" name="Google Shape;66;p1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67" name="Google Shape;67;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8"/>
        <p:cNvGrpSpPr/>
        <p:nvPr/>
      </p:nvGrpSpPr>
      <p:grpSpPr>
        <a:xfrm>
          <a:off x="0" y="0"/>
          <a:ext cx="0" cy="0"/>
          <a:chOff x="0" y="0"/>
          <a:chExt cx="0" cy="0"/>
        </a:xfrm>
      </p:grpSpPr>
      <p:sp>
        <p:nvSpPr>
          <p:cNvPr id="69" name="Google Shape;69;p18"/>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0" name="Google Shape;70;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53.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54.png"/></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5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133" name="Google Shape;133;p5"/>
              <p:cNvGraphicFramePr/>
              <p:nvPr>
                <p:extLst>
                  <p:ext uri="{D42A27DB-BD31-4B8C-83A1-F6EECF244321}">
                    <p14:modId xmlns:p14="http://schemas.microsoft.com/office/powerpoint/2010/main" val="743867772"/>
                  </p:ext>
                </p:extLst>
              </p:nvPr>
            </p:nvGraphicFramePr>
            <p:xfrm>
              <a:off x="465363" y="2190750"/>
              <a:ext cx="8017330" cy="2029908"/>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−6</m:t>
                              </m:r>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𝑥</m:t>
                              </m:r>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−3</m:t>
                              </m:r>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𝑦</m:t>
                              </m:r>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+5</m:t>
                              </m:r>
                            </m:oMath>
                          </a14:m>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B)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6</m:t>
                              </m:r>
                              <m:r>
                                <a:rPr lang="en-GB" sz="1600" b="0" i="1" u="none" strike="noStrike" cap="none" smtClean="0">
                                  <a:latin typeface="Cambria Math" panose="02040503050406030204" pitchFamily="18" charset="0"/>
                                  <a:cs typeface="Times New Roman" panose="02020603050405020304" pitchFamily="18" charset="0"/>
                                </a:rPr>
                                <m:t>𝑥</m:t>
                              </m:r>
                              <m:r>
                                <a:rPr lang="en-GB" sz="1600" b="0" i="1" u="none" strike="noStrike" cap="none" smtClean="0">
                                  <a:latin typeface="Cambria Math" panose="02040503050406030204" pitchFamily="18" charset="0"/>
                                  <a:cs typeface="Times New Roman" panose="02020603050405020304" pitchFamily="18" charset="0"/>
                                </a:rPr>
                                <m:t>−3</m:t>
                              </m:r>
                              <m:r>
                                <a:rPr lang="en-GB" sz="1600" b="0" i="1" u="none" strike="noStrike" cap="none" smtClean="0">
                                  <a:latin typeface="Cambria Math" panose="02040503050406030204" pitchFamily="18" charset="0"/>
                                  <a:cs typeface="Times New Roman" panose="02020603050405020304" pitchFamily="18" charset="0"/>
                                </a:rPr>
                                <m:t>𝑦</m:t>
                              </m:r>
                              <m:r>
                                <a:rPr lang="en-GB" sz="1600" b="0" i="1" u="none" strike="noStrike" cap="none" smtClean="0">
                                  <a:latin typeface="Cambria Math" panose="02040503050406030204" pitchFamily="18" charset="0"/>
                                  <a:cs typeface="Times New Roman" panose="02020603050405020304" pitchFamily="18" charset="0"/>
                                </a:rPr>
                                <m:t>+5</m:t>
                              </m:r>
                            </m:oMath>
                          </a14:m>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−6</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𝑥𝑦</m:t>
                              </m:r>
                            </m:oMath>
                          </a14:m>
                          <a:endParaRPr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D)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8</m:t>
                              </m:r>
                              <m:r>
                                <a:rPr lang="en-GB" sz="1600" b="0" i="1" u="none" strike="noStrike" cap="none" smtClean="0">
                                  <a:latin typeface="Cambria Math" panose="02040503050406030204" pitchFamily="18" charset="0"/>
                                  <a:cs typeface="Times New Roman" panose="02020603050405020304" pitchFamily="18" charset="0"/>
                                </a:rPr>
                                <m:t>𝑥</m:t>
                              </m:r>
                              <m:r>
                                <a:rPr lang="en-GB" sz="1600" b="0" i="1" u="none" strike="noStrike" cap="none" smtClean="0">
                                  <a:latin typeface="Cambria Math" panose="02040503050406030204" pitchFamily="18" charset="0"/>
                                  <a:cs typeface="Times New Roman" panose="02020603050405020304" pitchFamily="18" charset="0"/>
                                </a:rPr>
                                <m:t>−3</m:t>
                              </m:r>
                              <m:r>
                                <a:rPr lang="en-GB" sz="1600" b="0" i="1" u="none" strike="noStrike" cap="none" smtClean="0">
                                  <a:latin typeface="Cambria Math" panose="02040503050406030204" pitchFamily="18" charset="0"/>
                                  <a:cs typeface="Times New Roman" panose="02020603050405020304" pitchFamily="18" charset="0"/>
                                </a:rPr>
                                <m:t>𝑦</m:t>
                              </m:r>
                              <m:r>
                                <a:rPr lang="en-GB" sz="1600" b="0" i="1" u="none" strike="noStrike" cap="none" smtClean="0">
                                  <a:latin typeface="Cambria Math" panose="02040503050406030204" pitchFamily="18" charset="0"/>
                                  <a:cs typeface="Times New Roman" panose="02020603050405020304" pitchFamily="18" charset="0"/>
                                </a:rPr>
                                <m:t>+5</m:t>
                              </m:r>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133" name="Google Shape;133;p5"/>
              <p:cNvGraphicFramePr/>
              <p:nvPr>
                <p:extLst>
                  <p:ext uri="{D42A27DB-BD31-4B8C-83A1-F6EECF244321}">
                    <p14:modId xmlns:p14="http://schemas.microsoft.com/office/powerpoint/2010/main" val="743867772"/>
                  </p:ext>
                </p:extLst>
              </p:nvPr>
            </p:nvGraphicFramePr>
            <p:xfrm>
              <a:off x="465363" y="2190750"/>
              <a:ext cx="8017330" cy="2029908"/>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52" t="-599" r="-100304" b="-100599"/>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52" t="-599" r="-304" b="-100599"/>
                          </a:stretch>
                        </a:blipFill>
                      </a:tcPr>
                    </a:tc>
                    <a:extLst>
                      <a:ext uri="{0D108BD9-81ED-4DB2-BD59-A6C34878D82A}">
                        <a16:rowId xmlns:a16="http://schemas.microsoft.com/office/drawing/2014/main" val="10000"/>
                      </a:ext>
                    </a:extLst>
                  </a:tr>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52" t="-100599" r="-100304" b="-599"/>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52" t="-100599" r="-304" b="-599"/>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B6690151-ABB1-F74C-DCEC-6714634804EE}"/>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7"/>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4−3</m:t>
                    </m:r>
                    <m:r>
                      <a:rPr lang="en-GB" sz="2300" b="0" i="1" smtClean="0">
                        <a:latin typeface="Cambria Math" panose="02040503050406030204" pitchFamily="18" charset="0"/>
                      </a:rPr>
                      <m:t>𝑦</m:t>
                    </m:r>
                    <m:r>
                      <a:rPr lang="en-GB" sz="2300" b="0" i="1" smtClean="0">
                        <a:latin typeface="Cambria Math" panose="02040503050406030204" pitchFamily="18" charset="0"/>
                      </a:rPr>
                      <m:t>+</m:t>
                    </m:r>
                    <m:r>
                      <a:rPr lang="en-GB" sz="2300" b="0" i="1" smtClean="0">
                        <a:latin typeface="Cambria Math" panose="02040503050406030204" pitchFamily="18" charset="0"/>
                      </a:rPr>
                      <m:t>𝑥</m:t>
                    </m:r>
                    <m:r>
                      <a:rPr lang="en-GB" sz="2300" b="0" i="1" smtClean="0">
                        <a:latin typeface="Cambria Math" panose="02040503050406030204" pitchFamily="18" charset="0"/>
                      </a:rPr>
                      <m:t>+1−7</m:t>
                    </m:r>
                    <m:r>
                      <a:rPr lang="en-GB" sz="2300" b="0" i="1" smtClean="0">
                        <a:latin typeface="Cambria Math" panose="02040503050406030204" pitchFamily="18" charset="0"/>
                      </a:rPr>
                      <m:t>𝑥</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B6690151-ABB1-F74C-DCEC-6714634804EE}"/>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4"/>
                <a:stretch>
                  <a:fillRect l="-548" t="-4459" b="-3185"/>
                </a:stretch>
              </a:blipFill>
            </p:spPr>
            <p:txBody>
              <a:bodyPr/>
              <a:lstStyle/>
              <a:p>
                <a:r>
                  <a:rPr lang="en-GB">
                    <a:noFill/>
                  </a:rPr>
                  <a:t> </a:t>
                </a:r>
              </a:p>
            </p:txBody>
          </p:sp>
        </mc:Fallback>
      </mc:AlternateContent>
    </p:spTree>
    <p:extLst>
      <p:ext uri="{BB962C8B-B14F-4D97-AF65-F5344CB8AC3E}">
        <p14:creationId xmlns:p14="http://schemas.microsoft.com/office/powerpoint/2010/main" val="25982172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D72E152C-BC5F-ECA2-39F0-E788960BA753}"/>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8"/>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5</m:t>
                    </m:r>
                    <m:r>
                      <a:rPr lang="en-GB" sz="2300" b="0" i="1" smtClean="0">
                        <a:latin typeface="Cambria Math" panose="02040503050406030204" pitchFamily="18" charset="0"/>
                      </a:rPr>
                      <m:t>𝑚</m:t>
                    </m:r>
                    <m:r>
                      <a:rPr lang="en-GB" sz="2300" b="0" i="1" smtClean="0">
                        <a:latin typeface="Cambria Math" panose="02040503050406030204" pitchFamily="18" charset="0"/>
                      </a:rPr>
                      <m:t>+7</m:t>
                    </m:r>
                    <m:sSup>
                      <m:sSupPr>
                        <m:ctrlPr>
                          <a:rPr lang="en-GB" sz="2300" b="0" i="1" smtClean="0">
                            <a:latin typeface="Cambria Math" panose="02040503050406030204" pitchFamily="18" charset="0"/>
                          </a:rPr>
                        </m:ctrlPr>
                      </m:sSupPr>
                      <m:e>
                        <m:r>
                          <a:rPr lang="en-GB" sz="2300" b="0" i="1" smtClean="0">
                            <a:latin typeface="Cambria Math" panose="02040503050406030204" pitchFamily="18" charset="0"/>
                          </a:rPr>
                          <m:t>𝑚</m:t>
                        </m:r>
                      </m:e>
                      <m:sup>
                        <m:r>
                          <a:rPr lang="en-GB" sz="2300" b="0" i="1" smtClean="0">
                            <a:latin typeface="Cambria Math" panose="02040503050406030204" pitchFamily="18" charset="0"/>
                          </a:rPr>
                          <m:t>2</m:t>
                        </m:r>
                      </m:sup>
                    </m:sSup>
                    <m:r>
                      <a:rPr lang="en-GB" sz="2300" b="0" i="1" smtClean="0">
                        <a:latin typeface="Cambria Math" panose="02040503050406030204" pitchFamily="18" charset="0"/>
                      </a:rPr>
                      <m:t>−3+</m:t>
                    </m:r>
                    <m:r>
                      <a:rPr lang="en-GB" sz="2300" b="0" i="1" smtClean="0">
                        <a:latin typeface="Cambria Math" panose="02040503050406030204" pitchFamily="18" charset="0"/>
                      </a:rPr>
                      <m:t>𝑚</m:t>
                    </m:r>
                    <m:r>
                      <a:rPr lang="en-GB" sz="2300" b="0" i="1" smtClean="0">
                        <a:latin typeface="Cambria Math" panose="02040503050406030204" pitchFamily="18" charset="0"/>
                      </a:rPr>
                      <m:t>−2</m:t>
                    </m:r>
                    <m:sSup>
                      <m:sSupPr>
                        <m:ctrlPr>
                          <a:rPr lang="en-GB" sz="2300" b="0" i="1" smtClean="0">
                            <a:latin typeface="Cambria Math" panose="02040503050406030204" pitchFamily="18" charset="0"/>
                          </a:rPr>
                        </m:ctrlPr>
                      </m:sSupPr>
                      <m:e>
                        <m:r>
                          <a:rPr lang="en-GB" sz="2300" b="0" i="1" smtClean="0">
                            <a:latin typeface="Cambria Math" panose="02040503050406030204" pitchFamily="18" charset="0"/>
                          </a:rPr>
                          <m:t>𝑚</m:t>
                        </m:r>
                      </m:e>
                      <m:sup>
                        <m:r>
                          <a:rPr lang="en-GB" sz="2300" b="0" i="1" smtClean="0">
                            <a:latin typeface="Cambria Math" panose="02040503050406030204" pitchFamily="18" charset="0"/>
                          </a:rPr>
                          <m:t>2</m:t>
                        </m:r>
                      </m:sup>
                    </m:sSup>
                  </m:oMath>
                </a14:m>
                <a:endParaRPr lang="en-GB" sz="2300" dirty="0">
                  <a:latin typeface="Nunito Sans" pitchFamily="2" charset="0"/>
                </a:endParaRPr>
              </a:p>
            </p:txBody>
          </p:sp>
        </mc:Choice>
        <mc:Fallback>
          <p:sp>
            <p:nvSpPr>
              <p:cNvPr id="4" name="TextBox 3">
                <a:extLst>
                  <a:ext uri="{FF2B5EF4-FFF2-40B4-BE49-F238E27FC236}">
                    <a16:creationId xmlns:a16="http://schemas.microsoft.com/office/drawing/2014/main" id="{D72E152C-BC5F-ECA2-39F0-E788960BA753}"/>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5" name="Google Shape;133;p5">
                <a:extLst>
                  <a:ext uri="{FF2B5EF4-FFF2-40B4-BE49-F238E27FC236}">
                    <a16:creationId xmlns:a16="http://schemas.microsoft.com/office/drawing/2014/main" id="{60AFFE69-EB9E-C609-5AE5-0DE13F0569A2}"/>
                  </a:ext>
                </a:extLst>
              </p:cNvPr>
              <p:cNvGraphicFramePr/>
              <p:nvPr>
                <p:extLst>
                  <p:ext uri="{D42A27DB-BD31-4B8C-83A1-F6EECF244321}">
                    <p14:modId xmlns:p14="http://schemas.microsoft.com/office/powerpoint/2010/main" val="4253128050"/>
                  </p:ext>
                </p:extLst>
              </p:nvPr>
            </p:nvGraphicFramePr>
            <p:xfrm>
              <a:off x="465363" y="2190750"/>
              <a:ext cx="8017330" cy="2029908"/>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11</m:t>
                              </m:r>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𝑚</m:t>
                              </m:r>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−3</m:t>
                              </m:r>
                            </m:oMath>
                          </a14:m>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B)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11</m:t>
                              </m:r>
                              <m:sSup>
                                <m:sSupPr>
                                  <m:ctrlPr>
                                    <a:rPr lang="en-GB" sz="1600" b="0" i="1" u="none" strike="noStrike" cap="none" smtClean="0">
                                      <a:latin typeface="Cambria Math" panose="02040503050406030204" pitchFamily="18" charset="0"/>
                                      <a:cs typeface="Times New Roman" panose="02020603050405020304" pitchFamily="18" charset="0"/>
                                    </a:rPr>
                                  </m:ctrlPr>
                                </m:sSupPr>
                                <m:e>
                                  <m:r>
                                    <a:rPr lang="en-GB" sz="1600" b="0" i="1" u="none" strike="noStrike" cap="none" smtClean="0">
                                      <a:latin typeface="Cambria Math" panose="02040503050406030204" pitchFamily="18" charset="0"/>
                                      <a:cs typeface="Times New Roman" panose="02020603050405020304" pitchFamily="18" charset="0"/>
                                    </a:rPr>
                                    <m:t>𝑚</m:t>
                                  </m:r>
                                </m:e>
                                <m:sup>
                                  <m:r>
                                    <a:rPr lang="en-GB" sz="1600" b="0" i="1" u="none" strike="noStrike" cap="none" smtClean="0">
                                      <a:latin typeface="Cambria Math" panose="02040503050406030204" pitchFamily="18" charset="0"/>
                                      <a:cs typeface="Times New Roman" panose="02020603050405020304" pitchFamily="18" charset="0"/>
                                    </a:rPr>
                                    <m:t>3</m:t>
                                  </m:r>
                                </m:sup>
                              </m:sSup>
                              <m:r>
                                <a:rPr lang="en-GB" sz="1600" b="0" i="1" u="none" strike="noStrike" cap="none" smtClean="0">
                                  <a:latin typeface="Cambria Math" panose="02040503050406030204" pitchFamily="18" charset="0"/>
                                  <a:cs typeface="Times New Roman" panose="02020603050405020304" pitchFamily="18" charset="0"/>
                                </a:rPr>
                                <m:t>−3</m:t>
                              </m:r>
                            </m:oMath>
                          </a14:m>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5</m:t>
                              </m:r>
                              <m:sSup>
                                <m:sSupPr>
                                  <m:ctrlP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ctrlPr>
                                </m:sSupPr>
                                <m:e>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𝑚</m:t>
                                  </m:r>
                                </m:e>
                                <m:sup>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2</m:t>
                                  </m:r>
                                </m:sup>
                              </m:sSup>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+6</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𝑚</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−3</m:t>
                              </m:r>
                            </m:oMath>
                          </a14:m>
                          <a:endParaRPr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D)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9</m:t>
                              </m:r>
                              <m:sSup>
                                <m:sSupPr>
                                  <m:ctrlPr>
                                    <a:rPr lang="en-GB" sz="1600" b="0" i="1" u="none" strike="noStrike" cap="none" smtClean="0">
                                      <a:latin typeface="Cambria Math" panose="02040503050406030204" pitchFamily="18" charset="0"/>
                                      <a:cs typeface="Times New Roman" panose="02020603050405020304" pitchFamily="18" charset="0"/>
                                    </a:rPr>
                                  </m:ctrlPr>
                                </m:sSupPr>
                                <m:e>
                                  <m:r>
                                    <a:rPr lang="en-GB" sz="1600" b="0" i="1" u="none" strike="noStrike" cap="none" smtClean="0">
                                      <a:latin typeface="Cambria Math" panose="02040503050406030204" pitchFamily="18" charset="0"/>
                                      <a:cs typeface="Times New Roman" panose="02020603050405020304" pitchFamily="18" charset="0"/>
                                    </a:rPr>
                                    <m:t>𝑚</m:t>
                                  </m:r>
                                </m:e>
                                <m:sup>
                                  <m:r>
                                    <a:rPr lang="en-GB" sz="1600" b="0" i="1" u="none" strike="noStrike" cap="none" smtClean="0">
                                      <a:latin typeface="Cambria Math" panose="02040503050406030204" pitchFamily="18" charset="0"/>
                                      <a:cs typeface="Times New Roman" panose="02020603050405020304" pitchFamily="18" charset="0"/>
                                    </a:rPr>
                                    <m:t>2</m:t>
                                  </m:r>
                                </m:sup>
                              </m:sSup>
                              <m:r>
                                <a:rPr lang="en-GB" sz="1600" b="0" i="1" u="none" strike="noStrike" cap="none" smtClean="0">
                                  <a:latin typeface="Cambria Math" panose="02040503050406030204" pitchFamily="18" charset="0"/>
                                  <a:cs typeface="Times New Roman" panose="02020603050405020304" pitchFamily="18" charset="0"/>
                                </a:rPr>
                                <m:t>+6</m:t>
                              </m:r>
                              <m:r>
                                <a:rPr lang="en-GB" sz="1600" b="0" i="1" u="none" strike="noStrike" cap="none" smtClean="0">
                                  <a:latin typeface="Cambria Math" panose="02040503050406030204" pitchFamily="18" charset="0"/>
                                  <a:cs typeface="Times New Roman" panose="02020603050405020304" pitchFamily="18" charset="0"/>
                                </a:rPr>
                                <m:t>𝑚</m:t>
                              </m:r>
                              <m:r>
                                <a:rPr lang="en-GB" sz="1600" b="0" i="1" u="none" strike="noStrike" cap="none" smtClean="0">
                                  <a:latin typeface="Cambria Math" panose="02040503050406030204" pitchFamily="18" charset="0"/>
                                  <a:cs typeface="Times New Roman" panose="02020603050405020304" pitchFamily="18" charset="0"/>
                                </a:rPr>
                                <m:t>−3</m:t>
                              </m:r>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133;p5">
                <a:extLst>
                  <a:ext uri="{FF2B5EF4-FFF2-40B4-BE49-F238E27FC236}">
                    <a16:creationId xmlns:a16="http://schemas.microsoft.com/office/drawing/2014/main" id="{60AFFE69-EB9E-C609-5AE5-0DE13F0569A2}"/>
                  </a:ext>
                </a:extLst>
              </p:cNvPr>
              <p:cNvGraphicFramePr/>
              <p:nvPr>
                <p:extLst>
                  <p:ext uri="{D42A27DB-BD31-4B8C-83A1-F6EECF244321}">
                    <p14:modId xmlns:p14="http://schemas.microsoft.com/office/powerpoint/2010/main" val="4253128050"/>
                  </p:ext>
                </p:extLst>
              </p:nvPr>
            </p:nvGraphicFramePr>
            <p:xfrm>
              <a:off x="465363" y="2190750"/>
              <a:ext cx="8017330" cy="2029908"/>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599" r="-100304" b="-100599"/>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599" r="-304" b="-100599"/>
                          </a:stretch>
                        </a:blipFill>
                      </a:tcPr>
                    </a:tc>
                    <a:extLst>
                      <a:ext uri="{0D108BD9-81ED-4DB2-BD59-A6C34878D82A}">
                        <a16:rowId xmlns:a16="http://schemas.microsoft.com/office/drawing/2014/main" val="10000"/>
                      </a:ext>
                    </a:extLst>
                  </a:tr>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00599" r="-100304" b="-599"/>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100599" r="-304" b="-599"/>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060262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8A1FF982-EBB9-504F-D9EA-672E306F2D3D}"/>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9"/>
                </a:pPr>
                <a:r>
                  <a:rPr lang="en-GB" sz="1600" dirty="0">
                    <a:latin typeface="Nunito Sans" pitchFamily="2" charset="0"/>
                  </a:rPr>
                  <a:t>Simplify by writing as a single term:</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2</m:t>
                    </m:r>
                    <m:r>
                      <a:rPr lang="en-GB" sz="2300" b="0" i="1" smtClean="0">
                        <a:latin typeface="Cambria Math" panose="02040503050406030204" pitchFamily="18" charset="0"/>
                      </a:rPr>
                      <m:t>𝑔</m:t>
                    </m:r>
                    <m:r>
                      <a:rPr lang="en-GB" sz="2300" b="0" i="1" smtClean="0">
                        <a:latin typeface="Cambria Math" panose="02040503050406030204" pitchFamily="18" charset="0"/>
                      </a:rPr>
                      <m:t>×5</m:t>
                    </m:r>
                    <m:r>
                      <a:rPr lang="en-GB" sz="2300" b="0" i="1" smtClean="0">
                        <a:latin typeface="Cambria Math" panose="02040503050406030204" pitchFamily="18" charset="0"/>
                      </a:rPr>
                      <m:t>h</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8A1FF982-EBB9-504F-D9EA-672E306F2D3D}"/>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b="-3185"/>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3" name="Google Shape;133;p5">
                <a:extLst>
                  <a:ext uri="{FF2B5EF4-FFF2-40B4-BE49-F238E27FC236}">
                    <a16:creationId xmlns:a16="http://schemas.microsoft.com/office/drawing/2014/main" id="{718BF8F0-A58E-8A94-6DE5-5E15F0F76AF8}"/>
                  </a:ext>
                </a:extLst>
              </p:cNvPr>
              <p:cNvGraphicFramePr/>
              <p:nvPr>
                <p:extLst>
                  <p:ext uri="{D42A27DB-BD31-4B8C-83A1-F6EECF244321}">
                    <p14:modId xmlns:p14="http://schemas.microsoft.com/office/powerpoint/2010/main" val="3022997106"/>
                  </p:ext>
                </p:extLst>
              </p:nvPr>
            </p:nvGraphicFramePr>
            <p:xfrm>
              <a:off x="465363" y="2190750"/>
              <a:ext cx="8017330" cy="2029908"/>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7</m:t>
                              </m:r>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𝑔h</m:t>
                              </m:r>
                            </m:oMath>
                          </a14:m>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B)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10</m:t>
                              </m:r>
                              <m:r>
                                <a:rPr lang="en-GB" sz="1600" b="0" i="1" u="none" strike="noStrike" cap="none" smtClean="0">
                                  <a:latin typeface="Cambria Math" panose="02040503050406030204" pitchFamily="18" charset="0"/>
                                  <a:cs typeface="Times New Roman" panose="02020603050405020304" pitchFamily="18" charset="0"/>
                                </a:rPr>
                                <m:t>𝑔h</m:t>
                              </m:r>
                            </m:oMath>
                          </a14:m>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25</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𝑔h</m:t>
                              </m:r>
                            </m:oMath>
                          </a14:m>
                          <a:endParaRPr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D)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2</m:t>
                              </m:r>
                              <m:r>
                                <a:rPr lang="en-GB" sz="1600" b="0" i="1" u="none" strike="noStrike" cap="none" smtClean="0">
                                  <a:latin typeface="Cambria Math" panose="02040503050406030204" pitchFamily="18" charset="0"/>
                                  <a:cs typeface="Times New Roman" panose="02020603050405020304" pitchFamily="18" charset="0"/>
                                </a:rPr>
                                <m:t>𝑔</m:t>
                              </m:r>
                              <m:r>
                                <a:rPr lang="en-GB" sz="1600" b="0" i="1" u="none" strike="noStrike" cap="none" smtClean="0">
                                  <a:latin typeface="Cambria Math" panose="02040503050406030204" pitchFamily="18" charset="0"/>
                                  <a:cs typeface="Times New Roman" panose="02020603050405020304" pitchFamily="18" charset="0"/>
                                </a:rPr>
                                <m:t>5</m:t>
                              </m:r>
                              <m:r>
                                <a:rPr lang="en-GB" sz="1600" b="0" i="1" u="none" strike="noStrike" cap="none" smtClean="0">
                                  <a:latin typeface="Cambria Math" panose="02040503050406030204" pitchFamily="18" charset="0"/>
                                  <a:cs typeface="Times New Roman" panose="02020603050405020304" pitchFamily="18" charset="0"/>
                                </a:rPr>
                                <m:t>h</m:t>
                              </m:r>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33;p5">
                <a:extLst>
                  <a:ext uri="{FF2B5EF4-FFF2-40B4-BE49-F238E27FC236}">
                    <a16:creationId xmlns:a16="http://schemas.microsoft.com/office/drawing/2014/main" id="{718BF8F0-A58E-8A94-6DE5-5E15F0F76AF8}"/>
                  </a:ext>
                </a:extLst>
              </p:cNvPr>
              <p:cNvGraphicFramePr/>
              <p:nvPr>
                <p:extLst>
                  <p:ext uri="{D42A27DB-BD31-4B8C-83A1-F6EECF244321}">
                    <p14:modId xmlns:p14="http://schemas.microsoft.com/office/powerpoint/2010/main" val="3022997106"/>
                  </p:ext>
                </p:extLst>
              </p:nvPr>
            </p:nvGraphicFramePr>
            <p:xfrm>
              <a:off x="465363" y="2190750"/>
              <a:ext cx="8017330" cy="2029908"/>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599" r="-100304" b="-100599"/>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599" r="-304" b="-100599"/>
                          </a:stretch>
                        </a:blipFill>
                      </a:tcPr>
                    </a:tc>
                    <a:extLst>
                      <a:ext uri="{0D108BD9-81ED-4DB2-BD59-A6C34878D82A}">
                        <a16:rowId xmlns:a16="http://schemas.microsoft.com/office/drawing/2014/main" val="10000"/>
                      </a:ext>
                    </a:extLst>
                  </a:tr>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00599" r="-100304" b="-599"/>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100599" r="-304" b="-599"/>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1978254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C017CC9A-9CF1-1041-3C48-35BCF956B36A}"/>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10"/>
                </a:pPr>
                <a:r>
                  <a:rPr lang="en-GB" sz="1600" dirty="0">
                    <a:latin typeface="Nunito Sans" pitchFamily="2" charset="0"/>
                  </a:rPr>
                  <a:t>Simplify by writing as a single term:</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3</m:t>
                    </m:r>
                    <m:r>
                      <a:rPr lang="en-GB" sz="2300" b="0" i="1" smtClean="0">
                        <a:latin typeface="Cambria Math" panose="02040503050406030204" pitchFamily="18" charset="0"/>
                      </a:rPr>
                      <m:t>𝑎</m:t>
                    </m:r>
                    <m:r>
                      <a:rPr lang="en-GB" sz="2300" b="0" i="1" smtClean="0">
                        <a:latin typeface="Cambria Math" panose="02040503050406030204" pitchFamily="18" charset="0"/>
                      </a:rPr>
                      <m:t>×2</m:t>
                    </m:r>
                    <m:r>
                      <a:rPr lang="en-GB" sz="2300" b="0" i="1" smtClean="0">
                        <a:latin typeface="Cambria Math" panose="02040503050406030204" pitchFamily="18" charset="0"/>
                      </a:rPr>
                      <m:t>𝑏</m:t>
                    </m:r>
                    <m:r>
                      <a:rPr lang="en-GB" sz="2300" b="0" i="1" smtClean="0">
                        <a:latin typeface="Cambria Math" panose="02040503050406030204" pitchFamily="18" charset="0"/>
                      </a:rPr>
                      <m:t>×3</m:t>
                    </m:r>
                    <m:r>
                      <a:rPr lang="en-GB" sz="2300" b="0" i="1" smtClean="0">
                        <a:latin typeface="Cambria Math" panose="02040503050406030204" pitchFamily="18" charset="0"/>
                      </a:rPr>
                      <m:t>𝑏</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C017CC9A-9CF1-1041-3C48-35BCF956B36A}"/>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3" name="Google Shape;133;p5">
                <a:extLst>
                  <a:ext uri="{FF2B5EF4-FFF2-40B4-BE49-F238E27FC236}">
                    <a16:creationId xmlns:a16="http://schemas.microsoft.com/office/drawing/2014/main" id="{7378A79D-7877-E1C2-6E87-07280882A8A1}"/>
                  </a:ext>
                </a:extLst>
              </p:cNvPr>
              <p:cNvGraphicFramePr/>
              <p:nvPr>
                <p:extLst>
                  <p:ext uri="{D42A27DB-BD31-4B8C-83A1-F6EECF244321}">
                    <p14:modId xmlns:p14="http://schemas.microsoft.com/office/powerpoint/2010/main" val="435658576"/>
                  </p:ext>
                </p:extLst>
              </p:nvPr>
            </p:nvGraphicFramePr>
            <p:xfrm>
              <a:off x="465363" y="2190750"/>
              <a:ext cx="8017330" cy="2029908"/>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8</m:t>
                              </m:r>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𝑎𝑏</m:t>
                              </m:r>
                            </m:oMath>
                          </a14:m>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B)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18</m:t>
                              </m:r>
                              <m:r>
                                <a:rPr lang="en-GB" sz="1600" b="0" i="1" u="none" strike="noStrike" cap="none" smtClean="0">
                                  <a:latin typeface="Cambria Math" panose="02040503050406030204" pitchFamily="18" charset="0"/>
                                  <a:cs typeface="Times New Roman" panose="02020603050405020304" pitchFamily="18" charset="0"/>
                                </a:rPr>
                                <m:t>𝑎𝑏</m:t>
                              </m:r>
                            </m:oMath>
                          </a14:m>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18</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𝑎</m:t>
                              </m:r>
                              <m:sSup>
                                <m:sSupPr>
                                  <m:ctrlP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ctrlPr>
                                </m:sSupPr>
                                <m:e>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𝑏</m:t>
                                  </m:r>
                                </m:e>
                                <m:sup>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2</m:t>
                                  </m:r>
                                </m:sup>
                              </m:sSup>
                            </m:oMath>
                          </a14:m>
                          <a:endParaRPr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D)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3</m:t>
                              </m:r>
                              <m:r>
                                <a:rPr lang="en-GB" sz="1600" b="0" i="1" u="none" strike="noStrike" cap="none" smtClean="0">
                                  <a:latin typeface="Cambria Math" panose="02040503050406030204" pitchFamily="18" charset="0"/>
                                  <a:cs typeface="Times New Roman" panose="02020603050405020304" pitchFamily="18" charset="0"/>
                                </a:rPr>
                                <m:t>𝑎</m:t>
                              </m:r>
                              <m:r>
                                <a:rPr lang="en-GB" sz="1600" b="0" i="1" u="none" strike="noStrike" cap="none" smtClean="0">
                                  <a:latin typeface="Cambria Math" panose="02040503050406030204" pitchFamily="18" charset="0"/>
                                  <a:cs typeface="Times New Roman" panose="02020603050405020304" pitchFamily="18" charset="0"/>
                                </a:rPr>
                                <m:t>2</m:t>
                              </m:r>
                              <m:r>
                                <a:rPr lang="en-GB" sz="1600" b="0" i="1" u="none" strike="noStrike" cap="none" smtClean="0">
                                  <a:latin typeface="Cambria Math" panose="02040503050406030204" pitchFamily="18" charset="0"/>
                                  <a:cs typeface="Times New Roman" panose="02020603050405020304" pitchFamily="18" charset="0"/>
                                </a:rPr>
                                <m:t>𝑏</m:t>
                              </m:r>
                              <m:r>
                                <a:rPr lang="en-GB" sz="1600" b="0" i="1" u="none" strike="noStrike" cap="none" smtClean="0">
                                  <a:latin typeface="Cambria Math" panose="02040503050406030204" pitchFamily="18" charset="0"/>
                                  <a:cs typeface="Times New Roman" panose="02020603050405020304" pitchFamily="18" charset="0"/>
                                </a:rPr>
                                <m:t>3</m:t>
                              </m:r>
                              <m:r>
                                <a:rPr lang="en-GB" sz="1600" b="0" i="1" u="none" strike="noStrike" cap="none" smtClean="0">
                                  <a:latin typeface="Cambria Math" panose="02040503050406030204" pitchFamily="18" charset="0"/>
                                  <a:cs typeface="Times New Roman" panose="02020603050405020304" pitchFamily="18" charset="0"/>
                                </a:rPr>
                                <m:t>𝑏</m:t>
                              </m:r>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33;p5">
                <a:extLst>
                  <a:ext uri="{FF2B5EF4-FFF2-40B4-BE49-F238E27FC236}">
                    <a16:creationId xmlns:a16="http://schemas.microsoft.com/office/drawing/2014/main" id="{7378A79D-7877-E1C2-6E87-07280882A8A1}"/>
                  </a:ext>
                </a:extLst>
              </p:cNvPr>
              <p:cNvGraphicFramePr/>
              <p:nvPr>
                <p:extLst>
                  <p:ext uri="{D42A27DB-BD31-4B8C-83A1-F6EECF244321}">
                    <p14:modId xmlns:p14="http://schemas.microsoft.com/office/powerpoint/2010/main" val="435658576"/>
                  </p:ext>
                </p:extLst>
              </p:nvPr>
            </p:nvGraphicFramePr>
            <p:xfrm>
              <a:off x="465363" y="2190750"/>
              <a:ext cx="8017330" cy="2029908"/>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599" r="-100304" b="-100599"/>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599" r="-304" b="-100599"/>
                          </a:stretch>
                        </a:blipFill>
                      </a:tcPr>
                    </a:tc>
                    <a:extLst>
                      <a:ext uri="{0D108BD9-81ED-4DB2-BD59-A6C34878D82A}">
                        <a16:rowId xmlns:a16="http://schemas.microsoft.com/office/drawing/2014/main" val="10000"/>
                      </a:ext>
                    </a:extLst>
                  </a:tr>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00599" r="-100304" b="-599"/>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100599" r="-304" b="-599"/>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3832142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F87CA809-B336-B7FB-8462-F08F84715B0F}"/>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11"/>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𝑚</m:t>
                    </m:r>
                    <m:r>
                      <a:rPr lang="en-GB" sz="2300" b="0" i="1" smtClean="0">
                        <a:latin typeface="Cambria Math" panose="02040503050406030204" pitchFamily="18" charset="0"/>
                      </a:rPr>
                      <m:t>×</m:t>
                    </m:r>
                    <m:r>
                      <a:rPr lang="en-GB" sz="2300" b="0" i="1" smtClean="0">
                        <a:latin typeface="Cambria Math" panose="02040503050406030204" pitchFamily="18" charset="0"/>
                      </a:rPr>
                      <m:t>𝑚</m:t>
                    </m:r>
                    <m:r>
                      <a:rPr lang="en-GB" sz="2300" b="0" i="1" smtClean="0">
                        <a:latin typeface="Cambria Math" panose="02040503050406030204" pitchFamily="18" charset="0"/>
                      </a:rPr>
                      <m:t>×</m:t>
                    </m:r>
                    <m:r>
                      <a:rPr lang="en-GB" sz="2300" b="0" i="1" smtClean="0">
                        <a:latin typeface="Cambria Math" panose="02040503050406030204" pitchFamily="18" charset="0"/>
                      </a:rPr>
                      <m:t>𝑚</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F87CA809-B336-B7FB-8462-F08F84715B0F}"/>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3" name="Google Shape;133;p5">
                <a:extLst>
                  <a:ext uri="{FF2B5EF4-FFF2-40B4-BE49-F238E27FC236}">
                    <a16:creationId xmlns:a16="http://schemas.microsoft.com/office/drawing/2014/main" id="{84A1852F-7A89-F3C0-409C-F7C4DE807A9A}"/>
                  </a:ext>
                </a:extLst>
              </p:cNvPr>
              <p:cNvGraphicFramePr/>
              <p:nvPr>
                <p:extLst>
                  <p:ext uri="{D42A27DB-BD31-4B8C-83A1-F6EECF244321}">
                    <p14:modId xmlns:p14="http://schemas.microsoft.com/office/powerpoint/2010/main" val="28177563"/>
                  </p:ext>
                </p:extLst>
              </p:nvPr>
            </p:nvGraphicFramePr>
            <p:xfrm>
              <a:off x="465363" y="2190750"/>
              <a:ext cx="8017330" cy="2029908"/>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𝑚𝑚𝑚</m:t>
                              </m:r>
                            </m:oMath>
                          </a14:m>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B)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3</m:t>
                              </m:r>
                              <m:r>
                                <a:rPr lang="en-GB" sz="1600" b="0" i="1" u="none" strike="noStrike" cap="none" smtClean="0">
                                  <a:latin typeface="Cambria Math" panose="02040503050406030204" pitchFamily="18" charset="0"/>
                                  <a:cs typeface="Times New Roman" panose="02020603050405020304" pitchFamily="18" charset="0"/>
                                </a:rPr>
                                <m:t>𝑚</m:t>
                              </m:r>
                            </m:oMath>
                          </a14:m>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𝑚</m:t>
                              </m:r>
                            </m:oMath>
                          </a14:m>
                          <a:endParaRPr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D) </a:t>
                          </a:r>
                          <a14:m>
                            <m:oMath xmlns:m="http://schemas.openxmlformats.org/officeDocument/2006/math">
                              <m:sSup>
                                <m:sSupPr>
                                  <m:ctrlPr>
                                    <a:rPr lang="en-GB" sz="1600" b="0" i="1" u="none" strike="noStrike" cap="none" smtClean="0">
                                      <a:latin typeface="Cambria Math" panose="02040503050406030204" pitchFamily="18" charset="0"/>
                                      <a:cs typeface="Times New Roman" panose="02020603050405020304" pitchFamily="18" charset="0"/>
                                    </a:rPr>
                                  </m:ctrlPr>
                                </m:sSupPr>
                                <m:e>
                                  <m:r>
                                    <a:rPr lang="en-GB" sz="1600" b="0" i="1" u="none" strike="noStrike" cap="none" smtClean="0">
                                      <a:latin typeface="Cambria Math" panose="02040503050406030204" pitchFamily="18" charset="0"/>
                                      <a:cs typeface="Times New Roman" panose="02020603050405020304" pitchFamily="18" charset="0"/>
                                    </a:rPr>
                                    <m:t>𝑚</m:t>
                                  </m:r>
                                </m:e>
                                <m:sup>
                                  <m:r>
                                    <a:rPr lang="en-GB" sz="1600" b="0" i="1" u="none" strike="noStrike" cap="none" smtClean="0">
                                      <a:latin typeface="Cambria Math" panose="02040503050406030204" pitchFamily="18" charset="0"/>
                                      <a:cs typeface="Times New Roman" panose="02020603050405020304" pitchFamily="18" charset="0"/>
                                    </a:rPr>
                                    <m:t>3</m:t>
                                  </m:r>
                                </m:sup>
                              </m:sSup>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33;p5">
                <a:extLst>
                  <a:ext uri="{FF2B5EF4-FFF2-40B4-BE49-F238E27FC236}">
                    <a16:creationId xmlns:a16="http://schemas.microsoft.com/office/drawing/2014/main" id="{84A1852F-7A89-F3C0-409C-F7C4DE807A9A}"/>
                  </a:ext>
                </a:extLst>
              </p:cNvPr>
              <p:cNvGraphicFramePr/>
              <p:nvPr>
                <p:extLst>
                  <p:ext uri="{D42A27DB-BD31-4B8C-83A1-F6EECF244321}">
                    <p14:modId xmlns:p14="http://schemas.microsoft.com/office/powerpoint/2010/main" val="28177563"/>
                  </p:ext>
                </p:extLst>
              </p:nvPr>
            </p:nvGraphicFramePr>
            <p:xfrm>
              <a:off x="465363" y="2190750"/>
              <a:ext cx="8017330" cy="2029908"/>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599" r="-100304" b="-100599"/>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599" r="-304" b="-100599"/>
                          </a:stretch>
                        </a:blipFill>
                      </a:tcPr>
                    </a:tc>
                    <a:extLst>
                      <a:ext uri="{0D108BD9-81ED-4DB2-BD59-A6C34878D82A}">
                        <a16:rowId xmlns:a16="http://schemas.microsoft.com/office/drawing/2014/main" val="10000"/>
                      </a:ext>
                    </a:extLst>
                  </a:tr>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00599" r="-100304" b="-599"/>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100599" r="-304" b="-599"/>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649395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A1CB201C-8745-CB37-E7BB-6D6E7D6EBF78}"/>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12"/>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15</m:t>
                    </m:r>
                    <m:r>
                      <a:rPr lang="en-GB" sz="2300" b="0" i="1" smtClean="0">
                        <a:latin typeface="Cambria Math" panose="02040503050406030204" pitchFamily="18" charset="0"/>
                      </a:rPr>
                      <m:t>𝑎𝑏</m:t>
                    </m:r>
                    <m:r>
                      <a:rPr lang="en-GB" sz="2300" b="0" i="1" smtClean="0">
                        <a:latin typeface="Cambria Math" panose="02040503050406030204" pitchFamily="18" charset="0"/>
                      </a:rPr>
                      <m:t>÷5</m:t>
                    </m:r>
                    <m:r>
                      <a:rPr lang="en-GB" sz="2300" b="0" i="1" smtClean="0">
                        <a:latin typeface="Cambria Math" panose="02040503050406030204" pitchFamily="18" charset="0"/>
                      </a:rPr>
                      <m:t>𝑎</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A1CB201C-8745-CB37-E7BB-6D6E7D6EBF78}"/>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3" name="Google Shape;133;p5">
                <a:extLst>
                  <a:ext uri="{FF2B5EF4-FFF2-40B4-BE49-F238E27FC236}">
                    <a16:creationId xmlns:a16="http://schemas.microsoft.com/office/drawing/2014/main" id="{74CB4153-36A3-A75B-3574-FDBA24589DEB}"/>
                  </a:ext>
                </a:extLst>
              </p:cNvPr>
              <p:cNvGraphicFramePr/>
              <p:nvPr>
                <p:extLst>
                  <p:ext uri="{D42A27DB-BD31-4B8C-83A1-F6EECF244321}">
                    <p14:modId xmlns:p14="http://schemas.microsoft.com/office/powerpoint/2010/main" val="648903004"/>
                  </p:ext>
                </p:extLst>
              </p:nvPr>
            </p:nvGraphicFramePr>
            <p:xfrm>
              <a:off x="465363" y="2190750"/>
              <a:ext cx="8017330" cy="2029908"/>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3</m:t>
                              </m:r>
                            </m:oMath>
                          </a14:m>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B)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10</m:t>
                              </m:r>
                              <m:r>
                                <a:rPr lang="en-GB" sz="1600" b="0" i="1" u="none" strike="noStrike" cap="none" smtClean="0">
                                  <a:latin typeface="Cambria Math" panose="02040503050406030204" pitchFamily="18" charset="0"/>
                                  <a:cs typeface="Times New Roman" panose="02020603050405020304" pitchFamily="18" charset="0"/>
                                </a:rPr>
                                <m:t>𝑏</m:t>
                              </m:r>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3</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𝑎𝑏</m:t>
                              </m:r>
                            </m:oMath>
                          </a14:m>
                          <a:endParaRPr lang="en-GB" sz="1600" b="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D)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3</m:t>
                              </m:r>
                              <m:r>
                                <a:rPr lang="en-GB" sz="1600" b="0" i="1" u="none" strike="noStrike" cap="none" smtClean="0">
                                  <a:latin typeface="Cambria Math" panose="02040503050406030204" pitchFamily="18" charset="0"/>
                                  <a:cs typeface="Times New Roman" panose="02020603050405020304" pitchFamily="18" charset="0"/>
                                </a:rPr>
                                <m:t>𝑏</m:t>
                              </m:r>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33;p5">
                <a:extLst>
                  <a:ext uri="{FF2B5EF4-FFF2-40B4-BE49-F238E27FC236}">
                    <a16:creationId xmlns:a16="http://schemas.microsoft.com/office/drawing/2014/main" id="{74CB4153-36A3-A75B-3574-FDBA24589DEB}"/>
                  </a:ext>
                </a:extLst>
              </p:cNvPr>
              <p:cNvGraphicFramePr/>
              <p:nvPr>
                <p:extLst>
                  <p:ext uri="{D42A27DB-BD31-4B8C-83A1-F6EECF244321}">
                    <p14:modId xmlns:p14="http://schemas.microsoft.com/office/powerpoint/2010/main" val="648903004"/>
                  </p:ext>
                </p:extLst>
              </p:nvPr>
            </p:nvGraphicFramePr>
            <p:xfrm>
              <a:off x="465363" y="2190750"/>
              <a:ext cx="8017330" cy="2029908"/>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599" r="-100304" b="-100599"/>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599" r="-304" b="-100599"/>
                          </a:stretch>
                        </a:blipFill>
                      </a:tcPr>
                    </a:tc>
                    <a:extLst>
                      <a:ext uri="{0D108BD9-81ED-4DB2-BD59-A6C34878D82A}">
                        <a16:rowId xmlns:a16="http://schemas.microsoft.com/office/drawing/2014/main" val="10000"/>
                      </a:ext>
                    </a:extLst>
                  </a:tr>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00599" r="-100304" b="-599"/>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100599" r="-304" b="-599"/>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5959909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2A4A583E-5919-3496-3503-7F2BB9F5A22C}"/>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13"/>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24</m:t>
                    </m:r>
                    <m:r>
                      <a:rPr lang="en-GB" sz="2300" b="0" i="1" smtClean="0">
                        <a:latin typeface="Cambria Math" panose="02040503050406030204" pitchFamily="18" charset="0"/>
                      </a:rPr>
                      <m:t>𝑥𝑦</m:t>
                    </m:r>
                    <m:r>
                      <a:rPr lang="en-GB" sz="2300" b="0" i="1" smtClean="0">
                        <a:latin typeface="Cambria Math" panose="02040503050406030204" pitchFamily="18" charset="0"/>
                      </a:rPr>
                      <m:t>÷6</m:t>
                    </m:r>
                    <m:r>
                      <a:rPr lang="en-GB" sz="2300" b="0" i="1" smtClean="0">
                        <a:latin typeface="Cambria Math" panose="02040503050406030204" pitchFamily="18" charset="0"/>
                      </a:rPr>
                      <m:t>𝑥</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2A4A583E-5919-3496-3503-7F2BB9F5A22C}"/>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b="-3185"/>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3" name="Google Shape;133;p5">
                <a:extLst>
                  <a:ext uri="{FF2B5EF4-FFF2-40B4-BE49-F238E27FC236}">
                    <a16:creationId xmlns:a16="http://schemas.microsoft.com/office/drawing/2014/main" id="{0A440BB0-2F81-D273-4DCD-B24C42CFA117}"/>
                  </a:ext>
                </a:extLst>
              </p:cNvPr>
              <p:cNvGraphicFramePr/>
              <p:nvPr>
                <p:extLst>
                  <p:ext uri="{D42A27DB-BD31-4B8C-83A1-F6EECF244321}">
                    <p14:modId xmlns:p14="http://schemas.microsoft.com/office/powerpoint/2010/main" val="643988801"/>
                  </p:ext>
                </p:extLst>
              </p:nvPr>
            </p:nvGraphicFramePr>
            <p:xfrm>
              <a:off x="465363" y="2190750"/>
              <a:ext cx="8017330" cy="2029908"/>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4</m:t>
                              </m:r>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oMath>
                          </a14:m>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B)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18</m:t>
                              </m:r>
                              <m:r>
                                <a:rPr lang="en-GB" sz="1600" b="0" i="1" u="none" strike="noStrike" cap="none" smtClean="0">
                                  <a:latin typeface="Cambria Math" panose="02040503050406030204" pitchFamily="18" charset="0"/>
                                  <a:cs typeface="Times New Roman" panose="02020603050405020304" pitchFamily="18" charset="0"/>
                                </a:rPr>
                                <m:t>𝑦</m:t>
                              </m:r>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4</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𝑥𝑦</m:t>
                              </m:r>
                            </m:oMath>
                          </a14:m>
                          <a:endParaRPr lang="en-GB" sz="1600" b="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D)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30</m:t>
                              </m:r>
                              <m:r>
                                <a:rPr lang="en-GB" sz="1600" b="0" i="1" u="none" strike="noStrike" cap="none" smtClean="0">
                                  <a:latin typeface="Cambria Math" panose="02040503050406030204" pitchFamily="18" charset="0"/>
                                  <a:cs typeface="Times New Roman" panose="02020603050405020304" pitchFamily="18" charset="0"/>
                                </a:rPr>
                                <m:t>𝑥𝑦</m:t>
                              </m:r>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33;p5">
                <a:extLst>
                  <a:ext uri="{FF2B5EF4-FFF2-40B4-BE49-F238E27FC236}">
                    <a16:creationId xmlns:a16="http://schemas.microsoft.com/office/drawing/2014/main" id="{0A440BB0-2F81-D273-4DCD-B24C42CFA117}"/>
                  </a:ext>
                </a:extLst>
              </p:cNvPr>
              <p:cNvGraphicFramePr/>
              <p:nvPr>
                <p:extLst>
                  <p:ext uri="{D42A27DB-BD31-4B8C-83A1-F6EECF244321}">
                    <p14:modId xmlns:p14="http://schemas.microsoft.com/office/powerpoint/2010/main" val="643988801"/>
                  </p:ext>
                </p:extLst>
              </p:nvPr>
            </p:nvGraphicFramePr>
            <p:xfrm>
              <a:off x="465363" y="2190750"/>
              <a:ext cx="8017330" cy="2029908"/>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599" r="-100304" b="-100599"/>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599" r="-304" b="-100599"/>
                          </a:stretch>
                        </a:blipFill>
                      </a:tcPr>
                    </a:tc>
                    <a:extLst>
                      <a:ext uri="{0D108BD9-81ED-4DB2-BD59-A6C34878D82A}">
                        <a16:rowId xmlns:a16="http://schemas.microsoft.com/office/drawing/2014/main" val="10000"/>
                      </a:ext>
                    </a:extLst>
                  </a:tr>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00599" r="-100304" b="-599"/>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100599" r="-304" b="-599"/>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955134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43F1E415-D1D6-E1D1-5261-F935AFB2C6BB}"/>
                  </a:ext>
                </a:extLst>
              </p:cNvPr>
              <p:cNvSpPr txBox="1"/>
              <p:nvPr/>
            </p:nvSpPr>
            <p:spPr>
              <a:xfrm>
                <a:off x="169850" y="862525"/>
                <a:ext cx="8893834" cy="1158522"/>
              </a:xfrm>
              <a:prstGeom prst="rect">
                <a:avLst/>
              </a:prstGeom>
              <a:noFill/>
            </p:spPr>
            <p:txBody>
              <a:bodyPr wrap="square" rtlCol="0">
                <a:spAutoFit/>
              </a:bodyPr>
              <a:lstStyle/>
              <a:p>
                <a:pPr marL="342900" indent="-342900">
                  <a:buFont typeface="+mj-lt"/>
                  <a:buAutoNum type="arabicParenR" startAt="14"/>
                </a:pPr>
                <a:r>
                  <a:rPr lang="en-GB" sz="1600" dirty="0">
                    <a:latin typeface="Nunito Sans" pitchFamily="2" charset="0"/>
                  </a:rPr>
                  <a:t>Simplify the fraction fully:</a:t>
                </a:r>
              </a:p>
              <a:p>
                <a:endParaRPr lang="en-GB" sz="1600" dirty="0">
                  <a:latin typeface="Nunito Sans" pitchFamily="2" charset="0"/>
                </a:endParaRPr>
              </a:p>
              <a:p>
                <a:r>
                  <a:rPr lang="en-GB" sz="1600" b="0" dirty="0">
                    <a:latin typeface="Nunito Sans" pitchFamily="2" charset="0"/>
                  </a:rPr>
                  <a:t>     </a:t>
                </a:r>
                <a:r>
                  <a:rPr lang="en-GB" sz="2300" b="0" dirty="0">
                    <a:latin typeface="Nunito Sans" pitchFamily="2" charset="0"/>
                  </a:rPr>
                  <a:t> </a:t>
                </a:r>
                <a14:m>
                  <m:oMath xmlns:m="http://schemas.openxmlformats.org/officeDocument/2006/math">
                    <m:f>
                      <m:fPr>
                        <m:ctrlPr>
                          <a:rPr lang="en-GB" sz="2300" b="0" i="1" smtClean="0">
                            <a:latin typeface="Cambria Math" panose="02040503050406030204" pitchFamily="18" charset="0"/>
                          </a:rPr>
                        </m:ctrlPr>
                      </m:fPr>
                      <m:num>
                        <m:r>
                          <a:rPr lang="en-GB" sz="2300" b="0" i="1" smtClean="0">
                            <a:latin typeface="Cambria Math" panose="02040503050406030204" pitchFamily="18" charset="0"/>
                          </a:rPr>
                          <m:t>3</m:t>
                        </m:r>
                        <m:r>
                          <a:rPr lang="en-GB" sz="2300" b="0" i="1" smtClean="0">
                            <a:latin typeface="Cambria Math" panose="02040503050406030204" pitchFamily="18" charset="0"/>
                          </a:rPr>
                          <m:t>𝑘</m:t>
                        </m:r>
                      </m:num>
                      <m:den>
                        <m:r>
                          <a:rPr lang="en-GB" sz="2300" b="0" i="1" smtClean="0">
                            <a:latin typeface="Cambria Math" panose="02040503050406030204" pitchFamily="18" charset="0"/>
                          </a:rPr>
                          <m:t>9</m:t>
                        </m:r>
                        <m:r>
                          <a:rPr lang="en-GB" sz="2300" b="0" i="1" smtClean="0">
                            <a:latin typeface="Cambria Math" panose="02040503050406030204" pitchFamily="18" charset="0"/>
                          </a:rPr>
                          <m:t>𝑗𝑘</m:t>
                        </m:r>
                      </m:den>
                    </m:f>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43F1E415-D1D6-E1D1-5261-F935AFB2C6BB}"/>
                  </a:ext>
                </a:extLst>
              </p:cNvPr>
              <p:cNvSpPr txBox="1">
                <a:spLocks noRot="1" noChangeAspect="1" noMove="1" noResize="1" noEditPoints="1" noAdjustHandles="1" noChangeArrowheads="1" noChangeShapeType="1" noTextEdit="1"/>
              </p:cNvSpPr>
              <p:nvPr/>
            </p:nvSpPr>
            <p:spPr>
              <a:xfrm>
                <a:off x="169850" y="862525"/>
                <a:ext cx="8893834" cy="1158522"/>
              </a:xfrm>
              <a:prstGeom prst="rect">
                <a:avLst/>
              </a:prstGeom>
              <a:blipFill>
                <a:blip r:embed="rId3"/>
                <a:stretch>
                  <a:fillRect l="-548" t="-3665"/>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3" name="Google Shape;133;p5">
                <a:extLst>
                  <a:ext uri="{FF2B5EF4-FFF2-40B4-BE49-F238E27FC236}">
                    <a16:creationId xmlns:a16="http://schemas.microsoft.com/office/drawing/2014/main" id="{D5BBDFDA-B5EF-5784-69ED-F1B15A1C0C9A}"/>
                  </a:ext>
                </a:extLst>
              </p:cNvPr>
              <p:cNvGraphicFramePr/>
              <p:nvPr>
                <p:extLst>
                  <p:ext uri="{D42A27DB-BD31-4B8C-83A1-F6EECF244321}">
                    <p14:modId xmlns:p14="http://schemas.microsoft.com/office/powerpoint/2010/main" val="1116033919"/>
                  </p:ext>
                </p:extLst>
              </p:nvPr>
            </p:nvGraphicFramePr>
            <p:xfrm>
              <a:off x="465363" y="2190750"/>
              <a:ext cx="8017330" cy="2178689"/>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A) </a:t>
                          </a:r>
                          <a14:m>
                            <m:oMath xmlns:m="http://schemas.openxmlformats.org/officeDocument/2006/math">
                              <m:f>
                                <m:fPr>
                                  <m:ctrlP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1</m:t>
                                  </m:r>
                                </m:num>
                                <m:den>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3</m:t>
                                  </m:r>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𝑗</m:t>
                                  </m:r>
                                </m:den>
                              </m:f>
                            </m:oMath>
                          </a14:m>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B) </a:t>
                          </a:r>
                          <a14:m>
                            <m:oMath xmlns:m="http://schemas.openxmlformats.org/officeDocument/2006/math">
                              <m:f>
                                <m:fPr>
                                  <m:ctrlPr>
                                    <a:rPr lang="en-GB" sz="1600" b="0" i="1" u="none" strike="noStrike" cap="none" smtClean="0">
                                      <a:latin typeface="Cambria Math" panose="02040503050406030204" pitchFamily="18" charset="0"/>
                                      <a:cs typeface="Times New Roman" panose="02020603050405020304" pitchFamily="18" charset="0"/>
                                    </a:rPr>
                                  </m:ctrlPr>
                                </m:fPr>
                                <m:num>
                                  <m:r>
                                    <a:rPr lang="en-GB" sz="1600" b="0" i="1" u="none" strike="noStrike" cap="none" smtClean="0">
                                      <a:latin typeface="Cambria Math" panose="02040503050406030204" pitchFamily="18" charset="0"/>
                                      <a:cs typeface="Times New Roman" panose="02020603050405020304" pitchFamily="18" charset="0"/>
                                    </a:rPr>
                                    <m:t>3</m:t>
                                  </m:r>
                                </m:num>
                                <m:den>
                                  <m:r>
                                    <a:rPr lang="en-GB" sz="1600" b="0" i="1" u="none" strike="noStrike" cap="none" smtClean="0">
                                      <a:latin typeface="Cambria Math" panose="02040503050406030204" pitchFamily="18" charset="0"/>
                                      <a:cs typeface="Times New Roman" panose="02020603050405020304" pitchFamily="18" charset="0"/>
                                    </a:rPr>
                                    <m:t>9</m:t>
                                  </m:r>
                                  <m:r>
                                    <a:rPr lang="en-GB" sz="1600" b="0" i="1" u="none" strike="noStrike" cap="none" smtClean="0">
                                      <a:latin typeface="Cambria Math" panose="02040503050406030204" pitchFamily="18" charset="0"/>
                                      <a:cs typeface="Times New Roman" panose="02020603050405020304" pitchFamily="18" charset="0"/>
                                    </a:rPr>
                                    <m:t>𝑗</m:t>
                                  </m:r>
                                </m:den>
                              </m:f>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−6−</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𝑗</m:t>
                              </m:r>
                            </m:oMath>
                          </a14:m>
                          <a:endParaRPr lang="en-GB" sz="1600" b="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D) </a:t>
                          </a:r>
                          <a14:m>
                            <m:oMath xmlns:m="http://schemas.openxmlformats.org/officeDocument/2006/math">
                              <m:f>
                                <m:fPr>
                                  <m:ctrlPr>
                                    <a:rPr lang="en-GB" sz="1600" b="0" i="1" u="none" strike="noStrike" cap="none" smtClean="0">
                                      <a:latin typeface="Cambria Math" panose="02040503050406030204" pitchFamily="18" charset="0"/>
                                      <a:cs typeface="Times New Roman" panose="02020603050405020304" pitchFamily="18" charset="0"/>
                                    </a:rPr>
                                  </m:ctrlPr>
                                </m:fPr>
                                <m:num>
                                  <m:r>
                                    <a:rPr lang="en-GB" sz="1600" b="0" i="1" u="none" strike="noStrike" cap="none" smtClean="0">
                                      <a:latin typeface="Cambria Math" panose="02040503050406030204" pitchFamily="18" charset="0"/>
                                      <a:cs typeface="Times New Roman" panose="02020603050405020304" pitchFamily="18" charset="0"/>
                                    </a:rPr>
                                    <m:t>𝑘</m:t>
                                  </m:r>
                                </m:num>
                                <m:den>
                                  <m:r>
                                    <a:rPr lang="en-GB" sz="1600" b="0" i="1" u="none" strike="noStrike" cap="none" smtClean="0">
                                      <a:latin typeface="Cambria Math" panose="02040503050406030204" pitchFamily="18" charset="0"/>
                                      <a:cs typeface="Times New Roman" panose="02020603050405020304" pitchFamily="18" charset="0"/>
                                    </a:rPr>
                                    <m:t>3</m:t>
                                  </m:r>
                                  <m:r>
                                    <a:rPr lang="en-GB" sz="1600" b="0" i="1" u="none" strike="noStrike" cap="none" smtClean="0">
                                      <a:latin typeface="Cambria Math" panose="02040503050406030204" pitchFamily="18" charset="0"/>
                                      <a:cs typeface="Times New Roman" panose="02020603050405020304" pitchFamily="18" charset="0"/>
                                    </a:rPr>
                                    <m:t>𝑗𝑘</m:t>
                                  </m:r>
                                </m:den>
                              </m:f>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33;p5">
                <a:extLst>
                  <a:ext uri="{FF2B5EF4-FFF2-40B4-BE49-F238E27FC236}">
                    <a16:creationId xmlns:a16="http://schemas.microsoft.com/office/drawing/2014/main" id="{D5BBDFDA-B5EF-5784-69ED-F1B15A1C0C9A}"/>
                  </a:ext>
                </a:extLst>
              </p:cNvPr>
              <p:cNvGraphicFramePr/>
              <p:nvPr>
                <p:extLst>
                  <p:ext uri="{D42A27DB-BD31-4B8C-83A1-F6EECF244321}">
                    <p14:modId xmlns:p14="http://schemas.microsoft.com/office/powerpoint/2010/main" val="1116033919"/>
                  </p:ext>
                </p:extLst>
              </p:nvPr>
            </p:nvGraphicFramePr>
            <p:xfrm>
              <a:off x="465363" y="2190750"/>
              <a:ext cx="8017330" cy="2178689"/>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163735">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524" r="-100304" b="-8848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524" r="-304" b="-88482"/>
                          </a:stretch>
                        </a:blipFill>
                      </a:tcPr>
                    </a:tc>
                    <a:extLst>
                      <a:ext uri="{0D108BD9-81ED-4DB2-BD59-A6C34878D82A}">
                        <a16:rowId xmlns:a16="http://schemas.microsoft.com/office/drawing/2014/main" val="10000"/>
                      </a:ext>
                    </a:extLst>
                  </a:tr>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14970" r="-100304" b="-1198"/>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114970" r="-304" b="-1198"/>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5690300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30312BE4-8F28-7D5B-547F-BC9C98E8B687}"/>
                  </a:ext>
                </a:extLst>
              </p:cNvPr>
              <p:cNvSpPr txBox="1"/>
              <p:nvPr/>
            </p:nvSpPr>
            <p:spPr>
              <a:xfrm>
                <a:off x="169850" y="862525"/>
                <a:ext cx="8893834" cy="1176732"/>
              </a:xfrm>
              <a:prstGeom prst="rect">
                <a:avLst/>
              </a:prstGeom>
              <a:noFill/>
            </p:spPr>
            <p:txBody>
              <a:bodyPr wrap="square" rtlCol="0">
                <a:spAutoFit/>
              </a:bodyPr>
              <a:lstStyle/>
              <a:p>
                <a:pPr marL="342900" indent="-342900">
                  <a:buFont typeface="+mj-lt"/>
                  <a:buAutoNum type="arabicParenR" startAt="15"/>
                </a:pPr>
                <a:r>
                  <a:rPr lang="en-GB" sz="1600" dirty="0">
                    <a:latin typeface="Nunito Sans" pitchFamily="2" charset="0"/>
                  </a:rPr>
                  <a:t>Simplify the fraction fully:</a:t>
                </a:r>
              </a:p>
              <a:p>
                <a:endParaRPr lang="en-GB" sz="1600" dirty="0">
                  <a:latin typeface="Nunito Sans" pitchFamily="2" charset="0"/>
                </a:endParaRPr>
              </a:p>
              <a:p>
                <a:r>
                  <a:rPr lang="en-GB" sz="1600" b="0" dirty="0">
                    <a:latin typeface="Nunito Sans" pitchFamily="2" charset="0"/>
                  </a:rPr>
                  <a:t>     </a:t>
                </a:r>
                <a:r>
                  <a:rPr lang="en-GB" sz="2300" b="0" dirty="0">
                    <a:latin typeface="Nunito Sans" pitchFamily="2" charset="0"/>
                  </a:rPr>
                  <a:t> </a:t>
                </a:r>
                <a14:m>
                  <m:oMath xmlns:m="http://schemas.openxmlformats.org/officeDocument/2006/math">
                    <m:f>
                      <m:fPr>
                        <m:ctrlPr>
                          <a:rPr lang="en-GB" sz="2300" b="0" i="1" smtClean="0">
                            <a:latin typeface="Cambria Math" panose="02040503050406030204" pitchFamily="18" charset="0"/>
                          </a:rPr>
                        </m:ctrlPr>
                      </m:fPr>
                      <m:num>
                        <m:r>
                          <a:rPr lang="en-GB" sz="2300" b="0" i="1" smtClean="0">
                            <a:latin typeface="Cambria Math" panose="02040503050406030204" pitchFamily="18" charset="0"/>
                          </a:rPr>
                          <m:t>16</m:t>
                        </m:r>
                        <m:sSup>
                          <m:sSupPr>
                            <m:ctrlPr>
                              <a:rPr lang="en-GB" sz="2300" b="0" i="1" smtClean="0">
                                <a:latin typeface="Cambria Math" panose="02040503050406030204" pitchFamily="18" charset="0"/>
                              </a:rPr>
                            </m:ctrlPr>
                          </m:sSupPr>
                          <m:e>
                            <m:r>
                              <a:rPr lang="en-GB" sz="2300" b="0" i="1" smtClean="0">
                                <a:latin typeface="Cambria Math" panose="02040503050406030204" pitchFamily="18" charset="0"/>
                              </a:rPr>
                              <m:t>𝑥</m:t>
                            </m:r>
                          </m:e>
                          <m:sup>
                            <m:r>
                              <a:rPr lang="en-GB" sz="2300" b="0" i="1" smtClean="0">
                                <a:latin typeface="Cambria Math" panose="02040503050406030204" pitchFamily="18" charset="0"/>
                              </a:rPr>
                              <m:t>2</m:t>
                            </m:r>
                          </m:sup>
                        </m:sSup>
                        <m:r>
                          <a:rPr lang="en-GB" sz="2300" b="0" i="1" smtClean="0">
                            <a:latin typeface="Cambria Math" panose="02040503050406030204" pitchFamily="18" charset="0"/>
                          </a:rPr>
                          <m:t>𝑦</m:t>
                        </m:r>
                      </m:num>
                      <m:den>
                        <m:r>
                          <a:rPr lang="en-GB" sz="2300" b="0" i="1" smtClean="0">
                            <a:latin typeface="Cambria Math" panose="02040503050406030204" pitchFamily="18" charset="0"/>
                          </a:rPr>
                          <m:t>20</m:t>
                        </m:r>
                        <m:r>
                          <a:rPr lang="en-GB" sz="2300" b="0" i="1" smtClean="0">
                            <a:latin typeface="Cambria Math" panose="02040503050406030204" pitchFamily="18" charset="0"/>
                          </a:rPr>
                          <m:t>𝑥</m:t>
                        </m:r>
                        <m:sSup>
                          <m:sSupPr>
                            <m:ctrlPr>
                              <a:rPr lang="en-GB" sz="2300" b="0" i="1" smtClean="0">
                                <a:latin typeface="Cambria Math" panose="02040503050406030204" pitchFamily="18" charset="0"/>
                              </a:rPr>
                            </m:ctrlPr>
                          </m:sSupPr>
                          <m:e>
                            <m:r>
                              <a:rPr lang="en-GB" sz="2300" b="0" i="1" smtClean="0">
                                <a:latin typeface="Cambria Math" panose="02040503050406030204" pitchFamily="18" charset="0"/>
                              </a:rPr>
                              <m:t>𝑦</m:t>
                            </m:r>
                          </m:e>
                          <m:sup>
                            <m:r>
                              <a:rPr lang="en-GB" sz="2300" b="0" i="1" smtClean="0">
                                <a:latin typeface="Cambria Math" panose="02040503050406030204" pitchFamily="18" charset="0"/>
                              </a:rPr>
                              <m:t>2</m:t>
                            </m:r>
                          </m:sup>
                        </m:sSup>
                      </m:den>
                    </m:f>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30312BE4-8F28-7D5B-547F-BC9C98E8B687}"/>
                  </a:ext>
                </a:extLst>
              </p:cNvPr>
              <p:cNvSpPr txBox="1">
                <a:spLocks noRot="1" noChangeAspect="1" noMove="1" noResize="1" noEditPoints="1" noAdjustHandles="1" noChangeArrowheads="1" noChangeShapeType="1" noTextEdit="1"/>
              </p:cNvSpPr>
              <p:nvPr/>
            </p:nvSpPr>
            <p:spPr>
              <a:xfrm>
                <a:off x="169850" y="862525"/>
                <a:ext cx="8893834" cy="1176732"/>
              </a:xfrm>
              <a:prstGeom prst="rect">
                <a:avLst/>
              </a:prstGeom>
              <a:blipFill>
                <a:blip r:embed="rId3"/>
                <a:stretch>
                  <a:fillRect l="-548" t="-3608"/>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3" name="Google Shape;133;p5">
                <a:extLst>
                  <a:ext uri="{FF2B5EF4-FFF2-40B4-BE49-F238E27FC236}">
                    <a16:creationId xmlns:a16="http://schemas.microsoft.com/office/drawing/2014/main" id="{6067A2CB-E3A2-28C4-83BC-3E4383F1F74A}"/>
                  </a:ext>
                </a:extLst>
              </p:cNvPr>
              <p:cNvGraphicFramePr/>
              <p:nvPr>
                <p:extLst>
                  <p:ext uri="{D42A27DB-BD31-4B8C-83A1-F6EECF244321}">
                    <p14:modId xmlns:p14="http://schemas.microsoft.com/office/powerpoint/2010/main" val="1186856457"/>
                  </p:ext>
                </p:extLst>
              </p:nvPr>
            </p:nvGraphicFramePr>
            <p:xfrm>
              <a:off x="465363" y="2190750"/>
              <a:ext cx="8017330" cy="2178816"/>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A) </a:t>
                          </a:r>
                          <a14:m>
                            <m:oMath xmlns:m="http://schemas.openxmlformats.org/officeDocument/2006/math">
                              <m:f>
                                <m:fPr>
                                  <m:ctrlP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16</m:t>
                                  </m:r>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𝑥</m:t>
                                  </m:r>
                                </m:num>
                                <m:den>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20</m:t>
                                  </m:r>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den>
                              </m:f>
                            </m:oMath>
                          </a14:m>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B) </a:t>
                          </a:r>
                          <a14:m>
                            <m:oMath xmlns:m="http://schemas.openxmlformats.org/officeDocument/2006/math">
                              <m:f>
                                <m:fPr>
                                  <m:ctrlPr>
                                    <a:rPr lang="en-GB" sz="1600" b="0" i="1" u="none" strike="noStrike" cap="none" smtClean="0">
                                      <a:latin typeface="Cambria Math" panose="02040503050406030204" pitchFamily="18" charset="0"/>
                                      <a:cs typeface="Times New Roman" panose="02020603050405020304" pitchFamily="18" charset="0"/>
                                    </a:rPr>
                                  </m:ctrlPr>
                                </m:fPr>
                                <m:num>
                                  <m:r>
                                    <a:rPr lang="en-GB" sz="1600" b="0" i="1" u="none" strike="noStrike" cap="none" smtClean="0">
                                      <a:latin typeface="Cambria Math" panose="02040503050406030204" pitchFamily="18" charset="0"/>
                                      <a:cs typeface="Times New Roman" panose="02020603050405020304" pitchFamily="18" charset="0"/>
                                    </a:rPr>
                                    <m:t>4</m:t>
                                  </m:r>
                                  <m:sSup>
                                    <m:sSupPr>
                                      <m:ctrlPr>
                                        <a:rPr lang="en-GB" sz="1600" b="0" i="1" u="none" strike="noStrike" cap="none" smtClean="0">
                                          <a:latin typeface="Cambria Math" panose="02040503050406030204" pitchFamily="18" charset="0"/>
                                          <a:cs typeface="Times New Roman" panose="02020603050405020304" pitchFamily="18" charset="0"/>
                                        </a:rPr>
                                      </m:ctrlPr>
                                    </m:sSupPr>
                                    <m:e>
                                      <m:r>
                                        <a:rPr lang="en-GB" sz="1600" b="0" i="1" u="none" strike="noStrike" cap="none" smtClean="0">
                                          <a:latin typeface="Cambria Math" panose="02040503050406030204" pitchFamily="18" charset="0"/>
                                          <a:cs typeface="Times New Roman" panose="02020603050405020304" pitchFamily="18" charset="0"/>
                                        </a:rPr>
                                        <m:t>𝑥</m:t>
                                      </m:r>
                                    </m:e>
                                    <m:sup>
                                      <m:r>
                                        <a:rPr lang="en-GB" sz="1600" b="0" i="1" u="none" strike="noStrike" cap="none" smtClean="0">
                                          <a:latin typeface="Cambria Math" panose="02040503050406030204" pitchFamily="18" charset="0"/>
                                          <a:cs typeface="Times New Roman" panose="02020603050405020304" pitchFamily="18" charset="0"/>
                                        </a:rPr>
                                        <m:t>2</m:t>
                                      </m:r>
                                    </m:sup>
                                  </m:sSup>
                                  <m:r>
                                    <a:rPr lang="en-GB" sz="1600" b="0" i="1" u="none" strike="noStrike" cap="none" smtClean="0">
                                      <a:latin typeface="Cambria Math" panose="02040503050406030204" pitchFamily="18" charset="0"/>
                                      <a:cs typeface="Times New Roman" panose="02020603050405020304" pitchFamily="18" charset="0"/>
                                    </a:rPr>
                                    <m:t>𝑦</m:t>
                                  </m:r>
                                </m:num>
                                <m:den>
                                  <m:r>
                                    <a:rPr lang="en-GB" sz="1600" b="0" i="1" u="none" strike="noStrike" cap="none" smtClean="0">
                                      <a:latin typeface="Cambria Math" panose="02040503050406030204" pitchFamily="18" charset="0"/>
                                      <a:cs typeface="Times New Roman" panose="02020603050405020304" pitchFamily="18" charset="0"/>
                                    </a:rPr>
                                    <m:t>5</m:t>
                                  </m:r>
                                  <m:r>
                                    <a:rPr lang="en-GB" sz="1600" b="0" i="1" u="none" strike="noStrike" cap="none" smtClean="0">
                                      <a:latin typeface="Cambria Math" panose="02040503050406030204" pitchFamily="18" charset="0"/>
                                      <a:cs typeface="Times New Roman" panose="02020603050405020304" pitchFamily="18" charset="0"/>
                                    </a:rPr>
                                    <m:t>𝑥</m:t>
                                  </m:r>
                                  <m:sSup>
                                    <m:sSupPr>
                                      <m:ctrlPr>
                                        <a:rPr lang="en-GB" sz="1600" b="0" i="1" u="none" strike="noStrike" cap="none" smtClean="0">
                                          <a:latin typeface="Cambria Math" panose="02040503050406030204" pitchFamily="18" charset="0"/>
                                          <a:cs typeface="Times New Roman" panose="02020603050405020304" pitchFamily="18" charset="0"/>
                                        </a:rPr>
                                      </m:ctrlPr>
                                    </m:sSupPr>
                                    <m:e>
                                      <m:r>
                                        <a:rPr lang="en-GB" sz="1600" b="0" i="1" u="none" strike="noStrike" cap="none" smtClean="0">
                                          <a:latin typeface="Cambria Math" panose="02040503050406030204" pitchFamily="18" charset="0"/>
                                          <a:cs typeface="Times New Roman" panose="02020603050405020304" pitchFamily="18" charset="0"/>
                                        </a:rPr>
                                        <m:t>𝑦</m:t>
                                      </m:r>
                                    </m:e>
                                    <m:sup>
                                      <m:r>
                                        <a:rPr lang="en-GB" sz="1600" b="0" i="1" u="none" strike="noStrike" cap="none" smtClean="0">
                                          <a:latin typeface="Cambria Math" panose="02040503050406030204" pitchFamily="18" charset="0"/>
                                          <a:cs typeface="Times New Roman" panose="02020603050405020304" pitchFamily="18" charset="0"/>
                                        </a:rPr>
                                        <m:t>2</m:t>
                                      </m:r>
                                    </m:sup>
                                  </m:sSup>
                                </m:den>
                              </m:f>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−4+</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𝑥</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𝑦</m:t>
                              </m:r>
                            </m:oMath>
                          </a14:m>
                          <a:endParaRPr lang="en-GB" sz="1600" b="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D) </a:t>
                          </a:r>
                          <a14:m>
                            <m:oMath xmlns:m="http://schemas.openxmlformats.org/officeDocument/2006/math">
                              <m:f>
                                <m:fPr>
                                  <m:ctrlPr>
                                    <a:rPr lang="en-GB" sz="1600" b="0" i="1" u="none" strike="noStrike" cap="none" smtClean="0">
                                      <a:latin typeface="Cambria Math" panose="02040503050406030204" pitchFamily="18" charset="0"/>
                                      <a:cs typeface="Times New Roman" panose="02020603050405020304" pitchFamily="18" charset="0"/>
                                    </a:rPr>
                                  </m:ctrlPr>
                                </m:fPr>
                                <m:num>
                                  <m:r>
                                    <a:rPr lang="en-GB" sz="1600" b="0" i="1" u="none" strike="noStrike" cap="none" smtClean="0">
                                      <a:latin typeface="Cambria Math" panose="02040503050406030204" pitchFamily="18" charset="0"/>
                                      <a:cs typeface="Times New Roman" panose="02020603050405020304" pitchFamily="18" charset="0"/>
                                    </a:rPr>
                                    <m:t>4</m:t>
                                  </m:r>
                                  <m:r>
                                    <a:rPr lang="en-GB" sz="1600" b="0" i="1" u="none" strike="noStrike" cap="none" smtClean="0">
                                      <a:latin typeface="Cambria Math" panose="02040503050406030204" pitchFamily="18" charset="0"/>
                                      <a:cs typeface="Times New Roman" panose="02020603050405020304" pitchFamily="18" charset="0"/>
                                    </a:rPr>
                                    <m:t>𝑥</m:t>
                                  </m:r>
                                </m:num>
                                <m:den>
                                  <m:r>
                                    <a:rPr lang="en-GB" sz="1600" b="0" i="1" u="none" strike="noStrike" cap="none" smtClean="0">
                                      <a:latin typeface="Cambria Math" panose="02040503050406030204" pitchFamily="18" charset="0"/>
                                      <a:cs typeface="Times New Roman" panose="02020603050405020304" pitchFamily="18" charset="0"/>
                                    </a:rPr>
                                    <m:t>5</m:t>
                                  </m:r>
                                  <m:r>
                                    <a:rPr lang="en-GB" sz="1600" b="0" i="1" u="none" strike="noStrike" cap="none" smtClean="0">
                                      <a:latin typeface="Cambria Math" panose="02040503050406030204" pitchFamily="18" charset="0"/>
                                      <a:cs typeface="Times New Roman" panose="02020603050405020304" pitchFamily="18" charset="0"/>
                                    </a:rPr>
                                    <m:t>𝑦</m:t>
                                  </m:r>
                                </m:den>
                              </m:f>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33;p5">
                <a:extLst>
                  <a:ext uri="{FF2B5EF4-FFF2-40B4-BE49-F238E27FC236}">
                    <a16:creationId xmlns:a16="http://schemas.microsoft.com/office/drawing/2014/main" id="{6067A2CB-E3A2-28C4-83BC-3E4383F1F74A}"/>
                  </a:ext>
                </a:extLst>
              </p:cNvPr>
              <p:cNvGraphicFramePr/>
              <p:nvPr>
                <p:extLst>
                  <p:ext uri="{D42A27DB-BD31-4B8C-83A1-F6EECF244321}">
                    <p14:modId xmlns:p14="http://schemas.microsoft.com/office/powerpoint/2010/main" val="1186856457"/>
                  </p:ext>
                </p:extLst>
              </p:nvPr>
            </p:nvGraphicFramePr>
            <p:xfrm>
              <a:off x="465363" y="2190750"/>
              <a:ext cx="8017330" cy="2178816"/>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163862">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524" r="-100304" b="-8848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524" r="-304" b="-88482"/>
                          </a:stretch>
                        </a:blipFill>
                      </a:tcPr>
                    </a:tc>
                    <a:extLst>
                      <a:ext uri="{0D108BD9-81ED-4DB2-BD59-A6C34878D82A}">
                        <a16:rowId xmlns:a16="http://schemas.microsoft.com/office/drawing/2014/main" val="10000"/>
                      </a:ext>
                    </a:extLst>
                  </a:tr>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14970" r="-100304" b="-1198"/>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114970" r="-304" b="-1198"/>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3263294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3" descr="Graphical user interface, text, application, chat or text message&#10;&#10;Description automatically generated"/>
          <p:cNvPicPr preferRelativeResize="0"/>
          <p:nvPr/>
        </p:nvPicPr>
        <p:blipFill rotWithShape="1">
          <a:blip r:embed="rId3">
            <a:alphaModFix/>
          </a:blip>
          <a:srcRect/>
          <a:stretch/>
        </p:blipFill>
        <p:spPr>
          <a:xfrm>
            <a:off x="5163560" y="963038"/>
            <a:ext cx="3738869" cy="2986392"/>
          </a:xfrm>
          <a:prstGeom prst="rect">
            <a:avLst/>
          </a:prstGeom>
          <a:noFill/>
          <a:ln>
            <a:noFill/>
          </a:ln>
        </p:spPr>
      </p:pic>
      <p:sp>
        <p:nvSpPr>
          <p:cNvPr id="118" name="Google Shape;118;p3"/>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This resource in a nutshell</a:t>
            </a:r>
            <a:endParaRPr/>
          </a:p>
        </p:txBody>
      </p:sp>
      <p:sp>
        <p:nvSpPr>
          <p:cNvPr id="119" name="Google Shape;119;p3"/>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rtl="0">
              <a:spcBef>
                <a:spcPts val="0"/>
              </a:spcBef>
              <a:spcAft>
                <a:spcPts val="0"/>
              </a:spcAft>
            </a:pPr>
            <a:r>
              <a:rPr lang="en-US" sz="1200" b="0" i="0" u="none" strike="noStrike" dirty="0">
                <a:solidFill>
                  <a:srgbClr val="1C1C1C"/>
                </a:solidFill>
                <a:effectLst/>
                <a:latin typeface="Nunito Sans" pitchFamily="2" charset="0"/>
              </a:rPr>
              <a:t>Diagnostic questions are a quick and easy way of assessing your students’ knowledge and understanding of a particular topic. </a:t>
            </a:r>
            <a:endParaRPr lang="en-US" sz="1200" b="0" dirty="0">
              <a:effectLst/>
            </a:endParaRPr>
          </a:p>
          <a:p>
            <a:pPr rtl="0">
              <a:spcBef>
                <a:spcPts val="0"/>
              </a:spcBef>
              <a:spcAft>
                <a:spcPts val="0"/>
              </a:spcAft>
            </a:pPr>
            <a:br>
              <a:rPr lang="en-US" sz="1200" b="0" dirty="0">
                <a:effectLst/>
              </a:rPr>
            </a:br>
            <a:r>
              <a:rPr lang="en-US" sz="1200" b="0" i="0" u="none" strike="noStrike" dirty="0">
                <a:solidFill>
                  <a:srgbClr val="1C1C1C"/>
                </a:solidFill>
                <a:effectLst/>
                <a:latin typeface="Nunito Sans" pitchFamily="2" charset="0"/>
              </a:rPr>
              <a:t>Students may be struggling with </a:t>
            </a:r>
            <a:r>
              <a:rPr lang="en-US" sz="1200" b="1" i="0" u="none" strike="noStrike" dirty="0">
                <a:solidFill>
                  <a:srgbClr val="1C1C1C"/>
                </a:solidFill>
                <a:effectLst/>
                <a:latin typeface="Nunito Sans" pitchFamily="2" charset="0"/>
              </a:rPr>
              <a:t>simplifying expressions</a:t>
            </a:r>
            <a:r>
              <a:rPr lang="en-US" sz="1200" b="0" i="0" u="none" strike="noStrike" dirty="0">
                <a:solidFill>
                  <a:srgbClr val="1C1C1C"/>
                </a:solidFill>
                <a:effectLst/>
                <a:latin typeface="Nunito Sans" pitchFamily="2" charset="0"/>
              </a:rPr>
              <a:t> for a number of different reasons. Diagnostic questions can help to identify the particular misconception that the student has and help to determine the specific support they will need in order to improve. They are low stakes and support students developing metacognition around how their learning is progressing and what they need to do to improve further.</a:t>
            </a:r>
            <a:endParaRPr lang="en-US" sz="1200" b="0" dirty="0">
              <a:effectLst/>
            </a:endParaRPr>
          </a:p>
          <a:p>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None/>
            </a:pPr>
            <a:r>
              <a:rPr lang="en-GB" sz="1200" b="1" i="0" u="none" strike="noStrike" cap="none" dirty="0">
                <a:solidFill>
                  <a:srgbClr val="1C1C1C"/>
                </a:solidFill>
                <a:latin typeface="Nunito Sans"/>
                <a:ea typeface="Nunito Sans"/>
                <a:cs typeface="Nunito Sans"/>
                <a:sym typeface="Nunito Sans"/>
              </a:rPr>
              <a:t>At Third Space Learning, we use diagnostic questions before and after online tutoring sessions to identify gaps and track progress, an example of this is shown on the right.</a:t>
            </a:r>
            <a:endParaRPr dirty="0"/>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pic>
        <p:nvPicPr>
          <p:cNvPr id="120" name="Google Shape;120;p3" descr="A child wearing headphones&#10;&#10;Description automatically generated with low confidence"/>
          <p:cNvPicPr preferRelativeResize="0"/>
          <p:nvPr/>
        </p:nvPicPr>
        <p:blipFill rotWithShape="1">
          <a:blip r:embed="rId4">
            <a:alphaModFix/>
          </a:blip>
          <a:srcRect/>
          <a:stretch/>
        </p:blipFill>
        <p:spPr>
          <a:xfrm>
            <a:off x="4742099" y="3224610"/>
            <a:ext cx="1565300" cy="157099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4" name="Google Shape;133;p5">
                <a:extLst>
                  <a:ext uri="{FF2B5EF4-FFF2-40B4-BE49-F238E27FC236}">
                    <a16:creationId xmlns:a16="http://schemas.microsoft.com/office/drawing/2014/main" id="{072F4A1E-6D15-84B6-C193-12EF873975D9}"/>
                  </a:ext>
                </a:extLst>
              </p:cNvPr>
              <p:cNvGraphicFramePr/>
              <p:nvPr>
                <p:extLst>
                  <p:ext uri="{D42A27DB-BD31-4B8C-83A1-F6EECF244321}">
                    <p14:modId xmlns:p14="http://schemas.microsoft.com/office/powerpoint/2010/main" val="2363790990"/>
                  </p:ext>
                </p:extLst>
              </p:nvPr>
            </p:nvGraphicFramePr>
            <p:xfrm>
              <a:off x="462683" y="2026974"/>
              <a:ext cx="8020010" cy="2587566"/>
            </p:xfrm>
            <a:graphic>
              <a:graphicData uri="http://schemas.openxmlformats.org/drawingml/2006/table">
                <a:tbl>
                  <a:tblPr>
                    <a:noFill/>
                    <a:tableStyleId>{83D3C34C-05C9-46D4-825C-24B45D246992}</a:tableStyleId>
                  </a:tblPr>
                  <a:tblGrid>
                    <a:gridCol w="4010005">
                      <a:extLst>
                        <a:ext uri="{9D8B030D-6E8A-4147-A177-3AD203B41FA5}">
                          <a16:colId xmlns:a16="http://schemas.microsoft.com/office/drawing/2014/main" val="20000"/>
                        </a:ext>
                      </a:extLst>
                    </a:gridCol>
                    <a:gridCol w="401000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Nunito"/>
                                  <a:sym typeface="Nunito"/>
                                </a:rPr>
                                <m:t>𝑎𝑎𝑎𝑎</m:t>
                              </m:r>
                            </m:oMath>
                          </a14:m>
                          <a:endParaRPr lang="en-GB" sz="1600" i="1"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Times New Roman"/>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600" b="0" i="0" u="none" strike="noStrike" dirty="0">
                              <a:solidFill>
                                <a:srgbClr val="000000"/>
                              </a:solidFill>
                              <a:effectLst/>
                              <a:latin typeface="Nunito" pitchFamily="2" charset="0"/>
                            </a:rPr>
                            <a:t>Student used addition operator incorrectly</a:t>
                          </a:r>
                          <a:endParaRPr lang="en-GB"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BBF8E"/>
                              </a:solidFill>
                              <a:latin typeface="Nunito"/>
                              <a:ea typeface="Nunito"/>
                              <a:cs typeface="Nunito"/>
                              <a:sym typeface="Nunito"/>
                            </a:rPr>
                            <a:t>B) </a:t>
                          </a:r>
                          <a14:m>
                            <m:oMath xmlns:m="http://schemas.openxmlformats.org/officeDocument/2006/math">
                              <m:r>
                                <a:rPr lang="en-GB" sz="1600" b="0" i="1" u="none" strike="noStrike" cap="none" smtClean="0">
                                  <a:solidFill>
                                    <a:srgbClr val="0BBF8E"/>
                                  </a:solidFill>
                                  <a:latin typeface="Cambria Math" panose="02040503050406030204" pitchFamily="18" charset="0"/>
                                  <a:ea typeface="Nunito"/>
                                  <a:cs typeface="Nunito"/>
                                  <a:sym typeface="Nunito"/>
                                </a:rPr>
                                <m:t>4</m:t>
                              </m:r>
                              <m:r>
                                <a:rPr lang="en-GB" sz="1600" b="0" i="1" u="none" strike="noStrike" cap="none" smtClean="0">
                                  <a:solidFill>
                                    <a:srgbClr val="0BBF8E"/>
                                  </a:solidFill>
                                  <a:latin typeface="Cambria Math" panose="02040503050406030204" pitchFamily="18" charset="0"/>
                                  <a:ea typeface="Nunito"/>
                                  <a:cs typeface="Nunito"/>
                                  <a:sym typeface="Nunito"/>
                                </a:rPr>
                                <m:t>𝑎</m:t>
                              </m:r>
                            </m:oMath>
                          </a14:m>
                          <a:endParaRPr lang="en-GB" sz="1400" u="none" strike="noStrike" cap="none" dirty="0">
                            <a:solidFill>
                              <a:srgbClr val="0BBF8E"/>
                            </a:solidFill>
                          </a:endParaRPr>
                        </a:p>
                        <a:p>
                          <a:pPr marL="0" marR="0" lvl="0" indent="0" algn="l" rtl="0">
                            <a:lnSpc>
                              <a:spcPct val="115000"/>
                            </a:lnSpc>
                            <a:spcBef>
                              <a:spcPts val="0"/>
                            </a:spcBef>
                            <a:spcAft>
                              <a:spcPts val="0"/>
                            </a:spcAft>
                            <a:buClr>
                              <a:srgbClr val="000000"/>
                            </a:buClr>
                            <a:buSzPts val="1600"/>
                            <a:buFont typeface="Arial"/>
                            <a:buNone/>
                          </a:pPr>
                          <a:endParaRPr lang="en-GB" sz="1400" u="none" strike="noStrike" cap="none" dirty="0"/>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b="0" i="0" u="none" strike="noStrike" dirty="0">
                              <a:solidFill>
                                <a:srgbClr val="00BC89"/>
                              </a:solidFill>
                              <a:effectLst/>
                              <a:latin typeface="Nunito" pitchFamily="2" charset="0"/>
                            </a:rPr>
                            <a:t>Correct answer</a:t>
                          </a:r>
                          <a:endParaRPr lang="en-GB" sz="1400" u="none" strike="noStrike" cap="none" dirty="0"/>
                        </a:p>
                        <a:p>
                          <a:pPr marL="0" marR="0" lvl="0" indent="0" algn="l" rtl="0">
                            <a:lnSpc>
                              <a:spcPct val="115000"/>
                            </a:lnSpc>
                            <a:spcBef>
                              <a:spcPts val="0"/>
                            </a:spcBef>
                            <a:spcAft>
                              <a:spcPts val="0"/>
                            </a:spcAft>
                            <a:buClr>
                              <a:srgbClr val="000000"/>
                            </a:buClr>
                            <a:buSzPts val="1600"/>
                            <a:buFont typeface="Arial"/>
                            <a:buNone/>
                          </a:pP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 </a:t>
                          </a:r>
                          <a14:m>
                            <m:oMath xmlns:m="http://schemas.openxmlformats.org/officeDocument/2006/math">
                              <m:sSup>
                                <m:sSupPr>
                                  <m:ctrlPr>
                                    <a:rPr lang="en-GB" sz="1600" b="0" i="1" u="none" strike="noStrike" cap="none" smtClean="0">
                                      <a:solidFill>
                                        <a:schemeClr val="dk1"/>
                                      </a:solidFill>
                                      <a:latin typeface="Cambria Math" panose="02040503050406030204" pitchFamily="18" charset="0"/>
                                      <a:ea typeface="Nunito"/>
                                      <a:cs typeface="Nunito"/>
                                      <a:sym typeface="Nunito"/>
                                    </a:rPr>
                                  </m:ctrlPr>
                                </m:sSupPr>
                                <m:e>
                                  <m:r>
                                    <a:rPr lang="en-GB" sz="1600" b="0" i="1" u="none" strike="noStrike" cap="none" smtClean="0">
                                      <a:solidFill>
                                        <a:schemeClr val="dk1"/>
                                      </a:solidFill>
                                      <a:latin typeface="Cambria Math" panose="02040503050406030204" pitchFamily="18" charset="0"/>
                                      <a:ea typeface="Nunito"/>
                                      <a:cs typeface="Nunito"/>
                                      <a:sym typeface="Nunito"/>
                                    </a:rPr>
                                    <m:t>𝑎</m:t>
                                  </m:r>
                                </m:e>
                                <m:sup>
                                  <m:r>
                                    <a:rPr lang="en-GB" sz="1600" b="0" i="1" u="none" strike="noStrike" cap="none" smtClean="0">
                                      <a:solidFill>
                                        <a:schemeClr val="dk1"/>
                                      </a:solidFill>
                                      <a:latin typeface="Cambria Math" panose="02040503050406030204" pitchFamily="18" charset="0"/>
                                      <a:ea typeface="Nunito"/>
                                      <a:cs typeface="Nunito"/>
                                      <a:sym typeface="Nunito"/>
                                    </a:rPr>
                                    <m:t>4</m:t>
                                  </m:r>
                                </m:sup>
                              </m:sSup>
                            </m:oMath>
                          </a14:m>
                          <a:r>
                            <a:rPr lang="en-GB" sz="1400" b="0" i="0" u="none" strike="noStrike" cap="none" dirty="0">
                              <a:solidFill>
                                <a:srgbClr val="000000"/>
                              </a:solidFill>
                              <a:effectLst/>
                              <a:latin typeface="Arial"/>
                              <a:ea typeface="Arial"/>
                              <a:cs typeface="Arial"/>
                              <a:sym typeface="Arial"/>
                            </a:rPr>
                            <a:t> </a:t>
                          </a:r>
                          <a:endParaRPr lang="en-GB"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Times New Roman"/>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b="0" i="0" u="none" strike="noStrike" dirty="0">
                              <a:solidFill>
                                <a:srgbClr val="000000"/>
                              </a:solidFill>
                              <a:effectLst/>
                              <a:latin typeface="Nunito" pitchFamily="2" charset="0"/>
                            </a:rPr>
                            <a:t>Student multiplied terms instead of adding</a:t>
                          </a:r>
                          <a:endParaRPr lang="en-GB"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Nunito"/>
                                  <a:sym typeface="Nunito"/>
                                </a:rPr>
                                <m:t>𝑎</m:t>
                              </m:r>
                            </m:oMath>
                          </a14:m>
                          <a:endParaRPr lang="en-GB" sz="1600" i="1"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i="1" u="none" strike="noStrike" cap="none" dirty="0">
                            <a:solidFill>
                              <a:schemeClr val="dk1"/>
                            </a:solidFill>
                            <a:latin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b="0" i="0" u="none" strike="noStrike" dirty="0">
                              <a:solidFill>
                                <a:srgbClr val="1C1C1C"/>
                              </a:solidFill>
                              <a:effectLst/>
                              <a:latin typeface="Nunito" pitchFamily="2" charset="0"/>
                            </a:rPr>
                            <a:t>Student lacks the understanding of collecting terms</a:t>
                          </a:r>
                          <a:endParaRPr lang="en-GB" sz="1400" i="1"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4" name="Google Shape;133;p5">
                <a:extLst>
                  <a:ext uri="{FF2B5EF4-FFF2-40B4-BE49-F238E27FC236}">
                    <a16:creationId xmlns:a16="http://schemas.microsoft.com/office/drawing/2014/main" id="{072F4A1E-6D15-84B6-C193-12EF873975D9}"/>
                  </a:ext>
                </a:extLst>
              </p:cNvPr>
              <p:cNvGraphicFramePr/>
              <p:nvPr>
                <p:extLst>
                  <p:ext uri="{D42A27DB-BD31-4B8C-83A1-F6EECF244321}">
                    <p14:modId xmlns:p14="http://schemas.microsoft.com/office/powerpoint/2010/main" val="2363790990"/>
                  </p:ext>
                </p:extLst>
              </p:nvPr>
            </p:nvGraphicFramePr>
            <p:xfrm>
              <a:off x="462683" y="2026974"/>
              <a:ext cx="8020010" cy="2587566"/>
            </p:xfrm>
            <a:graphic>
              <a:graphicData uri="http://schemas.openxmlformats.org/drawingml/2006/table">
                <a:tbl>
                  <a:tblPr>
                    <a:noFill/>
                    <a:tableStyleId>{83D3C34C-05C9-46D4-825C-24B45D246992}</a:tableStyleId>
                  </a:tblPr>
                  <a:tblGrid>
                    <a:gridCol w="4010005">
                      <a:extLst>
                        <a:ext uri="{9D8B030D-6E8A-4147-A177-3AD203B41FA5}">
                          <a16:colId xmlns:a16="http://schemas.microsoft.com/office/drawing/2014/main" val="20000"/>
                        </a:ext>
                      </a:extLst>
                    </a:gridCol>
                    <a:gridCol w="4010005">
                      <a:extLst>
                        <a:ext uri="{9D8B030D-6E8A-4147-A177-3AD203B41FA5}">
                          <a16:colId xmlns:a16="http://schemas.microsoft.com/office/drawing/2014/main" val="20001"/>
                        </a:ext>
                      </a:extLst>
                    </a:gridCol>
                  </a:tblGrid>
                  <a:tr h="1293783">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t="-469" r="-100152" b="-1028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52" t="-469" r="-304" b="-102817"/>
                          </a:stretch>
                        </a:blipFill>
                      </a:tcPr>
                    </a:tc>
                    <a:extLst>
                      <a:ext uri="{0D108BD9-81ED-4DB2-BD59-A6C34878D82A}">
                        <a16:rowId xmlns:a16="http://schemas.microsoft.com/office/drawing/2014/main" val="10000"/>
                      </a:ext>
                    </a:extLst>
                  </a:tr>
                  <a:tr h="1293783">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t="-100943" r="-100152" b="-330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52" t="-100943" r="-304" b="-330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sp>
            <p:nvSpPr>
              <p:cNvPr id="6" name="TextBox 5">
                <a:extLst>
                  <a:ext uri="{FF2B5EF4-FFF2-40B4-BE49-F238E27FC236}">
                    <a16:creationId xmlns:a16="http://schemas.microsoft.com/office/drawing/2014/main" id="{70236AC4-3648-A57B-FF68-085AABAAE094}"/>
                  </a:ext>
                </a:extLst>
              </p:cNvPr>
              <p:cNvSpPr txBox="1"/>
              <p:nvPr/>
            </p:nvSpPr>
            <p:spPr>
              <a:xfrm>
                <a:off x="171757" y="871268"/>
                <a:ext cx="8893834" cy="954107"/>
              </a:xfrm>
              <a:prstGeom prst="rect">
                <a:avLst/>
              </a:prstGeom>
              <a:noFill/>
            </p:spPr>
            <p:txBody>
              <a:bodyPr wrap="square" rtlCol="0">
                <a:spAutoFit/>
              </a:bodyPr>
              <a:lstStyle/>
              <a:p>
                <a:pPr marL="342900" indent="-342900">
                  <a:buAutoNum type="arabicParenR"/>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𝑎</m:t>
                    </m:r>
                    <m:r>
                      <a:rPr lang="en-GB" sz="2300" b="0" i="1" smtClean="0">
                        <a:latin typeface="Cambria Math" panose="02040503050406030204" pitchFamily="18" charset="0"/>
                      </a:rPr>
                      <m:t>+</m:t>
                    </m:r>
                    <m:r>
                      <a:rPr lang="en-GB" sz="2300" b="0" i="1" smtClean="0">
                        <a:latin typeface="Cambria Math" panose="02040503050406030204" pitchFamily="18" charset="0"/>
                      </a:rPr>
                      <m:t>𝑎</m:t>
                    </m:r>
                    <m:r>
                      <a:rPr lang="en-GB" sz="2300" b="0" i="1" smtClean="0">
                        <a:latin typeface="Cambria Math" panose="02040503050406030204" pitchFamily="18" charset="0"/>
                      </a:rPr>
                      <m:t>+</m:t>
                    </m:r>
                    <m:r>
                      <a:rPr lang="en-GB" sz="2300" b="0" i="1" smtClean="0">
                        <a:latin typeface="Cambria Math" panose="02040503050406030204" pitchFamily="18" charset="0"/>
                      </a:rPr>
                      <m:t>𝑎</m:t>
                    </m:r>
                    <m:r>
                      <a:rPr lang="en-GB" sz="2300" b="0" i="1" smtClean="0">
                        <a:latin typeface="Cambria Math" panose="02040503050406030204" pitchFamily="18" charset="0"/>
                      </a:rPr>
                      <m:t>+</m:t>
                    </m:r>
                    <m:r>
                      <a:rPr lang="en-GB" sz="2300" b="0" i="1" smtClean="0">
                        <a:latin typeface="Cambria Math" panose="02040503050406030204" pitchFamily="18" charset="0"/>
                      </a:rPr>
                      <m:t>𝑎</m:t>
                    </m:r>
                  </m:oMath>
                </a14:m>
                <a:endParaRPr lang="en-GB" sz="2300" dirty="0">
                  <a:latin typeface="Nunito Sans" pitchFamily="2" charset="0"/>
                </a:endParaRPr>
              </a:p>
            </p:txBody>
          </p:sp>
        </mc:Choice>
        <mc:Fallback>
          <p:sp>
            <p:nvSpPr>
              <p:cNvPr id="6" name="TextBox 5">
                <a:extLst>
                  <a:ext uri="{FF2B5EF4-FFF2-40B4-BE49-F238E27FC236}">
                    <a16:creationId xmlns:a16="http://schemas.microsoft.com/office/drawing/2014/main" id="{70236AC4-3648-A57B-FF68-085AABAAE094}"/>
                  </a:ext>
                </a:extLst>
              </p:cNvPr>
              <p:cNvSpPr txBox="1">
                <a:spLocks noRot="1" noChangeAspect="1" noMove="1" noResize="1" noEditPoints="1" noAdjustHandles="1" noChangeArrowheads="1" noChangeShapeType="1" noTextEdit="1"/>
              </p:cNvSpPr>
              <p:nvPr/>
            </p:nvSpPr>
            <p:spPr>
              <a:xfrm>
                <a:off x="171757" y="871268"/>
                <a:ext cx="8893834" cy="954107"/>
              </a:xfrm>
              <a:prstGeom prst="rect">
                <a:avLst/>
              </a:prstGeom>
              <a:blipFill>
                <a:blip r:embed="rId4"/>
                <a:stretch>
                  <a:fillRect l="-548" t="-4487"/>
                </a:stretch>
              </a:blipFill>
            </p:spPr>
            <p:txBody>
              <a:bodyPr/>
              <a:lstStyle/>
              <a:p>
                <a:r>
                  <a:rPr lang="en-GB">
                    <a:noFill/>
                  </a:rPr>
                  <a:t> </a:t>
                </a:r>
              </a:p>
            </p:txBody>
          </p:sp>
        </mc:Fallback>
      </mc:AlternateContent>
    </p:spTree>
    <p:extLst>
      <p:ext uri="{BB962C8B-B14F-4D97-AF65-F5344CB8AC3E}">
        <p14:creationId xmlns:p14="http://schemas.microsoft.com/office/powerpoint/2010/main" val="35207050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133" name="Google Shape;133;p5"/>
              <p:cNvGraphicFramePr/>
              <p:nvPr>
                <p:extLst>
                  <p:ext uri="{D42A27DB-BD31-4B8C-83A1-F6EECF244321}">
                    <p14:modId xmlns:p14="http://schemas.microsoft.com/office/powerpoint/2010/main" val="3027780399"/>
                  </p:ext>
                </p:extLst>
              </p:nvPr>
            </p:nvGraphicFramePr>
            <p:xfrm>
              <a:off x="465363" y="2026974"/>
              <a:ext cx="8017330" cy="2308419"/>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Nunito"/>
                                  <a:sym typeface="Nunito"/>
                                </a:rPr>
                                <m:t>7</m:t>
                              </m:r>
                              <m:r>
                                <a:rPr lang="en-GB" sz="1600" b="0" i="1" u="none" strike="noStrike" cap="none" smtClean="0">
                                  <a:solidFill>
                                    <a:schemeClr val="dk1"/>
                                  </a:solidFill>
                                  <a:latin typeface="Cambria Math" panose="02040503050406030204" pitchFamily="18" charset="0"/>
                                  <a:ea typeface="Nunito"/>
                                  <a:cs typeface="Nunito"/>
                                  <a:sym typeface="Nunito"/>
                                </a:rPr>
                                <m:t>𝑑</m:t>
                              </m:r>
                            </m:oMath>
                          </a14:m>
                          <a:endParaRPr lang="en-GB"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Times New Roman"/>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b="0" i="0" u="none" strike="noStrike" dirty="0">
                              <a:solidFill>
                                <a:srgbClr val="00BC89"/>
                              </a:solidFill>
                              <a:effectLst/>
                              <a:latin typeface="Nunito Sans" pitchFamily="2" charset="0"/>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Nunito"/>
                                  <a:sym typeface="Nunito"/>
                                </a:rPr>
                                <m:t>8</m:t>
                              </m:r>
                              <m:sSup>
                                <m:sSupPr>
                                  <m:ctrlPr>
                                    <a:rPr lang="en-GB" sz="1600" b="0" i="1" u="none" strike="noStrike" cap="none" smtClean="0">
                                      <a:solidFill>
                                        <a:schemeClr val="dk1"/>
                                      </a:solidFill>
                                      <a:latin typeface="Cambria Math" panose="02040503050406030204" pitchFamily="18" charset="0"/>
                                      <a:ea typeface="Nunito"/>
                                      <a:cs typeface="Nunito"/>
                                      <a:sym typeface="Nunito"/>
                                    </a:rPr>
                                  </m:ctrlPr>
                                </m:sSupPr>
                                <m:e>
                                  <m:r>
                                    <a:rPr lang="en-GB" sz="1600" b="0" i="1" u="none" strike="noStrike" cap="none" smtClean="0">
                                      <a:solidFill>
                                        <a:schemeClr val="dk1"/>
                                      </a:solidFill>
                                      <a:latin typeface="Cambria Math" panose="02040503050406030204" pitchFamily="18" charset="0"/>
                                      <a:ea typeface="Nunito"/>
                                      <a:cs typeface="Nunito"/>
                                      <a:sym typeface="Nunito"/>
                                    </a:rPr>
                                    <m:t>𝑑</m:t>
                                  </m:r>
                                </m:e>
                                <m:sup>
                                  <m:r>
                                    <a:rPr lang="en-GB" sz="1600" b="0" i="1" u="none" strike="noStrike" cap="none" smtClean="0">
                                      <a:solidFill>
                                        <a:schemeClr val="dk1"/>
                                      </a:solidFill>
                                      <a:latin typeface="Cambria Math" panose="02040503050406030204" pitchFamily="18" charset="0"/>
                                      <a:ea typeface="Nunito"/>
                                      <a:cs typeface="Nunito"/>
                                      <a:sym typeface="Nunito"/>
                                    </a:rPr>
                                    <m:t>3</m:t>
                                  </m:r>
                                </m:sup>
                              </m:sSup>
                            </m:oMath>
                          </a14:m>
                          <a:endParaRPr lang="en-GB" sz="1600" u="none" strike="noStrike" cap="none" dirty="0"/>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0000"/>
                              </a:solidFill>
                              <a:effectLst/>
                              <a:latin typeface="Nunito Sans" pitchFamily="2" charset="0"/>
                            </a:rPr>
                            <a:t>Student multiplied terms instead of adding</a:t>
                          </a:r>
                          <a:endParaRPr sz="16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Nunito"/>
                                  <a:sym typeface="Nunito"/>
                                </a:rPr>
                                <m:t>8</m:t>
                              </m:r>
                              <m:r>
                                <a:rPr lang="en-GB" sz="1600" b="0" i="1" u="none" strike="noStrike" cap="none" smtClean="0">
                                  <a:solidFill>
                                    <a:schemeClr val="dk1"/>
                                  </a:solidFill>
                                  <a:latin typeface="Cambria Math" panose="02040503050406030204" pitchFamily="18" charset="0"/>
                                  <a:ea typeface="Nunito"/>
                                  <a:cs typeface="Nunito"/>
                                  <a:sym typeface="Nunito"/>
                                </a:rPr>
                                <m:t>𝑑</m:t>
                              </m:r>
                            </m:oMath>
                          </a14:m>
                          <a:endParaRPr lang="en-GB"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Times New Roman"/>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b="0" i="0" u="none" strike="noStrike" dirty="0">
                              <a:solidFill>
                                <a:srgbClr val="000000"/>
                              </a:solidFill>
                              <a:effectLst/>
                              <a:latin typeface="Nunito Sans" pitchFamily="2" charset="0"/>
                            </a:rPr>
                            <a:t>Student multiplied coefficients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Nunito"/>
                                  <a:sym typeface="Nunito"/>
                                </a:rPr>
                                <m:t>7</m:t>
                              </m:r>
                            </m:oMath>
                          </a14:m>
                          <a:endParaRPr lang="en-GB" sz="1600" i="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solidFill>
                              <a:schemeClr val="dk1"/>
                            </a:solidFill>
                            <a:latin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0000"/>
                              </a:solidFill>
                              <a:effectLst/>
                              <a:latin typeface="Nunito Sans" pitchFamily="2" charset="0"/>
                            </a:rPr>
                            <a:t>Student ignored variables</a:t>
                          </a:r>
                          <a:endParaRPr sz="1600" i="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133" name="Google Shape;133;p5"/>
              <p:cNvGraphicFramePr/>
              <p:nvPr>
                <p:extLst>
                  <p:ext uri="{D42A27DB-BD31-4B8C-83A1-F6EECF244321}">
                    <p14:modId xmlns:p14="http://schemas.microsoft.com/office/powerpoint/2010/main" val="3027780399"/>
                  </p:ext>
                </p:extLst>
              </p:nvPr>
            </p:nvGraphicFramePr>
            <p:xfrm>
              <a:off x="465363" y="2026974"/>
              <a:ext cx="8017330" cy="2308419"/>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293465">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52" t="-469" r="-100304" b="-8122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52" t="-469" r="-304" b="-81221"/>
                          </a:stretch>
                        </a:blipFill>
                      </a:tcPr>
                    </a:tc>
                    <a:extLst>
                      <a:ext uri="{0D108BD9-81ED-4DB2-BD59-A6C34878D82A}">
                        <a16:rowId xmlns:a16="http://schemas.microsoft.com/office/drawing/2014/main" val="10000"/>
                      </a:ext>
                    </a:extLst>
                  </a:tr>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52" t="-128144" r="-100304" b="-3593"/>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52" t="-128144" r="-304" b="-3593"/>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529E3139-6EBA-99F4-37D8-73080CF08ABF}"/>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2"/>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𝑑</m:t>
                    </m:r>
                    <m:r>
                      <a:rPr lang="en-GB" sz="2300" b="0" i="1" smtClean="0">
                        <a:latin typeface="Cambria Math" panose="02040503050406030204" pitchFamily="18" charset="0"/>
                      </a:rPr>
                      <m:t>+4</m:t>
                    </m:r>
                    <m:r>
                      <a:rPr lang="en-GB" sz="2300" b="0" i="1" smtClean="0">
                        <a:latin typeface="Cambria Math" panose="02040503050406030204" pitchFamily="18" charset="0"/>
                      </a:rPr>
                      <m:t>𝑑</m:t>
                    </m:r>
                    <m:r>
                      <a:rPr lang="en-GB" sz="2300" b="0" i="1" smtClean="0">
                        <a:latin typeface="Cambria Math" panose="02040503050406030204" pitchFamily="18" charset="0"/>
                      </a:rPr>
                      <m:t>+2</m:t>
                    </m:r>
                    <m:r>
                      <a:rPr lang="en-GB" sz="2300" b="0" i="1" smtClean="0">
                        <a:latin typeface="Cambria Math" panose="02040503050406030204" pitchFamily="18" charset="0"/>
                      </a:rPr>
                      <m:t>𝑑</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529E3139-6EBA-99F4-37D8-73080CF08ABF}"/>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4"/>
                <a:stretch>
                  <a:fillRect l="-548" t="-4459"/>
                </a:stretch>
              </a:blipFill>
            </p:spPr>
            <p:txBody>
              <a:bodyPr/>
              <a:lstStyle/>
              <a:p>
                <a:r>
                  <a:rPr lang="en-GB">
                    <a:noFill/>
                  </a:rPr>
                  <a:t> </a:t>
                </a:r>
              </a:p>
            </p:txBody>
          </p:sp>
        </mc:Fallback>
      </mc:AlternateContent>
    </p:spTree>
    <p:extLst>
      <p:ext uri="{BB962C8B-B14F-4D97-AF65-F5344CB8AC3E}">
        <p14:creationId xmlns:p14="http://schemas.microsoft.com/office/powerpoint/2010/main" val="26104877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F1442CAF-2485-5860-D084-F4C13BD56E99}"/>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3"/>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9</m:t>
                    </m:r>
                    <m:r>
                      <a:rPr lang="en-GB" sz="2300" b="0" i="1" smtClean="0">
                        <a:latin typeface="Cambria Math" panose="02040503050406030204" pitchFamily="18" charset="0"/>
                      </a:rPr>
                      <m:t>𝑓</m:t>
                    </m:r>
                    <m:r>
                      <a:rPr lang="en-GB" sz="2300" b="0" i="1" smtClean="0">
                        <a:latin typeface="Cambria Math" panose="02040503050406030204" pitchFamily="18" charset="0"/>
                      </a:rPr>
                      <m:t>−5</m:t>
                    </m:r>
                    <m:r>
                      <a:rPr lang="en-GB" sz="2300" b="0" i="1" smtClean="0">
                        <a:latin typeface="Cambria Math" panose="02040503050406030204" pitchFamily="18" charset="0"/>
                      </a:rPr>
                      <m:t>𝑓</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F1442CAF-2485-5860-D084-F4C13BD56E99}"/>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b="-3822"/>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6" name="Google Shape;133;p5">
                <a:extLst>
                  <a:ext uri="{FF2B5EF4-FFF2-40B4-BE49-F238E27FC236}">
                    <a16:creationId xmlns:a16="http://schemas.microsoft.com/office/drawing/2014/main" id="{389A8E80-19C7-354B-AC07-102AE8073DE8}"/>
                  </a:ext>
                </a:extLst>
              </p:cNvPr>
              <p:cNvGraphicFramePr/>
              <p:nvPr>
                <p:extLst>
                  <p:ext uri="{D42A27DB-BD31-4B8C-83A1-F6EECF244321}">
                    <p14:modId xmlns:p14="http://schemas.microsoft.com/office/powerpoint/2010/main" val="531350127"/>
                  </p:ext>
                </p:extLst>
              </p:nvPr>
            </p:nvGraphicFramePr>
            <p:xfrm>
              <a:off x="458583" y="2026974"/>
              <a:ext cx="8024110" cy="2029908"/>
            </p:xfrm>
            <a:graphic>
              <a:graphicData uri="http://schemas.openxmlformats.org/drawingml/2006/table">
                <a:tbl>
                  <a:tblPr>
                    <a:noFill/>
                    <a:tableStyleId>{83D3C34C-05C9-46D4-825C-24B45D246992}</a:tableStyleId>
                  </a:tblPr>
                  <a:tblGrid>
                    <a:gridCol w="4012055">
                      <a:extLst>
                        <a:ext uri="{9D8B030D-6E8A-4147-A177-3AD203B41FA5}">
                          <a16:colId xmlns:a16="http://schemas.microsoft.com/office/drawing/2014/main" val="20000"/>
                        </a:ext>
                      </a:extLst>
                    </a:gridCol>
                    <a:gridCol w="4012055">
                      <a:extLst>
                        <a:ext uri="{9D8B030D-6E8A-4147-A177-3AD203B41FA5}">
                          <a16:colId xmlns:a16="http://schemas.microsoft.com/office/drawing/2014/main" val="20001"/>
                        </a:ext>
                      </a:extLst>
                    </a:gridCol>
                  </a:tblGrid>
                  <a:tr h="984887">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Nunito"/>
                                  <a:sym typeface="Nunito"/>
                                </a:rPr>
                                <m:t>14</m:t>
                              </m:r>
                              <m:r>
                                <a:rPr lang="en-GB" sz="1600" b="0" i="1" u="none" strike="noStrike" cap="none" smtClean="0">
                                  <a:solidFill>
                                    <a:schemeClr val="dk1"/>
                                  </a:solidFill>
                                  <a:latin typeface="Cambria Math" panose="02040503050406030204" pitchFamily="18" charset="0"/>
                                  <a:ea typeface="Nunito"/>
                                  <a:cs typeface="Nunito"/>
                                  <a:sym typeface="Nunito"/>
                                </a:rPr>
                                <m:t>𝑓</m:t>
                              </m:r>
                            </m:oMath>
                          </a14:m>
                          <a:endParaRPr lang="en-GB"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Times New Roman"/>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600" b="0" i="0" u="none" strike="noStrike" dirty="0">
                              <a:solidFill>
                                <a:srgbClr val="000000"/>
                              </a:solidFill>
                              <a:effectLst/>
                              <a:latin typeface="Nunito Sans" pitchFamily="2" charset="0"/>
                            </a:rPr>
                            <a:t>Student added rather than subtracted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BBF8E"/>
                              </a:solidFill>
                              <a:latin typeface="Nunito"/>
                              <a:ea typeface="Nunito"/>
                              <a:cs typeface="Nunito"/>
                              <a:sym typeface="Nunito"/>
                            </a:rPr>
                            <a:t>B) </a:t>
                          </a:r>
                          <a14:m>
                            <m:oMath xmlns:m="http://schemas.openxmlformats.org/officeDocument/2006/math">
                              <m:r>
                                <a:rPr lang="en-GB" sz="1600" b="0" i="1" u="none" strike="noStrike" cap="none" smtClean="0">
                                  <a:solidFill>
                                    <a:srgbClr val="0BBF8E"/>
                                  </a:solidFill>
                                  <a:latin typeface="Cambria Math" panose="02040503050406030204" pitchFamily="18" charset="0"/>
                                  <a:ea typeface="Nunito"/>
                                  <a:cs typeface="Nunito"/>
                                  <a:sym typeface="Nunito"/>
                                </a:rPr>
                                <m:t>4</m:t>
                              </m:r>
                              <m:r>
                                <a:rPr lang="en-GB" sz="1600" b="0" i="1" u="none" strike="noStrike" cap="none" smtClean="0">
                                  <a:solidFill>
                                    <a:srgbClr val="0BBF8E"/>
                                  </a:solidFill>
                                  <a:latin typeface="Cambria Math" panose="02040503050406030204" pitchFamily="18" charset="0"/>
                                  <a:ea typeface="Nunito"/>
                                  <a:cs typeface="Nunito"/>
                                  <a:sym typeface="Nunito"/>
                                </a:rPr>
                                <m:t>𝑓</m:t>
                              </m:r>
                            </m:oMath>
                          </a14:m>
                          <a:endParaRPr lang="en-GB" sz="1600" u="none" strike="noStrike" cap="none" dirty="0">
                            <a:solidFill>
                              <a:srgbClr val="0BBF8E"/>
                            </a:solidFill>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rgbClr val="0BBF8E"/>
                            </a:solidFill>
                          </a:endParaRPr>
                        </a:p>
                        <a:p>
                          <a:pPr marL="0" marR="0" lvl="0" indent="0" algn="l" rtl="0">
                            <a:lnSpc>
                              <a:spcPct val="115000"/>
                            </a:lnSpc>
                            <a:spcBef>
                              <a:spcPts val="0"/>
                            </a:spcBef>
                            <a:spcAft>
                              <a:spcPts val="0"/>
                            </a:spcAft>
                            <a:buClr>
                              <a:srgbClr val="000000"/>
                            </a:buClr>
                            <a:buSzPts val="1600"/>
                            <a:buFont typeface="Arial"/>
                            <a:buNone/>
                          </a:pPr>
                          <a:r>
                            <a:rPr lang="en-GB" sz="1600" b="0" i="0" u="none" strike="noStrike" dirty="0">
                              <a:solidFill>
                                <a:srgbClr val="0BBF8E"/>
                              </a:solidFill>
                              <a:effectLst/>
                              <a:latin typeface="Nunito Sans" pitchFamily="2" charset="0"/>
                            </a:rPr>
                            <a:t>Correct answer </a:t>
                          </a:r>
                          <a:endParaRPr sz="16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4887">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−4</m:t>
                              </m:r>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𝑓</m:t>
                              </m:r>
                            </m:oMath>
                          </a14:m>
                          <a:endParaRPr lang="en-GB"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Times New Roman"/>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600" b="0" i="0" u="none" strike="noStrike" dirty="0">
                              <a:solidFill>
                                <a:srgbClr val="000000"/>
                              </a:solidFill>
                              <a:effectLst/>
                              <a:latin typeface="Nunito Sans" pitchFamily="2" charset="0"/>
                            </a:rPr>
                            <a:t>Student found negative difference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Nunito"/>
                              <a:cs typeface="Times New Roman"/>
                              <a:sym typeface="Times New Roman"/>
                            </a:rPr>
                            <a:t>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Times New Roman"/>
                                  <a:sym typeface="Times New Roman"/>
                                </a:rPr>
                                <m:t>4</m:t>
                              </m:r>
                            </m:oMath>
                          </a14:m>
                          <a:endParaRPr lang="en-GB" sz="1600" i="1"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i="1" u="none" strike="noStrike" cap="none" dirty="0">
                            <a:solidFill>
                              <a:schemeClr val="dk1"/>
                            </a:solidFill>
                            <a:latin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0000"/>
                              </a:solidFill>
                              <a:effectLst/>
                              <a:latin typeface="Nunito Sans" pitchFamily="2" charset="0"/>
                            </a:rPr>
                            <a:t>Student ignored variables</a:t>
                          </a:r>
                          <a:r>
                            <a:rPr lang="en-US" sz="1600" b="0" i="0" u="none" strike="noStrike" dirty="0">
                              <a:solidFill>
                                <a:srgbClr val="1C1C1C"/>
                              </a:solidFill>
                              <a:effectLst/>
                              <a:latin typeface="Nunito Sans" pitchFamily="2" charset="0"/>
                            </a:rPr>
                            <a:t> </a:t>
                          </a:r>
                          <a:endParaRPr sz="1600" i="1"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133;p5">
                <a:extLst>
                  <a:ext uri="{FF2B5EF4-FFF2-40B4-BE49-F238E27FC236}">
                    <a16:creationId xmlns:a16="http://schemas.microsoft.com/office/drawing/2014/main" id="{389A8E80-19C7-354B-AC07-102AE8073DE8}"/>
                  </a:ext>
                </a:extLst>
              </p:cNvPr>
              <p:cNvGraphicFramePr/>
              <p:nvPr>
                <p:extLst>
                  <p:ext uri="{D42A27DB-BD31-4B8C-83A1-F6EECF244321}">
                    <p14:modId xmlns:p14="http://schemas.microsoft.com/office/powerpoint/2010/main" val="531350127"/>
                  </p:ext>
                </p:extLst>
              </p:nvPr>
            </p:nvGraphicFramePr>
            <p:xfrm>
              <a:off x="458583" y="2026974"/>
              <a:ext cx="8024110" cy="2029908"/>
            </p:xfrm>
            <a:graphic>
              <a:graphicData uri="http://schemas.openxmlformats.org/drawingml/2006/table">
                <a:tbl>
                  <a:tblPr>
                    <a:noFill/>
                    <a:tableStyleId>{83D3C34C-05C9-46D4-825C-24B45D246992}</a:tableStyleId>
                  </a:tblPr>
                  <a:tblGrid>
                    <a:gridCol w="4012055">
                      <a:extLst>
                        <a:ext uri="{9D8B030D-6E8A-4147-A177-3AD203B41FA5}">
                          <a16:colId xmlns:a16="http://schemas.microsoft.com/office/drawing/2014/main" val="20000"/>
                        </a:ext>
                      </a:extLst>
                    </a:gridCol>
                    <a:gridCol w="4012055">
                      <a:extLst>
                        <a:ext uri="{9D8B030D-6E8A-4147-A177-3AD203B41FA5}">
                          <a16:colId xmlns:a16="http://schemas.microsoft.com/office/drawing/2014/main" val="20001"/>
                        </a:ext>
                      </a:extLst>
                    </a:gridCol>
                  </a:tblGrid>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599" r="-100152" b="-10419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304" t="-599" r="-304" b="-104192"/>
                          </a:stretch>
                        </a:blipFill>
                      </a:tcPr>
                    </a:tc>
                    <a:extLst>
                      <a:ext uri="{0D108BD9-81ED-4DB2-BD59-A6C34878D82A}">
                        <a16:rowId xmlns:a16="http://schemas.microsoft.com/office/drawing/2014/main" val="10000"/>
                      </a:ext>
                    </a:extLst>
                  </a:tr>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00599" r="-100152" b="-419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304" t="-100599" r="-304" b="-4192"/>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11419918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38A168BA-29C3-3DCD-1E0F-66A98B8DC52A}"/>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4"/>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8</m:t>
                    </m:r>
                    <m:r>
                      <a:rPr lang="en-GB" sz="2300" b="0" i="1" smtClean="0">
                        <a:latin typeface="Cambria Math" panose="02040503050406030204" pitchFamily="18" charset="0"/>
                      </a:rPr>
                      <m:t>𝑔</m:t>
                    </m:r>
                    <m:r>
                      <a:rPr lang="en-GB" sz="2300" b="0" i="1" smtClean="0">
                        <a:latin typeface="Cambria Math" panose="02040503050406030204" pitchFamily="18" charset="0"/>
                      </a:rPr>
                      <m:t>−3</m:t>
                    </m:r>
                    <m:r>
                      <a:rPr lang="en-GB" sz="2300" b="0" i="1" smtClean="0">
                        <a:latin typeface="Cambria Math" panose="02040503050406030204" pitchFamily="18" charset="0"/>
                      </a:rPr>
                      <m:t>𝑔</m:t>
                    </m:r>
                    <m:r>
                      <a:rPr lang="en-GB" sz="2300" b="0" i="1" smtClean="0">
                        <a:latin typeface="Cambria Math" panose="02040503050406030204" pitchFamily="18" charset="0"/>
                      </a:rPr>
                      <m:t>−7</m:t>
                    </m:r>
                    <m:r>
                      <a:rPr lang="en-GB" sz="2300" b="0" i="1" smtClean="0">
                        <a:latin typeface="Cambria Math" panose="02040503050406030204" pitchFamily="18" charset="0"/>
                      </a:rPr>
                      <m:t>𝑔</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38A168BA-29C3-3DCD-1E0F-66A98B8DC52A}"/>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b="-3185"/>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4" name="Google Shape;133;p5">
                <a:extLst>
                  <a:ext uri="{FF2B5EF4-FFF2-40B4-BE49-F238E27FC236}">
                    <a16:creationId xmlns:a16="http://schemas.microsoft.com/office/drawing/2014/main" id="{A209F84B-5C7B-BC0A-67C8-67DBA779F175}"/>
                  </a:ext>
                </a:extLst>
              </p:cNvPr>
              <p:cNvGraphicFramePr/>
              <p:nvPr>
                <p:extLst>
                  <p:ext uri="{D42A27DB-BD31-4B8C-83A1-F6EECF244321}">
                    <p14:modId xmlns:p14="http://schemas.microsoft.com/office/powerpoint/2010/main" val="2455360478"/>
                  </p:ext>
                </p:extLst>
              </p:nvPr>
            </p:nvGraphicFramePr>
            <p:xfrm>
              <a:off x="456243" y="2026789"/>
              <a:ext cx="8024110" cy="2028321"/>
            </p:xfrm>
            <a:graphic>
              <a:graphicData uri="http://schemas.openxmlformats.org/drawingml/2006/table">
                <a:tbl>
                  <a:tblPr>
                    <a:noFill/>
                    <a:tableStyleId>{83D3C34C-05C9-46D4-825C-24B45D246992}</a:tableStyleId>
                  </a:tblPr>
                  <a:tblGrid>
                    <a:gridCol w="4012055">
                      <a:extLst>
                        <a:ext uri="{9D8B030D-6E8A-4147-A177-3AD203B41FA5}">
                          <a16:colId xmlns:a16="http://schemas.microsoft.com/office/drawing/2014/main" val="20000"/>
                        </a:ext>
                      </a:extLst>
                    </a:gridCol>
                    <a:gridCol w="4012055">
                      <a:extLst>
                        <a:ext uri="{9D8B030D-6E8A-4147-A177-3AD203B41FA5}">
                          <a16:colId xmlns:a16="http://schemas.microsoft.com/office/drawing/2014/main" val="20001"/>
                        </a:ext>
                      </a:extLst>
                    </a:gridCol>
                  </a:tblGrid>
                  <a:tr h="985657">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Nunito"/>
                                  <a:sym typeface="Nunito"/>
                                </a:rPr>
                                <m:t>2</m:t>
                              </m:r>
                              <m:r>
                                <a:rPr lang="en-GB" sz="1600" b="0" i="1" u="none" strike="noStrike" cap="none" smtClean="0">
                                  <a:solidFill>
                                    <a:schemeClr val="dk1"/>
                                  </a:solidFill>
                                  <a:latin typeface="Cambria Math" panose="02040503050406030204" pitchFamily="18" charset="0"/>
                                  <a:ea typeface="Nunito"/>
                                  <a:cs typeface="Nunito"/>
                                  <a:sym typeface="Nunito"/>
                                </a:rPr>
                                <m:t>𝑔</m:t>
                              </m:r>
                            </m:oMath>
                          </a14:m>
                          <a:endParaRPr lang="en-GB"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0000"/>
                              </a:solidFill>
                              <a:effectLst/>
                              <a:latin typeface="Nunito Sans" pitchFamily="2" charset="0"/>
                            </a:rPr>
                            <a:t>Student missed minus sign from answer </a:t>
                          </a: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baseline="0" dirty="0">
                              <a:solidFill>
                                <a:schemeClr val="dk1"/>
                              </a:solidFill>
                              <a:latin typeface="Nunito"/>
                              <a:ea typeface="Nunito"/>
                              <a:cs typeface="Nunito"/>
                              <a:sym typeface="Nunito"/>
                            </a:rPr>
                            <a:t> </a:t>
                          </a:r>
                          <a14:m>
                            <m:oMath xmlns:m="http://schemas.openxmlformats.org/officeDocument/2006/math">
                              <m:r>
                                <a:rPr lang="en-GB" sz="1600" b="0" i="1" u="none" strike="noStrike" cap="none" baseline="0" smtClean="0">
                                  <a:solidFill>
                                    <a:schemeClr val="dk1"/>
                                  </a:solidFill>
                                  <a:latin typeface="Cambria Math" panose="02040503050406030204" pitchFamily="18" charset="0"/>
                                  <a:ea typeface="Nunito"/>
                                  <a:cs typeface="Nunito"/>
                                  <a:sym typeface="Nunito"/>
                                </a:rPr>
                                <m:t>−2</m:t>
                              </m:r>
                            </m:oMath>
                          </a14:m>
                          <a:endParaRPr lang="en-GB" sz="1600" u="none" strike="noStrike" cap="none" dirty="0"/>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600" b="0" i="0" u="none" strike="noStrike" dirty="0">
                              <a:solidFill>
                                <a:srgbClr val="000000"/>
                              </a:solidFill>
                              <a:effectLst/>
                              <a:latin typeface="Nunito Sans" pitchFamily="2" charset="0"/>
                            </a:rPr>
                            <a:t>Student ignored variables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4116">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BBF8E"/>
                              </a:solidFill>
                              <a:latin typeface="Nunito"/>
                              <a:ea typeface="Nunito"/>
                              <a:cs typeface="Nunito"/>
                              <a:sym typeface="Nunito"/>
                            </a:rPr>
                            <a:t>C)</a:t>
                          </a:r>
                          <a:r>
                            <a:rPr lang="en-GB" sz="1600" u="none" strike="noStrike" cap="none" baseline="0" dirty="0">
                              <a:solidFill>
                                <a:srgbClr val="0BBF8E"/>
                              </a:solidFill>
                              <a:latin typeface="Nunito"/>
                              <a:ea typeface="Nunito"/>
                              <a:cs typeface="Nunito"/>
                              <a:sym typeface="Nunito"/>
                            </a:rPr>
                            <a:t> </a:t>
                          </a:r>
                          <a14:m>
                            <m:oMath xmlns:m="http://schemas.openxmlformats.org/officeDocument/2006/math">
                              <m:r>
                                <a:rPr lang="en-GB" sz="1600" b="0" i="1" u="none" strike="noStrike" cap="none" baseline="0" smtClean="0">
                                  <a:solidFill>
                                    <a:srgbClr val="0BBF8E"/>
                                  </a:solidFill>
                                  <a:latin typeface="Cambria Math" panose="02040503050406030204" pitchFamily="18" charset="0"/>
                                  <a:ea typeface="Nunito"/>
                                  <a:cs typeface="Nunito"/>
                                  <a:sym typeface="Nunito"/>
                                </a:rPr>
                                <m:t>−2</m:t>
                              </m:r>
                              <m:r>
                                <a:rPr lang="en-GB" sz="1600" b="0" i="1" u="none" strike="noStrike" cap="none" baseline="0" smtClean="0">
                                  <a:solidFill>
                                    <a:srgbClr val="0BBF8E"/>
                                  </a:solidFill>
                                  <a:latin typeface="Cambria Math" panose="02040503050406030204" pitchFamily="18" charset="0"/>
                                  <a:ea typeface="Nunito"/>
                                  <a:cs typeface="Nunito"/>
                                  <a:sym typeface="Nunito"/>
                                </a:rPr>
                                <m:t>𝑔</m:t>
                              </m:r>
                            </m:oMath>
                          </a14:m>
                          <a:endParaRPr lang="en-GB" sz="1600" u="none" strike="noStrike" cap="none" dirty="0">
                            <a:solidFill>
                              <a:srgbClr val="0BBF8E"/>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600" b="0" i="0" u="none" strike="noStrike" dirty="0">
                              <a:solidFill>
                                <a:srgbClr val="00BC89"/>
                              </a:solidFill>
                              <a:effectLst/>
                              <a:latin typeface="Nunito Sans" pitchFamily="2" charset="0"/>
                            </a:rPr>
                            <a:t>Correct answer </a:t>
                          </a: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baseline="0" dirty="0">
                              <a:solidFill>
                                <a:schemeClr val="dk1"/>
                              </a:solidFill>
                              <a:latin typeface="Nunito"/>
                              <a:ea typeface="Nunito"/>
                              <a:cs typeface="Nunito"/>
                              <a:sym typeface="Nunito"/>
                            </a:rPr>
                            <a:t> </a:t>
                          </a:r>
                          <a14:m>
                            <m:oMath xmlns:m="http://schemas.openxmlformats.org/officeDocument/2006/math">
                              <m:r>
                                <a:rPr lang="en-GB" sz="1600" b="0" i="1" u="none" strike="noStrike" cap="none" baseline="0" smtClean="0">
                                  <a:solidFill>
                                    <a:schemeClr val="dk1"/>
                                  </a:solidFill>
                                  <a:latin typeface="Cambria Math" panose="02040503050406030204" pitchFamily="18" charset="0"/>
                                  <a:ea typeface="Nunito"/>
                                  <a:cs typeface="Nunito"/>
                                  <a:sym typeface="Nunito"/>
                                </a:rPr>
                                <m:t>4</m:t>
                              </m:r>
                              <m:r>
                                <a:rPr lang="en-GB" sz="1600" b="0" i="1" u="none" strike="noStrike" cap="none" baseline="0" smtClean="0">
                                  <a:solidFill>
                                    <a:schemeClr val="dk1"/>
                                  </a:solidFill>
                                  <a:latin typeface="Cambria Math" panose="02040503050406030204" pitchFamily="18" charset="0"/>
                                  <a:ea typeface="Nunito"/>
                                  <a:cs typeface="Nunito"/>
                                  <a:sym typeface="Nunito"/>
                                </a:rPr>
                                <m:t>𝑔</m:t>
                              </m:r>
                            </m:oMath>
                          </a14:m>
                          <a:endParaRPr lang="en-GB" sz="1600" i="1"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i="1" u="none" strike="noStrike" cap="none" dirty="0">
                            <a:solidFill>
                              <a:schemeClr val="dk1"/>
                            </a:solidFill>
                            <a:latin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0000"/>
                              </a:solidFill>
                              <a:effectLst/>
                              <a:latin typeface="Nunito Sans" pitchFamily="2" charset="0"/>
                            </a:rPr>
                            <a:t>Student did not subtract both terms</a:t>
                          </a:r>
                          <a:endParaRPr sz="1600" i="1"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4" name="Google Shape;133;p5">
                <a:extLst>
                  <a:ext uri="{FF2B5EF4-FFF2-40B4-BE49-F238E27FC236}">
                    <a16:creationId xmlns:a16="http://schemas.microsoft.com/office/drawing/2014/main" id="{A209F84B-5C7B-BC0A-67C8-67DBA779F175}"/>
                  </a:ext>
                </a:extLst>
              </p:cNvPr>
              <p:cNvGraphicFramePr/>
              <p:nvPr>
                <p:extLst>
                  <p:ext uri="{D42A27DB-BD31-4B8C-83A1-F6EECF244321}">
                    <p14:modId xmlns:p14="http://schemas.microsoft.com/office/powerpoint/2010/main" val="2455360478"/>
                  </p:ext>
                </p:extLst>
              </p:nvPr>
            </p:nvGraphicFramePr>
            <p:xfrm>
              <a:off x="456243" y="2026789"/>
              <a:ext cx="8024110" cy="2028321"/>
            </p:xfrm>
            <a:graphic>
              <a:graphicData uri="http://schemas.openxmlformats.org/drawingml/2006/table">
                <a:tbl>
                  <a:tblPr>
                    <a:noFill/>
                    <a:tableStyleId>{83D3C34C-05C9-46D4-825C-24B45D246992}</a:tableStyleId>
                  </a:tblPr>
                  <a:tblGrid>
                    <a:gridCol w="4012055">
                      <a:extLst>
                        <a:ext uri="{9D8B030D-6E8A-4147-A177-3AD203B41FA5}">
                          <a16:colId xmlns:a16="http://schemas.microsoft.com/office/drawing/2014/main" val="20000"/>
                        </a:ext>
                      </a:extLst>
                    </a:gridCol>
                    <a:gridCol w="4012055">
                      <a:extLst>
                        <a:ext uri="{9D8B030D-6E8A-4147-A177-3AD203B41FA5}">
                          <a16:colId xmlns:a16="http://schemas.microsoft.com/office/drawing/2014/main" val="20001"/>
                        </a:ext>
                      </a:extLst>
                    </a:gridCol>
                  </a:tblGrid>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599" r="-100152" b="-103593"/>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000" t="-599" r="-152" b="-103593"/>
                          </a:stretch>
                        </a:blipFill>
                      </a:tcPr>
                    </a:tc>
                    <a:extLst>
                      <a:ext uri="{0D108BD9-81ED-4DB2-BD59-A6C34878D82A}">
                        <a16:rowId xmlns:a16="http://schemas.microsoft.com/office/drawing/2014/main" val="10000"/>
                      </a:ext>
                    </a:extLst>
                  </a:tr>
                  <a:tr h="1013367">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00599" r="-100152" b="-3593"/>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000" t="-100599" r="-152" b="-3593"/>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42792466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02536047-4B56-A41C-37A3-DF0F40A60551}"/>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5"/>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2</m:t>
                    </m:r>
                    <m:r>
                      <a:rPr lang="en-GB" sz="2300" b="0" i="1" smtClean="0">
                        <a:latin typeface="Cambria Math" panose="02040503050406030204" pitchFamily="18" charset="0"/>
                      </a:rPr>
                      <m:t>𝑥</m:t>
                    </m:r>
                    <m:r>
                      <a:rPr lang="en-GB" sz="2300" b="0" i="1" smtClean="0">
                        <a:latin typeface="Cambria Math" panose="02040503050406030204" pitchFamily="18" charset="0"/>
                      </a:rPr>
                      <m:t>+3</m:t>
                    </m:r>
                    <m:r>
                      <a:rPr lang="en-GB" sz="2300" b="0" i="1" smtClean="0">
                        <a:latin typeface="Cambria Math" panose="02040503050406030204" pitchFamily="18" charset="0"/>
                      </a:rPr>
                      <m:t>𝑦</m:t>
                    </m:r>
                    <m:r>
                      <a:rPr lang="en-GB" sz="2300" b="0" i="1" smtClean="0">
                        <a:latin typeface="Cambria Math" panose="02040503050406030204" pitchFamily="18" charset="0"/>
                      </a:rPr>
                      <m:t>+</m:t>
                    </m:r>
                    <m:r>
                      <a:rPr lang="en-GB" sz="2300" b="0" i="1" smtClean="0">
                        <a:latin typeface="Cambria Math" panose="02040503050406030204" pitchFamily="18" charset="0"/>
                      </a:rPr>
                      <m:t>𝑥</m:t>
                    </m:r>
                    <m:r>
                      <a:rPr lang="en-GB" sz="2300" b="0" i="1" smtClean="0">
                        <a:latin typeface="Cambria Math" panose="02040503050406030204" pitchFamily="18" charset="0"/>
                      </a:rPr>
                      <m:t>+4</m:t>
                    </m:r>
                    <m:r>
                      <a:rPr lang="en-GB" sz="2300" b="0" i="1" smtClean="0">
                        <a:latin typeface="Cambria Math" panose="02040503050406030204" pitchFamily="18" charset="0"/>
                      </a:rPr>
                      <m:t>𝑦</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02536047-4B56-A41C-37A3-DF0F40A60551}"/>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b="-3185"/>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6" name="Google Shape;133;p5">
                <a:extLst>
                  <a:ext uri="{FF2B5EF4-FFF2-40B4-BE49-F238E27FC236}">
                    <a16:creationId xmlns:a16="http://schemas.microsoft.com/office/drawing/2014/main" id="{79812175-A6CF-5C88-4EB4-369ABB36C0EF}"/>
                  </a:ext>
                </a:extLst>
              </p:cNvPr>
              <p:cNvGraphicFramePr/>
              <p:nvPr>
                <p:extLst>
                  <p:ext uri="{D42A27DB-BD31-4B8C-83A1-F6EECF244321}">
                    <p14:modId xmlns:p14="http://schemas.microsoft.com/office/powerpoint/2010/main" val="3287786768"/>
                  </p:ext>
                </p:extLst>
              </p:nvPr>
            </p:nvGraphicFramePr>
            <p:xfrm>
              <a:off x="454890" y="2018348"/>
              <a:ext cx="8024110" cy="2310324"/>
            </p:xfrm>
            <a:graphic>
              <a:graphicData uri="http://schemas.openxmlformats.org/drawingml/2006/table">
                <a:tbl>
                  <a:tblPr>
                    <a:noFill/>
                    <a:tableStyleId>{83D3C34C-05C9-46D4-825C-24B45D246992}</a:tableStyleId>
                  </a:tblPr>
                  <a:tblGrid>
                    <a:gridCol w="4012055">
                      <a:extLst>
                        <a:ext uri="{9D8B030D-6E8A-4147-A177-3AD203B41FA5}">
                          <a16:colId xmlns:a16="http://schemas.microsoft.com/office/drawing/2014/main" val="20000"/>
                        </a:ext>
                      </a:extLst>
                    </a:gridCol>
                    <a:gridCol w="4012055">
                      <a:extLst>
                        <a:ext uri="{9D8B030D-6E8A-4147-A177-3AD203B41FA5}">
                          <a16:colId xmlns:a16="http://schemas.microsoft.com/office/drawing/2014/main" val="20001"/>
                        </a:ext>
                      </a:extLst>
                    </a:gridCol>
                  </a:tblGrid>
                  <a:tr h="1138144">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rPr>
                            <a:t>A)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2</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𝑥</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+12</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𝑦</m:t>
                              </m:r>
                            </m:oMath>
                          </a14:m>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600" b="0" i="0" u="none" strike="noStrike" dirty="0">
                            <a:solidFill>
                              <a:srgbClr val="000000"/>
                            </a:solidFill>
                            <a:effectLst/>
                            <a:latin typeface="Nunito Sans" pitchFamily="2" charset="0"/>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600" b="0" i="0" u="none" strike="noStrike" dirty="0">
                              <a:solidFill>
                                <a:srgbClr val="000000"/>
                              </a:solidFill>
                              <a:effectLst/>
                              <a:latin typeface="Nunito Sans" pitchFamily="2" charset="0"/>
                            </a:rPr>
                            <a:t>Student multiplied coefficients of terms instead of adding</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1" u="none" strike="noStrike" cap="none" dirty="0">
                              <a:solidFill>
                                <a:schemeClr val="dk1"/>
                              </a:solidFill>
                              <a:latin typeface="Nunito Sans" pitchFamily="2" charset="0"/>
                              <a:sym typeface="Nunito"/>
                            </a:rPr>
                            <a:t>B) </a:t>
                          </a:r>
                          <a14:m>
                            <m:oMath xmlns:m="http://schemas.openxmlformats.org/officeDocument/2006/math">
                              <m:r>
                                <a:rPr lang="en-GB" sz="1600" b="0" i="1" u="none" strike="noStrike" cap="none" smtClean="0">
                                  <a:solidFill>
                                    <a:schemeClr val="dk1"/>
                                  </a:solidFill>
                                  <a:latin typeface="Cambria Math" panose="02040503050406030204" pitchFamily="18" charset="0"/>
                                  <a:sym typeface="Nunito"/>
                                </a:rPr>
                                <m:t>10</m:t>
                              </m:r>
                              <m:r>
                                <a:rPr lang="en-GB" sz="1600" b="0" i="1" u="none" strike="noStrike" cap="none" smtClean="0">
                                  <a:solidFill>
                                    <a:schemeClr val="dk1"/>
                                  </a:solidFill>
                                  <a:latin typeface="Cambria Math" panose="02040503050406030204" pitchFamily="18" charset="0"/>
                                  <a:sym typeface="Nunito"/>
                                </a:rPr>
                                <m:t>𝑥𝑦</m:t>
                              </m:r>
                            </m:oMath>
                          </a14:m>
                          <a:endParaRPr lang="en-GB" sz="1600" i="1" u="none" strike="noStrike" cap="none" dirty="0">
                            <a:latin typeface="Nunito Sans" pitchFamily="2" charset="0"/>
                          </a:endParaRPr>
                        </a:p>
                        <a:p>
                          <a:pPr marL="0" marR="0" lvl="0" indent="0" algn="l" rtl="0">
                            <a:lnSpc>
                              <a:spcPct val="115000"/>
                            </a:lnSpc>
                            <a:spcBef>
                              <a:spcPts val="0"/>
                            </a:spcBef>
                            <a:spcAft>
                              <a:spcPts val="0"/>
                            </a:spcAft>
                            <a:buClr>
                              <a:srgbClr val="000000"/>
                            </a:buClr>
                            <a:buSzPts val="1600"/>
                            <a:buFont typeface="Arial"/>
                            <a:buNone/>
                          </a:pPr>
                          <a:endParaRPr lang="en-GB" sz="1600" i="1" u="none" strike="noStrike" cap="none" dirty="0">
                            <a:latin typeface="Nunito Sans" pitchFamily="2" charset="0"/>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0000"/>
                              </a:solidFill>
                              <a:effectLst/>
                              <a:latin typeface="Nunito Sans" pitchFamily="2" charset="0"/>
                            </a:rPr>
                            <a:t>Student does not understand like terms</a:t>
                          </a:r>
                          <a:endParaRPr sz="1600" i="1" u="none" strike="noStrike" cap="none" dirty="0">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91764">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BBF8E"/>
                              </a:solidFill>
                              <a:latin typeface="Nunito Sans" pitchFamily="2" charset="0"/>
                              <a:ea typeface="Times New Roman"/>
                              <a:cs typeface="Times New Roman"/>
                              <a:sym typeface="Times New Roman"/>
                            </a:rPr>
                            <a:t>C) </a:t>
                          </a:r>
                          <a14:m>
                            <m:oMath xmlns:m="http://schemas.openxmlformats.org/officeDocument/2006/math">
                              <m:r>
                                <a:rPr lang="en-GB" sz="1600" b="0" i="1" u="none" strike="noStrike" cap="none" smtClean="0">
                                  <a:solidFill>
                                    <a:srgbClr val="0BBF8E"/>
                                  </a:solidFill>
                                  <a:latin typeface="Cambria Math" panose="02040503050406030204" pitchFamily="18" charset="0"/>
                                  <a:ea typeface="Times New Roman"/>
                                  <a:cs typeface="Times New Roman"/>
                                  <a:sym typeface="Times New Roman"/>
                                </a:rPr>
                                <m:t>3</m:t>
                              </m:r>
                              <m:r>
                                <a:rPr lang="en-GB" sz="1600" b="0" i="1" u="none" strike="noStrike" cap="none" smtClean="0">
                                  <a:solidFill>
                                    <a:srgbClr val="0BBF8E"/>
                                  </a:solidFill>
                                  <a:latin typeface="Cambria Math" panose="02040503050406030204" pitchFamily="18" charset="0"/>
                                  <a:ea typeface="Times New Roman"/>
                                  <a:cs typeface="Times New Roman"/>
                                  <a:sym typeface="Times New Roman"/>
                                </a:rPr>
                                <m:t>𝑥</m:t>
                              </m:r>
                              <m:r>
                                <a:rPr lang="en-GB" sz="1600" b="0" i="1" u="none" strike="noStrike" cap="none" smtClean="0">
                                  <a:solidFill>
                                    <a:srgbClr val="0BBF8E"/>
                                  </a:solidFill>
                                  <a:latin typeface="Cambria Math" panose="02040503050406030204" pitchFamily="18" charset="0"/>
                                  <a:ea typeface="Times New Roman"/>
                                  <a:cs typeface="Times New Roman"/>
                                  <a:sym typeface="Times New Roman"/>
                                </a:rPr>
                                <m:t>+7</m:t>
                              </m:r>
                              <m:r>
                                <a:rPr lang="en-GB" sz="1600" b="0" i="1" u="none" strike="noStrike" cap="none" smtClean="0">
                                  <a:solidFill>
                                    <a:srgbClr val="0BBF8E"/>
                                  </a:solidFill>
                                  <a:latin typeface="Cambria Math" panose="02040503050406030204" pitchFamily="18" charset="0"/>
                                  <a:ea typeface="Times New Roman"/>
                                  <a:cs typeface="Times New Roman"/>
                                  <a:sym typeface="Times New Roman"/>
                                </a:rPr>
                                <m:t>𝑦</m:t>
                              </m:r>
                            </m:oMath>
                          </a14:m>
                          <a:endParaRPr lang="en-GB" sz="1600" u="none" strike="noStrike" cap="none" dirty="0">
                            <a:solidFill>
                              <a:srgbClr val="0BBF8E"/>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600" b="0" i="0" u="none" strike="noStrike" dirty="0">
                              <a:solidFill>
                                <a:srgbClr val="00BC89"/>
                              </a:solidFill>
                              <a:effectLst/>
                              <a:latin typeface="Nunito Sans" pitchFamily="2" charset="0"/>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Nunito"/>
                              <a:cs typeface="Nunito"/>
                              <a:sym typeface="Nunito"/>
                            </a:rPr>
                            <a:t>D)</a:t>
                          </a:r>
                          <a:r>
                            <a:rPr lang="en-GB" sz="1600" u="none" strike="noStrike" cap="none" dirty="0">
                              <a:solidFill>
                                <a:schemeClr val="dk1"/>
                              </a:solidFill>
                              <a:latin typeface="Nunito Sans" pitchFamily="2" charset="0"/>
                              <a:ea typeface="Nunito"/>
                              <a:cs typeface="Times New Roman"/>
                              <a:sym typeface="Times New Roman"/>
                            </a:rPr>
                            <a:t>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Times New Roman"/>
                                  <a:sym typeface="Times New Roman"/>
                                </a:rPr>
                                <m:t>10</m:t>
                              </m:r>
                            </m:oMath>
                          </a14:m>
                          <a:endParaRPr lang="en-GB" sz="1600" i="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solidFill>
                              <a:schemeClr val="dk1"/>
                            </a:solidFill>
                            <a:latin typeface="Nunito Sans" pitchFamily="2" charset="0"/>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0000"/>
                              </a:solidFill>
                              <a:effectLst/>
                              <a:latin typeface="Nunito Sans" pitchFamily="2" charset="0"/>
                            </a:rPr>
                            <a:t>Student ignored variables</a:t>
                          </a:r>
                          <a:endParaRPr sz="1600" i="0" u="none" strike="noStrike" cap="none" dirty="0">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133;p5">
                <a:extLst>
                  <a:ext uri="{FF2B5EF4-FFF2-40B4-BE49-F238E27FC236}">
                    <a16:creationId xmlns:a16="http://schemas.microsoft.com/office/drawing/2014/main" id="{79812175-A6CF-5C88-4EB4-369ABB36C0EF}"/>
                  </a:ext>
                </a:extLst>
              </p:cNvPr>
              <p:cNvGraphicFramePr/>
              <p:nvPr>
                <p:extLst>
                  <p:ext uri="{D42A27DB-BD31-4B8C-83A1-F6EECF244321}">
                    <p14:modId xmlns:p14="http://schemas.microsoft.com/office/powerpoint/2010/main" val="3287786768"/>
                  </p:ext>
                </p:extLst>
              </p:nvPr>
            </p:nvGraphicFramePr>
            <p:xfrm>
              <a:off x="454890" y="2018348"/>
              <a:ext cx="8024110" cy="2310324"/>
            </p:xfrm>
            <a:graphic>
              <a:graphicData uri="http://schemas.openxmlformats.org/drawingml/2006/table">
                <a:tbl>
                  <a:tblPr>
                    <a:noFill/>
                    <a:tableStyleId>{83D3C34C-05C9-46D4-825C-24B45D246992}</a:tableStyleId>
                  </a:tblPr>
                  <a:tblGrid>
                    <a:gridCol w="4012055">
                      <a:extLst>
                        <a:ext uri="{9D8B030D-6E8A-4147-A177-3AD203B41FA5}">
                          <a16:colId xmlns:a16="http://schemas.microsoft.com/office/drawing/2014/main" val="20000"/>
                        </a:ext>
                      </a:extLst>
                    </a:gridCol>
                    <a:gridCol w="4012055">
                      <a:extLst>
                        <a:ext uri="{9D8B030D-6E8A-4147-A177-3AD203B41FA5}">
                          <a16:colId xmlns:a16="http://schemas.microsoft.com/office/drawing/2014/main" val="20001"/>
                        </a:ext>
                      </a:extLst>
                    </a:gridCol>
                  </a:tblGrid>
                  <a:tr h="129537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469" r="-100152" b="-8075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304" t="-469" r="-304" b="-80751"/>
                          </a:stretch>
                        </a:blipFill>
                      </a:tcPr>
                    </a:tc>
                    <a:extLst>
                      <a:ext uri="{0D108BD9-81ED-4DB2-BD59-A6C34878D82A}">
                        <a16:rowId xmlns:a16="http://schemas.microsoft.com/office/drawing/2014/main" val="10000"/>
                      </a:ext>
                    </a:extLst>
                  </a:tr>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28144" r="-100152" b="-299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304" t="-128144" r="-304" b="-2994"/>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4142342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A5130378-99CE-1E4C-356B-52DF479A1F21}"/>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6"/>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5</m:t>
                    </m:r>
                    <m:r>
                      <a:rPr lang="en-GB" sz="2300" b="0" i="1" smtClean="0">
                        <a:latin typeface="Cambria Math" panose="02040503050406030204" pitchFamily="18" charset="0"/>
                      </a:rPr>
                      <m:t>𝑔</m:t>
                    </m:r>
                    <m:r>
                      <a:rPr lang="en-GB" sz="2300" b="0" i="1" smtClean="0">
                        <a:latin typeface="Cambria Math" panose="02040503050406030204" pitchFamily="18" charset="0"/>
                      </a:rPr>
                      <m:t>+4</m:t>
                    </m:r>
                    <m:r>
                      <a:rPr lang="en-GB" sz="2300" b="0" i="1" smtClean="0">
                        <a:latin typeface="Cambria Math" panose="02040503050406030204" pitchFamily="18" charset="0"/>
                      </a:rPr>
                      <m:t>𝑓</m:t>
                    </m:r>
                    <m:r>
                      <a:rPr lang="en-GB" sz="2300" b="0" i="1" smtClean="0">
                        <a:latin typeface="Cambria Math" panose="02040503050406030204" pitchFamily="18" charset="0"/>
                      </a:rPr>
                      <m:t>−3</m:t>
                    </m:r>
                    <m:r>
                      <a:rPr lang="en-GB" sz="2300" b="0" i="1" smtClean="0">
                        <a:latin typeface="Cambria Math" panose="02040503050406030204" pitchFamily="18" charset="0"/>
                      </a:rPr>
                      <m:t>h</m:t>
                    </m:r>
                    <m:r>
                      <a:rPr lang="en-GB" sz="2300" b="0" i="1" smtClean="0">
                        <a:latin typeface="Cambria Math" panose="02040503050406030204" pitchFamily="18" charset="0"/>
                      </a:rPr>
                      <m:t>−3</m:t>
                    </m:r>
                    <m:r>
                      <a:rPr lang="en-GB" sz="2300" b="0" i="1" smtClean="0">
                        <a:latin typeface="Cambria Math" panose="02040503050406030204" pitchFamily="18" charset="0"/>
                      </a:rPr>
                      <m:t>𝑓</m:t>
                    </m:r>
                    <m:r>
                      <a:rPr lang="en-GB" sz="2300" b="0" i="1" smtClean="0">
                        <a:latin typeface="Cambria Math" panose="02040503050406030204" pitchFamily="18" charset="0"/>
                      </a:rPr>
                      <m:t>−2</m:t>
                    </m:r>
                    <m:r>
                      <a:rPr lang="en-GB" sz="2300" b="0" i="1" smtClean="0">
                        <a:latin typeface="Cambria Math" panose="02040503050406030204" pitchFamily="18" charset="0"/>
                      </a:rPr>
                      <m:t>𝑔</m:t>
                    </m:r>
                    <m:r>
                      <a:rPr lang="en-GB" sz="2300" b="0" i="1" smtClean="0">
                        <a:latin typeface="Cambria Math" panose="02040503050406030204" pitchFamily="18" charset="0"/>
                      </a:rPr>
                      <m:t>+2</m:t>
                    </m:r>
                    <m:r>
                      <a:rPr lang="en-GB" sz="2300" b="0" i="1" smtClean="0">
                        <a:latin typeface="Cambria Math" panose="02040503050406030204" pitchFamily="18" charset="0"/>
                      </a:rPr>
                      <m:t>h</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A5130378-99CE-1E4C-356B-52DF479A1F21}"/>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b="-3822"/>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4" name="Google Shape;133;p5">
                <a:extLst>
                  <a:ext uri="{FF2B5EF4-FFF2-40B4-BE49-F238E27FC236}">
                    <a16:creationId xmlns:a16="http://schemas.microsoft.com/office/drawing/2014/main" id="{870BFD70-5CDC-3E26-BC16-522ABE4157ED}"/>
                  </a:ext>
                </a:extLst>
              </p:cNvPr>
              <p:cNvGraphicFramePr/>
              <p:nvPr>
                <p:extLst>
                  <p:ext uri="{D42A27DB-BD31-4B8C-83A1-F6EECF244321}">
                    <p14:modId xmlns:p14="http://schemas.microsoft.com/office/powerpoint/2010/main" val="3181906821"/>
                  </p:ext>
                </p:extLst>
              </p:nvPr>
            </p:nvGraphicFramePr>
            <p:xfrm>
              <a:off x="454889" y="2026973"/>
              <a:ext cx="8024112" cy="2310324"/>
            </p:xfrm>
            <a:graphic>
              <a:graphicData uri="http://schemas.openxmlformats.org/drawingml/2006/table">
                <a:tbl>
                  <a:tblPr>
                    <a:noFill/>
                    <a:tableStyleId>{83D3C34C-05C9-46D4-825C-24B45D246992}</a:tableStyleId>
                  </a:tblPr>
                  <a:tblGrid>
                    <a:gridCol w="4012056">
                      <a:extLst>
                        <a:ext uri="{9D8B030D-6E8A-4147-A177-3AD203B41FA5}">
                          <a16:colId xmlns:a16="http://schemas.microsoft.com/office/drawing/2014/main" val="20000"/>
                        </a:ext>
                      </a:extLst>
                    </a:gridCol>
                    <a:gridCol w="4012056">
                      <a:extLst>
                        <a:ext uri="{9D8B030D-6E8A-4147-A177-3AD203B41FA5}">
                          <a16:colId xmlns:a16="http://schemas.microsoft.com/office/drawing/2014/main" val="20001"/>
                        </a:ext>
                      </a:extLst>
                    </a:gridCol>
                  </a:tblGrid>
                  <a:tr h="1010642">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3</m:t>
                              </m:r>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𝑓𝑔h</m:t>
                              </m:r>
                            </m:oMath>
                          </a14:m>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600" b="0" i="0" u="none" strike="noStrike" dirty="0">
                              <a:solidFill>
                                <a:srgbClr val="000000"/>
                              </a:solidFill>
                              <a:effectLst/>
                              <a:latin typeface="Nunito" pitchFamily="2" charset="0"/>
                            </a:rPr>
                            <a:t>Student combined like terms incorrectly</a:t>
                          </a:r>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rPr>
                            <a:t>B)</a:t>
                          </a:r>
                          <a:r>
                            <a:rPr lang="en-GB" sz="1600" i="1" u="none" strike="noStrike" cap="none" dirty="0">
                              <a:latin typeface="Nunito Sans" pitchFamily="2" charset="0"/>
                            </a:rPr>
                            <a:t> </a:t>
                          </a:r>
                          <a14:m>
                            <m:oMath xmlns:m="http://schemas.openxmlformats.org/officeDocument/2006/math">
                              <m:r>
                                <a:rPr lang="en-GB" sz="1600" b="0" i="1" u="none" strike="noStrike" cap="none" smtClean="0">
                                  <a:latin typeface="Cambria Math" panose="02040503050406030204" pitchFamily="18" charset="0"/>
                                </a:rPr>
                                <m:t>7</m:t>
                              </m:r>
                              <m:r>
                                <a:rPr lang="en-GB" sz="1600" b="0" i="1" u="none" strike="noStrike" cap="none" smtClean="0">
                                  <a:latin typeface="Cambria Math" panose="02040503050406030204" pitchFamily="18" charset="0"/>
                                </a:rPr>
                                <m:t>𝑔</m:t>
                              </m:r>
                              <m:r>
                                <a:rPr lang="en-GB" sz="1600" b="0" i="1" u="none" strike="noStrike" cap="none" smtClean="0">
                                  <a:latin typeface="Cambria Math" panose="02040503050406030204" pitchFamily="18" charset="0"/>
                                </a:rPr>
                                <m:t>+7</m:t>
                              </m:r>
                              <m:r>
                                <a:rPr lang="en-GB" sz="1600" b="0" i="1" u="none" strike="noStrike" cap="none" smtClean="0">
                                  <a:latin typeface="Cambria Math" panose="02040503050406030204" pitchFamily="18" charset="0"/>
                                </a:rPr>
                                <m:t>𝑓</m:t>
                              </m:r>
                              <m:r>
                                <a:rPr lang="en-GB" sz="1600" b="0" i="1" u="none" strike="noStrike" cap="none" smtClean="0">
                                  <a:latin typeface="Cambria Math" panose="02040503050406030204" pitchFamily="18" charset="0"/>
                                </a:rPr>
                                <m:t>+5</m:t>
                              </m:r>
                              <m:r>
                                <a:rPr lang="en-GB" sz="1600" b="0" i="1" u="none" strike="noStrike" cap="none" smtClean="0">
                                  <a:latin typeface="Cambria Math" panose="02040503050406030204" pitchFamily="18" charset="0"/>
                                </a:rPr>
                                <m:t>h</m:t>
                              </m:r>
                            </m:oMath>
                          </a14:m>
                          <a:endParaRPr lang="en-GB" sz="1600" i="1" u="none" strike="noStrike" cap="none" dirty="0">
                            <a:latin typeface="Nunito Sans" pitchFamily="2" charset="0"/>
                          </a:endParaRPr>
                        </a:p>
                        <a:p>
                          <a:pPr marL="0" marR="0" lvl="0" indent="0" algn="l" rtl="0">
                            <a:lnSpc>
                              <a:spcPct val="115000"/>
                            </a:lnSpc>
                            <a:spcBef>
                              <a:spcPts val="0"/>
                            </a:spcBef>
                            <a:spcAft>
                              <a:spcPts val="0"/>
                            </a:spcAft>
                            <a:buClr>
                              <a:srgbClr val="000000"/>
                            </a:buClr>
                            <a:buSzPts val="1600"/>
                            <a:buFont typeface="Arial"/>
                            <a:buNone/>
                          </a:pPr>
                          <a:endParaRPr lang="en-GB" sz="1600" i="1" u="none" strike="noStrike" cap="none" dirty="0">
                            <a:latin typeface="Nunito Sans" pitchFamily="2" charset="0"/>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0000"/>
                              </a:solidFill>
                              <a:effectLst/>
                              <a:latin typeface="Nunito" pitchFamily="2" charset="0"/>
                            </a:rPr>
                            <a:t>Student used addition instead of subtraction</a:t>
                          </a:r>
                          <a:endParaRPr sz="1600" i="1" u="none" strike="noStrike" cap="none" dirty="0">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10642">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3</m:t>
                              </m:r>
                            </m:oMath>
                          </a14:m>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600" b="0" i="0" u="none" strike="noStrike" dirty="0">
                              <a:solidFill>
                                <a:srgbClr val="000000"/>
                              </a:solidFill>
                              <a:effectLst/>
                              <a:latin typeface="Nunito" pitchFamily="2" charset="0"/>
                            </a:rPr>
                            <a:t>Student ignored variables </a:t>
                          </a:r>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solidFill>
                                <a:srgbClr val="0BBF8E"/>
                              </a:solidFill>
                              <a:latin typeface="Nunito Sans" pitchFamily="2" charset="0"/>
                            </a:rPr>
                            <a:t>D) </a:t>
                          </a:r>
                          <a14:m>
                            <m:oMath xmlns:m="http://schemas.openxmlformats.org/officeDocument/2006/math">
                              <m:r>
                                <a:rPr lang="en-GB" sz="1600" b="0" i="1" u="none" strike="noStrike" cap="none" smtClean="0">
                                  <a:solidFill>
                                    <a:srgbClr val="0BBF8E"/>
                                  </a:solidFill>
                                  <a:latin typeface="Cambria Math" panose="02040503050406030204" pitchFamily="18" charset="0"/>
                                </a:rPr>
                                <m:t>𝑓</m:t>
                              </m:r>
                              <m:r>
                                <a:rPr lang="en-GB" sz="1600" b="0" i="1" u="none" strike="noStrike" cap="none" smtClean="0">
                                  <a:solidFill>
                                    <a:srgbClr val="0BBF8E"/>
                                  </a:solidFill>
                                  <a:latin typeface="Cambria Math" panose="02040503050406030204" pitchFamily="18" charset="0"/>
                                </a:rPr>
                                <m:t>+3</m:t>
                              </m:r>
                              <m:r>
                                <a:rPr lang="en-GB" sz="1600" b="0" i="1" u="none" strike="noStrike" cap="none" smtClean="0">
                                  <a:solidFill>
                                    <a:srgbClr val="0BBF8E"/>
                                  </a:solidFill>
                                  <a:latin typeface="Cambria Math" panose="02040503050406030204" pitchFamily="18" charset="0"/>
                                </a:rPr>
                                <m:t>𝑔</m:t>
                              </m:r>
                              <m:r>
                                <a:rPr lang="en-GB" sz="1600" b="0" i="1" u="none" strike="noStrike" cap="none" smtClean="0">
                                  <a:solidFill>
                                    <a:srgbClr val="0BBF8E"/>
                                  </a:solidFill>
                                  <a:latin typeface="Cambria Math" panose="02040503050406030204" pitchFamily="18" charset="0"/>
                                </a:rPr>
                                <m:t>−</m:t>
                              </m:r>
                              <m:r>
                                <a:rPr lang="en-GB" sz="1600" b="0" i="1" u="none" strike="noStrike" cap="none" smtClean="0">
                                  <a:solidFill>
                                    <a:srgbClr val="0BBF8E"/>
                                  </a:solidFill>
                                  <a:latin typeface="Cambria Math" panose="02040503050406030204" pitchFamily="18" charset="0"/>
                                </a:rPr>
                                <m:t>h</m:t>
                              </m:r>
                            </m:oMath>
                          </a14:m>
                          <a:endParaRPr lang="en-GB" sz="1600" i="1" u="none" strike="noStrike" cap="none" dirty="0">
                            <a:solidFill>
                              <a:srgbClr val="0BBF8E"/>
                            </a:solidFill>
                            <a:latin typeface="Nunito Sans" pitchFamily="2" charset="0"/>
                          </a:endParaRPr>
                        </a:p>
                        <a:p>
                          <a:pPr marL="0" marR="0" lvl="0" indent="0" algn="l" rtl="0">
                            <a:lnSpc>
                              <a:spcPct val="115000"/>
                            </a:lnSpc>
                            <a:spcBef>
                              <a:spcPts val="0"/>
                            </a:spcBef>
                            <a:spcAft>
                              <a:spcPts val="0"/>
                            </a:spcAft>
                            <a:buClr>
                              <a:srgbClr val="000000"/>
                            </a:buClr>
                            <a:buSzPts val="1600"/>
                            <a:buFont typeface="Arial"/>
                            <a:buNone/>
                          </a:pPr>
                          <a:endParaRPr lang="en-GB" sz="1600" i="1" u="none" strike="noStrike" cap="none" dirty="0">
                            <a:latin typeface="Nunito Sans" pitchFamily="2" charset="0"/>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BC89"/>
                              </a:solidFill>
                              <a:effectLst/>
                              <a:latin typeface="Nunito" pitchFamily="2" charset="0"/>
                            </a:rPr>
                            <a:t>Correct answer</a:t>
                          </a:r>
                          <a:endParaRPr sz="1600" i="1" u="none" strike="noStrike" cap="none" dirty="0">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4" name="Google Shape;133;p5">
                <a:extLst>
                  <a:ext uri="{FF2B5EF4-FFF2-40B4-BE49-F238E27FC236}">
                    <a16:creationId xmlns:a16="http://schemas.microsoft.com/office/drawing/2014/main" id="{870BFD70-5CDC-3E26-BC16-522ABE4157ED}"/>
                  </a:ext>
                </a:extLst>
              </p:cNvPr>
              <p:cNvGraphicFramePr/>
              <p:nvPr>
                <p:extLst>
                  <p:ext uri="{D42A27DB-BD31-4B8C-83A1-F6EECF244321}">
                    <p14:modId xmlns:p14="http://schemas.microsoft.com/office/powerpoint/2010/main" val="3181906821"/>
                  </p:ext>
                </p:extLst>
              </p:nvPr>
            </p:nvGraphicFramePr>
            <p:xfrm>
              <a:off x="454889" y="2026973"/>
              <a:ext cx="8024112" cy="2310324"/>
            </p:xfrm>
            <a:graphic>
              <a:graphicData uri="http://schemas.openxmlformats.org/drawingml/2006/table">
                <a:tbl>
                  <a:tblPr>
                    <a:noFill/>
                    <a:tableStyleId>{83D3C34C-05C9-46D4-825C-24B45D246992}</a:tableStyleId>
                  </a:tblPr>
                  <a:tblGrid>
                    <a:gridCol w="4012056">
                      <a:extLst>
                        <a:ext uri="{9D8B030D-6E8A-4147-A177-3AD203B41FA5}">
                          <a16:colId xmlns:a16="http://schemas.microsoft.com/office/drawing/2014/main" val="20000"/>
                        </a:ext>
                      </a:extLst>
                    </a:gridCol>
                    <a:gridCol w="4012056">
                      <a:extLst>
                        <a:ext uri="{9D8B030D-6E8A-4147-A177-3AD203B41FA5}">
                          <a16:colId xmlns:a16="http://schemas.microsoft.com/office/drawing/2014/main" val="20001"/>
                        </a:ext>
                      </a:extLst>
                    </a:gridCol>
                  </a:tblGrid>
                  <a:tr h="129537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469" r="-100152" b="-8122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304" t="-469" r="-304" b="-81221"/>
                          </a:stretch>
                        </a:blipFill>
                      </a:tcPr>
                    </a:tc>
                    <a:extLst>
                      <a:ext uri="{0D108BD9-81ED-4DB2-BD59-A6C34878D82A}">
                        <a16:rowId xmlns:a16="http://schemas.microsoft.com/office/drawing/2014/main" val="10000"/>
                      </a:ext>
                    </a:extLst>
                  </a:tr>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28144" r="-100152" b="-3593"/>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304" t="-128144" r="-304" b="-3593"/>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17078258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133" name="Google Shape;133;p5"/>
              <p:cNvGraphicFramePr/>
              <p:nvPr>
                <p:extLst>
                  <p:ext uri="{D42A27DB-BD31-4B8C-83A1-F6EECF244321}">
                    <p14:modId xmlns:p14="http://schemas.microsoft.com/office/powerpoint/2010/main" val="2698654217"/>
                  </p:ext>
                </p:extLst>
              </p:nvPr>
            </p:nvGraphicFramePr>
            <p:xfrm>
              <a:off x="465363" y="2026974"/>
              <a:ext cx="8017330" cy="2029019"/>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BBF8E"/>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smtClean="0">
                                  <a:solidFill>
                                    <a:srgbClr val="0BBF8E"/>
                                  </a:solidFill>
                                  <a:latin typeface="Cambria Math" panose="02040503050406030204" pitchFamily="18" charset="0"/>
                                  <a:ea typeface="Times New Roman"/>
                                  <a:cs typeface="Times New Roman"/>
                                  <a:sym typeface="Times New Roman"/>
                                </a:rPr>
                                <m:t>−6</m:t>
                              </m:r>
                              <m:r>
                                <a:rPr lang="en-GB" sz="1600" b="0" i="1" u="none" strike="noStrike" cap="none" smtClean="0">
                                  <a:solidFill>
                                    <a:srgbClr val="0BBF8E"/>
                                  </a:solidFill>
                                  <a:latin typeface="Cambria Math" panose="02040503050406030204" pitchFamily="18" charset="0"/>
                                  <a:ea typeface="Times New Roman"/>
                                  <a:cs typeface="Times New Roman"/>
                                  <a:sym typeface="Times New Roman"/>
                                </a:rPr>
                                <m:t>𝑥</m:t>
                              </m:r>
                              <m:r>
                                <a:rPr lang="en-GB" sz="1600" b="0" i="1" u="none" strike="noStrike" cap="none" smtClean="0">
                                  <a:solidFill>
                                    <a:srgbClr val="0BBF8E"/>
                                  </a:solidFill>
                                  <a:latin typeface="Cambria Math" panose="02040503050406030204" pitchFamily="18" charset="0"/>
                                  <a:ea typeface="Times New Roman"/>
                                  <a:cs typeface="Times New Roman"/>
                                  <a:sym typeface="Times New Roman"/>
                                </a:rPr>
                                <m:t>−3</m:t>
                              </m:r>
                              <m:r>
                                <a:rPr lang="en-GB" sz="1600" b="0" i="1" u="none" strike="noStrike" cap="none" smtClean="0">
                                  <a:solidFill>
                                    <a:srgbClr val="0BBF8E"/>
                                  </a:solidFill>
                                  <a:latin typeface="Cambria Math" panose="02040503050406030204" pitchFamily="18" charset="0"/>
                                  <a:ea typeface="Times New Roman"/>
                                  <a:cs typeface="Times New Roman"/>
                                  <a:sym typeface="Times New Roman"/>
                                </a:rPr>
                                <m:t>𝑦</m:t>
                              </m:r>
                              <m:r>
                                <a:rPr lang="en-GB" sz="1600" b="0" i="1" u="none" strike="noStrike" cap="none" smtClean="0">
                                  <a:solidFill>
                                    <a:srgbClr val="0BBF8E"/>
                                  </a:solidFill>
                                  <a:latin typeface="Cambria Math" panose="02040503050406030204" pitchFamily="18" charset="0"/>
                                  <a:ea typeface="Times New Roman"/>
                                  <a:cs typeface="Times New Roman"/>
                                  <a:sym typeface="Times New Roman"/>
                                </a:rPr>
                                <m:t>+5</m:t>
                              </m:r>
                            </m:oMath>
                          </a14:m>
                          <a:endParaRPr lang="en-GB" sz="1600" u="none" strike="noStrike" cap="none" dirty="0">
                            <a:solidFill>
                              <a:srgbClr val="0BBF8E"/>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BC89"/>
                              </a:solidFill>
                              <a:effectLst/>
                              <a:latin typeface="Nunito Sans" pitchFamily="2" charset="0"/>
                            </a:rPr>
                            <a:t>Correct answer</a:t>
                          </a:r>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B)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6</m:t>
                              </m:r>
                              <m:r>
                                <a:rPr lang="en-GB" sz="1600" b="0" i="1" u="none" strike="noStrike" cap="none" smtClean="0">
                                  <a:latin typeface="Cambria Math" panose="02040503050406030204" pitchFamily="18" charset="0"/>
                                  <a:cs typeface="Times New Roman" panose="02020603050405020304" pitchFamily="18" charset="0"/>
                                </a:rPr>
                                <m:t>𝑥</m:t>
                              </m:r>
                              <m:r>
                                <a:rPr lang="en-GB" sz="1600" b="0" i="1" u="none" strike="noStrike" cap="none" smtClean="0">
                                  <a:latin typeface="Cambria Math" panose="02040503050406030204" pitchFamily="18" charset="0"/>
                                  <a:cs typeface="Times New Roman" panose="02020603050405020304" pitchFamily="18" charset="0"/>
                                </a:rPr>
                                <m:t>−3</m:t>
                              </m:r>
                              <m:r>
                                <a:rPr lang="en-GB" sz="1600" b="0" i="1" u="none" strike="noStrike" cap="none" smtClean="0">
                                  <a:latin typeface="Cambria Math" panose="02040503050406030204" pitchFamily="18" charset="0"/>
                                  <a:cs typeface="Times New Roman" panose="02020603050405020304" pitchFamily="18" charset="0"/>
                                </a:rPr>
                                <m:t>𝑦</m:t>
                              </m:r>
                              <m:r>
                                <a:rPr lang="en-GB" sz="1600" b="0" i="1" u="none" strike="noStrike" cap="none" smtClean="0">
                                  <a:latin typeface="Cambria Math" panose="02040503050406030204" pitchFamily="18" charset="0"/>
                                  <a:cs typeface="Times New Roman" panose="02020603050405020304" pitchFamily="18" charset="0"/>
                                </a:rPr>
                                <m:t>+5</m:t>
                              </m:r>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600" b="0" i="0" u="none" strike="noStrike" dirty="0">
                              <a:solidFill>
                                <a:srgbClr val="000000"/>
                              </a:solidFill>
                              <a:effectLst/>
                              <a:latin typeface="Nunito Sans" pitchFamily="2" charset="0"/>
                            </a:rPr>
                            <a:t>Student missed leading minus sign</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−6</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𝑥𝑦</m:t>
                              </m:r>
                            </m:oMath>
                          </a14:m>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600" b="0" i="0" u="none" strike="noStrike" dirty="0">
                              <a:solidFill>
                                <a:srgbClr val="000000"/>
                              </a:solidFill>
                              <a:effectLst/>
                              <a:latin typeface="Nunito Sans" pitchFamily="2" charset="0"/>
                            </a:rPr>
                            <a:t>Student combined terms incorrectly</a:t>
                          </a:r>
                          <a:endParaRPr lang="en-US" sz="1600" dirty="0">
                            <a:effectLst/>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D)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8</m:t>
                              </m:r>
                              <m:r>
                                <a:rPr lang="en-GB" sz="1600" b="0" i="1" u="none" strike="noStrike" cap="none" smtClean="0">
                                  <a:latin typeface="Cambria Math" panose="02040503050406030204" pitchFamily="18" charset="0"/>
                                  <a:cs typeface="Times New Roman" panose="02020603050405020304" pitchFamily="18" charset="0"/>
                                </a:rPr>
                                <m:t>𝑥</m:t>
                              </m:r>
                              <m:r>
                                <a:rPr lang="en-GB" sz="1600" b="0" i="1" u="none" strike="noStrike" cap="none" smtClean="0">
                                  <a:latin typeface="Cambria Math" panose="02040503050406030204" pitchFamily="18" charset="0"/>
                                  <a:cs typeface="Times New Roman" panose="02020603050405020304" pitchFamily="18" charset="0"/>
                                </a:rPr>
                                <m:t>−3</m:t>
                              </m:r>
                              <m:r>
                                <a:rPr lang="en-GB" sz="1600" b="0" i="1" u="none" strike="noStrike" cap="none" smtClean="0">
                                  <a:latin typeface="Cambria Math" panose="02040503050406030204" pitchFamily="18" charset="0"/>
                                  <a:cs typeface="Times New Roman" panose="02020603050405020304" pitchFamily="18" charset="0"/>
                                </a:rPr>
                                <m:t>𝑦</m:t>
                              </m:r>
                              <m:r>
                                <a:rPr lang="en-GB" sz="1600" b="0" i="1" u="none" strike="noStrike" cap="none" smtClean="0">
                                  <a:latin typeface="Cambria Math" panose="02040503050406030204" pitchFamily="18" charset="0"/>
                                  <a:cs typeface="Times New Roman" panose="02020603050405020304" pitchFamily="18" charset="0"/>
                                </a:rPr>
                                <m:t>+5</m:t>
                              </m:r>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0000"/>
                              </a:solidFill>
                              <a:effectLst/>
                              <a:latin typeface="Nunito Sans" pitchFamily="2" charset="0"/>
                            </a:rPr>
                            <a:t>Student used wrong operation on </a:t>
                          </a:r>
                          <a14:m>
                            <m:oMath xmlns:m="http://schemas.openxmlformats.org/officeDocument/2006/math">
                              <m:r>
                                <a:rPr lang="en-GB" sz="1600" b="0" i="1" u="none" strike="noStrike" smtClean="0">
                                  <a:solidFill>
                                    <a:srgbClr val="000000"/>
                                  </a:solidFill>
                                  <a:effectLst/>
                                  <a:latin typeface="Cambria Math" panose="02040503050406030204" pitchFamily="18" charset="0"/>
                                </a:rPr>
                                <m:t>𝑥</m:t>
                              </m:r>
                            </m:oMath>
                          </a14:m>
                          <a:r>
                            <a:rPr lang="en-US" sz="1600" b="0" i="0" u="none" strike="noStrike" dirty="0">
                              <a:solidFill>
                                <a:srgbClr val="000000"/>
                              </a:solidFill>
                              <a:effectLst/>
                              <a:latin typeface="Nunito Sans" pitchFamily="2" charset="0"/>
                            </a:rPr>
                            <a:t> terms</a:t>
                          </a:r>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133" name="Google Shape;133;p5"/>
              <p:cNvGraphicFramePr/>
              <p:nvPr>
                <p:extLst>
                  <p:ext uri="{D42A27DB-BD31-4B8C-83A1-F6EECF244321}">
                    <p14:modId xmlns:p14="http://schemas.microsoft.com/office/powerpoint/2010/main" val="2698654217"/>
                  </p:ext>
                </p:extLst>
              </p:nvPr>
            </p:nvGraphicFramePr>
            <p:xfrm>
              <a:off x="465363" y="2026974"/>
              <a:ext cx="8017330" cy="2029019"/>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52" t="-599" r="-100304" b="-10419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52" t="-599" r="-304" b="-104192"/>
                          </a:stretch>
                        </a:blipFill>
                      </a:tcPr>
                    </a:tc>
                    <a:extLst>
                      <a:ext uri="{0D108BD9-81ED-4DB2-BD59-A6C34878D82A}">
                        <a16:rowId xmlns:a16="http://schemas.microsoft.com/office/drawing/2014/main" val="10000"/>
                      </a:ext>
                    </a:extLst>
                  </a:tr>
                  <a:tr h="1014065">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52" t="-100599" r="-100304" b="-419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52" t="-100599" r="-304" b="-419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B6690151-ABB1-F74C-DCEC-6714634804EE}"/>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7"/>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4−3</m:t>
                    </m:r>
                    <m:r>
                      <a:rPr lang="en-GB" sz="2300" b="0" i="1" smtClean="0">
                        <a:latin typeface="Cambria Math" panose="02040503050406030204" pitchFamily="18" charset="0"/>
                      </a:rPr>
                      <m:t>𝑦</m:t>
                    </m:r>
                    <m:r>
                      <a:rPr lang="en-GB" sz="2300" b="0" i="1" smtClean="0">
                        <a:latin typeface="Cambria Math" panose="02040503050406030204" pitchFamily="18" charset="0"/>
                      </a:rPr>
                      <m:t>+</m:t>
                    </m:r>
                    <m:r>
                      <a:rPr lang="en-GB" sz="2300" b="0" i="1" smtClean="0">
                        <a:latin typeface="Cambria Math" panose="02040503050406030204" pitchFamily="18" charset="0"/>
                      </a:rPr>
                      <m:t>𝑥</m:t>
                    </m:r>
                    <m:r>
                      <a:rPr lang="en-GB" sz="2300" b="0" i="1" smtClean="0">
                        <a:latin typeface="Cambria Math" panose="02040503050406030204" pitchFamily="18" charset="0"/>
                      </a:rPr>
                      <m:t>+1−7</m:t>
                    </m:r>
                    <m:r>
                      <a:rPr lang="en-GB" sz="2300" b="0" i="1" smtClean="0">
                        <a:latin typeface="Cambria Math" panose="02040503050406030204" pitchFamily="18" charset="0"/>
                      </a:rPr>
                      <m:t>𝑥</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B6690151-ABB1-F74C-DCEC-6714634804EE}"/>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4"/>
                <a:stretch>
                  <a:fillRect l="-548" t="-4459" b="-3185"/>
                </a:stretch>
              </a:blipFill>
            </p:spPr>
            <p:txBody>
              <a:bodyPr/>
              <a:lstStyle/>
              <a:p>
                <a:r>
                  <a:rPr lang="en-GB">
                    <a:noFill/>
                  </a:rPr>
                  <a:t> </a:t>
                </a:r>
              </a:p>
            </p:txBody>
          </p:sp>
        </mc:Fallback>
      </mc:AlternateContent>
    </p:spTree>
    <p:extLst>
      <p:ext uri="{BB962C8B-B14F-4D97-AF65-F5344CB8AC3E}">
        <p14:creationId xmlns:p14="http://schemas.microsoft.com/office/powerpoint/2010/main" val="26959496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D72E152C-BC5F-ECA2-39F0-E788960BA753}"/>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8"/>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5</m:t>
                    </m:r>
                    <m:r>
                      <a:rPr lang="en-GB" sz="2300" b="0" i="1" smtClean="0">
                        <a:latin typeface="Cambria Math" panose="02040503050406030204" pitchFamily="18" charset="0"/>
                      </a:rPr>
                      <m:t>𝑚</m:t>
                    </m:r>
                    <m:r>
                      <a:rPr lang="en-GB" sz="2300" b="0" i="1" smtClean="0">
                        <a:latin typeface="Cambria Math" panose="02040503050406030204" pitchFamily="18" charset="0"/>
                      </a:rPr>
                      <m:t>+7</m:t>
                    </m:r>
                    <m:sSup>
                      <m:sSupPr>
                        <m:ctrlPr>
                          <a:rPr lang="en-GB" sz="2300" b="0" i="1" smtClean="0">
                            <a:latin typeface="Cambria Math" panose="02040503050406030204" pitchFamily="18" charset="0"/>
                          </a:rPr>
                        </m:ctrlPr>
                      </m:sSupPr>
                      <m:e>
                        <m:r>
                          <a:rPr lang="en-GB" sz="2300" b="0" i="1" smtClean="0">
                            <a:latin typeface="Cambria Math" panose="02040503050406030204" pitchFamily="18" charset="0"/>
                          </a:rPr>
                          <m:t>𝑚</m:t>
                        </m:r>
                      </m:e>
                      <m:sup>
                        <m:r>
                          <a:rPr lang="en-GB" sz="2300" b="0" i="1" smtClean="0">
                            <a:latin typeface="Cambria Math" panose="02040503050406030204" pitchFamily="18" charset="0"/>
                          </a:rPr>
                          <m:t>2</m:t>
                        </m:r>
                      </m:sup>
                    </m:sSup>
                    <m:r>
                      <a:rPr lang="en-GB" sz="2300" b="0" i="1" smtClean="0">
                        <a:latin typeface="Cambria Math" panose="02040503050406030204" pitchFamily="18" charset="0"/>
                      </a:rPr>
                      <m:t>−3+</m:t>
                    </m:r>
                    <m:r>
                      <a:rPr lang="en-GB" sz="2300" b="0" i="1" smtClean="0">
                        <a:latin typeface="Cambria Math" panose="02040503050406030204" pitchFamily="18" charset="0"/>
                      </a:rPr>
                      <m:t>𝑚</m:t>
                    </m:r>
                    <m:r>
                      <a:rPr lang="en-GB" sz="2300" b="0" i="1" smtClean="0">
                        <a:latin typeface="Cambria Math" panose="02040503050406030204" pitchFamily="18" charset="0"/>
                      </a:rPr>
                      <m:t>−2</m:t>
                    </m:r>
                    <m:sSup>
                      <m:sSupPr>
                        <m:ctrlPr>
                          <a:rPr lang="en-GB" sz="2300" b="0" i="1" smtClean="0">
                            <a:latin typeface="Cambria Math" panose="02040503050406030204" pitchFamily="18" charset="0"/>
                          </a:rPr>
                        </m:ctrlPr>
                      </m:sSupPr>
                      <m:e>
                        <m:r>
                          <a:rPr lang="en-GB" sz="2300" b="0" i="1" smtClean="0">
                            <a:latin typeface="Cambria Math" panose="02040503050406030204" pitchFamily="18" charset="0"/>
                          </a:rPr>
                          <m:t>𝑚</m:t>
                        </m:r>
                      </m:e>
                      <m:sup>
                        <m:r>
                          <a:rPr lang="en-GB" sz="2300" b="0" i="1" smtClean="0">
                            <a:latin typeface="Cambria Math" panose="02040503050406030204" pitchFamily="18" charset="0"/>
                          </a:rPr>
                          <m:t>2</m:t>
                        </m:r>
                      </m:sup>
                    </m:sSup>
                  </m:oMath>
                </a14:m>
                <a:endParaRPr lang="en-GB" sz="2300" dirty="0">
                  <a:latin typeface="Nunito Sans" pitchFamily="2" charset="0"/>
                </a:endParaRPr>
              </a:p>
            </p:txBody>
          </p:sp>
        </mc:Choice>
        <mc:Fallback>
          <p:sp>
            <p:nvSpPr>
              <p:cNvPr id="4" name="TextBox 3">
                <a:extLst>
                  <a:ext uri="{FF2B5EF4-FFF2-40B4-BE49-F238E27FC236}">
                    <a16:creationId xmlns:a16="http://schemas.microsoft.com/office/drawing/2014/main" id="{D72E152C-BC5F-ECA2-39F0-E788960BA753}"/>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5" name="Google Shape;133;p5">
                <a:extLst>
                  <a:ext uri="{FF2B5EF4-FFF2-40B4-BE49-F238E27FC236}">
                    <a16:creationId xmlns:a16="http://schemas.microsoft.com/office/drawing/2014/main" id="{60AFFE69-EB9E-C609-5AE5-0DE13F0569A2}"/>
                  </a:ext>
                </a:extLst>
              </p:cNvPr>
              <p:cNvGraphicFramePr/>
              <p:nvPr>
                <p:extLst>
                  <p:ext uri="{D42A27DB-BD31-4B8C-83A1-F6EECF244321}">
                    <p14:modId xmlns:p14="http://schemas.microsoft.com/office/powerpoint/2010/main" val="1178240724"/>
                  </p:ext>
                </p:extLst>
              </p:nvPr>
            </p:nvGraphicFramePr>
            <p:xfrm>
              <a:off x="465363" y="2026974"/>
              <a:ext cx="8017330" cy="2590740"/>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11</m:t>
                              </m:r>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𝑚</m:t>
                              </m:r>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−3</m:t>
                              </m:r>
                            </m:oMath>
                          </a14:m>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0000"/>
                              </a:solidFill>
                              <a:effectLst/>
                              <a:latin typeface="Nunito Sans" pitchFamily="2" charset="0"/>
                            </a:rPr>
                            <a:t>Student combined terms of unlike powers</a:t>
                          </a:r>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B)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11</m:t>
                              </m:r>
                              <m:sSup>
                                <m:sSupPr>
                                  <m:ctrlPr>
                                    <a:rPr lang="en-GB" sz="1600" b="0" i="1" u="none" strike="noStrike" cap="none" smtClean="0">
                                      <a:latin typeface="Cambria Math" panose="02040503050406030204" pitchFamily="18" charset="0"/>
                                      <a:cs typeface="Times New Roman" panose="02020603050405020304" pitchFamily="18" charset="0"/>
                                    </a:rPr>
                                  </m:ctrlPr>
                                </m:sSupPr>
                                <m:e>
                                  <m:r>
                                    <a:rPr lang="en-GB" sz="1600" b="0" i="1" u="none" strike="noStrike" cap="none" smtClean="0">
                                      <a:latin typeface="Cambria Math" panose="02040503050406030204" pitchFamily="18" charset="0"/>
                                      <a:cs typeface="Times New Roman" panose="02020603050405020304" pitchFamily="18" charset="0"/>
                                    </a:rPr>
                                    <m:t>𝑚</m:t>
                                  </m:r>
                                </m:e>
                                <m:sup>
                                  <m:r>
                                    <a:rPr lang="en-GB" sz="1600" b="0" i="1" u="none" strike="noStrike" cap="none" smtClean="0">
                                      <a:latin typeface="Cambria Math" panose="02040503050406030204" pitchFamily="18" charset="0"/>
                                      <a:cs typeface="Times New Roman" panose="02020603050405020304" pitchFamily="18" charset="0"/>
                                    </a:rPr>
                                    <m:t>3</m:t>
                                  </m:r>
                                </m:sup>
                              </m:sSup>
                              <m:r>
                                <a:rPr lang="en-GB" sz="1600" b="0" i="1" u="none" strike="noStrike" cap="none" smtClean="0">
                                  <a:latin typeface="Cambria Math" panose="02040503050406030204" pitchFamily="18" charset="0"/>
                                  <a:cs typeface="Times New Roman" panose="02020603050405020304" pitchFamily="18" charset="0"/>
                                </a:rPr>
                                <m:t>−3</m:t>
                              </m:r>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600" b="0" i="0" u="none" strike="noStrike" dirty="0">
                              <a:solidFill>
                                <a:srgbClr val="000000"/>
                              </a:solidFill>
                              <a:effectLst/>
                              <a:latin typeface="Nunito Sans" pitchFamily="2" charset="0"/>
                            </a:rPr>
                            <a:t>Student multiplied variables whilst adding coefficients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BBF8E"/>
                              </a:solidFill>
                              <a:latin typeface="Nunito Sans" pitchFamily="2" charset="0"/>
                              <a:ea typeface="Times New Roman"/>
                              <a:cs typeface="Times New Roman" panose="02020603050405020304" pitchFamily="18" charset="0"/>
                              <a:sym typeface="Times New Roman"/>
                            </a:rPr>
                            <a:t>C) </a:t>
                          </a:r>
                          <a14:m>
                            <m:oMath xmlns:m="http://schemas.openxmlformats.org/officeDocument/2006/math">
                              <m:r>
                                <a:rPr lang="en-GB" sz="1600" b="0" i="1" u="none" strike="noStrike" cap="none" smtClean="0">
                                  <a:solidFill>
                                    <a:srgbClr val="0BBF8E"/>
                                  </a:solidFill>
                                  <a:latin typeface="Cambria Math" panose="02040503050406030204" pitchFamily="18" charset="0"/>
                                  <a:ea typeface="Times New Roman"/>
                                  <a:cs typeface="Times New Roman" panose="02020603050405020304" pitchFamily="18" charset="0"/>
                                  <a:sym typeface="Times New Roman"/>
                                </a:rPr>
                                <m:t>5</m:t>
                              </m:r>
                              <m:sSup>
                                <m:sSupPr>
                                  <m:ctrlPr>
                                    <a:rPr lang="en-GB" sz="1600" b="0" i="1" u="none" strike="noStrike" cap="none" smtClean="0">
                                      <a:solidFill>
                                        <a:srgbClr val="0BBF8E"/>
                                      </a:solidFill>
                                      <a:latin typeface="Cambria Math" panose="02040503050406030204" pitchFamily="18" charset="0"/>
                                      <a:ea typeface="Times New Roman"/>
                                      <a:cs typeface="Times New Roman" panose="02020603050405020304" pitchFamily="18" charset="0"/>
                                      <a:sym typeface="Times New Roman"/>
                                    </a:rPr>
                                  </m:ctrlPr>
                                </m:sSupPr>
                                <m:e>
                                  <m:r>
                                    <a:rPr lang="en-GB" sz="1600" b="0" i="1" u="none" strike="noStrike" cap="none" smtClean="0">
                                      <a:solidFill>
                                        <a:srgbClr val="0BBF8E"/>
                                      </a:solidFill>
                                      <a:latin typeface="Cambria Math" panose="02040503050406030204" pitchFamily="18" charset="0"/>
                                      <a:ea typeface="Times New Roman"/>
                                      <a:cs typeface="Times New Roman" panose="02020603050405020304" pitchFamily="18" charset="0"/>
                                      <a:sym typeface="Times New Roman"/>
                                    </a:rPr>
                                    <m:t>𝑚</m:t>
                                  </m:r>
                                </m:e>
                                <m:sup>
                                  <m:r>
                                    <a:rPr lang="en-GB" sz="1600" b="0" i="1" u="none" strike="noStrike" cap="none" smtClean="0">
                                      <a:solidFill>
                                        <a:srgbClr val="0BBF8E"/>
                                      </a:solidFill>
                                      <a:latin typeface="Cambria Math" panose="02040503050406030204" pitchFamily="18" charset="0"/>
                                      <a:ea typeface="Times New Roman"/>
                                      <a:cs typeface="Times New Roman" panose="02020603050405020304" pitchFamily="18" charset="0"/>
                                      <a:sym typeface="Times New Roman"/>
                                    </a:rPr>
                                    <m:t>2</m:t>
                                  </m:r>
                                </m:sup>
                              </m:sSup>
                              <m:r>
                                <a:rPr lang="en-GB" sz="1600" b="0" i="1" u="none" strike="noStrike" cap="none" smtClean="0">
                                  <a:solidFill>
                                    <a:srgbClr val="0BBF8E"/>
                                  </a:solidFill>
                                  <a:latin typeface="Cambria Math" panose="02040503050406030204" pitchFamily="18" charset="0"/>
                                  <a:ea typeface="Times New Roman"/>
                                  <a:cs typeface="Times New Roman" panose="02020603050405020304" pitchFamily="18" charset="0"/>
                                  <a:sym typeface="Times New Roman"/>
                                </a:rPr>
                                <m:t>+6</m:t>
                              </m:r>
                              <m:r>
                                <a:rPr lang="en-GB" sz="1600" b="0" i="1" u="none" strike="noStrike" cap="none" smtClean="0">
                                  <a:solidFill>
                                    <a:srgbClr val="0BBF8E"/>
                                  </a:solidFill>
                                  <a:latin typeface="Cambria Math" panose="02040503050406030204" pitchFamily="18" charset="0"/>
                                  <a:ea typeface="Times New Roman"/>
                                  <a:cs typeface="Times New Roman" panose="02020603050405020304" pitchFamily="18" charset="0"/>
                                  <a:sym typeface="Times New Roman"/>
                                </a:rPr>
                                <m:t>𝑚</m:t>
                              </m:r>
                              <m:r>
                                <a:rPr lang="en-GB" sz="1600" b="0" i="1" u="none" strike="noStrike" cap="none" smtClean="0">
                                  <a:solidFill>
                                    <a:srgbClr val="0BBF8E"/>
                                  </a:solidFill>
                                  <a:latin typeface="Cambria Math" panose="02040503050406030204" pitchFamily="18" charset="0"/>
                                  <a:ea typeface="Times New Roman"/>
                                  <a:cs typeface="Times New Roman" panose="02020603050405020304" pitchFamily="18" charset="0"/>
                                  <a:sym typeface="Times New Roman"/>
                                </a:rPr>
                                <m:t>−3</m:t>
                              </m:r>
                            </m:oMath>
                          </a14:m>
                          <a:endParaRPr lang="en-GB" sz="1600" u="none" strike="noStrike" cap="none" dirty="0">
                            <a:solidFill>
                              <a:srgbClr val="0BBF8E"/>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BC89"/>
                              </a:solidFill>
                              <a:effectLst/>
                              <a:latin typeface="Nunito Sans" pitchFamily="2" charset="0"/>
                            </a:rPr>
                            <a:t>Correct answer</a:t>
                          </a:r>
                          <a:endParaRPr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D)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9</m:t>
                              </m:r>
                              <m:sSup>
                                <m:sSupPr>
                                  <m:ctrlPr>
                                    <a:rPr lang="en-GB" sz="1600" b="0" i="1" u="none" strike="noStrike" cap="none" smtClean="0">
                                      <a:latin typeface="Cambria Math" panose="02040503050406030204" pitchFamily="18" charset="0"/>
                                      <a:cs typeface="Times New Roman" panose="02020603050405020304" pitchFamily="18" charset="0"/>
                                    </a:rPr>
                                  </m:ctrlPr>
                                </m:sSupPr>
                                <m:e>
                                  <m:r>
                                    <a:rPr lang="en-GB" sz="1600" b="0" i="1" u="none" strike="noStrike" cap="none" smtClean="0">
                                      <a:latin typeface="Cambria Math" panose="02040503050406030204" pitchFamily="18" charset="0"/>
                                      <a:cs typeface="Times New Roman" panose="02020603050405020304" pitchFamily="18" charset="0"/>
                                    </a:rPr>
                                    <m:t>𝑚</m:t>
                                  </m:r>
                                </m:e>
                                <m:sup>
                                  <m:r>
                                    <a:rPr lang="en-GB" sz="1600" b="0" i="1" u="none" strike="noStrike" cap="none" smtClean="0">
                                      <a:latin typeface="Cambria Math" panose="02040503050406030204" pitchFamily="18" charset="0"/>
                                      <a:cs typeface="Times New Roman" panose="02020603050405020304" pitchFamily="18" charset="0"/>
                                    </a:rPr>
                                    <m:t>2</m:t>
                                  </m:r>
                                </m:sup>
                              </m:sSup>
                              <m:r>
                                <a:rPr lang="en-GB" sz="1600" b="0" i="1" u="none" strike="noStrike" cap="none" smtClean="0">
                                  <a:latin typeface="Cambria Math" panose="02040503050406030204" pitchFamily="18" charset="0"/>
                                  <a:cs typeface="Times New Roman" panose="02020603050405020304" pitchFamily="18" charset="0"/>
                                </a:rPr>
                                <m:t>+6</m:t>
                              </m:r>
                              <m:r>
                                <a:rPr lang="en-GB" sz="1600" b="0" i="1" u="none" strike="noStrike" cap="none" smtClean="0">
                                  <a:latin typeface="Cambria Math" panose="02040503050406030204" pitchFamily="18" charset="0"/>
                                  <a:cs typeface="Times New Roman" panose="02020603050405020304" pitchFamily="18" charset="0"/>
                                </a:rPr>
                                <m:t>𝑚</m:t>
                              </m:r>
                              <m:r>
                                <a:rPr lang="en-GB" sz="1600" b="0" i="1" u="none" strike="noStrike" cap="none" smtClean="0">
                                  <a:latin typeface="Cambria Math" panose="02040503050406030204" pitchFamily="18" charset="0"/>
                                  <a:cs typeface="Times New Roman" panose="02020603050405020304" pitchFamily="18" charset="0"/>
                                </a:rPr>
                                <m:t>−3</m:t>
                              </m:r>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0000"/>
                              </a:solidFill>
                              <a:effectLst/>
                              <a:latin typeface="Nunito Sans" pitchFamily="2" charset="0"/>
                            </a:rPr>
                            <a:t>Student used incorrect operation with </a:t>
                          </a:r>
                          <a:r>
                            <a:rPr lang="en-US" sz="1600" b="0" i="1" u="none" strike="noStrike" dirty="0">
                              <a:solidFill>
                                <a:srgbClr val="000000"/>
                              </a:solidFill>
                              <a:effectLst/>
                              <a:latin typeface="Times New Roman" panose="02020603050405020304" pitchFamily="18" charset="0"/>
                            </a:rPr>
                            <a:t>m</a:t>
                          </a:r>
                          <a:r>
                            <a:rPr lang="en-US" sz="1600" b="0" i="0" u="none" strike="noStrike" baseline="30000" dirty="0">
                              <a:solidFill>
                                <a:srgbClr val="000000"/>
                              </a:solidFill>
                              <a:effectLst/>
                              <a:latin typeface="Times New Roman" panose="02020603050405020304" pitchFamily="18" charset="0"/>
                            </a:rPr>
                            <a:t>2</a:t>
                          </a:r>
                          <a:r>
                            <a:rPr lang="en-US" sz="1600" b="0" i="0" u="none" strike="noStrike" dirty="0">
                              <a:solidFill>
                                <a:srgbClr val="000000"/>
                              </a:solidFill>
                              <a:effectLst/>
                              <a:latin typeface="Times New Roman" panose="02020603050405020304" pitchFamily="18" charset="0"/>
                            </a:rPr>
                            <a:t> </a:t>
                          </a:r>
                          <a:r>
                            <a:rPr lang="en-US" sz="1600" b="0" i="0" u="none" strike="noStrike" dirty="0">
                              <a:solidFill>
                                <a:srgbClr val="000000"/>
                              </a:solidFill>
                              <a:effectLst/>
                              <a:latin typeface="Nunito Sans" pitchFamily="2" charset="0"/>
                            </a:rPr>
                            <a:t>terms</a:t>
                          </a:r>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133;p5">
                <a:extLst>
                  <a:ext uri="{FF2B5EF4-FFF2-40B4-BE49-F238E27FC236}">
                    <a16:creationId xmlns:a16="http://schemas.microsoft.com/office/drawing/2014/main" id="{60AFFE69-EB9E-C609-5AE5-0DE13F0569A2}"/>
                  </a:ext>
                </a:extLst>
              </p:cNvPr>
              <p:cNvGraphicFramePr/>
              <p:nvPr>
                <p:extLst>
                  <p:ext uri="{D42A27DB-BD31-4B8C-83A1-F6EECF244321}">
                    <p14:modId xmlns:p14="http://schemas.microsoft.com/office/powerpoint/2010/main" val="1178240724"/>
                  </p:ext>
                </p:extLst>
              </p:nvPr>
            </p:nvGraphicFramePr>
            <p:xfrm>
              <a:off x="465363" y="2026974"/>
              <a:ext cx="8017330" cy="2590740"/>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29537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469" r="-100304" b="-1028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469" r="-304" b="-102817"/>
                          </a:stretch>
                        </a:blipFill>
                      </a:tcPr>
                    </a:tc>
                    <a:extLst>
                      <a:ext uri="{0D108BD9-81ED-4DB2-BD59-A6C34878D82A}">
                        <a16:rowId xmlns:a16="http://schemas.microsoft.com/office/drawing/2014/main" val="10000"/>
                      </a:ext>
                    </a:extLst>
                  </a:tr>
                  <a:tr h="129537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00469" r="-100304" b="-28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100469" r="-304" b="-2817"/>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6514356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8A1FF982-EBB9-504F-D9EA-672E306F2D3D}"/>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9"/>
                </a:pPr>
                <a:r>
                  <a:rPr lang="en-GB" sz="1600" dirty="0">
                    <a:latin typeface="Nunito Sans" pitchFamily="2" charset="0"/>
                  </a:rPr>
                  <a:t>Simplify by writing as a single term:</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2</m:t>
                    </m:r>
                    <m:r>
                      <a:rPr lang="en-GB" sz="2300" b="0" i="1" smtClean="0">
                        <a:latin typeface="Cambria Math" panose="02040503050406030204" pitchFamily="18" charset="0"/>
                      </a:rPr>
                      <m:t>𝑔</m:t>
                    </m:r>
                    <m:r>
                      <a:rPr lang="en-GB" sz="2300" b="0" i="1" smtClean="0">
                        <a:latin typeface="Cambria Math" panose="02040503050406030204" pitchFamily="18" charset="0"/>
                      </a:rPr>
                      <m:t>×5</m:t>
                    </m:r>
                    <m:r>
                      <a:rPr lang="en-GB" sz="2300" b="0" i="1" smtClean="0">
                        <a:latin typeface="Cambria Math" panose="02040503050406030204" pitchFamily="18" charset="0"/>
                      </a:rPr>
                      <m:t>h</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8A1FF982-EBB9-504F-D9EA-672E306F2D3D}"/>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b="-3185"/>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3" name="Google Shape;133;p5">
                <a:extLst>
                  <a:ext uri="{FF2B5EF4-FFF2-40B4-BE49-F238E27FC236}">
                    <a16:creationId xmlns:a16="http://schemas.microsoft.com/office/drawing/2014/main" id="{718BF8F0-A58E-8A94-6DE5-5E15F0F76AF8}"/>
                  </a:ext>
                </a:extLst>
              </p:cNvPr>
              <p:cNvGraphicFramePr/>
              <p:nvPr>
                <p:extLst>
                  <p:ext uri="{D42A27DB-BD31-4B8C-83A1-F6EECF244321}">
                    <p14:modId xmlns:p14="http://schemas.microsoft.com/office/powerpoint/2010/main" val="788710429"/>
                  </p:ext>
                </p:extLst>
              </p:nvPr>
            </p:nvGraphicFramePr>
            <p:xfrm>
              <a:off x="465363" y="2026974"/>
              <a:ext cx="8017330" cy="2310324"/>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7</m:t>
                              </m:r>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𝑔h</m:t>
                              </m:r>
                            </m:oMath>
                          </a14:m>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0000"/>
                              </a:solidFill>
                              <a:effectLst/>
                              <a:latin typeface="Nunito Sans" pitchFamily="2" charset="0"/>
                            </a:rPr>
                            <a:t>Student added coefficients</a:t>
                          </a:r>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solidFill>
                                <a:srgbClr val="0BBF8E"/>
                              </a:solidFill>
                              <a:latin typeface="Nunito Sans" pitchFamily="2" charset="0"/>
                              <a:cs typeface="Times New Roman" panose="02020603050405020304" pitchFamily="18" charset="0"/>
                            </a:rPr>
                            <a:t>B) </a:t>
                          </a:r>
                          <a14:m>
                            <m:oMath xmlns:m="http://schemas.openxmlformats.org/officeDocument/2006/math">
                              <m:r>
                                <a:rPr lang="en-GB" sz="1600" b="0" i="1" u="none" strike="noStrike" cap="none" smtClean="0">
                                  <a:solidFill>
                                    <a:srgbClr val="0BBF8E"/>
                                  </a:solidFill>
                                  <a:latin typeface="Cambria Math" panose="02040503050406030204" pitchFamily="18" charset="0"/>
                                  <a:cs typeface="Times New Roman" panose="02020603050405020304" pitchFamily="18" charset="0"/>
                                </a:rPr>
                                <m:t>10</m:t>
                              </m:r>
                              <m:r>
                                <a:rPr lang="en-GB" sz="1600" b="0" i="1" u="none" strike="noStrike" cap="none" smtClean="0">
                                  <a:solidFill>
                                    <a:srgbClr val="0BBF8E"/>
                                  </a:solidFill>
                                  <a:latin typeface="Cambria Math" panose="02040503050406030204" pitchFamily="18" charset="0"/>
                                  <a:cs typeface="Times New Roman" panose="02020603050405020304" pitchFamily="18" charset="0"/>
                                </a:rPr>
                                <m:t>𝑔h</m:t>
                              </m:r>
                            </m:oMath>
                          </a14:m>
                          <a:endParaRPr lang="en-GB" sz="1600" i="0" u="none" strike="noStrike" cap="none" dirty="0">
                            <a:solidFill>
                              <a:srgbClr val="0BBF8E"/>
                            </a:solidFill>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b="0" i="0" u="none" strike="noStrike" dirty="0">
                              <a:solidFill>
                                <a:srgbClr val="00BC89"/>
                              </a:solidFill>
                              <a:effectLst/>
                              <a:latin typeface="Nunito Sans" pitchFamily="2" charset="0"/>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25</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𝑔h</m:t>
                              </m:r>
                            </m:oMath>
                          </a14:m>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0000"/>
                              </a:solidFill>
                              <a:effectLst/>
                              <a:latin typeface="Nunito Sans" pitchFamily="2" charset="0"/>
                            </a:rPr>
                            <a:t>Student combined coefficients incorrectly</a:t>
                          </a:r>
                          <a:endParaRPr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D)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2</m:t>
                              </m:r>
                              <m:r>
                                <a:rPr lang="en-GB" sz="1600" b="0" i="1" u="none" strike="noStrike" cap="none" smtClean="0">
                                  <a:latin typeface="Cambria Math" panose="02040503050406030204" pitchFamily="18" charset="0"/>
                                  <a:cs typeface="Times New Roman" panose="02020603050405020304" pitchFamily="18" charset="0"/>
                                </a:rPr>
                                <m:t>𝑔</m:t>
                              </m:r>
                              <m:r>
                                <a:rPr lang="en-GB" sz="1600" b="0" i="1" u="none" strike="noStrike" cap="none" smtClean="0">
                                  <a:latin typeface="Cambria Math" panose="02040503050406030204" pitchFamily="18" charset="0"/>
                                  <a:cs typeface="Times New Roman" panose="02020603050405020304" pitchFamily="18" charset="0"/>
                                </a:rPr>
                                <m:t>5</m:t>
                              </m:r>
                              <m:r>
                                <a:rPr lang="en-GB" sz="1600" b="0" i="1" u="none" strike="noStrike" cap="none" smtClean="0">
                                  <a:latin typeface="Cambria Math" panose="02040503050406030204" pitchFamily="18" charset="0"/>
                                  <a:cs typeface="Times New Roman" panose="02020603050405020304" pitchFamily="18" charset="0"/>
                                </a:rPr>
                                <m:t>h</m:t>
                              </m:r>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600" b="0" i="0" u="none" strike="noStrike" dirty="0">
                              <a:solidFill>
                                <a:srgbClr val="000000"/>
                              </a:solidFill>
                              <a:effectLst/>
                              <a:latin typeface="Nunito Sans" pitchFamily="2" charset="0"/>
                            </a:rPr>
                            <a:t>Student doesn’t understand how to simplify a product of terms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33;p5">
                <a:extLst>
                  <a:ext uri="{FF2B5EF4-FFF2-40B4-BE49-F238E27FC236}">
                    <a16:creationId xmlns:a16="http://schemas.microsoft.com/office/drawing/2014/main" id="{718BF8F0-A58E-8A94-6DE5-5E15F0F76AF8}"/>
                  </a:ext>
                </a:extLst>
              </p:cNvPr>
              <p:cNvGraphicFramePr/>
              <p:nvPr>
                <p:extLst>
                  <p:ext uri="{D42A27DB-BD31-4B8C-83A1-F6EECF244321}">
                    <p14:modId xmlns:p14="http://schemas.microsoft.com/office/powerpoint/2010/main" val="788710429"/>
                  </p:ext>
                </p:extLst>
              </p:nvPr>
            </p:nvGraphicFramePr>
            <p:xfrm>
              <a:off x="465363" y="2026974"/>
              <a:ext cx="8017330" cy="2310324"/>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599" r="-100304" b="-131138"/>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599" r="-304" b="-131138"/>
                          </a:stretch>
                        </a:blipFill>
                      </a:tcPr>
                    </a:tc>
                    <a:extLst>
                      <a:ext uri="{0D108BD9-81ED-4DB2-BD59-A6C34878D82A}">
                        <a16:rowId xmlns:a16="http://schemas.microsoft.com/office/drawing/2014/main" val="10000"/>
                      </a:ext>
                    </a:extLst>
                  </a:tr>
                  <a:tr h="129537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78873" r="-100304" b="-28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78873" r="-304" b="-2817"/>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41639199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C017CC9A-9CF1-1041-3C48-35BCF956B36A}"/>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10"/>
                </a:pPr>
                <a:r>
                  <a:rPr lang="en-GB" sz="1600" dirty="0">
                    <a:latin typeface="Nunito Sans" pitchFamily="2" charset="0"/>
                  </a:rPr>
                  <a:t>Simplify by writing as a single term:</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3</m:t>
                    </m:r>
                    <m:r>
                      <a:rPr lang="en-GB" sz="2300" b="0" i="1" smtClean="0">
                        <a:latin typeface="Cambria Math" panose="02040503050406030204" pitchFamily="18" charset="0"/>
                      </a:rPr>
                      <m:t>𝑎</m:t>
                    </m:r>
                    <m:r>
                      <a:rPr lang="en-GB" sz="2300" b="0" i="1" smtClean="0">
                        <a:latin typeface="Cambria Math" panose="02040503050406030204" pitchFamily="18" charset="0"/>
                      </a:rPr>
                      <m:t>×2</m:t>
                    </m:r>
                    <m:r>
                      <a:rPr lang="en-GB" sz="2300" b="0" i="1" smtClean="0">
                        <a:latin typeface="Cambria Math" panose="02040503050406030204" pitchFamily="18" charset="0"/>
                      </a:rPr>
                      <m:t>𝑏</m:t>
                    </m:r>
                    <m:r>
                      <a:rPr lang="en-GB" sz="2300" b="0" i="1" smtClean="0">
                        <a:latin typeface="Cambria Math" panose="02040503050406030204" pitchFamily="18" charset="0"/>
                      </a:rPr>
                      <m:t>×3</m:t>
                    </m:r>
                    <m:r>
                      <a:rPr lang="en-GB" sz="2300" b="0" i="1" smtClean="0">
                        <a:latin typeface="Cambria Math" panose="02040503050406030204" pitchFamily="18" charset="0"/>
                      </a:rPr>
                      <m:t>𝑏</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C017CC9A-9CF1-1041-3C48-35BCF956B36A}"/>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3" name="Google Shape;133;p5">
                <a:extLst>
                  <a:ext uri="{FF2B5EF4-FFF2-40B4-BE49-F238E27FC236}">
                    <a16:creationId xmlns:a16="http://schemas.microsoft.com/office/drawing/2014/main" id="{7378A79D-7877-E1C2-6E87-07280882A8A1}"/>
                  </a:ext>
                </a:extLst>
              </p:cNvPr>
              <p:cNvGraphicFramePr/>
              <p:nvPr>
                <p:extLst>
                  <p:ext uri="{D42A27DB-BD31-4B8C-83A1-F6EECF244321}">
                    <p14:modId xmlns:p14="http://schemas.microsoft.com/office/powerpoint/2010/main" val="3863517139"/>
                  </p:ext>
                </p:extLst>
              </p:nvPr>
            </p:nvGraphicFramePr>
            <p:xfrm>
              <a:off x="465363" y="2026974"/>
              <a:ext cx="8017330" cy="2590740"/>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8</m:t>
                              </m:r>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𝑎𝑏</m:t>
                              </m:r>
                            </m:oMath>
                          </a14:m>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0000"/>
                              </a:solidFill>
                              <a:effectLst/>
                              <a:latin typeface="Nunito Sans" pitchFamily="2" charset="0"/>
                            </a:rPr>
                            <a:t>Student added coefficients, incorrect product of variables</a:t>
                          </a:r>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B)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18</m:t>
                              </m:r>
                              <m:r>
                                <a:rPr lang="en-GB" sz="1600" b="0" i="1" u="none" strike="noStrike" cap="none" smtClean="0">
                                  <a:latin typeface="Cambria Math" panose="02040503050406030204" pitchFamily="18" charset="0"/>
                                  <a:cs typeface="Times New Roman" panose="02020603050405020304" pitchFamily="18" charset="0"/>
                                </a:rPr>
                                <m:t>𝑎𝑏</m:t>
                              </m:r>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0000"/>
                              </a:solidFill>
                              <a:effectLst/>
                              <a:latin typeface="Nunito Sans" pitchFamily="2" charset="0"/>
                            </a:rPr>
                            <a:t>Student did not square the </a:t>
                          </a:r>
                          <a14:m>
                            <m:oMath xmlns:m="http://schemas.openxmlformats.org/officeDocument/2006/math">
                              <m:r>
                                <a:rPr lang="en-GB" sz="1600" b="0" i="1" u="none" strike="noStrike" smtClean="0">
                                  <a:solidFill>
                                    <a:srgbClr val="000000"/>
                                  </a:solidFill>
                                  <a:effectLst/>
                                  <a:latin typeface="Cambria Math" panose="02040503050406030204" pitchFamily="18" charset="0"/>
                                </a:rPr>
                                <m:t>𝑏</m:t>
                              </m:r>
                            </m:oMath>
                          </a14:m>
                          <a:r>
                            <a:rPr lang="en-US" sz="1600" b="0" i="0" u="none" strike="noStrike" dirty="0">
                              <a:solidFill>
                                <a:srgbClr val="000000"/>
                              </a:solidFill>
                              <a:effectLst/>
                              <a:latin typeface="Nunito Sans" pitchFamily="2" charset="0"/>
                            </a:rPr>
                            <a:t> term</a:t>
                          </a:r>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BBF8E"/>
                              </a:solidFill>
                              <a:latin typeface="Nunito Sans" pitchFamily="2" charset="0"/>
                              <a:ea typeface="Times New Roman"/>
                              <a:cs typeface="Times New Roman" panose="02020603050405020304" pitchFamily="18" charset="0"/>
                              <a:sym typeface="Times New Roman"/>
                            </a:rPr>
                            <a:t>C) </a:t>
                          </a:r>
                          <a14:m>
                            <m:oMath xmlns:m="http://schemas.openxmlformats.org/officeDocument/2006/math">
                              <m:r>
                                <a:rPr lang="en-GB" sz="1600" b="0" i="1" u="none" strike="noStrike" cap="none" smtClean="0">
                                  <a:solidFill>
                                    <a:srgbClr val="0BBF8E"/>
                                  </a:solidFill>
                                  <a:latin typeface="Cambria Math" panose="02040503050406030204" pitchFamily="18" charset="0"/>
                                  <a:ea typeface="Times New Roman"/>
                                  <a:cs typeface="Times New Roman" panose="02020603050405020304" pitchFamily="18" charset="0"/>
                                  <a:sym typeface="Times New Roman"/>
                                </a:rPr>
                                <m:t>18</m:t>
                              </m:r>
                              <m:r>
                                <a:rPr lang="en-GB" sz="1600" b="0" i="1" u="none" strike="noStrike" cap="none" smtClean="0">
                                  <a:solidFill>
                                    <a:srgbClr val="0BBF8E"/>
                                  </a:solidFill>
                                  <a:latin typeface="Cambria Math" panose="02040503050406030204" pitchFamily="18" charset="0"/>
                                  <a:ea typeface="Times New Roman"/>
                                  <a:cs typeface="Times New Roman" panose="02020603050405020304" pitchFamily="18" charset="0"/>
                                  <a:sym typeface="Times New Roman"/>
                                </a:rPr>
                                <m:t>𝑎</m:t>
                              </m:r>
                              <m:sSup>
                                <m:sSupPr>
                                  <m:ctrlPr>
                                    <a:rPr lang="en-GB" sz="1600" b="0" i="1" u="none" strike="noStrike" cap="none" smtClean="0">
                                      <a:solidFill>
                                        <a:srgbClr val="0BBF8E"/>
                                      </a:solidFill>
                                      <a:latin typeface="Cambria Math" panose="02040503050406030204" pitchFamily="18" charset="0"/>
                                      <a:ea typeface="Times New Roman"/>
                                      <a:cs typeface="Times New Roman" panose="02020603050405020304" pitchFamily="18" charset="0"/>
                                      <a:sym typeface="Times New Roman"/>
                                    </a:rPr>
                                  </m:ctrlPr>
                                </m:sSupPr>
                                <m:e>
                                  <m:r>
                                    <a:rPr lang="en-GB" sz="1600" b="0" i="1" u="none" strike="noStrike" cap="none" smtClean="0">
                                      <a:solidFill>
                                        <a:srgbClr val="0BBF8E"/>
                                      </a:solidFill>
                                      <a:latin typeface="Cambria Math" panose="02040503050406030204" pitchFamily="18" charset="0"/>
                                      <a:ea typeface="Times New Roman"/>
                                      <a:cs typeface="Times New Roman" panose="02020603050405020304" pitchFamily="18" charset="0"/>
                                      <a:sym typeface="Times New Roman"/>
                                    </a:rPr>
                                    <m:t>𝑏</m:t>
                                  </m:r>
                                </m:e>
                                <m:sup>
                                  <m:r>
                                    <a:rPr lang="en-GB" sz="1600" b="0" i="1" u="none" strike="noStrike" cap="none" smtClean="0">
                                      <a:solidFill>
                                        <a:srgbClr val="0BBF8E"/>
                                      </a:solidFill>
                                      <a:latin typeface="Cambria Math" panose="02040503050406030204" pitchFamily="18" charset="0"/>
                                      <a:ea typeface="Times New Roman"/>
                                      <a:cs typeface="Times New Roman" panose="02020603050405020304" pitchFamily="18" charset="0"/>
                                      <a:sym typeface="Times New Roman"/>
                                    </a:rPr>
                                    <m:t>2</m:t>
                                  </m:r>
                                </m:sup>
                              </m:sSup>
                            </m:oMath>
                          </a14:m>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600" b="0" i="0" u="none" strike="noStrike" dirty="0">
                              <a:solidFill>
                                <a:srgbClr val="00BC89"/>
                              </a:solidFill>
                              <a:effectLst/>
                              <a:latin typeface="Nunito Sans" pitchFamily="2" charset="0"/>
                            </a:rPr>
                            <a:t>Correct answer</a:t>
                          </a:r>
                          <a:endParaRPr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D)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3</m:t>
                              </m:r>
                              <m:r>
                                <a:rPr lang="en-GB" sz="1600" b="0" i="1" u="none" strike="noStrike" cap="none" smtClean="0">
                                  <a:latin typeface="Cambria Math" panose="02040503050406030204" pitchFamily="18" charset="0"/>
                                  <a:cs typeface="Times New Roman" panose="02020603050405020304" pitchFamily="18" charset="0"/>
                                </a:rPr>
                                <m:t>𝑎</m:t>
                              </m:r>
                              <m:r>
                                <a:rPr lang="en-GB" sz="1600" b="0" i="1" u="none" strike="noStrike" cap="none" smtClean="0">
                                  <a:latin typeface="Cambria Math" panose="02040503050406030204" pitchFamily="18" charset="0"/>
                                  <a:cs typeface="Times New Roman" panose="02020603050405020304" pitchFamily="18" charset="0"/>
                                </a:rPr>
                                <m:t>2</m:t>
                              </m:r>
                              <m:r>
                                <a:rPr lang="en-GB" sz="1600" b="0" i="1" u="none" strike="noStrike" cap="none" smtClean="0">
                                  <a:latin typeface="Cambria Math" panose="02040503050406030204" pitchFamily="18" charset="0"/>
                                  <a:cs typeface="Times New Roman" panose="02020603050405020304" pitchFamily="18" charset="0"/>
                                </a:rPr>
                                <m:t>𝑏</m:t>
                              </m:r>
                              <m:r>
                                <a:rPr lang="en-GB" sz="1600" b="0" i="1" u="none" strike="noStrike" cap="none" smtClean="0">
                                  <a:latin typeface="Cambria Math" panose="02040503050406030204" pitchFamily="18" charset="0"/>
                                  <a:cs typeface="Times New Roman" panose="02020603050405020304" pitchFamily="18" charset="0"/>
                                </a:rPr>
                                <m:t>3</m:t>
                              </m:r>
                              <m:r>
                                <a:rPr lang="en-GB" sz="1600" b="0" i="1" u="none" strike="noStrike" cap="none" smtClean="0">
                                  <a:latin typeface="Cambria Math" panose="02040503050406030204" pitchFamily="18" charset="0"/>
                                  <a:cs typeface="Times New Roman" panose="02020603050405020304" pitchFamily="18" charset="0"/>
                                </a:rPr>
                                <m:t>𝑏</m:t>
                              </m:r>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600" b="0" i="0" u="none" strike="noStrike" dirty="0">
                              <a:solidFill>
                                <a:srgbClr val="000000"/>
                              </a:solidFill>
                              <a:effectLst/>
                              <a:latin typeface="Nunito Sans" pitchFamily="2" charset="0"/>
                            </a:rPr>
                            <a:t>Student doesn’t understand how to simplify a product of terms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33;p5">
                <a:extLst>
                  <a:ext uri="{FF2B5EF4-FFF2-40B4-BE49-F238E27FC236}">
                    <a16:creationId xmlns:a16="http://schemas.microsoft.com/office/drawing/2014/main" id="{7378A79D-7877-E1C2-6E87-07280882A8A1}"/>
                  </a:ext>
                </a:extLst>
              </p:cNvPr>
              <p:cNvGraphicFramePr/>
              <p:nvPr>
                <p:extLst>
                  <p:ext uri="{D42A27DB-BD31-4B8C-83A1-F6EECF244321}">
                    <p14:modId xmlns:p14="http://schemas.microsoft.com/office/powerpoint/2010/main" val="3863517139"/>
                  </p:ext>
                </p:extLst>
              </p:nvPr>
            </p:nvGraphicFramePr>
            <p:xfrm>
              <a:off x="465363" y="2026974"/>
              <a:ext cx="8017330" cy="2590740"/>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29537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469" r="-100304" b="-1028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469" r="-304" b="-102817"/>
                          </a:stretch>
                        </a:blipFill>
                      </a:tcPr>
                    </a:tc>
                    <a:extLst>
                      <a:ext uri="{0D108BD9-81ED-4DB2-BD59-A6C34878D82A}">
                        <a16:rowId xmlns:a16="http://schemas.microsoft.com/office/drawing/2014/main" val="10000"/>
                      </a:ext>
                    </a:extLst>
                  </a:tr>
                  <a:tr h="129537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00469" r="-100304" b="-28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100469" r="-304" b="-2817"/>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602053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4"/>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How to use the questions in this resource</a:t>
            </a:r>
            <a:endParaRPr/>
          </a:p>
        </p:txBody>
      </p:sp>
      <p:sp>
        <p:nvSpPr>
          <p:cNvPr id="126" name="Google Shape;126;p4"/>
          <p:cNvSpPr txBox="1"/>
          <p:nvPr/>
        </p:nvSpPr>
        <p:spPr>
          <a:xfrm>
            <a:off x="80049" y="1165796"/>
            <a:ext cx="8468691" cy="2931286"/>
          </a:xfrm>
          <a:prstGeom prst="rect">
            <a:avLst/>
          </a:prstGeom>
          <a:noFill/>
          <a:ln>
            <a:noFill/>
          </a:ln>
        </p:spPr>
        <p:txBody>
          <a:bodyPr spcFirstLastPara="1" wrap="square" lIns="91425" tIns="91425" rIns="91425" bIns="91425" anchor="ctr" anchorCtr="0">
            <a:noAutofit/>
          </a:bodyPr>
          <a:lstStyle/>
          <a:p>
            <a:pPr rtl="0">
              <a:spcBef>
                <a:spcPts val="0"/>
              </a:spcBef>
              <a:spcAft>
                <a:spcPts val="0"/>
              </a:spcAft>
            </a:pPr>
            <a:r>
              <a:rPr lang="en-US" sz="1200" b="0" i="0" u="none" strike="noStrike" dirty="0">
                <a:solidFill>
                  <a:srgbClr val="1C1C1C"/>
                </a:solidFill>
                <a:effectLst/>
                <a:latin typeface="Nunito Sans" pitchFamily="2" charset="0"/>
              </a:rPr>
              <a:t>There are 15 multiple choice questions, each designed to assess each of the key skills required to master </a:t>
            </a:r>
            <a:r>
              <a:rPr lang="en-US" sz="1200" b="1" i="0" u="none" strike="noStrike" dirty="0">
                <a:solidFill>
                  <a:srgbClr val="1C1C1C"/>
                </a:solidFill>
                <a:effectLst/>
                <a:latin typeface="Nunito Sans" pitchFamily="2" charset="0"/>
              </a:rPr>
              <a:t>simplifying expressions</a:t>
            </a:r>
            <a:r>
              <a:rPr lang="en-US" sz="1200" b="0" i="0" u="none" strike="noStrike" dirty="0">
                <a:solidFill>
                  <a:srgbClr val="1C1C1C"/>
                </a:solidFill>
                <a:effectLst/>
                <a:latin typeface="Nunito Sans" pitchFamily="2" charset="0"/>
              </a:rPr>
              <a:t>.</a:t>
            </a:r>
            <a:endParaRPr lang="en-US" sz="1200" b="0" dirty="0">
              <a:effectLst/>
            </a:endParaRPr>
          </a:p>
          <a:p>
            <a:pPr rtl="0">
              <a:spcBef>
                <a:spcPts val="0"/>
              </a:spcBef>
              <a:spcAft>
                <a:spcPts val="0"/>
              </a:spcAft>
            </a:pPr>
            <a:br>
              <a:rPr lang="en-US" sz="1200" b="0" dirty="0">
                <a:effectLst/>
              </a:rPr>
            </a:br>
            <a:r>
              <a:rPr lang="en-US" sz="1200" b="0" i="0" u="none" strike="noStrike" dirty="0">
                <a:solidFill>
                  <a:srgbClr val="1C1C1C"/>
                </a:solidFill>
                <a:effectLst/>
                <a:latin typeface="Nunito Sans" pitchFamily="2" charset="0"/>
              </a:rPr>
              <a:t>Each question has one correct answer and three carefully chosen incorrect answers that are designed to identify and highlight fundamental misconceptions, including:</a:t>
            </a:r>
            <a:r>
              <a:rPr lang="en-US" sz="1200" b="1" i="0" u="none" strike="noStrike" dirty="0">
                <a:solidFill>
                  <a:srgbClr val="1C1C1C"/>
                </a:solidFill>
                <a:effectLst/>
                <a:latin typeface="Nunito Sans" pitchFamily="2" charset="0"/>
              </a:rPr>
              <a:t> Collecting like terms, Simplifying fractions, </a:t>
            </a:r>
            <a:r>
              <a:rPr lang="en-US" sz="1200" b="1" i="0" u="none" strike="noStrike" dirty="0">
                <a:solidFill>
                  <a:srgbClr val="000000"/>
                </a:solidFill>
                <a:effectLst/>
                <a:latin typeface="Nunito Sans" pitchFamily="2" charset="0"/>
              </a:rPr>
              <a:t>Laws of indices,</a:t>
            </a:r>
            <a:r>
              <a:rPr lang="en-US" sz="1200" b="0" i="0" u="none" strike="noStrike" dirty="0">
                <a:solidFill>
                  <a:srgbClr val="000000"/>
                </a:solidFill>
                <a:effectLst/>
                <a:latin typeface="Nunito Sans" pitchFamily="2" charset="0"/>
              </a:rPr>
              <a:t> and </a:t>
            </a:r>
            <a:r>
              <a:rPr lang="en-US" sz="1200" b="1" i="0" u="none" strike="noStrike" dirty="0">
                <a:solidFill>
                  <a:srgbClr val="000000"/>
                </a:solidFill>
                <a:effectLst/>
                <a:latin typeface="Nunito Sans" pitchFamily="2" charset="0"/>
              </a:rPr>
              <a:t>Negative numbers</a:t>
            </a:r>
            <a:r>
              <a:rPr lang="en-US" sz="1200" b="0" i="0" u="none" strike="noStrike" dirty="0">
                <a:solidFill>
                  <a:srgbClr val="000000"/>
                </a:solidFill>
                <a:effectLst/>
                <a:latin typeface="Nunito Sans" pitchFamily="2" charset="0"/>
              </a:rPr>
              <a:t>.</a:t>
            </a:r>
            <a:endParaRPr lang="en-US" sz="1200" b="0" dirty="0">
              <a:effectLst/>
            </a:endParaRPr>
          </a:p>
          <a:p>
            <a:pPr rtl="0">
              <a:spcBef>
                <a:spcPts val="0"/>
              </a:spcBef>
              <a:spcAft>
                <a:spcPts val="0"/>
              </a:spcAft>
            </a:pPr>
            <a:br>
              <a:rPr lang="en-US" sz="1200" b="0" dirty="0">
                <a:effectLst/>
              </a:rPr>
            </a:br>
            <a:r>
              <a:rPr lang="en-US" sz="1200" b="0" i="0" u="none" strike="noStrike" dirty="0">
                <a:solidFill>
                  <a:srgbClr val="1C1C1C"/>
                </a:solidFill>
                <a:effectLst/>
                <a:latin typeface="Nunito Sans" pitchFamily="2" charset="0"/>
              </a:rPr>
              <a:t>When answering these questions, students should be encouraged to explain why they have chosen a particular answer, and why the other three answers are incorrect. This can be done verbally in small groups, or written down on the worksheet or in their books.</a:t>
            </a:r>
            <a:endParaRPr lang="en-US" sz="1200" b="0" dirty="0">
              <a:effectLst/>
            </a:endParaRPr>
          </a:p>
          <a:p>
            <a:pPr rtl="0">
              <a:spcBef>
                <a:spcPts val="0"/>
              </a:spcBef>
              <a:spcAft>
                <a:spcPts val="0"/>
              </a:spcAft>
            </a:pPr>
            <a:br>
              <a:rPr lang="en-US" sz="1200" b="0" dirty="0">
                <a:effectLst/>
              </a:rPr>
            </a:br>
            <a:r>
              <a:rPr lang="en-US" sz="1200" b="0" i="0" u="none" strike="noStrike" dirty="0">
                <a:solidFill>
                  <a:srgbClr val="1C1C1C"/>
                </a:solidFill>
                <a:effectLst/>
                <a:latin typeface="Nunito Sans" pitchFamily="2" charset="0"/>
              </a:rPr>
              <a:t>This resource has been designed to be as flexible as possible with questions that can be easily chopped up and reordered, and come with a separate answer sheet that details all of the misconceptions highlighted in the answers.</a:t>
            </a:r>
            <a:endParaRPr lang="en-US" sz="1200" b="0" dirty="0">
              <a:effectLst/>
            </a:endParaRPr>
          </a:p>
          <a:p>
            <a:br>
              <a:rPr lang="en-US" sz="1600" dirty="0"/>
            </a:b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F87CA809-B336-B7FB-8462-F08F84715B0F}"/>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11"/>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𝑚</m:t>
                    </m:r>
                    <m:r>
                      <a:rPr lang="en-GB" sz="2300" b="0" i="1" smtClean="0">
                        <a:latin typeface="Cambria Math" panose="02040503050406030204" pitchFamily="18" charset="0"/>
                      </a:rPr>
                      <m:t>×</m:t>
                    </m:r>
                    <m:r>
                      <a:rPr lang="en-GB" sz="2300" b="0" i="1" smtClean="0">
                        <a:latin typeface="Cambria Math" panose="02040503050406030204" pitchFamily="18" charset="0"/>
                      </a:rPr>
                      <m:t>𝑚</m:t>
                    </m:r>
                    <m:r>
                      <a:rPr lang="en-GB" sz="2300" b="0" i="1" smtClean="0">
                        <a:latin typeface="Cambria Math" panose="02040503050406030204" pitchFamily="18" charset="0"/>
                      </a:rPr>
                      <m:t>×</m:t>
                    </m:r>
                    <m:r>
                      <a:rPr lang="en-GB" sz="2300" b="0" i="1" smtClean="0">
                        <a:latin typeface="Cambria Math" panose="02040503050406030204" pitchFamily="18" charset="0"/>
                      </a:rPr>
                      <m:t>𝑚</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F87CA809-B336-B7FB-8462-F08F84715B0F}"/>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3" name="Google Shape;133;p5">
                <a:extLst>
                  <a:ext uri="{FF2B5EF4-FFF2-40B4-BE49-F238E27FC236}">
                    <a16:creationId xmlns:a16="http://schemas.microsoft.com/office/drawing/2014/main" id="{84A1852F-7A89-F3C0-409C-F7C4DE807A9A}"/>
                  </a:ext>
                </a:extLst>
              </p:cNvPr>
              <p:cNvGraphicFramePr/>
              <p:nvPr>
                <p:extLst>
                  <p:ext uri="{D42A27DB-BD31-4B8C-83A1-F6EECF244321}">
                    <p14:modId xmlns:p14="http://schemas.microsoft.com/office/powerpoint/2010/main" val="2096026888"/>
                  </p:ext>
                </p:extLst>
              </p:nvPr>
            </p:nvGraphicFramePr>
            <p:xfrm>
              <a:off x="465363" y="2026974"/>
              <a:ext cx="8017330" cy="2590740"/>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𝑚𝑚𝑚</m:t>
                              </m:r>
                            </m:oMath>
                          </a14:m>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0000"/>
                              </a:solidFill>
                              <a:effectLst/>
                              <a:latin typeface="Nunito Sans" pitchFamily="2" charset="0"/>
                            </a:rPr>
                            <a:t>Student removed multiplication symbols but used index notation </a:t>
                          </a:r>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B)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3</m:t>
                              </m:r>
                              <m:r>
                                <a:rPr lang="en-GB" sz="1600" b="0" i="1" u="none" strike="noStrike" cap="none" smtClean="0">
                                  <a:latin typeface="Cambria Math" panose="02040503050406030204" pitchFamily="18" charset="0"/>
                                  <a:cs typeface="Times New Roman" panose="02020603050405020304" pitchFamily="18" charset="0"/>
                                </a:rPr>
                                <m:t>𝑚</m:t>
                              </m:r>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600" b="0" i="0" u="none" strike="noStrike" dirty="0">
                              <a:solidFill>
                                <a:srgbClr val="000000"/>
                              </a:solidFill>
                              <a:effectLst/>
                              <a:latin typeface="Nunito Sans" pitchFamily="2" charset="0"/>
                            </a:rPr>
                            <a:t>Student confused addition and multiplication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𝑚</m:t>
                              </m:r>
                            </m:oMath>
                          </a14:m>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600" b="0" i="0" u="none" strike="noStrike" dirty="0">
                              <a:solidFill>
                                <a:srgbClr val="000000"/>
                              </a:solidFill>
                              <a:effectLst/>
                              <a:latin typeface="Nunito Sans" pitchFamily="2" charset="0"/>
                            </a:rPr>
                            <a:t>Student doesn’t understand how to simplify this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solidFill>
                                <a:srgbClr val="0BBF8E"/>
                              </a:solidFill>
                              <a:latin typeface="Nunito Sans" pitchFamily="2" charset="0"/>
                              <a:cs typeface="Times New Roman" panose="02020603050405020304" pitchFamily="18" charset="0"/>
                            </a:rPr>
                            <a:t>D) </a:t>
                          </a:r>
                          <a14:m>
                            <m:oMath xmlns:m="http://schemas.openxmlformats.org/officeDocument/2006/math">
                              <m:sSup>
                                <m:sSupPr>
                                  <m:ctrlPr>
                                    <a:rPr lang="en-GB" sz="1600" b="0" i="1" u="none" strike="noStrike" cap="none" smtClean="0">
                                      <a:solidFill>
                                        <a:srgbClr val="0BBF8E"/>
                                      </a:solidFill>
                                      <a:latin typeface="Cambria Math" panose="02040503050406030204" pitchFamily="18" charset="0"/>
                                      <a:cs typeface="Times New Roman" panose="02020603050405020304" pitchFamily="18" charset="0"/>
                                    </a:rPr>
                                  </m:ctrlPr>
                                </m:sSupPr>
                                <m:e>
                                  <m:r>
                                    <a:rPr lang="en-GB" sz="1600" b="0" i="1" u="none" strike="noStrike" cap="none" smtClean="0">
                                      <a:solidFill>
                                        <a:srgbClr val="0BBF8E"/>
                                      </a:solidFill>
                                      <a:latin typeface="Cambria Math" panose="02040503050406030204" pitchFamily="18" charset="0"/>
                                      <a:cs typeface="Times New Roman" panose="02020603050405020304" pitchFamily="18" charset="0"/>
                                    </a:rPr>
                                    <m:t>𝑚</m:t>
                                  </m:r>
                                </m:e>
                                <m:sup>
                                  <m:r>
                                    <a:rPr lang="en-GB" sz="1600" b="0" i="1" u="none" strike="noStrike" cap="none" smtClean="0">
                                      <a:solidFill>
                                        <a:srgbClr val="0BBF8E"/>
                                      </a:solidFill>
                                      <a:latin typeface="Cambria Math" panose="02040503050406030204" pitchFamily="18" charset="0"/>
                                      <a:cs typeface="Times New Roman" panose="02020603050405020304" pitchFamily="18" charset="0"/>
                                    </a:rPr>
                                    <m:t>3</m:t>
                                  </m:r>
                                </m:sup>
                              </m:sSup>
                            </m:oMath>
                          </a14:m>
                          <a:endParaRPr lang="en-GB" sz="1600" i="0" u="none" strike="noStrike" cap="none" dirty="0">
                            <a:solidFill>
                              <a:srgbClr val="0BBF8E"/>
                            </a:solidFill>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r>
                            <a:rPr lang="en-GB" sz="1600" b="0" i="0" u="none" strike="noStrike" dirty="0">
                              <a:solidFill>
                                <a:srgbClr val="00BC89"/>
                              </a:solidFill>
                              <a:effectLst/>
                              <a:latin typeface="Nunito Sans" pitchFamily="2" charset="0"/>
                            </a:rPr>
                            <a:t>Correct answer </a:t>
                          </a:r>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33;p5">
                <a:extLst>
                  <a:ext uri="{FF2B5EF4-FFF2-40B4-BE49-F238E27FC236}">
                    <a16:creationId xmlns:a16="http://schemas.microsoft.com/office/drawing/2014/main" id="{84A1852F-7A89-F3C0-409C-F7C4DE807A9A}"/>
                  </a:ext>
                </a:extLst>
              </p:cNvPr>
              <p:cNvGraphicFramePr/>
              <p:nvPr>
                <p:extLst>
                  <p:ext uri="{D42A27DB-BD31-4B8C-83A1-F6EECF244321}">
                    <p14:modId xmlns:p14="http://schemas.microsoft.com/office/powerpoint/2010/main" val="2096026888"/>
                  </p:ext>
                </p:extLst>
              </p:nvPr>
            </p:nvGraphicFramePr>
            <p:xfrm>
              <a:off x="465363" y="2026974"/>
              <a:ext cx="8017330" cy="2590740"/>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29537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469" r="-100304" b="-1028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469" r="-304" b="-102817"/>
                          </a:stretch>
                        </a:blipFill>
                      </a:tcPr>
                    </a:tc>
                    <a:extLst>
                      <a:ext uri="{0D108BD9-81ED-4DB2-BD59-A6C34878D82A}">
                        <a16:rowId xmlns:a16="http://schemas.microsoft.com/office/drawing/2014/main" val="10000"/>
                      </a:ext>
                    </a:extLst>
                  </a:tr>
                  <a:tr h="129537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00469" r="-100304" b="-28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100469" r="-304" b="-2817"/>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2666208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A1CB201C-8745-CB37-E7BB-6D6E7D6EBF78}"/>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12"/>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15</m:t>
                    </m:r>
                    <m:r>
                      <a:rPr lang="en-GB" sz="2300" b="0" i="1" smtClean="0">
                        <a:latin typeface="Cambria Math" panose="02040503050406030204" pitchFamily="18" charset="0"/>
                      </a:rPr>
                      <m:t>𝑎𝑏</m:t>
                    </m:r>
                    <m:r>
                      <a:rPr lang="en-GB" sz="2300" b="0" i="1" smtClean="0">
                        <a:latin typeface="Cambria Math" panose="02040503050406030204" pitchFamily="18" charset="0"/>
                      </a:rPr>
                      <m:t>÷5</m:t>
                    </m:r>
                    <m:r>
                      <a:rPr lang="en-GB" sz="2300" b="0" i="1" smtClean="0">
                        <a:latin typeface="Cambria Math" panose="02040503050406030204" pitchFamily="18" charset="0"/>
                      </a:rPr>
                      <m:t>𝑎</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A1CB201C-8745-CB37-E7BB-6D6E7D6EBF78}"/>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3" name="Google Shape;133;p5">
                <a:extLst>
                  <a:ext uri="{FF2B5EF4-FFF2-40B4-BE49-F238E27FC236}">
                    <a16:creationId xmlns:a16="http://schemas.microsoft.com/office/drawing/2014/main" id="{74CB4153-36A3-A75B-3574-FDBA24589DEB}"/>
                  </a:ext>
                </a:extLst>
              </p:cNvPr>
              <p:cNvGraphicFramePr/>
              <p:nvPr>
                <p:extLst>
                  <p:ext uri="{D42A27DB-BD31-4B8C-83A1-F6EECF244321}">
                    <p14:modId xmlns:p14="http://schemas.microsoft.com/office/powerpoint/2010/main" val="125863259"/>
                  </p:ext>
                </p:extLst>
              </p:nvPr>
            </p:nvGraphicFramePr>
            <p:xfrm>
              <a:off x="465363" y="2026974"/>
              <a:ext cx="8017330" cy="2590740"/>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3</m:t>
                              </m:r>
                            </m:oMath>
                          </a14:m>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0000"/>
                              </a:solidFill>
                              <a:effectLst/>
                              <a:latin typeface="Nunito Sans" pitchFamily="2" charset="0"/>
                            </a:rPr>
                            <a:t>Student didn’t consider the variables </a:t>
                          </a:r>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B)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10</m:t>
                              </m:r>
                              <m:r>
                                <a:rPr lang="en-GB" sz="1600" b="0" i="1" u="none" strike="noStrike" cap="none" smtClean="0">
                                  <a:latin typeface="Cambria Math" panose="02040503050406030204" pitchFamily="18" charset="0"/>
                                  <a:cs typeface="Times New Roman" panose="02020603050405020304" pitchFamily="18" charset="0"/>
                                </a:rPr>
                                <m:t>𝑏</m:t>
                              </m:r>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600" b="0" i="0" u="none" strike="noStrike" dirty="0">
                              <a:solidFill>
                                <a:srgbClr val="000000"/>
                              </a:solidFill>
                              <a:effectLst/>
                              <a:latin typeface="Nunito Sans" pitchFamily="2" charset="0"/>
                            </a:rPr>
                            <a:t>Student confused ideas of subtraction and division</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3</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𝑎𝑏</m:t>
                              </m:r>
                            </m:oMath>
                          </a14:m>
                          <a:endParaRPr lang="en-GB" sz="1600" b="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0000"/>
                              </a:solidFill>
                              <a:effectLst/>
                              <a:latin typeface="Nunito Sans" pitchFamily="2" charset="0"/>
                            </a:rPr>
                            <a:t>Student only dealt with coefficients correctly</a:t>
                          </a:r>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solidFill>
                                <a:srgbClr val="0BBF8E"/>
                              </a:solidFill>
                              <a:latin typeface="Nunito Sans" pitchFamily="2" charset="0"/>
                              <a:cs typeface="Times New Roman" panose="02020603050405020304" pitchFamily="18" charset="0"/>
                            </a:rPr>
                            <a:t>D) </a:t>
                          </a:r>
                          <a14:m>
                            <m:oMath xmlns:m="http://schemas.openxmlformats.org/officeDocument/2006/math">
                              <m:r>
                                <a:rPr lang="en-GB" sz="1600" b="0" i="1" u="none" strike="noStrike" cap="none" smtClean="0">
                                  <a:solidFill>
                                    <a:srgbClr val="0BBF8E"/>
                                  </a:solidFill>
                                  <a:latin typeface="Cambria Math" panose="02040503050406030204" pitchFamily="18" charset="0"/>
                                  <a:cs typeface="Times New Roman" panose="02020603050405020304" pitchFamily="18" charset="0"/>
                                </a:rPr>
                                <m:t>3</m:t>
                              </m:r>
                              <m:r>
                                <a:rPr lang="en-GB" sz="1600" b="0" i="1" u="none" strike="noStrike" cap="none" smtClean="0">
                                  <a:solidFill>
                                    <a:srgbClr val="0BBF8E"/>
                                  </a:solidFill>
                                  <a:latin typeface="Cambria Math" panose="02040503050406030204" pitchFamily="18" charset="0"/>
                                  <a:cs typeface="Times New Roman" panose="02020603050405020304" pitchFamily="18" charset="0"/>
                                </a:rPr>
                                <m:t>𝑏</m:t>
                              </m:r>
                            </m:oMath>
                          </a14:m>
                          <a:endParaRPr lang="en-GB" sz="1600" i="0" u="none" strike="noStrike" cap="none" dirty="0">
                            <a:solidFill>
                              <a:srgbClr val="0BBF8E"/>
                            </a:solidFill>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b="0" i="0" u="none" strike="noStrike" dirty="0">
                              <a:solidFill>
                                <a:srgbClr val="00BC89"/>
                              </a:solidFill>
                              <a:effectLst/>
                              <a:latin typeface="Nunito Sans" pitchFamily="2" charset="0"/>
                            </a:rPr>
                            <a:t>Correct answer </a:t>
                          </a:r>
                          <a:endParaRPr lang="en-GB" sz="1600" dirty="0">
                            <a:effectLst/>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33;p5">
                <a:extLst>
                  <a:ext uri="{FF2B5EF4-FFF2-40B4-BE49-F238E27FC236}">
                    <a16:creationId xmlns:a16="http://schemas.microsoft.com/office/drawing/2014/main" id="{74CB4153-36A3-A75B-3574-FDBA24589DEB}"/>
                  </a:ext>
                </a:extLst>
              </p:cNvPr>
              <p:cNvGraphicFramePr/>
              <p:nvPr>
                <p:extLst>
                  <p:ext uri="{D42A27DB-BD31-4B8C-83A1-F6EECF244321}">
                    <p14:modId xmlns:p14="http://schemas.microsoft.com/office/powerpoint/2010/main" val="125863259"/>
                  </p:ext>
                </p:extLst>
              </p:nvPr>
            </p:nvGraphicFramePr>
            <p:xfrm>
              <a:off x="465363" y="2026974"/>
              <a:ext cx="8017330" cy="2590740"/>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29537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469" r="-100304" b="-1028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469" r="-304" b="-102817"/>
                          </a:stretch>
                        </a:blipFill>
                      </a:tcPr>
                    </a:tc>
                    <a:extLst>
                      <a:ext uri="{0D108BD9-81ED-4DB2-BD59-A6C34878D82A}">
                        <a16:rowId xmlns:a16="http://schemas.microsoft.com/office/drawing/2014/main" val="10000"/>
                      </a:ext>
                    </a:extLst>
                  </a:tr>
                  <a:tr h="129537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00469" r="-100304" b="-28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100469" r="-304" b="-2817"/>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4911808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2A4A583E-5919-3496-3503-7F2BB9F5A22C}"/>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13"/>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24</m:t>
                    </m:r>
                    <m:r>
                      <a:rPr lang="en-GB" sz="2300" b="0" i="1" smtClean="0">
                        <a:latin typeface="Cambria Math" panose="02040503050406030204" pitchFamily="18" charset="0"/>
                      </a:rPr>
                      <m:t>𝑥𝑦</m:t>
                    </m:r>
                    <m:r>
                      <a:rPr lang="en-GB" sz="2300" b="0" i="1" smtClean="0">
                        <a:latin typeface="Cambria Math" panose="02040503050406030204" pitchFamily="18" charset="0"/>
                      </a:rPr>
                      <m:t>÷6</m:t>
                    </m:r>
                    <m:r>
                      <a:rPr lang="en-GB" sz="2300" b="0" i="1" smtClean="0">
                        <a:latin typeface="Cambria Math" panose="02040503050406030204" pitchFamily="18" charset="0"/>
                      </a:rPr>
                      <m:t>𝑥</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2A4A583E-5919-3496-3503-7F2BB9F5A22C}"/>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b="-3185"/>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3" name="Google Shape;133;p5">
                <a:extLst>
                  <a:ext uri="{FF2B5EF4-FFF2-40B4-BE49-F238E27FC236}">
                    <a16:creationId xmlns:a16="http://schemas.microsoft.com/office/drawing/2014/main" id="{0A440BB0-2F81-D273-4DCD-B24C42CFA117}"/>
                  </a:ext>
                </a:extLst>
              </p:cNvPr>
              <p:cNvGraphicFramePr/>
              <p:nvPr>
                <p:extLst>
                  <p:ext uri="{D42A27DB-BD31-4B8C-83A1-F6EECF244321}">
                    <p14:modId xmlns:p14="http://schemas.microsoft.com/office/powerpoint/2010/main" val="3338673403"/>
                  </p:ext>
                </p:extLst>
              </p:nvPr>
            </p:nvGraphicFramePr>
            <p:xfrm>
              <a:off x="465363" y="2026974"/>
              <a:ext cx="8017330" cy="2310324"/>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BBF8E"/>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dirty="0" smtClean="0">
                                  <a:solidFill>
                                    <a:srgbClr val="0BBF8E"/>
                                  </a:solidFill>
                                  <a:latin typeface="Cambria Math" panose="02040503050406030204" pitchFamily="18" charset="0"/>
                                  <a:ea typeface="Times New Roman"/>
                                  <a:cs typeface="Times New Roman"/>
                                  <a:sym typeface="Times New Roman"/>
                                </a:rPr>
                                <m:t>4</m:t>
                              </m:r>
                              <m:r>
                                <a:rPr lang="en-GB" sz="1600" b="0" i="1" u="none" strike="noStrike" cap="none" dirty="0" smtClean="0">
                                  <a:solidFill>
                                    <a:srgbClr val="0BBF8E"/>
                                  </a:solidFill>
                                  <a:latin typeface="Cambria Math" panose="02040503050406030204" pitchFamily="18" charset="0"/>
                                  <a:ea typeface="Times New Roman"/>
                                  <a:cs typeface="Times New Roman"/>
                                  <a:sym typeface="Times New Roman"/>
                                </a:rPr>
                                <m:t>𝑦</m:t>
                              </m:r>
                            </m:oMath>
                          </a14:m>
                          <a:endParaRPr lang="en-GB" sz="1600" u="none" strike="noStrike" cap="none" dirty="0">
                            <a:solidFill>
                              <a:srgbClr val="0BBF8E"/>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600" b="0" i="0" u="none" strike="noStrike" dirty="0">
                              <a:solidFill>
                                <a:srgbClr val="00BC89"/>
                              </a:solidFill>
                              <a:effectLst/>
                              <a:latin typeface="Nunito Sans" pitchFamily="2" charset="0"/>
                            </a:rPr>
                            <a:t>Correct answer </a:t>
                          </a:r>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B)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18</m:t>
                              </m:r>
                              <m:r>
                                <a:rPr lang="en-GB" sz="1600" b="0" i="1" u="none" strike="noStrike" cap="none" smtClean="0">
                                  <a:latin typeface="Cambria Math" panose="02040503050406030204" pitchFamily="18" charset="0"/>
                                  <a:cs typeface="Times New Roman" panose="02020603050405020304" pitchFamily="18" charset="0"/>
                                </a:rPr>
                                <m:t>𝑦</m:t>
                              </m:r>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600" b="0" i="0" u="none" strike="noStrike" dirty="0">
                              <a:solidFill>
                                <a:srgbClr val="000000"/>
                              </a:solidFill>
                              <a:effectLst/>
                              <a:latin typeface="Nunito Sans" pitchFamily="2" charset="0"/>
                            </a:rPr>
                            <a:t>Student confused ideas of division and subtraction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4</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𝑥𝑦</m:t>
                              </m:r>
                            </m:oMath>
                          </a14:m>
                          <a:endParaRPr lang="en-GB" sz="1600" b="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600" b="0" i="0" u="none" strike="noStrike" dirty="0">
                              <a:solidFill>
                                <a:srgbClr val="000000"/>
                              </a:solidFill>
                              <a:effectLst/>
                              <a:latin typeface="Nunito Sans" pitchFamily="2" charset="0"/>
                            </a:rPr>
                            <a:t>Student didn’t divide variables</a:t>
                          </a:r>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D) </a:t>
                          </a:r>
                          <a14:m>
                            <m:oMath xmlns:m="http://schemas.openxmlformats.org/officeDocument/2006/math">
                              <m:r>
                                <a:rPr lang="en-GB" sz="1600" b="0" i="1" u="none" strike="noStrike" cap="none" smtClean="0">
                                  <a:latin typeface="Cambria Math" panose="02040503050406030204" pitchFamily="18" charset="0"/>
                                  <a:cs typeface="Times New Roman" panose="02020603050405020304" pitchFamily="18" charset="0"/>
                                </a:rPr>
                                <m:t>30</m:t>
                              </m:r>
                              <m:r>
                                <a:rPr lang="en-GB" sz="1600" b="0" i="1" u="none" strike="noStrike" cap="none" smtClean="0">
                                  <a:latin typeface="Cambria Math" panose="02040503050406030204" pitchFamily="18" charset="0"/>
                                  <a:cs typeface="Times New Roman" panose="02020603050405020304" pitchFamily="18" charset="0"/>
                                </a:rPr>
                                <m:t>𝑥𝑦</m:t>
                              </m:r>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r>
                            <a:rPr lang="en-US" sz="1600" b="0" i="0" u="none" strike="noStrike" dirty="0">
                              <a:solidFill>
                                <a:srgbClr val="000000"/>
                              </a:solidFill>
                              <a:effectLst/>
                              <a:latin typeface="Nunito Sans" pitchFamily="2" charset="0"/>
                            </a:rPr>
                            <a:t>Student doesn’t understand this</a:t>
                          </a:r>
                          <a:r>
                            <a:rPr lang="en-US" sz="1600" b="0" i="0" u="none" strike="noStrike" dirty="0">
                              <a:solidFill>
                                <a:srgbClr val="1C1C1C"/>
                              </a:solidFill>
                              <a:effectLst/>
                              <a:latin typeface="Nunito Sans" pitchFamily="2" charset="0"/>
                            </a:rPr>
                            <a:t> </a:t>
                          </a:r>
                          <a:endParaRPr sz="1600" i="0" u="none" strike="noStrike" cap="none" dirty="0">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33;p5">
                <a:extLst>
                  <a:ext uri="{FF2B5EF4-FFF2-40B4-BE49-F238E27FC236}">
                    <a16:creationId xmlns:a16="http://schemas.microsoft.com/office/drawing/2014/main" id="{0A440BB0-2F81-D273-4DCD-B24C42CFA117}"/>
                  </a:ext>
                </a:extLst>
              </p:cNvPr>
              <p:cNvGraphicFramePr/>
              <p:nvPr>
                <p:extLst>
                  <p:ext uri="{D42A27DB-BD31-4B8C-83A1-F6EECF244321}">
                    <p14:modId xmlns:p14="http://schemas.microsoft.com/office/powerpoint/2010/main" val="3338673403"/>
                  </p:ext>
                </p:extLst>
              </p:nvPr>
            </p:nvGraphicFramePr>
            <p:xfrm>
              <a:off x="465363" y="2026974"/>
              <a:ext cx="8017330" cy="2310324"/>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29537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469" r="-100304" b="-81221"/>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469" r="-304" b="-81221"/>
                          </a:stretch>
                        </a:blipFill>
                      </a:tcPr>
                    </a:tc>
                    <a:extLst>
                      <a:ext uri="{0D108BD9-81ED-4DB2-BD59-A6C34878D82A}">
                        <a16:rowId xmlns:a16="http://schemas.microsoft.com/office/drawing/2014/main" val="10000"/>
                      </a:ext>
                    </a:extLst>
                  </a:tr>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28144" r="-100304" b="-3593"/>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128144" r="-304" b="-3593"/>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8404372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43F1E415-D1D6-E1D1-5261-F935AFB2C6BB}"/>
                  </a:ext>
                </a:extLst>
              </p:cNvPr>
              <p:cNvSpPr txBox="1"/>
              <p:nvPr/>
            </p:nvSpPr>
            <p:spPr>
              <a:xfrm>
                <a:off x="169850" y="862525"/>
                <a:ext cx="8893834" cy="1158522"/>
              </a:xfrm>
              <a:prstGeom prst="rect">
                <a:avLst/>
              </a:prstGeom>
              <a:noFill/>
            </p:spPr>
            <p:txBody>
              <a:bodyPr wrap="square" rtlCol="0">
                <a:spAutoFit/>
              </a:bodyPr>
              <a:lstStyle/>
              <a:p>
                <a:pPr marL="342900" indent="-342900">
                  <a:buFont typeface="+mj-lt"/>
                  <a:buAutoNum type="arabicParenR" startAt="14"/>
                </a:pPr>
                <a:r>
                  <a:rPr lang="en-GB" sz="1600" dirty="0">
                    <a:latin typeface="Nunito Sans" pitchFamily="2" charset="0"/>
                  </a:rPr>
                  <a:t>Simplify the fraction fully:</a:t>
                </a:r>
              </a:p>
              <a:p>
                <a:endParaRPr lang="en-GB" sz="1600" dirty="0">
                  <a:latin typeface="Nunito Sans" pitchFamily="2" charset="0"/>
                </a:endParaRPr>
              </a:p>
              <a:p>
                <a:r>
                  <a:rPr lang="en-GB" sz="1600" b="0" dirty="0">
                    <a:latin typeface="Nunito Sans" pitchFamily="2" charset="0"/>
                  </a:rPr>
                  <a:t>     </a:t>
                </a:r>
                <a:r>
                  <a:rPr lang="en-GB" sz="2300" b="0" dirty="0">
                    <a:latin typeface="Nunito Sans" pitchFamily="2" charset="0"/>
                  </a:rPr>
                  <a:t> </a:t>
                </a:r>
                <a14:m>
                  <m:oMath xmlns:m="http://schemas.openxmlformats.org/officeDocument/2006/math">
                    <m:f>
                      <m:fPr>
                        <m:ctrlPr>
                          <a:rPr lang="en-GB" sz="2300" b="0" i="1" smtClean="0">
                            <a:latin typeface="Cambria Math" panose="02040503050406030204" pitchFamily="18" charset="0"/>
                          </a:rPr>
                        </m:ctrlPr>
                      </m:fPr>
                      <m:num>
                        <m:r>
                          <a:rPr lang="en-GB" sz="2300" b="0" i="1" smtClean="0">
                            <a:latin typeface="Cambria Math" panose="02040503050406030204" pitchFamily="18" charset="0"/>
                          </a:rPr>
                          <m:t>3</m:t>
                        </m:r>
                        <m:r>
                          <a:rPr lang="en-GB" sz="2300" b="0" i="1" smtClean="0">
                            <a:latin typeface="Cambria Math" panose="02040503050406030204" pitchFamily="18" charset="0"/>
                          </a:rPr>
                          <m:t>𝑘</m:t>
                        </m:r>
                      </m:num>
                      <m:den>
                        <m:r>
                          <a:rPr lang="en-GB" sz="2300" b="0" i="1" smtClean="0">
                            <a:latin typeface="Cambria Math" panose="02040503050406030204" pitchFamily="18" charset="0"/>
                          </a:rPr>
                          <m:t>9</m:t>
                        </m:r>
                        <m:r>
                          <a:rPr lang="en-GB" sz="2300" b="0" i="1" smtClean="0">
                            <a:latin typeface="Cambria Math" panose="02040503050406030204" pitchFamily="18" charset="0"/>
                          </a:rPr>
                          <m:t>𝑗𝑘</m:t>
                        </m:r>
                      </m:den>
                    </m:f>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43F1E415-D1D6-E1D1-5261-F935AFB2C6BB}"/>
                  </a:ext>
                </a:extLst>
              </p:cNvPr>
              <p:cNvSpPr txBox="1">
                <a:spLocks noRot="1" noChangeAspect="1" noMove="1" noResize="1" noEditPoints="1" noAdjustHandles="1" noChangeArrowheads="1" noChangeShapeType="1" noTextEdit="1"/>
              </p:cNvSpPr>
              <p:nvPr/>
            </p:nvSpPr>
            <p:spPr>
              <a:xfrm>
                <a:off x="169850" y="862525"/>
                <a:ext cx="8893834" cy="1158522"/>
              </a:xfrm>
              <a:prstGeom prst="rect">
                <a:avLst/>
              </a:prstGeom>
              <a:blipFill>
                <a:blip r:embed="rId3"/>
                <a:stretch>
                  <a:fillRect l="-548" t="-3665"/>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3" name="Google Shape;133;p5">
                <a:extLst>
                  <a:ext uri="{FF2B5EF4-FFF2-40B4-BE49-F238E27FC236}">
                    <a16:creationId xmlns:a16="http://schemas.microsoft.com/office/drawing/2014/main" id="{D5BBDFDA-B5EF-5784-69ED-F1B15A1C0C9A}"/>
                  </a:ext>
                </a:extLst>
              </p:cNvPr>
              <p:cNvGraphicFramePr/>
              <p:nvPr>
                <p:extLst>
                  <p:ext uri="{D42A27DB-BD31-4B8C-83A1-F6EECF244321}">
                    <p14:modId xmlns:p14="http://schemas.microsoft.com/office/powerpoint/2010/main" val="926913198"/>
                  </p:ext>
                </p:extLst>
              </p:nvPr>
            </p:nvGraphicFramePr>
            <p:xfrm>
              <a:off x="465363" y="2026974"/>
              <a:ext cx="8017330" cy="2550862"/>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BBF8E"/>
                              </a:solidFill>
                              <a:latin typeface="Nunito Sans" pitchFamily="2" charset="0"/>
                              <a:ea typeface="Times New Roman"/>
                              <a:cs typeface="Times New Roman"/>
                              <a:sym typeface="Times New Roman"/>
                            </a:rPr>
                            <a:t>A) </a:t>
                          </a:r>
                          <a14:m>
                            <m:oMath xmlns:m="http://schemas.openxmlformats.org/officeDocument/2006/math">
                              <m:f>
                                <m:fPr>
                                  <m:ctrlPr>
                                    <a:rPr lang="ar-AE" sz="1600" b="0" i="1" u="none" strike="noStrike" cap="none" dirty="0" smtClean="0">
                                      <a:solidFill>
                                        <a:srgbClr val="0BBF8E"/>
                                      </a:solidFill>
                                      <a:latin typeface="Cambria Math" panose="02040503050406030204" pitchFamily="18" charset="0"/>
                                      <a:ea typeface="Times New Roman"/>
                                      <a:cs typeface="Times New Roman"/>
                                      <a:sym typeface="Times New Roman"/>
                                    </a:rPr>
                                  </m:ctrlPr>
                                </m:fPr>
                                <m:num>
                                  <m:r>
                                    <a:rPr lang="ar-AE" sz="1600" b="0" i="1" u="none" strike="noStrike" cap="none" dirty="0" smtClean="0">
                                      <a:solidFill>
                                        <a:srgbClr val="0BBF8E"/>
                                      </a:solidFill>
                                      <a:latin typeface="Cambria Math" panose="02040503050406030204" pitchFamily="18" charset="0"/>
                                      <a:ea typeface="Times New Roman"/>
                                      <a:cs typeface="Times New Roman"/>
                                      <a:sym typeface="Times New Roman"/>
                                    </a:rPr>
                                    <m:t>1</m:t>
                                  </m:r>
                                </m:num>
                                <m:den>
                                  <m:r>
                                    <a:rPr lang="ar-AE" sz="1600" b="0" i="1" u="none" strike="noStrike" cap="none" dirty="0" smtClean="0">
                                      <a:solidFill>
                                        <a:srgbClr val="0BBF8E"/>
                                      </a:solidFill>
                                      <a:latin typeface="Cambria Math" panose="02040503050406030204" pitchFamily="18" charset="0"/>
                                      <a:ea typeface="Times New Roman"/>
                                      <a:cs typeface="Times New Roman"/>
                                      <a:sym typeface="Times New Roman"/>
                                    </a:rPr>
                                    <m:t>3</m:t>
                                  </m:r>
                                  <m:r>
                                    <a:rPr lang="ar-AE" sz="1600" b="0" i="1" u="none" strike="noStrike" cap="none" dirty="0" smtClean="0">
                                      <a:solidFill>
                                        <a:srgbClr val="0BBF8E"/>
                                      </a:solidFill>
                                      <a:latin typeface="Cambria Math" panose="02040503050406030204" pitchFamily="18" charset="0"/>
                                      <a:ea typeface="Times New Roman"/>
                                      <a:cs typeface="Times New Roman"/>
                                      <a:sym typeface="Times New Roman"/>
                                    </a:rPr>
                                    <m:t>𝑗</m:t>
                                  </m:r>
                                </m:den>
                              </m:f>
                            </m:oMath>
                          </a14:m>
                          <a:endParaRPr lang="ar-AE" sz="1600" u="none" strike="noStrike" cap="none" dirty="0">
                            <a:solidFill>
                              <a:srgbClr val="0BBF8E"/>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ar-AE" sz="1600" u="none" strike="noStrike" cap="none" dirty="0">
                            <a:solidFill>
                              <a:srgbClr val="0BBF8E"/>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600" b="0" i="0" u="none" strike="noStrike" cap="none" dirty="0">
                              <a:solidFill>
                                <a:srgbClr val="0BBF8E"/>
                              </a:solidFill>
                              <a:effectLst/>
                              <a:latin typeface="Nunito" pitchFamily="2" charset="0"/>
                              <a:ea typeface="Arial"/>
                              <a:cs typeface="Arial"/>
                              <a:sym typeface="Arial"/>
                            </a:rPr>
                            <a:t>Correct answer</a:t>
                          </a:r>
                          <a:endParaRPr lang="en-GB" sz="1600" u="none" strike="noStrike" cap="none" dirty="0">
                            <a:solidFill>
                              <a:srgbClr val="0BBF8E"/>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B) </a:t>
                          </a:r>
                          <a14:m>
                            <m:oMath xmlns:m="http://schemas.openxmlformats.org/officeDocument/2006/math">
                              <m:f>
                                <m:fPr>
                                  <m:ctrlPr>
                                    <a:rPr lang="en-GB" sz="1600" b="0" i="1" u="none" strike="noStrike" cap="none" smtClean="0">
                                      <a:latin typeface="Cambria Math" panose="02040503050406030204" pitchFamily="18" charset="0"/>
                                      <a:cs typeface="Times New Roman" panose="02020603050405020304" pitchFamily="18" charset="0"/>
                                    </a:rPr>
                                  </m:ctrlPr>
                                </m:fPr>
                                <m:num>
                                  <m:r>
                                    <a:rPr lang="en-GB" sz="1600" b="0" i="1" u="none" strike="noStrike" cap="none" smtClean="0">
                                      <a:latin typeface="Cambria Math" panose="02040503050406030204" pitchFamily="18" charset="0"/>
                                      <a:cs typeface="Times New Roman" panose="02020603050405020304" pitchFamily="18" charset="0"/>
                                    </a:rPr>
                                    <m:t>3</m:t>
                                  </m:r>
                                </m:num>
                                <m:den>
                                  <m:r>
                                    <a:rPr lang="en-GB" sz="1600" b="0" i="1" u="none" strike="noStrike" cap="none" smtClean="0">
                                      <a:latin typeface="Cambria Math" panose="02040503050406030204" pitchFamily="18" charset="0"/>
                                      <a:cs typeface="Times New Roman" panose="02020603050405020304" pitchFamily="18" charset="0"/>
                                    </a:rPr>
                                    <m:t>9</m:t>
                                  </m:r>
                                  <m:r>
                                    <a:rPr lang="en-GB" sz="1600" b="0" i="1" u="none" strike="noStrike" cap="none" smtClean="0">
                                      <a:latin typeface="Cambria Math" panose="02040503050406030204" pitchFamily="18" charset="0"/>
                                      <a:cs typeface="Times New Roman" panose="02020603050405020304" pitchFamily="18" charset="0"/>
                                    </a:rPr>
                                    <m:t>𝑗</m:t>
                                  </m:r>
                                </m:den>
                              </m:f>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Student only simplified one variable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6</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𝑗</m:t>
                              </m:r>
                            </m:oMath>
                          </a14:m>
                          <a:endParaRPr lang="en-GB" sz="1600" b="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sz="1600" b="0" i="0" u="none" strike="noStrike" cap="none" dirty="0">
                              <a:solidFill>
                                <a:srgbClr val="000000"/>
                              </a:solidFill>
                              <a:effectLst/>
                              <a:latin typeface="Nunito" pitchFamily="2" charset="0"/>
                              <a:ea typeface="Arial"/>
                              <a:cs typeface="Arial"/>
                              <a:sym typeface="Arial"/>
                            </a:rPr>
                            <a:t>Student did a subtraction (does not understand how to simplify)</a:t>
                          </a:r>
                          <a:endParaRPr lang="en-US" sz="1600" b="0" dirty="0">
                            <a:effectLst/>
                            <a:latin typeface="Nunito"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D) </a:t>
                          </a:r>
                          <a14:m>
                            <m:oMath xmlns:m="http://schemas.openxmlformats.org/officeDocument/2006/math">
                              <m:f>
                                <m:fPr>
                                  <m:ctrlPr>
                                    <a:rPr lang="en-GB" sz="1600" b="0" i="1" u="none" strike="noStrike" cap="none" smtClean="0">
                                      <a:latin typeface="Cambria Math" panose="02040503050406030204" pitchFamily="18" charset="0"/>
                                      <a:cs typeface="Times New Roman" panose="02020603050405020304" pitchFamily="18" charset="0"/>
                                    </a:rPr>
                                  </m:ctrlPr>
                                </m:fPr>
                                <m:num>
                                  <m:r>
                                    <a:rPr lang="en-GB" sz="1600" b="0" i="1" u="none" strike="noStrike" cap="none" smtClean="0">
                                      <a:latin typeface="Cambria Math" panose="02040503050406030204" pitchFamily="18" charset="0"/>
                                      <a:cs typeface="Times New Roman" panose="02020603050405020304" pitchFamily="18" charset="0"/>
                                    </a:rPr>
                                    <m:t>𝑘</m:t>
                                  </m:r>
                                </m:num>
                                <m:den>
                                  <m:r>
                                    <a:rPr lang="en-GB" sz="1600" b="0" i="1" u="none" strike="noStrike" cap="none" smtClean="0">
                                      <a:latin typeface="Cambria Math" panose="02040503050406030204" pitchFamily="18" charset="0"/>
                                      <a:cs typeface="Times New Roman" panose="02020603050405020304" pitchFamily="18" charset="0"/>
                                    </a:rPr>
                                    <m:t>3</m:t>
                                  </m:r>
                                  <m:r>
                                    <a:rPr lang="en-GB" sz="1600" b="0" i="1" u="none" strike="noStrike" cap="none" smtClean="0">
                                      <a:latin typeface="Cambria Math" panose="02040503050406030204" pitchFamily="18" charset="0"/>
                                      <a:cs typeface="Times New Roman" panose="02020603050405020304" pitchFamily="18" charset="0"/>
                                    </a:rPr>
                                    <m:t>𝑗𝑘</m:t>
                                  </m:r>
                                </m:den>
                              </m:f>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rtl="0"/>
                          <a:r>
                            <a:rPr lang="en-US" sz="1600" b="0" i="0" u="none" strike="noStrike" cap="none" dirty="0">
                              <a:solidFill>
                                <a:srgbClr val="000000"/>
                              </a:solidFill>
                              <a:effectLst/>
                              <a:latin typeface="Nunito" pitchFamily="2" charset="0"/>
                              <a:ea typeface="Arial"/>
                              <a:cs typeface="Arial"/>
                              <a:sym typeface="Arial"/>
                            </a:rPr>
                            <a:t>Student simplified coefficients but not variables</a:t>
                          </a:r>
                          <a:endParaRPr lang="en-US" sz="1600" b="0" dirty="0">
                            <a:effectLst/>
                            <a:latin typeface="Nunito"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33;p5">
                <a:extLst>
                  <a:ext uri="{FF2B5EF4-FFF2-40B4-BE49-F238E27FC236}">
                    <a16:creationId xmlns:a16="http://schemas.microsoft.com/office/drawing/2014/main" id="{D5BBDFDA-B5EF-5784-69ED-F1B15A1C0C9A}"/>
                  </a:ext>
                </a:extLst>
              </p:cNvPr>
              <p:cNvGraphicFramePr/>
              <p:nvPr>
                <p:extLst>
                  <p:ext uri="{D42A27DB-BD31-4B8C-83A1-F6EECF244321}">
                    <p14:modId xmlns:p14="http://schemas.microsoft.com/office/powerpoint/2010/main" val="926913198"/>
                  </p:ext>
                </p:extLst>
              </p:nvPr>
            </p:nvGraphicFramePr>
            <p:xfrm>
              <a:off x="465363" y="2026974"/>
              <a:ext cx="8017330" cy="2550862"/>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164306">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524" r="-100304" b="-122513"/>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524" r="-304" b="-122513"/>
                          </a:stretch>
                        </a:blipFill>
                      </a:tcPr>
                    </a:tc>
                    <a:extLst>
                      <a:ext uri="{0D108BD9-81ED-4DB2-BD59-A6C34878D82A}">
                        <a16:rowId xmlns:a16="http://schemas.microsoft.com/office/drawing/2014/main" val="10000"/>
                      </a:ext>
                    </a:extLst>
                  </a:tr>
                  <a:tr h="1386556">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84211" r="-100304" b="-263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84211" r="-304" b="-2632"/>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9970635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30312BE4-8F28-7D5B-547F-BC9C98E8B687}"/>
                  </a:ext>
                </a:extLst>
              </p:cNvPr>
              <p:cNvSpPr txBox="1"/>
              <p:nvPr/>
            </p:nvSpPr>
            <p:spPr>
              <a:xfrm>
                <a:off x="169850" y="862525"/>
                <a:ext cx="8893834" cy="1176732"/>
              </a:xfrm>
              <a:prstGeom prst="rect">
                <a:avLst/>
              </a:prstGeom>
              <a:noFill/>
            </p:spPr>
            <p:txBody>
              <a:bodyPr wrap="square" rtlCol="0">
                <a:spAutoFit/>
              </a:bodyPr>
              <a:lstStyle/>
              <a:p>
                <a:pPr marL="342900" indent="-342900">
                  <a:buFont typeface="+mj-lt"/>
                  <a:buAutoNum type="arabicParenR" startAt="15"/>
                </a:pPr>
                <a:r>
                  <a:rPr lang="en-GB" sz="1600" dirty="0">
                    <a:latin typeface="Nunito Sans" pitchFamily="2" charset="0"/>
                  </a:rPr>
                  <a:t>Simplify the fraction fully:</a:t>
                </a:r>
              </a:p>
              <a:p>
                <a:endParaRPr lang="en-GB" sz="1600" dirty="0">
                  <a:latin typeface="Nunito Sans" pitchFamily="2" charset="0"/>
                </a:endParaRPr>
              </a:p>
              <a:p>
                <a:r>
                  <a:rPr lang="en-GB" sz="1600" b="0" dirty="0">
                    <a:latin typeface="Nunito Sans" pitchFamily="2" charset="0"/>
                  </a:rPr>
                  <a:t>     </a:t>
                </a:r>
                <a:r>
                  <a:rPr lang="en-GB" sz="2300" b="0" dirty="0">
                    <a:latin typeface="Nunito Sans" pitchFamily="2" charset="0"/>
                  </a:rPr>
                  <a:t> </a:t>
                </a:r>
                <a14:m>
                  <m:oMath xmlns:m="http://schemas.openxmlformats.org/officeDocument/2006/math">
                    <m:f>
                      <m:fPr>
                        <m:ctrlPr>
                          <a:rPr lang="en-GB" sz="2300" b="0" i="1" smtClean="0">
                            <a:latin typeface="Cambria Math" panose="02040503050406030204" pitchFamily="18" charset="0"/>
                          </a:rPr>
                        </m:ctrlPr>
                      </m:fPr>
                      <m:num>
                        <m:r>
                          <a:rPr lang="en-GB" sz="2300" b="0" i="1" smtClean="0">
                            <a:latin typeface="Cambria Math" panose="02040503050406030204" pitchFamily="18" charset="0"/>
                          </a:rPr>
                          <m:t>16</m:t>
                        </m:r>
                        <m:sSup>
                          <m:sSupPr>
                            <m:ctrlPr>
                              <a:rPr lang="en-GB" sz="2300" b="0" i="1" smtClean="0">
                                <a:latin typeface="Cambria Math" panose="02040503050406030204" pitchFamily="18" charset="0"/>
                              </a:rPr>
                            </m:ctrlPr>
                          </m:sSupPr>
                          <m:e>
                            <m:r>
                              <a:rPr lang="en-GB" sz="2300" b="0" i="1" smtClean="0">
                                <a:latin typeface="Cambria Math" panose="02040503050406030204" pitchFamily="18" charset="0"/>
                              </a:rPr>
                              <m:t>𝑥</m:t>
                            </m:r>
                          </m:e>
                          <m:sup>
                            <m:r>
                              <a:rPr lang="en-GB" sz="2300" b="0" i="1" smtClean="0">
                                <a:latin typeface="Cambria Math" panose="02040503050406030204" pitchFamily="18" charset="0"/>
                              </a:rPr>
                              <m:t>2</m:t>
                            </m:r>
                          </m:sup>
                        </m:sSup>
                        <m:r>
                          <a:rPr lang="en-GB" sz="2300" b="0" i="1" smtClean="0">
                            <a:latin typeface="Cambria Math" panose="02040503050406030204" pitchFamily="18" charset="0"/>
                          </a:rPr>
                          <m:t>𝑦</m:t>
                        </m:r>
                      </m:num>
                      <m:den>
                        <m:r>
                          <a:rPr lang="en-GB" sz="2300" b="0" i="1" smtClean="0">
                            <a:latin typeface="Cambria Math" panose="02040503050406030204" pitchFamily="18" charset="0"/>
                          </a:rPr>
                          <m:t>20</m:t>
                        </m:r>
                        <m:r>
                          <a:rPr lang="en-GB" sz="2300" b="0" i="1" smtClean="0">
                            <a:latin typeface="Cambria Math" panose="02040503050406030204" pitchFamily="18" charset="0"/>
                          </a:rPr>
                          <m:t>𝑥</m:t>
                        </m:r>
                        <m:sSup>
                          <m:sSupPr>
                            <m:ctrlPr>
                              <a:rPr lang="en-GB" sz="2300" b="0" i="1" smtClean="0">
                                <a:latin typeface="Cambria Math" panose="02040503050406030204" pitchFamily="18" charset="0"/>
                              </a:rPr>
                            </m:ctrlPr>
                          </m:sSupPr>
                          <m:e>
                            <m:r>
                              <a:rPr lang="en-GB" sz="2300" b="0" i="1" smtClean="0">
                                <a:latin typeface="Cambria Math" panose="02040503050406030204" pitchFamily="18" charset="0"/>
                              </a:rPr>
                              <m:t>𝑦</m:t>
                            </m:r>
                          </m:e>
                          <m:sup>
                            <m:r>
                              <a:rPr lang="en-GB" sz="2300" b="0" i="1" smtClean="0">
                                <a:latin typeface="Cambria Math" panose="02040503050406030204" pitchFamily="18" charset="0"/>
                              </a:rPr>
                              <m:t>2</m:t>
                            </m:r>
                          </m:sup>
                        </m:sSup>
                      </m:den>
                    </m:f>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30312BE4-8F28-7D5B-547F-BC9C98E8B687}"/>
                  </a:ext>
                </a:extLst>
              </p:cNvPr>
              <p:cNvSpPr txBox="1">
                <a:spLocks noRot="1" noChangeAspect="1" noMove="1" noResize="1" noEditPoints="1" noAdjustHandles="1" noChangeArrowheads="1" noChangeShapeType="1" noTextEdit="1"/>
              </p:cNvSpPr>
              <p:nvPr/>
            </p:nvSpPr>
            <p:spPr>
              <a:xfrm>
                <a:off x="169850" y="862525"/>
                <a:ext cx="8893834" cy="1176732"/>
              </a:xfrm>
              <a:prstGeom prst="rect">
                <a:avLst/>
              </a:prstGeom>
              <a:blipFill>
                <a:blip r:embed="rId3"/>
                <a:stretch>
                  <a:fillRect l="-548" t="-3608"/>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3" name="Google Shape;133;p5">
                <a:extLst>
                  <a:ext uri="{FF2B5EF4-FFF2-40B4-BE49-F238E27FC236}">
                    <a16:creationId xmlns:a16="http://schemas.microsoft.com/office/drawing/2014/main" id="{6067A2CB-E3A2-28C4-83BC-3E4383F1F74A}"/>
                  </a:ext>
                </a:extLst>
              </p:cNvPr>
              <p:cNvGraphicFramePr/>
              <p:nvPr>
                <p:extLst>
                  <p:ext uri="{D42A27DB-BD31-4B8C-83A1-F6EECF244321}">
                    <p14:modId xmlns:p14="http://schemas.microsoft.com/office/powerpoint/2010/main" val="4226524224"/>
                  </p:ext>
                </p:extLst>
              </p:nvPr>
            </p:nvGraphicFramePr>
            <p:xfrm>
              <a:off x="465363" y="2026974"/>
              <a:ext cx="8017330" cy="2650811"/>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A) </a:t>
                          </a:r>
                          <a14:m>
                            <m:oMath xmlns:m="http://schemas.openxmlformats.org/officeDocument/2006/math">
                              <m:f>
                                <m:fPr>
                                  <m:ctrlP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16</m:t>
                                  </m:r>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𝑥</m:t>
                                  </m:r>
                                </m:num>
                                <m:den>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20</m:t>
                                  </m:r>
                                  <m:r>
                                    <a:rPr lang="en-GB" sz="1600" b="0" i="1" u="none" strike="noStrike" cap="none" dirty="0" smtClean="0">
                                      <a:solidFill>
                                        <a:schemeClr val="dk1"/>
                                      </a:solidFill>
                                      <a:latin typeface="Cambria Math" panose="02040503050406030204" pitchFamily="18" charset="0"/>
                                      <a:ea typeface="Times New Roman"/>
                                      <a:cs typeface="Times New Roman"/>
                                      <a:sym typeface="Times New Roman"/>
                                    </a:rPr>
                                    <m:t>𝑦</m:t>
                                  </m:r>
                                </m:den>
                              </m:f>
                            </m:oMath>
                          </a14:m>
                          <a:endParaRPr lang="en-GB" sz="160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a:sym typeface="Times New Roman"/>
                          </a:endParaRPr>
                        </a:p>
                        <a:p>
                          <a:pPr rtl="0" fontAlgn="base"/>
                          <a:r>
                            <a:rPr lang="en-US" sz="1600" b="0" i="0" u="none" strike="noStrike" cap="none" dirty="0">
                              <a:solidFill>
                                <a:srgbClr val="000000"/>
                              </a:solidFill>
                              <a:effectLst/>
                              <a:latin typeface="Nunito" pitchFamily="2" charset="0"/>
                              <a:ea typeface="Arial"/>
                              <a:cs typeface="Arial"/>
                              <a:sym typeface="Arial"/>
                            </a:rPr>
                            <a:t>Student simplified the variables but not the coefficients</a:t>
                          </a:r>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cs typeface="Times New Roman" panose="02020603050405020304" pitchFamily="18" charset="0"/>
                            </a:rPr>
                            <a:t>B) </a:t>
                          </a:r>
                          <a14:m>
                            <m:oMath xmlns:m="http://schemas.openxmlformats.org/officeDocument/2006/math">
                              <m:f>
                                <m:fPr>
                                  <m:ctrlPr>
                                    <a:rPr lang="en-GB" sz="1600" b="0" i="1" u="none" strike="noStrike" cap="none" smtClean="0">
                                      <a:latin typeface="Cambria Math" panose="02040503050406030204" pitchFamily="18" charset="0"/>
                                      <a:cs typeface="Times New Roman" panose="02020603050405020304" pitchFamily="18" charset="0"/>
                                    </a:rPr>
                                  </m:ctrlPr>
                                </m:fPr>
                                <m:num>
                                  <m:r>
                                    <a:rPr lang="en-GB" sz="1600" b="0" i="1" u="none" strike="noStrike" cap="none" smtClean="0">
                                      <a:latin typeface="Cambria Math" panose="02040503050406030204" pitchFamily="18" charset="0"/>
                                      <a:cs typeface="Times New Roman" panose="02020603050405020304" pitchFamily="18" charset="0"/>
                                    </a:rPr>
                                    <m:t>4</m:t>
                                  </m:r>
                                  <m:sSup>
                                    <m:sSupPr>
                                      <m:ctrlPr>
                                        <a:rPr lang="en-GB" sz="1600" b="0" i="1" u="none" strike="noStrike" cap="none" smtClean="0">
                                          <a:latin typeface="Cambria Math" panose="02040503050406030204" pitchFamily="18" charset="0"/>
                                          <a:cs typeface="Times New Roman" panose="02020603050405020304" pitchFamily="18" charset="0"/>
                                        </a:rPr>
                                      </m:ctrlPr>
                                    </m:sSupPr>
                                    <m:e>
                                      <m:r>
                                        <a:rPr lang="en-GB" sz="1600" b="0" i="1" u="none" strike="noStrike" cap="none" smtClean="0">
                                          <a:latin typeface="Cambria Math" panose="02040503050406030204" pitchFamily="18" charset="0"/>
                                          <a:cs typeface="Times New Roman" panose="02020603050405020304" pitchFamily="18" charset="0"/>
                                        </a:rPr>
                                        <m:t>𝑥</m:t>
                                      </m:r>
                                    </m:e>
                                    <m:sup>
                                      <m:r>
                                        <a:rPr lang="en-GB" sz="1600" b="0" i="1" u="none" strike="noStrike" cap="none" smtClean="0">
                                          <a:latin typeface="Cambria Math" panose="02040503050406030204" pitchFamily="18" charset="0"/>
                                          <a:cs typeface="Times New Roman" panose="02020603050405020304" pitchFamily="18" charset="0"/>
                                        </a:rPr>
                                        <m:t>2</m:t>
                                      </m:r>
                                    </m:sup>
                                  </m:sSup>
                                  <m:r>
                                    <a:rPr lang="en-GB" sz="1600" b="0" i="1" u="none" strike="noStrike" cap="none" smtClean="0">
                                      <a:latin typeface="Cambria Math" panose="02040503050406030204" pitchFamily="18" charset="0"/>
                                      <a:cs typeface="Times New Roman" panose="02020603050405020304" pitchFamily="18" charset="0"/>
                                    </a:rPr>
                                    <m:t>𝑦</m:t>
                                  </m:r>
                                </m:num>
                                <m:den>
                                  <m:r>
                                    <a:rPr lang="en-GB" sz="1600" b="0" i="1" u="none" strike="noStrike" cap="none" smtClean="0">
                                      <a:latin typeface="Cambria Math" panose="02040503050406030204" pitchFamily="18" charset="0"/>
                                      <a:cs typeface="Times New Roman" panose="02020603050405020304" pitchFamily="18" charset="0"/>
                                    </a:rPr>
                                    <m:t>5</m:t>
                                  </m:r>
                                  <m:r>
                                    <a:rPr lang="en-GB" sz="1600" b="0" i="1" u="none" strike="noStrike" cap="none" smtClean="0">
                                      <a:latin typeface="Cambria Math" panose="02040503050406030204" pitchFamily="18" charset="0"/>
                                      <a:cs typeface="Times New Roman" panose="02020603050405020304" pitchFamily="18" charset="0"/>
                                    </a:rPr>
                                    <m:t>𝑥</m:t>
                                  </m:r>
                                  <m:sSup>
                                    <m:sSupPr>
                                      <m:ctrlPr>
                                        <a:rPr lang="en-GB" sz="1600" b="0" i="1" u="none" strike="noStrike" cap="none" smtClean="0">
                                          <a:latin typeface="Cambria Math" panose="02040503050406030204" pitchFamily="18" charset="0"/>
                                          <a:cs typeface="Times New Roman" panose="02020603050405020304" pitchFamily="18" charset="0"/>
                                        </a:rPr>
                                      </m:ctrlPr>
                                    </m:sSupPr>
                                    <m:e>
                                      <m:r>
                                        <a:rPr lang="en-GB" sz="1600" b="0" i="1" u="none" strike="noStrike" cap="none" smtClean="0">
                                          <a:latin typeface="Cambria Math" panose="02040503050406030204" pitchFamily="18" charset="0"/>
                                          <a:cs typeface="Times New Roman" panose="02020603050405020304" pitchFamily="18" charset="0"/>
                                        </a:rPr>
                                        <m:t>𝑦</m:t>
                                      </m:r>
                                    </m:e>
                                    <m:sup>
                                      <m:r>
                                        <a:rPr lang="en-GB" sz="1600" b="0" i="1" u="none" strike="noStrike" cap="none" smtClean="0">
                                          <a:latin typeface="Cambria Math" panose="02040503050406030204" pitchFamily="18" charset="0"/>
                                          <a:cs typeface="Times New Roman" panose="02020603050405020304" pitchFamily="18" charset="0"/>
                                        </a:rPr>
                                        <m:t>2</m:t>
                                      </m:r>
                                    </m:sup>
                                  </m:sSup>
                                </m:den>
                              </m:f>
                            </m:oMath>
                          </a14:m>
                          <a:endParaRPr lang="en-GB" sz="1600" i="0" u="none" strike="noStrike" cap="none" dirty="0">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latin typeface="Nunito Sans" pitchFamily="2" charset="0"/>
                            <a:cs typeface="Times New Roman" panose="02020603050405020304" pitchFamily="18" charset="0"/>
                          </a:endParaRPr>
                        </a:p>
                        <a:p>
                          <a:pPr rtl="0"/>
                          <a:r>
                            <a:rPr lang="en-US" sz="1600" b="0" i="0" u="none" strike="noStrike" cap="none" dirty="0">
                              <a:solidFill>
                                <a:srgbClr val="000000"/>
                              </a:solidFill>
                              <a:effectLst/>
                              <a:latin typeface="Nunito" pitchFamily="2" charset="0"/>
                              <a:ea typeface="Arial"/>
                              <a:cs typeface="Arial"/>
                              <a:sym typeface="Arial"/>
                            </a:rPr>
                            <a:t>Student simplified the coefficients but not the variables</a:t>
                          </a:r>
                          <a:endParaRPr lang="en-US" sz="1600" b="0" dirty="0">
                            <a:effectLst/>
                            <a:latin typeface="Nunito"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−4+</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𝑥</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𝑦</m:t>
                              </m:r>
                            </m:oMath>
                          </a14:m>
                          <a:endParaRPr lang="en-GB" sz="1600" b="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p>
                          <a:pPr rtl="0"/>
                          <a:r>
                            <a:rPr lang="en-US" sz="1600" b="0" i="0" u="none" strike="noStrike" cap="none" dirty="0">
                              <a:solidFill>
                                <a:srgbClr val="000000"/>
                              </a:solidFill>
                              <a:effectLst/>
                              <a:latin typeface="Nunito" pitchFamily="2" charset="0"/>
                              <a:ea typeface="Arial"/>
                              <a:cs typeface="Arial"/>
                              <a:sym typeface="Arial"/>
                            </a:rPr>
                            <a:t>Student did a subtraction (does not understand how to simplify)</a:t>
                          </a:r>
                          <a:endParaRPr lang="en-GB" sz="1600" dirty="0">
                            <a:effectLst/>
                            <a:latin typeface="Nunito"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solidFill>
                                <a:srgbClr val="0BBF8E"/>
                              </a:solidFill>
                              <a:latin typeface="Nunito Sans" pitchFamily="2" charset="0"/>
                              <a:cs typeface="Times New Roman" panose="02020603050405020304" pitchFamily="18" charset="0"/>
                            </a:rPr>
                            <a:t>D) </a:t>
                          </a:r>
                          <a14:m>
                            <m:oMath xmlns:m="http://schemas.openxmlformats.org/officeDocument/2006/math">
                              <m:f>
                                <m:fPr>
                                  <m:ctrlPr>
                                    <a:rPr lang="ar-AE" sz="1600" b="0" i="1" u="none" strike="noStrike" cap="none" smtClean="0">
                                      <a:solidFill>
                                        <a:srgbClr val="0BBF8E"/>
                                      </a:solidFill>
                                      <a:latin typeface="Cambria Math" panose="02040503050406030204" pitchFamily="18" charset="0"/>
                                      <a:cs typeface="Times New Roman" panose="02020603050405020304" pitchFamily="18" charset="0"/>
                                    </a:rPr>
                                  </m:ctrlPr>
                                </m:fPr>
                                <m:num>
                                  <m:r>
                                    <a:rPr lang="ar-AE" sz="1600" b="0" i="1" u="none" strike="noStrike" cap="none" smtClean="0">
                                      <a:solidFill>
                                        <a:srgbClr val="0BBF8E"/>
                                      </a:solidFill>
                                      <a:latin typeface="Cambria Math" panose="02040503050406030204" pitchFamily="18" charset="0"/>
                                      <a:cs typeface="Times New Roman" panose="02020603050405020304" pitchFamily="18" charset="0"/>
                                    </a:rPr>
                                    <m:t>4</m:t>
                                  </m:r>
                                  <m:r>
                                    <a:rPr lang="ar-AE" sz="1600" b="0" i="1" u="none" strike="noStrike" cap="none" smtClean="0">
                                      <a:solidFill>
                                        <a:srgbClr val="0BBF8E"/>
                                      </a:solidFill>
                                      <a:latin typeface="Cambria Math" panose="02040503050406030204" pitchFamily="18" charset="0"/>
                                      <a:cs typeface="Times New Roman" panose="02020603050405020304" pitchFamily="18" charset="0"/>
                                    </a:rPr>
                                    <m:t>𝑥</m:t>
                                  </m:r>
                                </m:num>
                                <m:den>
                                  <m:r>
                                    <a:rPr lang="ar-AE" sz="1600" b="0" i="1" u="none" strike="noStrike" cap="none" smtClean="0">
                                      <a:solidFill>
                                        <a:srgbClr val="0BBF8E"/>
                                      </a:solidFill>
                                      <a:latin typeface="Cambria Math" panose="02040503050406030204" pitchFamily="18" charset="0"/>
                                      <a:cs typeface="Times New Roman" panose="02020603050405020304" pitchFamily="18" charset="0"/>
                                    </a:rPr>
                                    <m:t>5</m:t>
                                  </m:r>
                                  <m:r>
                                    <a:rPr lang="ar-AE" sz="1600" b="0" i="1" u="none" strike="noStrike" cap="none" smtClean="0">
                                      <a:solidFill>
                                        <a:srgbClr val="0BBF8E"/>
                                      </a:solidFill>
                                      <a:latin typeface="Cambria Math" panose="02040503050406030204" pitchFamily="18" charset="0"/>
                                      <a:cs typeface="Times New Roman" panose="02020603050405020304" pitchFamily="18" charset="0"/>
                                    </a:rPr>
                                    <m:t>𝑦</m:t>
                                  </m:r>
                                </m:den>
                              </m:f>
                            </m:oMath>
                          </a14:m>
                          <a:endParaRPr lang="ar-AE" sz="1600" i="0" u="none" strike="noStrike" cap="none" dirty="0">
                            <a:solidFill>
                              <a:srgbClr val="0BBF8E"/>
                            </a:solidFill>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endParaRPr lang="ar-AE" sz="1600" i="0" u="none" strike="noStrike" cap="none" dirty="0">
                            <a:solidFill>
                              <a:srgbClr val="0BBF8E"/>
                            </a:solidFill>
                            <a:latin typeface="Nunito Sans" pitchFamily="2" charset="0"/>
                            <a:cs typeface="Times New Roman" panose="02020603050405020304" pitchFamily="18" charset="0"/>
                          </a:endParaRPr>
                        </a:p>
                        <a:p>
                          <a:pPr marL="0" marR="0" lvl="0" indent="0" algn="l" rtl="0">
                            <a:lnSpc>
                              <a:spcPct val="115000"/>
                            </a:lnSpc>
                            <a:spcBef>
                              <a:spcPts val="0"/>
                            </a:spcBef>
                            <a:spcAft>
                              <a:spcPts val="0"/>
                            </a:spcAft>
                            <a:buClr>
                              <a:srgbClr val="000000"/>
                            </a:buClr>
                            <a:buSzPts val="1600"/>
                            <a:buFont typeface="Arial"/>
                            <a:buNone/>
                          </a:pPr>
                          <a:r>
                            <a:rPr lang="en-GB" sz="1600" b="0" i="0" u="none" strike="noStrike" cap="none" dirty="0">
                              <a:solidFill>
                                <a:srgbClr val="0BBF8E"/>
                              </a:solidFill>
                              <a:effectLst/>
                              <a:latin typeface="Nunito" pitchFamily="2" charset="0"/>
                              <a:ea typeface="Arial"/>
                              <a:cs typeface="Arial"/>
                              <a:sym typeface="Arial"/>
                            </a:rPr>
                            <a:t>Correct answer</a:t>
                          </a:r>
                          <a:endParaRPr lang="en-GB" sz="1600" i="0" u="none" strike="noStrike" cap="none" dirty="0">
                            <a:solidFill>
                              <a:srgbClr val="0BBF8E"/>
                            </a:solidFill>
                            <a:latin typeface="Nunito Sans" pitchFamily="2" charset="0"/>
                            <a:cs typeface="Times New Roman" panose="02020603050405020304" pitchFamily="18"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33;p5">
                <a:extLst>
                  <a:ext uri="{FF2B5EF4-FFF2-40B4-BE49-F238E27FC236}">
                    <a16:creationId xmlns:a16="http://schemas.microsoft.com/office/drawing/2014/main" id="{6067A2CB-E3A2-28C4-83BC-3E4383F1F74A}"/>
                  </a:ext>
                </a:extLst>
              </p:cNvPr>
              <p:cNvGraphicFramePr/>
              <p:nvPr>
                <p:extLst>
                  <p:ext uri="{D42A27DB-BD31-4B8C-83A1-F6EECF244321}">
                    <p14:modId xmlns:p14="http://schemas.microsoft.com/office/powerpoint/2010/main" val="4226524224"/>
                  </p:ext>
                </p:extLst>
              </p:nvPr>
            </p:nvGraphicFramePr>
            <p:xfrm>
              <a:off x="465363" y="2026974"/>
              <a:ext cx="8017330" cy="2650811"/>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41944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429" r="-100304" b="-89700"/>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429" r="-304" b="-89700"/>
                          </a:stretch>
                        </a:blipFill>
                      </a:tcPr>
                    </a:tc>
                    <a:extLst>
                      <a:ext uri="{0D108BD9-81ED-4DB2-BD59-A6C34878D82A}">
                        <a16:rowId xmlns:a16="http://schemas.microsoft.com/office/drawing/2014/main" val="10000"/>
                      </a:ext>
                    </a:extLst>
                  </a:tr>
                  <a:tr h="1231362">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15271" r="-100304" b="-2956"/>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152" t="-115271" r="-304" b="-2956"/>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19558468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4" name="Google Shape;133;p5">
                <a:extLst>
                  <a:ext uri="{FF2B5EF4-FFF2-40B4-BE49-F238E27FC236}">
                    <a16:creationId xmlns:a16="http://schemas.microsoft.com/office/drawing/2014/main" id="{072F4A1E-6D15-84B6-C193-12EF873975D9}"/>
                  </a:ext>
                </a:extLst>
              </p:cNvPr>
              <p:cNvGraphicFramePr/>
              <p:nvPr>
                <p:extLst>
                  <p:ext uri="{D42A27DB-BD31-4B8C-83A1-F6EECF244321}">
                    <p14:modId xmlns:p14="http://schemas.microsoft.com/office/powerpoint/2010/main" val="2978467518"/>
                  </p:ext>
                </p:extLst>
              </p:nvPr>
            </p:nvGraphicFramePr>
            <p:xfrm>
              <a:off x="462683" y="2190750"/>
              <a:ext cx="8020010" cy="1969774"/>
            </p:xfrm>
            <a:graphic>
              <a:graphicData uri="http://schemas.openxmlformats.org/drawingml/2006/table">
                <a:tbl>
                  <a:tblPr>
                    <a:noFill/>
                    <a:tableStyleId>{83D3C34C-05C9-46D4-825C-24B45D246992}</a:tableStyleId>
                  </a:tblPr>
                  <a:tblGrid>
                    <a:gridCol w="4010005">
                      <a:extLst>
                        <a:ext uri="{9D8B030D-6E8A-4147-A177-3AD203B41FA5}">
                          <a16:colId xmlns:a16="http://schemas.microsoft.com/office/drawing/2014/main" val="20000"/>
                        </a:ext>
                      </a:extLst>
                    </a:gridCol>
                    <a:gridCol w="401000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Nunito"/>
                                  <a:sym typeface="Nunito"/>
                                </a:rPr>
                                <m:t>𝑎𝑎𝑎𝑎</m:t>
                              </m:r>
                            </m:oMath>
                          </a14:m>
                          <a:endParaRPr lang="en-GB" sz="1600" i="1"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Nunito"/>
                                  <a:sym typeface="Nunito"/>
                                </a:rPr>
                                <m:t>4</m:t>
                              </m:r>
                              <m:r>
                                <a:rPr lang="en-GB" sz="1600" b="0" i="1" u="none" strike="noStrike" cap="none" smtClean="0">
                                  <a:solidFill>
                                    <a:schemeClr val="dk1"/>
                                  </a:solidFill>
                                  <a:latin typeface="Cambria Math" panose="02040503050406030204" pitchFamily="18" charset="0"/>
                                  <a:ea typeface="Nunito"/>
                                  <a:cs typeface="Nunito"/>
                                  <a:sym typeface="Nunito"/>
                                </a:rPr>
                                <m:t>𝑎</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 </a:t>
                          </a:r>
                          <a14:m>
                            <m:oMath xmlns:m="http://schemas.openxmlformats.org/officeDocument/2006/math">
                              <m:sSup>
                                <m:sSupPr>
                                  <m:ctrlPr>
                                    <a:rPr lang="en-GB" sz="1600" b="0" i="1" u="none" strike="noStrike" cap="none" smtClean="0">
                                      <a:solidFill>
                                        <a:schemeClr val="dk1"/>
                                      </a:solidFill>
                                      <a:latin typeface="Cambria Math" panose="02040503050406030204" pitchFamily="18" charset="0"/>
                                      <a:ea typeface="Nunito"/>
                                      <a:cs typeface="Nunito"/>
                                      <a:sym typeface="Nunito"/>
                                    </a:rPr>
                                  </m:ctrlPr>
                                </m:sSupPr>
                                <m:e>
                                  <m:r>
                                    <a:rPr lang="en-GB" sz="1600" b="0" i="1" u="none" strike="noStrike" cap="none" smtClean="0">
                                      <a:solidFill>
                                        <a:schemeClr val="dk1"/>
                                      </a:solidFill>
                                      <a:latin typeface="Cambria Math" panose="02040503050406030204" pitchFamily="18" charset="0"/>
                                      <a:ea typeface="Nunito"/>
                                      <a:cs typeface="Nunito"/>
                                      <a:sym typeface="Nunito"/>
                                    </a:rPr>
                                    <m:t>𝑎</m:t>
                                  </m:r>
                                </m:e>
                                <m:sup>
                                  <m:r>
                                    <a:rPr lang="en-GB" sz="1600" b="0" i="1" u="none" strike="noStrike" cap="none" smtClean="0">
                                      <a:solidFill>
                                        <a:schemeClr val="dk1"/>
                                      </a:solidFill>
                                      <a:latin typeface="Cambria Math" panose="02040503050406030204" pitchFamily="18" charset="0"/>
                                      <a:ea typeface="Nunito"/>
                                      <a:cs typeface="Nunito"/>
                                      <a:sym typeface="Nunito"/>
                                    </a:rPr>
                                    <m:t>4</m:t>
                                  </m:r>
                                </m:sup>
                              </m:sSup>
                            </m:oMath>
                          </a14:m>
                          <a:r>
                            <a:rPr lang="en-GB" sz="1400" b="0" i="0" u="none" strike="noStrike" cap="none" dirty="0">
                              <a:solidFill>
                                <a:srgbClr val="000000"/>
                              </a:solidFill>
                              <a:effectLst/>
                              <a:latin typeface="Arial"/>
                              <a:ea typeface="Arial"/>
                              <a:cs typeface="Arial"/>
                              <a:sym typeface="Arial"/>
                            </a:rPr>
                            <a:t> </a:t>
                          </a:r>
                          <a:endParaRPr lang="en-GB"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Nunito"/>
                                  <a:sym typeface="Nunito"/>
                                </a:rPr>
                                <m:t>𝑎</m:t>
                              </m:r>
                            </m:oMath>
                          </a14:m>
                          <a:endParaRPr lang="en-GB" sz="1600" i="1"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i="1" u="none" strike="noStrike" cap="none" dirty="0">
                            <a:solidFill>
                              <a:schemeClr val="dk1"/>
                            </a:solidFill>
                            <a:latin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400" i="1"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4" name="Google Shape;133;p5">
                <a:extLst>
                  <a:ext uri="{FF2B5EF4-FFF2-40B4-BE49-F238E27FC236}">
                    <a16:creationId xmlns:a16="http://schemas.microsoft.com/office/drawing/2014/main" id="{072F4A1E-6D15-84B6-C193-12EF873975D9}"/>
                  </a:ext>
                </a:extLst>
              </p:cNvPr>
              <p:cNvGraphicFramePr/>
              <p:nvPr>
                <p:extLst>
                  <p:ext uri="{D42A27DB-BD31-4B8C-83A1-F6EECF244321}">
                    <p14:modId xmlns:p14="http://schemas.microsoft.com/office/powerpoint/2010/main" val="2978467518"/>
                  </p:ext>
                </p:extLst>
              </p:nvPr>
            </p:nvGraphicFramePr>
            <p:xfrm>
              <a:off x="462683" y="2190750"/>
              <a:ext cx="8020010" cy="1969774"/>
            </p:xfrm>
            <a:graphic>
              <a:graphicData uri="http://schemas.openxmlformats.org/drawingml/2006/table">
                <a:tbl>
                  <a:tblPr>
                    <a:noFill/>
                    <a:tableStyleId>{83D3C34C-05C9-46D4-825C-24B45D246992}</a:tableStyleId>
                  </a:tblPr>
                  <a:tblGrid>
                    <a:gridCol w="4010005">
                      <a:extLst>
                        <a:ext uri="{9D8B030D-6E8A-4147-A177-3AD203B41FA5}">
                          <a16:colId xmlns:a16="http://schemas.microsoft.com/office/drawing/2014/main" val="20000"/>
                        </a:ext>
                      </a:extLst>
                    </a:gridCol>
                    <a:gridCol w="4010005">
                      <a:extLst>
                        <a:ext uri="{9D8B030D-6E8A-4147-A177-3AD203B41FA5}">
                          <a16:colId xmlns:a16="http://schemas.microsoft.com/office/drawing/2014/main" val="20001"/>
                        </a:ext>
                      </a:extLst>
                    </a:gridCol>
                  </a:tblGrid>
                  <a:tr h="100161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t="-606" r="-100152" b="-97576"/>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52" t="-606" r="-304" b="-97576"/>
                          </a:stretch>
                        </a:blipFill>
                      </a:tcPr>
                    </a:tc>
                    <a:extLst>
                      <a:ext uri="{0D108BD9-81ED-4DB2-BD59-A6C34878D82A}">
                        <a16:rowId xmlns:a16="http://schemas.microsoft.com/office/drawing/2014/main" val="10000"/>
                      </a:ext>
                    </a:extLst>
                  </a:tr>
                  <a:tr h="968155">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t="-104403" r="-100152" b="-1258"/>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52" t="-104403" r="-304" b="-1258"/>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sp>
            <p:nvSpPr>
              <p:cNvPr id="6" name="TextBox 5">
                <a:extLst>
                  <a:ext uri="{FF2B5EF4-FFF2-40B4-BE49-F238E27FC236}">
                    <a16:creationId xmlns:a16="http://schemas.microsoft.com/office/drawing/2014/main" id="{70236AC4-3648-A57B-FF68-085AABAAE094}"/>
                  </a:ext>
                </a:extLst>
              </p:cNvPr>
              <p:cNvSpPr txBox="1"/>
              <p:nvPr/>
            </p:nvSpPr>
            <p:spPr>
              <a:xfrm>
                <a:off x="171757" y="871268"/>
                <a:ext cx="8893834" cy="954107"/>
              </a:xfrm>
              <a:prstGeom prst="rect">
                <a:avLst/>
              </a:prstGeom>
              <a:noFill/>
            </p:spPr>
            <p:txBody>
              <a:bodyPr wrap="square" rtlCol="0">
                <a:spAutoFit/>
              </a:bodyPr>
              <a:lstStyle/>
              <a:p>
                <a:pPr marL="342900" indent="-342900">
                  <a:buAutoNum type="arabicParenR"/>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𝑎</m:t>
                    </m:r>
                    <m:r>
                      <a:rPr lang="en-GB" sz="2300" b="0" i="1" smtClean="0">
                        <a:latin typeface="Cambria Math" panose="02040503050406030204" pitchFamily="18" charset="0"/>
                      </a:rPr>
                      <m:t>+</m:t>
                    </m:r>
                    <m:r>
                      <a:rPr lang="en-GB" sz="2300" b="0" i="1" smtClean="0">
                        <a:latin typeface="Cambria Math" panose="02040503050406030204" pitchFamily="18" charset="0"/>
                      </a:rPr>
                      <m:t>𝑎</m:t>
                    </m:r>
                    <m:r>
                      <a:rPr lang="en-GB" sz="2300" b="0" i="1" smtClean="0">
                        <a:latin typeface="Cambria Math" panose="02040503050406030204" pitchFamily="18" charset="0"/>
                      </a:rPr>
                      <m:t>+</m:t>
                    </m:r>
                    <m:r>
                      <a:rPr lang="en-GB" sz="2300" b="0" i="1" smtClean="0">
                        <a:latin typeface="Cambria Math" panose="02040503050406030204" pitchFamily="18" charset="0"/>
                      </a:rPr>
                      <m:t>𝑎</m:t>
                    </m:r>
                    <m:r>
                      <a:rPr lang="en-GB" sz="2300" b="0" i="1" smtClean="0">
                        <a:latin typeface="Cambria Math" panose="02040503050406030204" pitchFamily="18" charset="0"/>
                      </a:rPr>
                      <m:t>+</m:t>
                    </m:r>
                    <m:r>
                      <a:rPr lang="en-GB" sz="2300" b="0" i="1" smtClean="0">
                        <a:latin typeface="Cambria Math" panose="02040503050406030204" pitchFamily="18" charset="0"/>
                      </a:rPr>
                      <m:t>𝑎</m:t>
                    </m:r>
                  </m:oMath>
                </a14:m>
                <a:endParaRPr lang="en-GB" sz="2300" dirty="0">
                  <a:latin typeface="Nunito Sans" pitchFamily="2" charset="0"/>
                </a:endParaRPr>
              </a:p>
            </p:txBody>
          </p:sp>
        </mc:Choice>
        <mc:Fallback>
          <p:sp>
            <p:nvSpPr>
              <p:cNvPr id="6" name="TextBox 5">
                <a:extLst>
                  <a:ext uri="{FF2B5EF4-FFF2-40B4-BE49-F238E27FC236}">
                    <a16:creationId xmlns:a16="http://schemas.microsoft.com/office/drawing/2014/main" id="{70236AC4-3648-A57B-FF68-085AABAAE094}"/>
                  </a:ext>
                </a:extLst>
              </p:cNvPr>
              <p:cNvSpPr txBox="1">
                <a:spLocks noRot="1" noChangeAspect="1" noMove="1" noResize="1" noEditPoints="1" noAdjustHandles="1" noChangeArrowheads="1" noChangeShapeType="1" noTextEdit="1"/>
              </p:cNvSpPr>
              <p:nvPr/>
            </p:nvSpPr>
            <p:spPr>
              <a:xfrm>
                <a:off x="171757" y="871268"/>
                <a:ext cx="8893834" cy="954107"/>
              </a:xfrm>
              <a:prstGeom prst="rect">
                <a:avLst/>
              </a:prstGeom>
              <a:blipFill>
                <a:blip r:embed="rId4"/>
                <a:stretch>
                  <a:fillRect l="-548" t="-4487"/>
                </a:stretch>
              </a:blipFill>
            </p:spPr>
            <p:txBody>
              <a:bodyPr/>
              <a:lstStyle/>
              <a:p>
                <a:r>
                  <a:rPr lang="en-GB">
                    <a:noFill/>
                  </a:rPr>
                  <a:t> </a:t>
                </a:r>
              </a:p>
            </p:txBody>
          </p:sp>
        </mc:Fallback>
      </mc:AlternateContent>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133" name="Google Shape;133;p5"/>
              <p:cNvGraphicFramePr/>
              <p:nvPr>
                <p:extLst>
                  <p:ext uri="{D42A27DB-BD31-4B8C-83A1-F6EECF244321}">
                    <p14:modId xmlns:p14="http://schemas.microsoft.com/office/powerpoint/2010/main" val="1534401881"/>
                  </p:ext>
                </p:extLst>
              </p:nvPr>
            </p:nvGraphicFramePr>
            <p:xfrm>
              <a:off x="465363" y="2190750"/>
              <a:ext cx="8017330" cy="1969774"/>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Nunito"/>
                                  <a:sym typeface="Nunito"/>
                                </a:rPr>
                                <m:t>7</m:t>
                              </m:r>
                              <m:r>
                                <a:rPr lang="en-GB" sz="1600" b="0" i="1" u="none" strike="noStrike" cap="none" smtClean="0">
                                  <a:solidFill>
                                    <a:schemeClr val="dk1"/>
                                  </a:solidFill>
                                  <a:latin typeface="Cambria Math" panose="02040503050406030204" pitchFamily="18" charset="0"/>
                                  <a:ea typeface="Nunito"/>
                                  <a:cs typeface="Nunito"/>
                                  <a:sym typeface="Nunito"/>
                                </a:rPr>
                                <m:t>𝑑</m:t>
                              </m:r>
                            </m:oMath>
                          </a14:m>
                          <a:endParaRPr lang="en-GB"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Nunito"/>
                                  <a:sym typeface="Nunito"/>
                                </a:rPr>
                                <m:t>8</m:t>
                              </m:r>
                              <m:sSup>
                                <m:sSupPr>
                                  <m:ctrlPr>
                                    <a:rPr lang="en-GB" sz="1600" b="0" i="1" u="none" strike="noStrike" cap="none" smtClean="0">
                                      <a:solidFill>
                                        <a:schemeClr val="dk1"/>
                                      </a:solidFill>
                                      <a:latin typeface="Cambria Math" panose="02040503050406030204" pitchFamily="18" charset="0"/>
                                      <a:ea typeface="Nunito"/>
                                      <a:cs typeface="Nunito"/>
                                      <a:sym typeface="Nunito"/>
                                    </a:rPr>
                                  </m:ctrlPr>
                                </m:sSupPr>
                                <m:e>
                                  <m:r>
                                    <a:rPr lang="en-GB" sz="1600" b="0" i="1" u="none" strike="noStrike" cap="none" smtClean="0">
                                      <a:solidFill>
                                        <a:schemeClr val="dk1"/>
                                      </a:solidFill>
                                      <a:latin typeface="Cambria Math" panose="02040503050406030204" pitchFamily="18" charset="0"/>
                                      <a:ea typeface="Nunito"/>
                                      <a:cs typeface="Nunito"/>
                                      <a:sym typeface="Nunito"/>
                                    </a:rPr>
                                    <m:t>𝑑</m:t>
                                  </m:r>
                                </m:e>
                                <m:sup>
                                  <m:r>
                                    <a:rPr lang="en-GB" sz="1600" b="0" i="1" u="none" strike="noStrike" cap="none" smtClean="0">
                                      <a:solidFill>
                                        <a:schemeClr val="dk1"/>
                                      </a:solidFill>
                                      <a:latin typeface="Cambria Math" panose="02040503050406030204" pitchFamily="18" charset="0"/>
                                      <a:ea typeface="Nunito"/>
                                      <a:cs typeface="Nunito"/>
                                      <a:sym typeface="Nunito"/>
                                    </a:rPr>
                                    <m:t>3</m:t>
                                  </m:r>
                                </m:sup>
                              </m:sSup>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Nunito"/>
                                  <a:sym typeface="Nunito"/>
                                </a:rPr>
                                <m:t>8</m:t>
                              </m:r>
                              <m:r>
                                <a:rPr lang="en-GB" sz="1600" b="0" i="1" u="none" strike="noStrike" cap="none" smtClean="0">
                                  <a:solidFill>
                                    <a:schemeClr val="dk1"/>
                                  </a:solidFill>
                                  <a:latin typeface="Cambria Math" panose="02040503050406030204" pitchFamily="18" charset="0"/>
                                  <a:ea typeface="Nunito"/>
                                  <a:cs typeface="Nunito"/>
                                  <a:sym typeface="Nunito"/>
                                </a:rPr>
                                <m:t>𝑑</m:t>
                              </m:r>
                            </m:oMath>
                          </a14:m>
                          <a:endParaRPr lang="en-GB"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Nunito"/>
                                  <a:sym typeface="Nunito"/>
                                </a:rPr>
                                <m:t>7</m:t>
                              </m:r>
                            </m:oMath>
                          </a14:m>
                          <a:endParaRPr lang="en-GB" sz="1600" i="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solidFill>
                              <a:schemeClr val="dk1"/>
                            </a:solidFill>
                            <a:latin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400" i="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133" name="Google Shape;133;p5"/>
              <p:cNvGraphicFramePr/>
              <p:nvPr>
                <p:extLst>
                  <p:ext uri="{D42A27DB-BD31-4B8C-83A1-F6EECF244321}">
                    <p14:modId xmlns:p14="http://schemas.microsoft.com/office/powerpoint/2010/main" val="1534401881"/>
                  </p:ext>
                </p:extLst>
              </p:nvPr>
            </p:nvGraphicFramePr>
            <p:xfrm>
              <a:off x="465363" y="2190750"/>
              <a:ext cx="8017330" cy="1969774"/>
            </p:xfrm>
            <a:graphic>
              <a:graphicData uri="http://schemas.openxmlformats.org/drawingml/2006/table">
                <a:tbl>
                  <a:tblPr>
                    <a:noFill/>
                    <a:tableStyleId>{83D3C34C-05C9-46D4-825C-24B45D246992}</a:tableStyleId>
                  </a:tblPr>
                  <a:tblGrid>
                    <a:gridCol w="4008665">
                      <a:extLst>
                        <a:ext uri="{9D8B030D-6E8A-4147-A177-3AD203B41FA5}">
                          <a16:colId xmlns:a16="http://schemas.microsoft.com/office/drawing/2014/main" val="20000"/>
                        </a:ext>
                      </a:extLst>
                    </a:gridCol>
                    <a:gridCol w="4008665">
                      <a:extLst>
                        <a:ext uri="{9D8B030D-6E8A-4147-A177-3AD203B41FA5}">
                          <a16:colId xmlns:a16="http://schemas.microsoft.com/office/drawing/2014/main" val="20001"/>
                        </a:ext>
                      </a:extLst>
                    </a:gridCol>
                  </a:tblGrid>
                  <a:tr h="100161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52" t="-606" r="-100304" b="-97576"/>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52" t="-606" r="-304" b="-97576"/>
                          </a:stretch>
                        </a:blipFill>
                      </a:tcPr>
                    </a:tc>
                    <a:extLst>
                      <a:ext uri="{0D108BD9-81ED-4DB2-BD59-A6C34878D82A}">
                        <a16:rowId xmlns:a16="http://schemas.microsoft.com/office/drawing/2014/main" val="10000"/>
                      </a:ext>
                    </a:extLst>
                  </a:tr>
                  <a:tr h="968155">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52" t="-104403" r="-100304" b="-1258"/>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52" t="-104403" r="-304" b="-1258"/>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529E3139-6EBA-99F4-37D8-73080CF08ABF}"/>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2"/>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𝑑</m:t>
                    </m:r>
                    <m:r>
                      <a:rPr lang="en-GB" sz="2300" b="0" i="1" smtClean="0">
                        <a:latin typeface="Cambria Math" panose="02040503050406030204" pitchFamily="18" charset="0"/>
                      </a:rPr>
                      <m:t>+4</m:t>
                    </m:r>
                    <m:r>
                      <a:rPr lang="en-GB" sz="2300" b="0" i="1" smtClean="0">
                        <a:latin typeface="Cambria Math" panose="02040503050406030204" pitchFamily="18" charset="0"/>
                      </a:rPr>
                      <m:t>𝑑</m:t>
                    </m:r>
                    <m:r>
                      <a:rPr lang="en-GB" sz="2300" b="0" i="1" smtClean="0">
                        <a:latin typeface="Cambria Math" panose="02040503050406030204" pitchFamily="18" charset="0"/>
                      </a:rPr>
                      <m:t>+2</m:t>
                    </m:r>
                    <m:r>
                      <a:rPr lang="en-GB" sz="2300" b="0" i="1" smtClean="0">
                        <a:latin typeface="Cambria Math" panose="02040503050406030204" pitchFamily="18" charset="0"/>
                      </a:rPr>
                      <m:t>𝑑</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529E3139-6EBA-99F4-37D8-73080CF08ABF}"/>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4"/>
                <a:stretch>
                  <a:fillRect l="-548" t="-4459"/>
                </a:stretch>
              </a:blipFill>
            </p:spPr>
            <p:txBody>
              <a:bodyPr/>
              <a:lstStyle/>
              <a:p>
                <a:r>
                  <a:rPr lang="en-GB">
                    <a:noFill/>
                  </a:rPr>
                  <a:t> </a:t>
                </a:r>
              </a:p>
            </p:txBody>
          </p:sp>
        </mc:Fallback>
      </mc:AlternateContent>
    </p:spTree>
    <p:extLst>
      <p:ext uri="{BB962C8B-B14F-4D97-AF65-F5344CB8AC3E}">
        <p14:creationId xmlns:p14="http://schemas.microsoft.com/office/powerpoint/2010/main" val="26049098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F1442CAF-2485-5860-D084-F4C13BD56E99}"/>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3"/>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9</m:t>
                    </m:r>
                    <m:r>
                      <a:rPr lang="en-GB" sz="2300" b="0" i="1" smtClean="0">
                        <a:latin typeface="Cambria Math" panose="02040503050406030204" pitchFamily="18" charset="0"/>
                      </a:rPr>
                      <m:t>𝑓</m:t>
                    </m:r>
                    <m:r>
                      <a:rPr lang="en-GB" sz="2300" b="0" i="1" smtClean="0">
                        <a:latin typeface="Cambria Math" panose="02040503050406030204" pitchFamily="18" charset="0"/>
                      </a:rPr>
                      <m:t>−5</m:t>
                    </m:r>
                    <m:r>
                      <a:rPr lang="en-GB" sz="2300" b="0" i="1" smtClean="0">
                        <a:latin typeface="Cambria Math" panose="02040503050406030204" pitchFamily="18" charset="0"/>
                      </a:rPr>
                      <m:t>𝑓</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F1442CAF-2485-5860-D084-F4C13BD56E99}"/>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b="-3822"/>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5" name="Google Shape;133;p5">
                <a:extLst>
                  <a:ext uri="{FF2B5EF4-FFF2-40B4-BE49-F238E27FC236}">
                    <a16:creationId xmlns:a16="http://schemas.microsoft.com/office/drawing/2014/main" id="{CB40E387-C8EB-40B5-B211-455535457B25}"/>
                  </a:ext>
                </a:extLst>
              </p:cNvPr>
              <p:cNvGraphicFramePr/>
              <p:nvPr>
                <p:extLst>
                  <p:ext uri="{D42A27DB-BD31-4B8C-83A1-F6EECF244321}">
                    <p14:modId xmlns:p14="http://schemas.microsoft.com/office/powerpoint/2010/main" val="1584262395"/>
                  </p:ext>
                </p:extLst>
              </p:nvPr>
            </p:nvGraphicFramePr>
            <p:xfrm>
              <a:off x="458583" y="2190750"/>
              <a:ext cx="8024110" cy="1969774"/>
            </p:xfrm>
            <a:graphic>
              <a:graphicData uri="http://schemas.openxmlformats.org/drawingml/2006/table">
                <a:tbl>
                  <a:tblPr>
                    <a:noFill/>
                    <a:tableStyleId>{83D3C34C-05C9-46D4-825C-24B45D246992}</a:tableStyleId>
                  </a:tblPr>
                  <a:tblGrid>
                    <a:gridCol w="4012055">
                      <a:extLst>
                        <a:ext uri="{9D8B030D-6E8A-4147-A177-3AD203B41FA5}">
                          <a16:colId xmlns:a16="http://schemas.microsoft.com/office/drawing/2014/main" val="20000"/>
                        </a:ext>
                      </a:extLst>
                    </a:gridCol>
                    <a:gridCol w="401205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Nunito"/>
                                  <a:sym typeface="Nunito"/>
                                </a:rPr>
                                <m:t>14</m:t>
                              </m:r>
                              <m:r>
                                <a:rPr lang="en-GB" sz="1600" b="0" i="1" u="none" strike="noStrike" cap="none" smtClean="0">
                                  <a:solidFill>
                                    <a:schemeClr val="dk1"/>
                                  </a:solidFill>
                                  <a:latin typeface="Cambria Math" panose="02040503050406030204" pitchFamily="18" charset="0"/>
                                  <a:ea typeface="Nunito"/>
                                  <a:cs typeface="Nunito"/>
                                  <a:sym typeface="Nunito"/>
                                </a:rPr>
                                <m:t>𝑓</m:t>
                              </m:r>
                            </m:oMath>
                          </a14:m>
                          <a:endParaRPr lang="en-GB"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Nunito"/>
                                  <a:sym typeface="Nunito"/>
                                </a:rPr>
                                <m:t>4</m:t>
                              </m:r>
                              <m:r>
                                <a:rPr lang="en-GB" sz="1600" b="0" i="1" u="none" strike="noStrike" cap="none" smtClean="0">
                                  <a:solidFill>
                                    <a:schemeClr val="dk1"/>
                                  </a:solidFill>
                                  <a:latin typeface="Cambria Math" panose="02040503050406030204" pitchFamily="18" charset="0"/>
                                  <a:ea typeface="Nunito"/>
                                  <a:cs typeface="Nunito"/>
                                  <a:sym typeface="Nunito"/>
                                </a:rPr>
                                <m:t>𝑓</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−4</m:t>
                              </m:r>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𝑓</m:t>
                              </m:r>
                            </m:oMath>
                          </a14:m>
                          <a:endParaRPr lang="en-GB"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Nunito"/>
                              <a:cs typeface="Times New Roman"/>
                              <a:sym typeface="Times New Roman"/>
                            </a:rPr>
                            <a:t>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Times New Roman"/>
                                  <a:sym typeface="Times New Roman"/>
                                </a:rPr>
                                <m:t>4</m:t>
                              </m:r>
                            </m:oMath>
                          </a14:m>
                          <a:endParaRPr lang="en-GB" sz="1600" i="1"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i="1" u="none" strike="noStrike" cap="none" dirty="0">
                            <a:solidFill>
                              <a:schemeClr val="dk1"/>
                            </a:solidFill>
                            <a:latin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400" i="1"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133;p5">
                <a:extLst>
                  <a:ext uri="{FF2B5EF4-FFF2-40B4-BE49-F238E27FC236}">
                    <a16:creationId xmlns:a16="http://schemas.microsoft.com/office/drawing/2014/main" id="{CB40E387-C8EB-40B5-B211-455535457B25}"/>
                  </a:ext>
                </a:extLst>
              </p:cNvPr>
              <p:cNvGraphicFramePr/>
              <p:nvPr>
                <p:extLst>
                  <p:ext uri="{D42A27DB-BD31-4B8C-83A1-F6EECF244321}">
                    <p14:modId xmlns:p14="http://schemas.microsoft.com/office/powerpoint/2010/main" val="1584262395"/>
                  </p:ext>
                </p:extLst>
              </p:nvPr>
            </p:nvGraphicFramePr>
            <p:xfrm>
              <a:off x="458583" y="2190750"/>
              <a:ext cx="8024110" cy="1969774"/>
            </p:xfrm>
            <a:graphic>
              <a:graphicData uri="http://schemas.openxmlformats.org/drawingml/2006/table">
                <a:tbl>
                  <a:tblPr>
                    <a:noFill/>
                    <a:tableStyleId>{83D3C34C-05C9-46D4-825C-24B45D246992}</a:tableStyleId>
                  </a:tblPr>
                  <a:tblGrid>
                    <a:gridCol w="4012055">
                      <a:extLst>
                        <a:ext uri="{9D8B030D-6E8A-4147-A177-3AD203B41FA5}">
                          <a16:colId xmlns:a16="http://schemas.microsoft.com/office/drawing/2014/main" val="20000"/>
                        </a:ext>
                      </a:extLst>
                    </a:gridCol>
                    <a:gridCol w="4012055">
                      <a:extLst>
                        <a:ext uri="{9D8B030D-6E8A-4147-A177-3AD203B41FA5}">
                          <a16:colId xmlns:a16="http://schemas.microsoft.com/office/drawing/2014/main" val="20001"/>
                        </a:ext>
                      </a:extLst>
                    </a:gridCol>
                  </a:tblGrid>
                  <a:tr h="100161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606" r="-100152" b="-97576"/>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304" t="-606" r="-304" b="-97576"/>
                          </a:stretch>
                        </a:blipFill>
                      </a:tcPr>
                    </a:tc>
                    <a:extLst>
                      <a:ext uri="{0D108BD9-81ED-4DB2-BD59-A6C34878D82A}">
                        <a16:rowId xmlns:a16="http://schemas.microsoft.com/office/drawing/2014/main" val="10000"/>
                      </a:ext>
                    </a:extLst>
                  </a:tr>
                  <a:tr h="968155">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04403" r="-100152" b="-1258"/>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304" t="-104403" r="-304" b="-1258"/>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12922417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38A168BA-29C3-3DCD-1E0F-66A98B8DC52A}"/>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4"/>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8</m:t>
                    </m:r>
                    <m:r>
                      <a:rPr lang="en-GB" sz="2300" b="0" i="1" smtClean="0">
                        <a:latin typeface="Cambria Math" panose="02040503050406030204" pitchFamily="18" charset="0"/>
                      </a:rPr>
                      <m:t>𝑔</m:t>
                    </m:r>
                    <m:r>
                      <a:rPr lang="en-GB" sz="2300" b="0" i="1" smtClean="0">
                        <a:latin typeface="Cambria Math" panose="02040503050406030204" pitchFamily="18" charset="0"/>
                      </a:rPr>
                      <m:t>−3</m:t>
                    </m:r>
                    <m:r>
                      <a:rPr lang="en-GB" sz="2300" b="0" i="1" smtClean="0">
                        <a:latin typeface="Cambria Math" panose="02040503050406030204" pitchFamily="18" charset="0"/>
                      </a:rPr>
                      <m:t>𝑔</m:t>
                    </m:r>
                    <m:r>
                      <a:rPr lang="en-GB" sz="2300" b="0" i="1" smtClean="0">
                        <a:latin typeface="Cambria Math" panose="02040503050406030204" pitchFamily="18" charset="0"/>
                      </a:rPr>
                      <m:t>−7</m:t>
                    </m:r>
                    <m:r>
                      <a:rPr lang="en-GB" sz="2300" b="0" i="1" smtClean="0">
                        <a:latin typeface="Cambria Math" panose="02040503050406030204" pitchFamily="18" charset="0"/>
                      </a:rPr>
                      <m:t>𝑔</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38A168BA-29C3-3DCD-1E0F-66A98B8DC52A}"/>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b="-3185"/>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5" name="Google Shape;133;p5">
                <a:extLst>
                  <a:ext uri="{FF2B5EF4-FFF2-40B4-BE49-F238E27FC236}">
                    <a16:creationId xmlns:a16="http://schemas.microsoft.com/office/drawing/2014/main" id="{48AE77B7-416B-D6EB-68BF-E5C3A39769C4}"/>
                  </a:ext>
                </a:extLst>
              </p:cNvPr>
              <p:cNvGraphicFramePr/>
              <p:nvPr>
                <p:extLst>
                  <p:ext uri="{D42A27DB-BD31-4B8C-83A1-F6EECF244321}">
                    <p14:modId xmlns:p14="http://schemas.microsoft.com/office/powerpoint/2010/main" val="3387728777"/>
                  </p:ext>
                </p:extLst>
              </p:nvPr>
            </p:nvGraphicFramePr>
            <p:xfrm>
              <a:off x="456243" y="2181938"/>
              <a:ext cx="8024110" cy="1969774"/>
            </p:xfrm>
            <a:graphic>
              <a:graphicData uri="http://schemas.openxmlformats.org/drawingml/2006/table">
                <a:tbl>
                  <a:tblPr>
                    <a:noFill/>
                    <a:tableStyleId>{83D3C34C-05C9-46D4-825C-24B45D246992}</a:tableStyleId>
                  </a:tblPr>
                  <a:tblGrid>
                    <a:gridCol w="4012055">
                      <a:extLst>
                        <a:ext uri="{9D8B030D-6E8A-4147-A177-3AD203B41FA5}">
                          <a16:colId xmlns:a16="http://schemas.microsoft.com/office/drawing/2014/main" val="20000"/>
                        </a:ext>
                      </a:extLst>
                    </a:gridCol>
                    <a:gridCol w="4012055">
                      <a:extLst>
                        <a:ext uri="{9D8B030D-6E8A-4147-A177-3AD203B41FA5}">
                          <a16:colId xmlns:a16="http://schemas.microsoft.com/office/drawing/2014/main" val="20001"/>
                        </a:ext>
                      </a:extLst>
                    </a:gridCol>
                  </a:tblGrid>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Nunito"/>
                                  <a:sym typeface="Nunito"/>
                                </a:rPr>
                                <m:t>2</m:t>
                              </m:r>
                              <m:r>
                                <a:rPr lang="en-GB" sz="1600" b="0" i="1" u="none" strike="noStrike" cap="none" smtClean="0">
                                  <a:solidFill>
                                    <a:schemeClr val="dk1"/>
                                  </a:solidFill>
                                  <a:latin typeface="Cambria Math" panose="02040503050406030204" pitchFamily="18" charset="0"/>
                                  <a:ea typeface="Nunito"/>
                                  <a:cs typeface="Nunito"/>
                                  <a:sym typeface="Nunito"/>
                                </a:rPr>
                                <m:t>𝑔</m:t>
                              </m:r>
                            </m:oMath>
                          </a14:m>
                          <a:endParaRPr lang="en-GB"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baseline="0" dirty="0">
                              <a:solidFill>
                                <a:schemeClr val="dk1"/>
                              </a:solidFill>
                              <a:latin typeface="Nunito"/>
                              <a:ea typeface="Nunito"/>
                              <a:cs typeface="Nunito"/>
                              <a:sym typeface="Nunito"/>
                            </a:rPr>
                            <a:t> </a:t>
                          </a:r>
                          <a14:m>
                            <m:oMath xmlns:m="http://schemas.openxmlformats.org/officeDocument/2006/math">
                              <m:r>
                                <a:rPr lang="en-GB" sz="1600" b="0" i="1" u="none" strike="noStrike" cap="none" baseline="0" smtClean="0">
                                  <a:solidFill>
                                    <a:schemeClr val="dk1"/>
                                  </a:solidFill>
                                  <a:latin typeface="Cambria Math" panose="02040503050406030204" pitchFamily="18" charset="0"/>
                                  <a:ea typeface="Nunito"/>
                                  <a:cs typeface="Nunito"/>
                                  <a:sym typeface="Nunito"/>
                                </a:rPr>
                                <m:t>−2</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baseline="0" dirty="0">
                              <a:solidFill>
                                <a:schemeClr val="dk1"/>
                              </a:solidFill>
                              <a:latin typeface="Nunito"/>
                              <a:ea typeface="Nunito"/>
                              <a:cs typeface="Nunito"/>
                              <a:sym typeface="Nunito"/>
                            </a:rPr>
                            <a:t> </a:t>
                          </a:r>
                          <a14:m>
                            <m:oMath xmlns:m="http://schemas.openxmlformats.org/officeDocument/2006/math">
                              <m:r>
                                <a:rPr lang="en-GB" sz="1600" b="0" i="1" u="none" strike="noStrike" cap="none" baseline="0" smtClean="0">
                                  <a:solidFill>
                                    <a:schemeClr val="dk1"/>
                                  </a:solidFill>
                                  <a:latin typeface="Cambria Math" panose="02040503050406030204" pitchFamily="18" charset="0"/>
                                  <a:ea typeface="Nunito"/>
                                  <a:cs typeface="Nunito"/>
                                  <a:sym typeface="Nunito"/>
                                </a:rPr>
                                <m:t>−2</m:t>
                              </m:r>
                              <m:r>
                                <a:rPr lang="en-GB" sz="1600" b="0" i="1" u="none" strike="noStrike" cap="none" baseline="0" smtClean="0">
                                  <a:solidFill>
                                    <a:schemeClr val="dk1"/>
                                  </a:solidFill>
                                  <a:latin typeface="Cambria Math" panose="02040503050406030204" pitchFamily="18" charset="0"/>
                                  <a:ea typeface="Nunito"/>
                                  <a:cs typeface="Nunito"/>
                                  <a:sym typeface="Nunito"/>
                                </a:rPr>
                                <m:t>𝑔</m:t>
                              </m:r>
                            </m:oMath>
                          </a14:m>
                          <a:endParaRPr sz="16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baseline="0" dirty="0">
                              <a:solidFill>
                                <a:schemeClr val="dk1"/>
                              </a:solidFill>
                              <a:latin typeface="Nunito"/>
                              <a:ea typeface="Nunito"/>
                              <a:cs typeface="Nunito"/>
                              <a:sym typeface="Nunito"/>
                            </a:rPr>
                            <a:t> </a:t>
                          </a:r>
                          <a14:m>
                            <m:oMath xmlns:m="http://schemas.openxmlformats.org/officeDocument/2006/math">
                              <m:r>
                                <a:rPr lang="en-GB" sz="1600" b="0" i="1" u="none" strike="noStrike" cap="none" baseline="0" smtClean="0">
                                  <a:solidFill>
                                    <a:schemeClr val="dk1"/>
                                  </a:solidFill>
                                  <a:latin typeface="Cambria Math" panose="02040503050406030204" pitchFamily="18" charset="0"/>
                                  <a:ea typeface="Nunito"/>
                                  <a:cs typeface="Nunito"/>
                                  <a:sym typeface="Nunito"/>
                                </a:rPr>
                                <m:t>4</m:t>
                              </m:r>
                              <m:r>
                                <a:rPr lang="en-GB" sz="1600" b="0" i="1" u="none" strike="noStrike" cap="none" baseline="0" smtClean="0">
                                  <a:solidFill>
                                    <a:schemeClr val="dk1"/>
                                  </a:solidFill>
                                  <a:latin typeface="Cambria Math" panose="02040503050406030204" pitchFamily="18" charset="0"/>
                                  <a:ea typeface="Nunito"/>
                                  <a:cs typeface="Nunito"/>
                                  <a:sym typeface="Nunito"/>
                                </a:rPr>
                                <m:t>𝑔</m:t>
                              </m:r>
                            </m:oMath>
                          </a14:m>
                          <a:endParaRPr lang="en-GB" sz="1600" i="1" u="none" strike="noStrike" cap="none" dirty="0">
                            <a:solidFill>
                              <a:schemeClr val="dk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i="1" u="none" strike="noStrike" cap="none" dirty="0">
                            <a:solidFill>
                              <a:schemeClr val="dk1"/>
                            </a:solidFill>
                            <a:latin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400" i="1"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133;p5">
                <a:extLst>
                  <a:ext uri="{FF2B5EF4-FFF2-40B4-BE49-F238E27FC236}">
                    <a16:creationId xmlns:a16="http://schemas.microsoft.com/office/drawing/2014/main" id="{48AE77B7-416B-D6EB-68BF-E5C3A39769C4}"/>
                  </a:ext>
                </a:extLst>
              </p:cNvPr>
              <p:cNvGraphicFramePr/>
              <p:nvPr>
                <p:extLst>
                  <p:ext uri="{D42A27DB-BD31-4B8C-83A1-F6EECF244321}">
                    <p14:modId xmlns:p14="http://schemas.microsoft.com/office/powerpoint/2010/main" val="3387728777"/>
                  </p:ext>
                </p:extLst>
              </p:nvPr>
            </p:nvGraphicFramePr>
            <p:xfrm>
              <a:off x="456243" y="2181938"/>
              <a:ext cx="8024110" cy="1969774"/>
            </p:xfrm>
            <a:graphic>
              <a:graphicData uri="http://schemas.openxmlformats.org/drawingml/2006/table">
                <a:tbl>
                  <a:tblPr>
                    <a:noFill/>
                    <a:tableStyleId>{83D3C34C-05C9-46D4-825C-24B45D246992}</a:tableStyleId>
                  </a:tblPr>
                  <a:tblGrid>
                    <a:gridCol w="4012055">
                      <a:extLst>
                        <a:ext uri="{9D8B030D-6E8A-4147-A177-3AD203B41FA5}">
                          <a16:colId xmlns:a16="http://schemas.microsoft.com/office/drawing/2014/main" val="20000"/>
                        </a:ext>
                      </a:extLst>
                    </a:gridCol>
                    <a:gridCol w="4012055">
                      <a:extLst>
                        <a:ext uri="{9D8B030D-6E8A-4147-A177-3AD203B41FA5}">
                          <a16:colId xmlns:a16="http://schemas.microsoft.com/office/drawing/2014/main" val="20001"/>
                        </a:ext>
                      </a:extLst>
                    </a:gridCol>
                  </a:tblGrid>
                  <a:tr h="100161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r="-100152" b="-97576"/>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000" r="-152" b="-97576"/>
                          </a:stretch>
                        </a:blipFill>
                      </a:tcPr>
                    </a:tc>
                    <a:extLst>
                      <a:ext uri="{0D108BD9-81ED-4DB2-BD59-A6C34878D82A}">
                        <a16:rowId xmlns:a16="http://schemas.microsoft.com/office/drawing/2014/main" val="10000"/>
                      </a:ext>
                    </a:extLst>
                  </a:tr>
                  <a:tr h="968155">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03125" r="-100152" b="-625"/>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000" t="-103125" r="-152" b="-625"/>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468744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02536047-4B56-A41C-37A3-DF0F40A60551}"/>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5"/>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2</m:t>
                    </m:r>
                    <m:r>
                      <a:rPr lang="en-GB" sz="2300" b="0" i="1" smtClean="0">
                        <a:latin typeface="Cambria Math" panose="02040503050406030204" pitchFamily="18" charset="0"/>
                      </a:rPr>
                      <m:t>𝑥</m:t>
                    </m:r>
                    <m:r>
                      <a:rPr lang="en-GB" sz="2300" b="0" i="1" smtClean="0">
                        <a:latin typeface="Cambria Math" panose="02040503050406030204" pitchFamily="18" charset="0"/>
                      </a:rPr>
                      <m:t>+3</m:t>
                    </m:r>
                    <m:r>
                      <a:rPr lang="en-GB" sz="2300" b="0" i="1" smtClean="0">
                        <a:latin typeface="Cambria Math" panose="02040503050406030204" pitchFamily="18" charset="0"/>
                      </a:rPr>
                      <m:t>𝑦</m:t>
                    </m:r>
                    <m:r>
                      <a:rPr lang="en-GB" sz="2300" b="0" i="1" smtClean="0">
                        <a:latin typeface="Cambria Math" panose="02040503050406030204" pitchFamily="18" charset="0"/>
                      </a:rPr>
                      <m:t>+</m:t>
                    </m:r>
                    <m:r>
                      <a:rPr lang="en-GB" sz="2300" b="0" i="1" smtClean="0">
                        <a:latin typeface="Cambria Math" panose="02040503050406030204" pitchFamily="18" charset="0"/>
                      </a:rPr>
                      <m:t>𝑥</m:t>
                    </m:r>
                    <m:r>
                      <a:rPr lang="en-GB" sz="2300" b="0" i="1" smtClean="0">
                        <a:latin typeface="Cambria Math" panose="02040503050406030204" pitchFamily="18" charset="0"/>
                      </a:rPr>
                      <m:t>+4</m:t>
                    </m:r>
                    <m:r>
                      <a:rPr lang="en-GB" sz="2300" b="0" i="1" smtClean="0">
                        <a:latin typeface="Cambria Math" panose="02040503050406030204" pitchFamily="18" charset="0"/>
                      </a:rPr>
                      <m:t>𝑦</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02536047-4B56-A41C-37A3-DF0F40A60551}"/>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b="-3185"/>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4" name="Google Shape;133;p5">
                <a:extLst>
                  <a:ext uri="{FF2B5EF4-FFF2-40B4-BE49-F238E27FC236}">
                    <a16:creationId xmlns:a16="http://schemas.microsoft.com/office/drawing/2014/main" id="{0F6C3D1C-98BA-4F9D-B26C-F72B31B09FD6}"/>
                  </a:ext>
                </a:extLst>
              </p:cNvPr>
              <p:cNvGraphicFramePr/>
              <p:nvPr>
                <p:extLst>
                  <p:ext uri="{D42A27DB-BD31-4B8C-83A1-F6EECF244321}">
                    <p14:modId xmlns:p14="http://schemas.microsoft.com/office/powerpoint/2010/main" val="3963659773"/>
                  </p:ext>
                </p:extLst>
              </p:nvPr>
            </p:nvGraphicFramePr>
            <p:xfrm>
              <a:off x="454890" y="2182125"/>
              <a:ext cx="8024110" cy="2029908"/>
            </p:xfrm>
            <a:graphic>
              <a:graphicData uri="http://schemas.openxmlformats.org/drawingml/2006/table">
                <a:tbl>
                  <a:tblPr>
                    <a:noFill/>
                    <a:tableStyleId>{83D3C34C-05C9-46D4-825C-24B45D246992}</a:tableStyleId>
                  </a:tblPr>
                  <a:tblGrid>
                    <a:gridCol w="4012055">
                      <a:extLst>
                        <a:ext uri="{9D8B030D-6E8A-4147-A177-3AD203B41FA5}">
                          <a16:colId xmlns:a16="http://schemas.microsoft.com/office/drawing/2014/main" val="20000"/>
                        </a:ext>
                      </a:extLst>
                    </a:gridCol>
                    <a:gridCol w="4012055">
                      <a:extLst>
                        <a:ext uri="{9D8B030D-6E8A-4147-A177-3AD203B41FA5}">
                          <a16:colId xmlns:a16="http://schemas.microsoft.com/office/drawing/2014/main" val="20001"/>
                        </a:ext>
                      </a:extLst>
                    </a:gridCol>
                  </a:tblGrid>
                  <a:tr h="37992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rPr>
                            <a:t>A)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2</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𝑥</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+12</m:t>
                              </m:r>
                              <m:r>
                                <a:rPr lang="en-GB" sz="1600" b="0" i="1" u="none" strike="noStrike" cap="none" smtClean="0">
                                  <a:solidFill>
                                    <a:schemeClr val="dk1"/>
                                  </a:solidFill>
                                  <a:latin typeface="Cambria Math" panose="02040503050406030204" pitchFamily="18" charset="0"/>
                                  <a:ea typeface="Times New Roman"/>
                                  <a:cs typeface="Times New Roman" panose="02020603050405020304" pitchFamily="18" charset="0"/>
                                  <a:sym typeface="Times New Roman"/>
                                </a:rPr>
                                <m:t>𝑦</m:t>
                              </m:r>
                            </m:oMath>
                          </a14:m>
                          <a:endParaRPr lang="en-GB" sz="1600" u="none" strike="noStrike" cap="none" dirty="0">
                            <a:solidFill>
                              <a:schemeClr val="dk1"/>
                            </a:solidFill>
                            <a:latin typeface="Nunito Sans" pitchFamily="2" charset="0"/>
                            <a:ea typeface="Times New Roman"/>
                            <a:cs typeface="Times New Roman" panose="02020603050405020304" pitchFamily="18" charset="0"/>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solidFill>
                                <a:schemeClr val="dk1"/>
                              </a:solidFill>
                              <a:latin typeface="Nunito Sans" pitchFamily="2" charset="0"/>
                              <a:sym typeface="Nunito"/>
                            </a:rPr>
                            <a:t>B) </a:t>
                          </a:r>
                          <a14:m>
                            <m:oMath xmlns:m="http://schemas.openxmlformats.org/officeDocument/2006/math">
                              <m:r>
                                <a:rPr lang="en-GB" sz="1600" b="0" i="1" u="none" strike="noStrike" cap="none" smtClean="0">
                                  <a:solidFill>
                                    <a:schemeClr val="dk1"/>
                                  </a:solidFill>
                                  <a:latin typeface="Cambria Math" panose="02040503050406030204" pitchFamily="18" charset="0"/>
                                  <a:sym typeface="Nunito"/>
                                </a:rPr>
                                <m:t>10</m:t>
                              </m:r>
                              <m:r>
                                <a:rPr lang="en-GB" sz="1600" b="0" i="1" u="none" strike="noStrike" cap="none" smtClean="0">
                                  <a:solidFill>
                                    <a:schemeClr val="dk1"/>
                                  </a:solidFill>
                                  <a:latin typeface="Cambria Math" panose="02040503050406030204" pitchFamily="18" charset="0"/>
                                  <a:sym typeface="Nunito"/>
                                </a:rPr>
                                <m:t>𝑥𝑦</m:t>
                              </m:r>
                            </m:oMath>
                          </a14:m>
                          <a:endParaRPr lang="en-GB" sz="1600" i="1" u="none" strike="noStrike" cap="none" dirty="0">
                            <a:latin typeface="Nunito Sans" pitchFamily="2" charset="0"/>
                          </a:endParaRPr>
                        </a:p>
                        <a:p>
                          <a:pPr marL="0" marR="0" lvl="0" indent="0" algn="l" rtl="0">
                            <a:lnSpc>
                              <a:spcPct val="115000"/>
                            </a:lnSpc>
                            <a:spcBef>
                              <a:spcPts val="0"/>
                            </a:spcBef>
                            <a:spcAft>
                              <a:spcPts val="0"/>
                            </a:spcAft>
                            <a:buClr>
                              <a:srgbClr val="000000"/>
                            </a:buClr>
                            <a:buSzPts val="1600"/>
                            <a:buFont typeface="Arial"/>
                            <a:buNone/>
                          </a:pPr>
                          <a:endParaRPr lang="en-GB" sz="1600" i="1" u="none" strike="noStrike" cap="none" dirty="0">
                            <a:latin typeface="Nunito Sans" pitchFamily="2" charset="0"/>
                          </a:endParaRPr>
                        </a:p>
                        <a:p>
                          <a:pPr marL="0" marR="0" lvl="0" indent="0" algn="l" rtl="0">
                            <a:lnSpc>
                              <a:spcPct val="115000"/>
                            </a:lnSpc>
                            <a:spcBef>
                              <a:spcPts val="0"/>
                            </a:spcBef>
                            <a:spcAft>
                              <a:spcPts val="0"/>
                            </a:spcAft>
                            <a:buClr>
                              <a:srgbClr val="000000"/>
                            </a:buClr>
                            <a:buSzPts val="1600"/>
                            <a:buFont typeface="Arial"/>
                            <a:buNone/>
                          </a:pPr>
                          <a:endParaRPr sz="1600" i="1" u="none" strike="noStrike" cap="none" dirty="0">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51357">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3</m:t>
                              </m:r>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𝑥</m:t>
                              </m:r>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+7</m:t>
                              </m:r>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𝑦</m:t>
                              </m:r>
                            </m:oMath>
                          </a14:m>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Nunito"/>
                              <a:cs typeface="Nunito"/>
                              <a:sym typeface="Nunito"/>
                            </a:rPr>
                            <a:t>D)</a:t>
                          </a:r>
                          <a:r>
                            <a:rPr lang="en-GB" sz="1600" u="none" strike="noStrike" cap="none" dirty="0">
                              <a:solidFill>
                                <a:schemeClr val="dk1"/>
                              </a:solidFill>
                              <a:latin typeface="Nunito Sans" pitchFamily="2" charset="0"/>
                              <a:ea typeface="Nunito"/>
                              <a:cs typeface="Times New Roman"/>
                              <a:sym typeface="Times New Roman"/>
                            </a:rPr>
                            <a:t> </a:t>
                          </a:r>
                          <a14:m>
                            <m:oMath xmlns:m="http://schemas.openxmlformats.org/officeDocument/2006/math">
                              <m:r>
                                <a:rPr lang="en-GB" sz="1600" b="0" i="1" u="none" strike="noStrike" cap="none" smtClean="0">
                                  <a:solidFill>
                                    <a:schemeClr val="dk1"/>
                                  </a:solidFill>
                                  <a:latin typeface="Cambria Math" panose="02040503050406030204" pitchFamily="18" charset="0"/>
                                  <a:ea typeface="Nunito"/>
                                  <a:cs typeface="Times New Roman"/>
                                  <a:sym typeface="Times New Roman"/>
                                </a:rPr>
                                <m:t>10</m:t>
                              </m:r>
                            </m:oMath>
                          </a14:m>
                          <a:endParaRPr lang="en-GB" sz="1600" i="0" u="none" strike="noStrike" cap="none" dirty="0">
                            <a:solidFill>
                              <a:schemeClr val="dk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lang="en-GB" sz="1600" i="0" u="none" strike="noStrike" cap="none" dirty="0">
                            <a:solidFill>
                              <a:schemeClr val="dk1"/>
                            </a:solidFill>
                            <a:latin typeface="Nunito Sans" pitchFamily="2" charset="0"/>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endParaRPr sz="1600" i="0" u="none" strike="noStrike" cap="none" dirty="0">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4" name="Google Shape;133;p5">
                <a:extLst>
                  <a:ext uri="{FF2B5EF4-FFF2-40B4-BE49-F238E27FC236}">
                    <a16:creationId xmlns:a16="http://schemas.microsoft.com/office/drawing/2014/main" id="{0F6C3D1C-98BA-4F9D-B26C-F72B31B09FD6}"/>
                  </a:ext>
                </a:extLst>
              </p:cNvPr>
              <p:cNvGraphicFramePr/>
              <p:nvPr>
                <p:extLst>
                  <p:ext uri="{D42A27DB-BD31-4B8C-83A1-F6EECF244321}">
                    <p14:modId xmlns:p14="http://schemas.microsoft.com/office/powerpoint/2010/main" val="3963659773"/>
                  </p:ext>
                </p:extLst>
              </p:nvPr>
            </p:nvGraphicFramePr>
            <p:xfrm>
              <a:off x="454890" y="2182125"/>
              <a:ext cx="8024110" cy="2029908"/>
            </p:xfrm>
            <a:graphic>
              <a:graphicData uri="http://schemas.openxmlformats.org/drawingml/2006/table">
                <a:tbl>
                  <a:tblPr>
                    <a:noFill/>
                    <a:tableStyleId>{83D3C34C-05C9-46D4-825C-24B45D246992}</a:tableStyleId>
                  </a:tblPr>
                  <a:tblGrid>
                    <a:gridCol w="4012055">
                      <a:extLst>
                        <a:ext uri="{9D8B030D-6E8A-4147-A177-3AD203B41FA5}">
                          <a16:colId xmlns:a16="http://schemas.microsoft.com/office/drawing/2014/main" val="20000"/>
                        </a:ext>
                      </a:extLst>
                    </a:gridCol>
                    <a:gridCol w="4012055">
                      <a:extLst>
                        <a:ext uri="{9D8B030D-6E8A-4147-A177-3AD203B41FA5}">
                          <a16:colId xmlns:a16="http://schemas.microsoft.com/office/drawing/2014/main" val="20001"/>
                        </a:ext>
                      </a:extLst>
                    </a:gridCol>
                  </a:tblGrid>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r="-100152" b="-101198"/>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304" r="-304" b="-101198"/>
                          </a:stretch>
                        </a:blipFill>
                      </a:tcPr>
                    </a:tc>
                    <a:extLst>
                      <a:ext uri="{0D108BD9-81ED-4DB2-BD59-A6C34878D82A}">
                        <a16:rowId xmlns:a16="http://schemas.microsoft.com/office/drawing/2014/main" val="10000"/>
                      </a:ext>
                    </a:extLst>
                  </a:tr>
                  <a:tr h="1014954">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00000" r="-100152" b="-1198"/>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304" t="-100000" r="-304" b="-1198"/>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18767276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5"/>
          <p:cNvSpPr txBox="1"/>
          <p:nvPr/>
        </p:nvSpPr>
        <p:spPr>
          <a:xfrm>
            <a:off x="169850" y="378100"/>
            <a:ext cx="4567520"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Simplifying Expressions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A5130378-99CE-1E4C-356B-52DF479A1F21}"/>
                  </a:ext>
                </a:extLst>
              </p:cNvPr>
              <p:cNvSpPr txBox="1"/>
              <p:nvPr/>
            </p:nvSpPr>
            <p:spPr>
              <a:xfrm>
                <a:off x="169850" y="862525"/>
                <a:ext cx="8893834" cy="954107"/>
              </a:xfrm>
              <a:prstGeom prst="rect">
                <a:avLst/>
              </a:prstGeom>
              <a:noFill/>
            </p:spPr>
            <p:txBody>
              <a:bodyPr wrap="square" rtlCol="0">
                <a:spAutoFit/>
              </a:bodyPr>
              <a:lstStyle/>
              <a:p>
                <a:pPr marL="342900" indent="-342900">
                  <a:buFont typeface="+mj-lt"/>
                  <a:buAutoNum type="arabicParenR" startAt="6"/>
                </a:pPr>
                <a:r>
                  <a:rPr lang="en-GB" sz="1600" dirty="0">
                    <a:latin typeface="Nunito Sans" pitchFamily="2" charset="0"/>
                  </a:rPr>
                  <a:t>Simplify:</a:t>
                </a:r>
              </a:p>
              <a:p>
                <a:endParaRPr lang="en-GB" sz="1600" dirty="0">
                  <a:latin typeface="Nunito Sans" pitchFamily="2" charset="0"/>
                </a:endParaRPr>
              </a:p>
              <a:p>
                <a:r>
                  <a:rPr lang="en-GB" sz="1600" b="0" dirty="0">
                    <a:latin typeface="Nunito Sans" pitchFamily="2" charset="0"/>
                  </a:rPr>
                  <a:t>      </a:t>
                </a:r>
                <a14:m>
                  <m:oMath xmlns:m="http://schemas.openxmlformats.org/officeDocument/2006/math">
                    <m:r>
                      <a:rPr lang="en-GB" sz="2300" b="0" i="1" smtClean="0">
                        <a:latin typeface="Cambria Math" panose="02040503050406030204" pitchFamily="18" charset="0"/>
                      </a:rPr>
                      <m:t>5</m:t>
                    </m:r>
                    <m:r>
                      <a:rPr lang="en-GB" sz="2300" b="0" i="1" smtClean="0">
                        <a:latin typeface="Cambria Math" panose="02040503050406030204" pitchFamily="18" charset="0"/>
                      </a:rPr>
                      <m:t>𝑔</m:t>
                    </m:r>
                    <m:r>
                      <a:rPr lang="en-GB" sz="2300" b="0" i="1" smtClean="0">
                        <a:latin typeface="Cambria Math" panose="02040503050406030204" pitchFamily="18" charset="0"/>
                      </a:rPr>
                      <m:t>+4</m:t>
                    </m:r>
                    <m:r>
                      <a:rPr lang="en-GB" sz="2300" b="0" i="1" smtClean="0">
                        <a:latin typeface="Cambria Math" panose="02040503050406030204" pitchFamily="18" charset="0"/>
                      </a:rPr>
                      <m:t>𝑓</m:t>
                    </m:r>
                    <m:r>
                      <a:rPr lang="en-GB" sz="2300" b="0" i="1" smtClean="0">
                        <a:latin typeface="Cambria Math" panose="02040503050406030204" pitchFamily="18" charset="0"/>
                      </a:rPr>
                      <m:t>−3</m:t>
                    </m:r>
                    <m:r>
                      <a:rPr lang="en-GB" sz="2300" b="0" i="1" smtClean="0">
                        <a:latin typeface="Cambria Math" panose="02040503050406030204" pitchFamily="18" charset="0"/>
                      </a:rPr>
                      <m:t>h</m:t>
                    </m:r>
                    <m:r>
                      <a:rPr lang="en-GB" sz="2300" b="0" i="1" smtClean="0">
                        <a:latin typeface="Cambria Math" panose="02040503050406030204" pitchFamily="18" charset="0"/>
                      </a:rPr>
                      <m:t>−3</m:t>
                    </m:r>
                    <m:r>
                      <a:rPr lang="en-GB" sz="2300" b="0" i="1" smtClean="0">
                        <a:latin typeface="Cambria Math" panose="02040503050406030204" pitchFamily="18" charset="0"/>
                      </a:rPr>
                      <m:t>𝑓</m:t>
                    </m:r>
                    <m:r>
                      <a:rPr lang="en-GB" sz="2300" b="0" i="1" smtClean="0">
                        <a:latin typeface="Cambria Math" panose="02040503050406030204" pitchFamily="18" charset="0"/>
                      </a:rPr>
                      <m:t>−2</m:t>
                    </m:r>
                    <m:r>
                      <a:rPr lang="en-GB" sz="2300" b="0" i="1" smtClean="0">
                        <a:latin typeface="Cambria Math" panose="02040503050406030204" pitchFamily="18" charset="0"/>
                      </a:rPr>
                      <m:t>𝑔</m:t>
                    </m:r>
                    <m:r>
                      <a:rPr lang="en-GB" sz="2300" b="0" i="1" smtClean="0">
                        <a:latin typeface="Cambria Math" panose="02040503050406030204" pitchFamily="18" charset="0"/>
                      </a:rPr>
                      <m:t>+2</m:t>
                    </m:r>
                    <m:r>
                      <a:rPr lang="en-GB" sz="2300" b="0" i="1" smtClean="0">
                        <a:latin typeface="Cambria Math" panose="02040503050406030204" pitchFamily="18" charset="0"/>
                      </a:rPr>
                      <m:t>h</m:t>
                    </m:r>
                  </m:oMath>
                </a14:m>
                <a:endParaRPr lang="en-GB" sz="2300" dirty="0">
                  <a:latin typeface="Nunito Sans" pitchFamily="2" charset="0"/>
                </a:endParaRPr>
              </a:p>
            </p:txBody>
          </p:sp>
        </mc:Choice>
        <mc:Fallback>
          <p:sp>
            <p:nvSpPr>
              <p:cNvPr id="2" name="TextBox 1">
                <a:extLst>
                  <a:ext uri="{FF2B5EF4-FFF2-40B4-BE49-F238E27FC236}">
                    <a16:creationId xmlns:a16="http://schemas.microsoft.com/office/drawing/2014/main" id="{A5130378-99CE-1E4C-356B-52DF479A1F21}"/>
                  </a:ext>
                </a:extLst>
              </p:cNvPr>
              <p:cNvSpPr txBox="1">
                <a:spLocks noRot="1" noChangeAspect="1" noMove="1" noResize="1" noEditPoints="1" noAdjustHandles="1" noChangeArrowheads="1" noChangeShapeType="1" noTextEdit="1"/>
              </p:cNvSpPr>
              <p:nvPr/>
            </p:nvSpPr>
            <p:spPr>
              <a:xfrm>
                <a:off x="169850" y="862525"/>
                <a:ext cx="8893834" cy="954107"/>
              </a:xfrm>
              <a:prstGeom prst="rect">
                <a:avLst/>
              </a:prstGeom>
              <a:blipFill>
                <a:blip r:embed="rId3"/>
                <a:stretch>
                  <a:fillRect l="-548" t="-4459" b="-3822"/>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graphicFrame>
            <p:nvGraphicFramePr>
              <p:cNvPr id="4" name="Google Shape;133;p5">
                <a:extLst>
                  <a:ext uri="{FF2B5EF4-FFF2-40B4-BE49-F238E27FC236}">
                    <a16:creationId xmlns:a16="http://schemas.microsoft.com/office/drawing/2014/main" id="{870BFD70-5CDC-3E26-BC16-522ABE4157ED}"/>
                  </a:ext>
                </a:extLst>
              </p:cNvPr>
              <p:cNvGraphicFramePr/>
              <p:nvPr>
                <p:extLst>
                  <p:ext uri="{D42A27DB-BD31-4B8C-83A1-F6EECF244321}">
                    <p14:modId xmlns:p14="http://schemas.microsoft.com/office/powerpoint/2010/main" val="1875719590"/>
                  </p:ext>
                </p:extLst>
              </p:nvPr>
            </p:nvGraphicFramePr>
            <p:xfrm>
              <a:off x="454889" y="2190749"/>
              <a:ext cx="8024112" cy="2021284"/>
            </p:xfrm>
            <a:graphic>
              <a:graphicData uri="http://schemas.openxmlformats.org/drawingml/2006/table">
                <a:tbl>
                  <a:tblPr>
                    <a:noFill/>
                    <a:tableStyleId>{83D3C34C-05C9-46D4-825C-24B45D246992}</a:tableStyleId>
                  </a:tblPr>
                  <a:tblGrid>
                    <a:gridCol w="4012056">
                      <a:extLst>
                        <a:ext uri="{9D8B030D-6E8A-4147-A177-3AD203B41FA5}">
                          <a16:colId xmlns:a16="http://schemas.microsoft.com/office/drawing/2014/main" val="20000"/>
                        </a:ext>
                      </a:extLst>
                    </a:gridCol>
                    <a:gridCol w="4012056">
                      <a:extLst>
                        <a:ext uri="{9D8B030D-6E8A-4147-A177-3AD203B41FA5}">
                          <a16:colId xmlns:a16="http://schemas.microsoft.com/office/drawing/2014/main" val="20001"/>
                        </a:ext>
                      </a:extLst>
                    </a:gridCol>
                  </a:tblGrid>
                  <a:tr h="1010642">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3</m:t>
                              </m:r>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𝑓𝑔h</m:t>
                              </m:r>
                            </m:oMath>
                          </a14:m>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rPr>
                            <a:t>B)</a:t>
                          </a:r>
                          <a:r>
                            <a:rPr lang="en-GB" sz="1600" i="1" u="none" strike="noStrike" cap="none" dirty="0">
                              <a:latin typeface="Nunito Sans" pitchFamily="2" charset="0"/>
                            </a:rPr>
                            <a:t> </a:t>
                          </a:r>
                          <a14:m>
                            <m:oMath xmlns:m="http://schemas.openxmlformats.org/officeDocument/2006/math">
                              <m:r>
                                <a:rPr lang="en-GB" sz="1600" b="0" i="1" u="none" strike="noStrike" cap="none" smtClean="0">
                                  <a:latin typeface="Cambria Math" panose="02040503050406030204" pitchFamily="18" charset="0"/>
                                </a:rPr>
                                <m:t>7</m:t>
                              </m:r>
                              <m:r>
                                <a:rPr lang="en-GB" sz="1600" b="0" i="1" u="none" strike="noStrike" cap="none" smtClean="0">
                                  <a:latin typeface="Cambria Math" panose="02040503050406030204" pitchFamily="18" charset="0"/>
                                </a:rPr>
                                <m:t>𝑔</m:t>
                              </m:r>
                              <m:r>
                                <a:rPr lang="en-GB" sz="1600" b="0" i="1" u="none" strike="noStrike" cap="none" smtClean="0">
                                  <a:latin typeface="Cambria Math" panose="02040503050406030204" pitchFamily="18" charset="0"/>
                                </a:rPr>
                                <m:t>+7</m:t>
                              </m:r>
                              <m:r>
                                <a:rPr lang="en-GB" sz="1600" b="0" i="1" u="none" strike="noStrike" cap="none" smtClean="0">
                                  <a:latin typeface="Cambria Math" panose="02040503050406030204" pitchFamily="18" charset="0"/>
                                </a:rPr>
                                <m:t>𝑓</m:t>
                              </m:r>
                              <m:r>
                                <a:rPr lang="en-GB" sz="1600" b="0" i="1" u="none" strike="noStrike" cap="none" smtClean="0">
                                  <a:latin typeface="Cambria Math" panose="02040503050406030204" pitchFamily="18" charset="0"/>
                                </a:rPr>
                                <m:t>+5</m:t>
                              </m:r>
                              <m:r>
                                <a:rPr lang="en-GB" sz="1600" b="0" i="1" u="none" strike="noStrike" cap="none" smtClean="0">
                                  <a:latin typeface="Cambria Math" panose="02040503050406030204" pitchFamily="18" charset="0"/>
                                </a:rPr>
                                <m:t>h</m:t>
                              </m:r>
                            </m:oMath>
                          </a14:m>
                          <a:endParaRPr sz="1600" i="1" u="none" strike="noStrike" cap="none" dirty="0">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10642">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dk1"/>
                                  </a:solidFill>
                                  <a:latin typeface="Cambria Math" panose="02040503050406030204" pitchFamily="18" charset="0"/>
                                  <a:ea typeface="Times New Roman"/>
                                  <a:cs typeface="Times New Roman"/>
                                  <a:sym typeface="Times New Roman"/>
                                </a:rPr>
                                <m:t>3</m:t>
                              </m:r>
                            </m:oMath>
                          </a14:m>
                          <a:endParaRPr sz="16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i="0" u="none" strike="noStrike" cap="none" dirty="0">
                              <a:latin typeface="Nunito Sans" pitchFamily="2" charset="0"/>
                            </a:rPr>
                            <a:t>D) </a:t>
                          </a:r>
                          <a14:m>
                            <m:oMath xmlns:m="http://schemas.openxmlformats.org/officeDocument/2006/math">
                              <m:r>
                                <a:rPr lang="en-GB" sz="1600" b="0" i="1" u="none" strike="noStrike" cap="none" smtClean="0">
                                  <a:latin typeface="Cambria Math" panose="02040503050406030204" pitchFamily="18" charset="0"/>
                                </a:rPr>
                                <m:t>𝑓</m:t>
                              </m:r>
                              <m:r>
                                <a:rPr lang="en-GB" sz="1600" b="0" i="1" u="none" strike="noStrike" cap="none" smtClean="0">
                                  <a:latin typeface="Cambria Math" panose="02040503050406030204" pitchFamily="18" charset="0"/>
                                </a:rPr>
                                <m:t>+3</m:t>
                              </m:r>
                              <m:r>
                                <a:rPr lang="en-GB" sz="1600" b="0" i="1" u="none" strike="noStrike" cap="none" smtClean="0">
                                  <a:latin typeface="Cambria Math" panose="02040503050406030204" pitchFamily="18" charset="0"/>
                                </a:rPr>
                                <m:t>𝑔</m:t>
                              </m:r>
                              <m:r>
                                <a:rPr lang="en-GB" sz="1600" b="0" i="1" u="none" strike="noStrike" cap="none" smtClean="0">
                                  <a:latin typeface="Cambria Math" panose="02040503050406030204" pitchFamily="18" charset="0"/>
                                </a:rPr>
                                <m:t>−</m:t>
                              </m:r>
                              <m:r>
                                <a:rPr lang="en-GB" sz="1600" b="0" i="1" u="none" strike="noStrike" cap="none" smtClean="0">
                                  <a:latin typeface="Cambria Math" panose="02040503050406030204" pitchFamily="18" charset="0"/>
                                </a:rPr>
                                <m:t>h</m:t>
                              </m:r>
                            </m:oMath>
                          </a14:m>
                          <a:endParaRPr sz="1600" i="1" u="none" strike="noStrike" cap="none" dirty="0">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4" name="Google Shape;133;p5">
                <a:extLst>
                  <a:ext uri="{FF2B5EF4-FFF2-40B4-BE49-F238E27FC236}">
                    <a16:creationId xmlns:a16="http://schemas.microsoft.com/office/drawing/2014/main" id="{870BFD70-5CDC-3E26-BC16-522ABE4157ED}"/>
                  </a:ext>
                </a:extLst>
              </p:cNvPr>
              <p:cNvGraphicFramePr/>
              <p:nvPr>
                <p:extLst>
                  <p:ext uri="{D42A27DB-BD31-4B8C-83A1-F6EECF244321}">
                    <p14:modId xmlns:p14="http://schemas.microsoft.com/office/powerpoint/2010/main" val="1875719590"/>
                  </p:ext>
                </p:extLst>
              </p:nvPr>
            </p:nvGraphicFramePr>
            <p:xfrm>
              <a:off x="454889" y="2190749"/>
              <a:ext cx="8024112" cy="2021284"/>
            </p:xfrm>
            <a:graphic>
              <a:graphicData uri="http://schemas.openxmlformats.org/drawingml/2006/table">
                <a:tbl>
                  <a:tblPr>
                    <a:noFill/>
                    <a:tableStyleId>{83D3C34C-05C9-46D4-825C-24B45D246992}</a:tableStyleId>
                  </a:tblPr>
                  <a:tblGrid>
                    <a:gridCol w="4012056">
                      <a:extLst>
                        <a:ext uri="{9D8B030D-6E8A-4147-A177-3AD203B41FA5}">
                          <a16:colId xmlns:a16="http://schemas.microsoft.com/office/drawing/2014/main" val="20000"/>
                        </a:ext>
                      </a:extLst>
                    </a:gridCol>
                    <a:gridCol w="4012056">
                      <a:extLst>
                        <a:ext uri="{9D8B030D-6E8A-4147-A177-3AD203B41FA5}">
                          <a16:colId xmlns:a16="http://schemas.microsoft.com/office/drawing/2014/main" val="20001"/>
                        </a:ext>
                      </a:extLst>
                    </a:gridCol>
                  </a:tblGrid>
                  <a:tr h="1010642">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602" r="-100152" b="-101205"/>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304" t="-602" r="-304" b="-101205"/>
                          </a:stretch>
                        </a:blipFill>
                      </a:tcPr>
                    </a:tc>
                    <a:extLst>
                      <a:ext uri="{0D108BD9-81ED-4DB2-BD59-A6C34878D82A}">
                        <a16:rowId xmlns:a16="http://schemas.microsoft.com/office/drawing/2014/main" val="10000"/>
                      </a:ext>
                    </a:extLst>
                  </a:tr>
                  <a:tr h="1010642">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52" t="-100602" r="-100152" b="-1205"/>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304" t="-100602" r="-304" b="-1205"/>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022119299"/>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TotalTime>
  <Words>1644</Words>
  <Application>Microsoft Office PowerPoint</Application>
  <PresentationFormat>On-screen Show (16:9)</PresentationFormat>
  <Paragraphs>373</Paragraphs>
  <Slides>35</Slides>
  <Notes>35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Nunito Sans</vt:lpstr>
      <vt:lpstr>Nunito</vt:lpstr>
      <vt:lpstr>Arial</vt:lpstr>
      <vt:lpstr>Cambria Math</vt:lpstr>
      <vt:lpstr>Times New Roman</vt:lpstr>
      <vt:lpstr>Calibri</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Janette Warburton</cp:lastModifiedBy>
  <cp:revision>4</cp:revision>
  <dcterms:modified xsi:type="dcterms:W3CDTF">2023-01-18T10:05:11Z</dcterms:modified>
</cp:coreProperties>
</file>