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8" r:id="rId3"/>
    <p:sldId id="259" r:id="rId4"/>
    <p:sldId id="262"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61"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263"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pitchFamily="2" charset="77"/>
      <p:regular r:id="rId53"/>
      <p:bold r:id="rId54"/>
      <p:italic r:id="rId55"/>
      <p:boldItalic r:id="rId56"/>
    </p:embeddedFont>
    <p:embeddedFont>
      <p:font typeface="Nunito Sans" pitchFamily="2" charset="77"/>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1"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 id="1" name="Anna Doherty" initials="AD" lastIdx="9" clrIdx="1">
    <p:extLst>
      <p:ext uri="{19B8F6BF-5375-455C-9EA6-DF929625EA0E}">
        <p15:presenceInfo xmlns:p15="http://schemas.microsoft.com/office/powerpoint/2012/main" userId="S::anna.doherty@thirdspacelearning.com::ec66d166-ff20-495d-b6b8-dd2bf4327da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32BF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8"/>
  </p:normalViewPr>
  <p:slideViewPr>
    <p:cSldViewPr snapToGrid="0">
      <p:cViewPr varScale="1">
        <p:scale>
          <a:sx n="131" d="100"/>
          <a:sy n="131" d="100"/>
        </p:scale>
        <p:origin x="108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66" Type="http://schemas.openxmlformats.org/officeDocument/2006/relationships/tableStyles" Target="tableStyles.xml"/><Relationship Id="rId5" Type="http://schemas.openxmlformats.org/officeDocument/2006/relationships/slide" Target="slides/slide4.xml"/><Relationship Id="rId61" Type="http://customschemas.google.com/relationships/presentationmetadata" Target="meta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957332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59314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21567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14804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2114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32651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510212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56039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57557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88913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78050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006558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302746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377944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407982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23665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695270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56525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01439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354447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23575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76264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789479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16082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82040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697707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16919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713514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11903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217673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938429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070181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539723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4744130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35679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11775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65945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93657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05771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4707294"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Rearranging Formulae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1" y="0"/>
            <a:ext cx="3967701"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Rearranging Formulae</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41148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Rearranging Formulae</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445150" y="2290457"/>
            <a:ext cx="4126849"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Rearranging Formulae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70.png"/></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72.png"/></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74.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367655768"/>
                  </p:ext>
                </p:extLst>
              </p:nvPr>
            </p:nvGraphicFramePr>
            <p:xfrm>
              <a:off x="100395" y="871842"/>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7)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𝑥</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f>
                                <m:fPr>
                                  <m:ctrlPr>
                                    <a:rPr lang="en-GB" sz="2300" b="0" i="1" u="none" strike="noStrike" cap="none" baseline="0" smtClean="0">
                                      <a:solidFill>
                                        <a:schemeClr val="dk1"/>
                                      </a:solidFill>
                                      <a:latin typeface="Cambria Math" panose="02040503050406030204" pitchFamily="18" charset="0"/>
                                      <a:sym typeface="Nunito Sans"/>
                                    </a:rPr>
                                  </m:ctrlPr>
                                </m:fPr>
                                <m:num>
                                  <m:r>
                                    <a:rPr lang="en-GB" sz="2300" b="0" i="1" u="none" strike="noStrike" cap="none" baseline="0" smtClean="0">
                                      <a:solidFill>
                                        <a:schemeClr val="dk1"/>
                                      </a:solidFill>
                                      <a:latin typeface="Cambria Math" panose="02040503050406030204" pitchFamily="18" charset="0"/>
                                      <a:sym typeface="Nunito Sans"/>
                                    </a:rPr>
                                    <m:t>𝑥</m:t>
                                  </m:r>
                                  <m:r>
                                    <a:rPr lang="en-GB" sz="2300" b="0" i="1" u="none" strike="noStrike" cap="none" baseline="0" smtClean="0">
                                      <a:solidFill>
                                        <a:schemeClr val="dk1"/>
                                      </a:solidFill>
                                      <a:latin typeface="Cambria Math" panose="02040503050406030204" pitchFamily="18" charset="0"/>
                                      <a:sym typeface="Nunito Sans"/>
                                    </a:rPr>
                                    <m:t>+</m:t>
                                  </m:r>
                                  <m:r>
                                    <a:rPr lang="en-GB" sz="2300" b="0" i="1" u="none" strike="noStrike" cap="none" baseline="0" smtClean="0">
                                      <a:solidFill>
                                        <a:schemeClr val="dk1"/>
                                      </a:solidFill>
                                      <a:latin typeface="Cambria Math" panose="02040503050406030204" pitchFamily="18" charset="0"/>
                                      <a:sym typeface="Nunito Sans"/>
                                    </a:rPr>
                                    <m:t>𝑚</m:t>
                                  </m:r>
                                </m:num>
                                <m:den>
                                  <m:r>
                                    <a:rPr lang="en-GB" sz="2300" b="0" i="1" u="none" strike="noStrike" cap="none" baseline="0" smtClean="0">
                                      <a:solidFill>
                                        <a:schemeClr val="dk1"/>
                                      </a:solidFill>
                                      <a:latin typeface="Cambria Math" panose="02040503050406030204" pitchFamily="18" charset="0"/>
                                      <a:sym typeface="Nunito Sans"/>
                                    </a:rPr>
                                    <m:t>𝑓</m:t>
                                  </m:r>
                                </m:den>
                              </m:f>
                              <m:r>
                                <a:rPr lang="en-GB" sz="2300" b="0" i="1" u="none" strike="noStrike" cap="none" baseline="0" smtClean="0">
                                  <a:solidFill>
                                    <a:schemeClr val="dk1"/>
                                  </a:solidFill>
                                  <a:latin typeface="Cambria Math" panose="02040503050406030204" pitchFamily="18" charset="0"/>
                                  <a:sym typeface="Nunito Sans"/>
                                </a:rPr>
                                <m:t>=</m:t>
                              </m:r>
                              <m:r>
                                <a:rPr lang="en-GB" sz="2300" b="0" i="1" u="none" strike="noStrike" cap="none" baseline="0" smtClean="0">
                                  <a:solidFill>
                                    <a:schemeClr val="dk1"/>
                                  </a:solidFill>
                                  <a:latin typeface="Cambria Math" panose="02040503050406030204" pitchFamily="18" charset="0"/>
                                  <a:sym typeface="Nunito Sans"/>
                                </a:rPr>
                                <m:t>𝐺</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367655768"/>
                  </p:ext>
                </p:extLst>
              </p:nvPr>
            </p:nvGraphicFramePr>
            <p:xfrm>
              <a:off x="100395" y="871842"/>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905" r="-114076" b="-178281"/>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855801431"/>
                  </p:ext>
                </p:extLst>
              </p:nvPr>
            </p:nvGraphicFramePr>
            <p:xfrm>
              <a:off x="754644" y="2401386"/>
              <a:ext cx="7747908" cy="1939798"/>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a:t>
                          </a:r>
                          <a:r>
                            <a:rPr lang="en-GB" sz="1600" b="0" i="0" u="none" strike="noStrike" baseline="0" dirty="0">
                              <a:solidFill>
                                <a:srgbClr val="000000"/>
                              </a:solidFill>
                              <a:effectLst/>
                              <a:latin typeface="Nunito" pitchFamily="2" charset="0"/>
                            </a:rPr>
                            <a:t> </a:t>
                          </a:r>
                          <a14:m>
                            <m:oMath xmlns:m="http://schemas.openxmlformats.org/officeDocument/2006/math">
                              <m:r>
                                <a:rPr lang="en-GB" sz="1600" b="0" i="1" u="none" strike="noStrike" baseline="0" smtClean="0">
                                  <a:solidFill>
                                    <a:srgbClr val="000000"/>
                                  </a:solidFill>
                                  <a:effectLst/>
                                  <a:latin typeface="Cambria Math" panose="02040503050406030204" pitchFamily="18" charset="0"/>
                                </a:rPr>
                                <m:t>𝑥</m:t>
                              </m:r>
                              <m:r>
                                <a:rPr lang="en-GB" sz="1600" b="0" i="1" u="none" strike="noStrike" baseline="0" smtClean="0">
                                  <a:solidFill>
                                    <a:srgbClr val="000000"/>
                                  </a:solidFill>
                                  <a:effectLst/>
                                  <a:latin typeface="Cambria Math" panose="02040503050406030204" pitchFamily="18" charset="0"/>
                                </a:rPr>
                                <m:t>=</m:t>
                              </m:r>
                              <m:r>
                                <a:rPr lang="en-GB" sz="1600" b="0" i="1" u="none" strike="noStrike" baseline="0" smtClean="0">
                                  <a:solidFill>
                                    <a:srgbClr val="000000"/>
                                  </a:solidFill>
                                  <a:effectLst/>
                                  <a:latin typeface="Cambria Math" panose="02040503050406030204" pitchFamily="18" charset="0"/>
                                </a:rPr>
                                <m:t>𝐺𝑓</m:t>
                              </m:r>
                              <m:r>
                                <a:rPr lang="en-GB" sz="1600" b="0" i="1" u="none" strike="noStrike" baseline="0" smtClean="0">
                                  <a:solidFill>
                                    <a:srgbClr val="000000"/>
                                  </a:solidFill>
                                  <a:effectLst/>
                                  <a:latin typeface="Cambria Math" panose="02040503050406030204" pitchFamily="18" charset="0"/>
                                </a:rPr>
                                <m:t>−</m:t>
                              </m:r>
                              <m:r>
                                <a:rPr lang="en-GB" sz="1600" b="0" i="1" u="none" strike="noStrike" baseline="0" smtClean="0">
                                  <a:solidFill>
                                    <a:srgbClr val="000000"/>
                                  </a:solidFill>
                                  <a:effectLst/>
                                  <a:latin typeface="Cambria Math" panose="02040503050406030204" pitchFamily="18" charset="0"/>
                                </a:rPr>
                                <m:t>𝑚</m:t>
                              </m:r>
                            </m:oMath>
                          </a14:m>
                          <a:endParaRPr lang="en-GB"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𝐺𝑓</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𝑚</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𝐺</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𝑚</m:t>
                                  </m:r>
                                </m:num>
                                <m:den>
                                  <m:r>
                                    <a:rPr lang="en-GB" sz="1600" b="0" i="1" u="none" strike="noStrike" smtClean="0">
                                      <a:solidFill>
                                        <a:srgbClr val="000000"/>
                                      </a:solidFill>
                                      <a:effectLst/>
                                      <a:latin typeface="Cambria Math" panose="02040503050406030204" pitchFamily="18" charset="0"/>
                                    </a:rPr>
                                    <m:t>𝑓</m:t>
                                  </m:r>
                                </m:den>
                              </m:f>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𝑓</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𝐺</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𝑚</m:t>
                              </m:r>
                              <m:r>
                                <a:rPr lang="en-GB" sz="1600" b="0" i="1" u="none" strike="noStrike" smtClean="0">
                                  <a:solidFill>
                                    <a:srgbClr val="000000"/>
                                  </a:solidFill>
                                  <a:effectLst/>
                                  <a:latin typeface="Cambria Math" panose="02040503050406030204" pitchFamily="18" charset="0"/>
                                </a:rPr>
                                <m:t>)</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855801431"/>
                  </p:ext>
                </p:extLst>
              </p:nvPr>
            </p:nvGraphicFramePr>
            <p:xfrm>
              <a:off x="754644" y="2401386"/>
              <a:ext cx="7747908" cy="1939798"/>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01092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r="-100157" b="-9221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r="-157" b="-92216"/>
                          </a:stretch>
                        </a:blipFill>
                      </a:tcPr>
                    </a:tc>
                    <a:extLst>
                      <a:ext uri="{0D108BD9-81ED-4DB2-BD59-A6C34878D82A}">
                        <a16:rowId xmlns:a16="http://schemas.microsoft.com/office/drawing/2014/main" val="3841916587"/>
                      </a:ext>
                    </a:extLst>
                  </a:tr>
                  <a:tr h="928878">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09150" r="-100157" b="-654"/>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09150" r="-157" b="-654"/>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963953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748128644"/>
                  </p:ext>
                </p:extLst>
              </p:nvPr>
            </p:nvGraphicFramePr>
            <p:xfrm>
              <a:off x="113709" y="880833"/>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8)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𝐶</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f>
                                <m:fPr>
                                  <m:ctrlPr>
                                    <a:rPr lang="en-GB" sz="2300" b="0" i="1" u="none" strike="noStrike" cap="none" baseline="0" smtClean="0">
                                      <a:solidFill>
                                        <a:schemeClr val="dk1"/>
                                      </a:solidFill>
                                      <a:latin typeface="Cambria Math" panose="02040503050406030204" pitchFamily="18" charset="0"/>
                                      <a:sym typeface="Nunito Sans"/>
                                    </a:rPr>
                                  </m:ctrlPr>
                                </m:fPr>
                                <m:num>
                                  <m:r>
                                    <a:rPr lang="en-GB" sz="2300" b="0" i="1" u="none" strike="noStrike" cap="none" baseline="0" smtClean="0">
                                      <a:solidFill>
                                        <a:schemeClr val="dk1"/>
                                      </a:solidFill>
                                      <a:latin typeface="Cambria Math" panose="02040503050406030204" pitchFamily="18" charset="0"/>
                                      <a:sym typeface="Nunito Sans"/>
                                    </a:rPr>
                                    <m:t>9</m:t>
                                  </m:r>
                                  <m:r>
                                    <a:rPr lang="en-GB" sz="2300" b="0" i="1" u="none" strike="noStrike" cap="none" baseline="0" smtClean="0">
                                      <a:solidFill>
                                        <a:schemeClr val="dk1"/>
                                      </a:solidFill>
                                      <a:latin typeface="Cambria Math" panose="02040503050406030204" pitchFamily="18" charset="0"/>
                                      <a:sym typeface="Nunito Sans"/>
                                    </a:rPr>
                                    <m:t>𝐶</m:t>
                                  </m:r>
                                </m:num>
                                <m:den>
                                  <m:r>
                                    <a:rPr lang="en-GB" sz="2300" b="0" i="1" u="none" strike="noStrike" cap="none" baseline="0" smtClean="0">
                                      <a:solidFill>
                                        <a:schemeClr val="dk1"/>
                                      </a:solidFill>
                                      <a:latin typeface="Cambria Math" panose="02040503050406030204" pitchFamily="18" charset="0"/>
                                      <a:sym typeface="Nunito Sans"/>
                                    </a:rPr>
                                    <m:t>5</m:t>
                                  </m:r>
                                </m:den>
                              </m:f>
                              <m:r>
                                <a:rPr lang="en-GB" sz="2300" b="0" i="1" u="none" strike="noStrike" cap="none" baseline="0" smtClean="0">
                                  <a:solidFill>
                                    <a:schemeClr val="dk1"/>
                                  </a:solidFill>
                                  <a:latin typeface="Cambria Math" panose="02040503050406030204" pitchFamily="18" charset="0"/>
                                  <a:sym typeface="Nunito Sans"/>
                                </a:rPr>
                                <m:t>+32=</m:t>
                              </m:r>
                              <m:r>
                                <a:rPr lang="en-GB" sz="2300" b="0" i="1" u="none" strike="noStrike" cap="none" baseline="0" smtClean="0">
                                  <a:solidFill>
                                    <a:schemeClr val="dk1"/>
                                  </a:solidFill>
                                  <a:latin typeface="Cambria Math" panose="02040503050406030204" pitchFamily="18" charset="0"/>
                                  <a:sym typeface="Nunito Sans"/>
                                </a:rPr>
                                <m:t>𝐹</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748128644"/>
                  </p:ext>
                </p:extLst>
              </p:nvPr>
            </p:nvGraphicFramePr>
            <p:xfrm>
              <a:off x="113709" y="880833"/>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905"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936143315"/>
                  </p:ext>
                </p:extLst>
              </p:nvPr>
            </p:nvGraphicFramePr>
            <p:xfrm>
              <a:off x="698045" y="2408909"/>
              <a:ext cx="7747908" cy="201676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9</m:t>
                                  </m:r>
                                </m:num>
                                <m:den>
                                  <m:r>
                                    <a:rPr lang="en-GB" sz="1600" b="0" i="1" u="none" strike="noStrike" smtClean="0">
                                      <a:solidFill>
                                        <a:srgbClr val="000000"/>
                                      </a:solidFill>
                                      <a:effectLst/>
                                      <a:latin typeface="Cambria Math" panose="02040503050406030204" pitchFamily="18" charset="0"/>
                                    </a:rPr>
                                    <m:t>5</m:t>
                                  </m:r>
                                </m:den>
                              </m:f>
                              <m:r>
                                <a:rPr lang="en-GB" sz="1600" b="0" i="1" u="none" strike="noStrike" smtClean="0">
                                  <a:solidFill>
                                    <a:srgbClr val="000000"/>
                                  </a:solidFill>
                                  <a:effectLst/>
                                  <a:latin typeface="Cambria Math" panose="02040503050406030204" pitchFamily="18" charset="0"/>
                                </a:rPr>
                                <m:t>𝐹</m:t>
                              </m:r>
                              <m:r>
                                <a:rPr lang="en-GB" sz="1600" b="0" i="1" u="none" strike="noStrike" smtClean="0">
                                  <a:solidFill>
                                    <a:srgbClr val="000000"/>
                                  </a:solidFill>
                                  <a:effectLst/>
                                  <a:latin typeface="Cambria Math" panose="02040503050406030204" pitchFamily="18" charset="0"/>
                                </a:rPr>
                                <m:t>−32</m:t>
                              </m:r>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5</m:t>
                                  </m:r>
                                </m:num>
                                <m:den>
                                  <m:r>
                                    <a:rPr lang="en-GB" sz="1600" b="0" i="1" u="none" strike="noStrike" smtClean="0">
                                      <a:solidFill>
                                        <a:srgbClr val="000000"/>
                                      </a:solidFill>
                                      <a:effectLst/>
                                      <a:latin typeface="Cambria Math" panose="02040503050406030204" pitchFamily="18" charset="0"/>
                                    </a:rPr>
                                    <m:t>9</m:t>
                                  </m:r>
                                </m:den>
                              </m:f>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𝐹</m:t>
                              </m:r>
                              <m:r>
                                <a:rPr lang="en-GB" sz="1600" b="0" i="1" u="none" strike="noStrike" smtClean="0">
                                  <a:solidFill>
                                    <a:srgbClr val="000000"/>
                                  </a:solidFill>
                                  <a:effectLst/>
                                  <a:latin typeface="Cambria Math" panose="02040503050406030204" pitchFamily="18" charset="0"/>
                                </a:rPr>
                                <m:t>−32)</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5</m:t>
                                  </m:r>
                                </m:num>
                                <m:den>
                                  <m:r>
                                    <a:rPr lang="en-GB" sz="1600" b="0" i="1" u="none" strike="noStrike" smtClean="0">
                                      <a:solidFill>
                                        <a:srgbClr val="000000"/>
                                      </a:solidFill>
                                      <a:effectLst/>
                                      <a:latin typeface="Cambria Math" panose="02040503050406030204" pitchFamily="18" charset="0"/>
                                    </a:rPr>
                                    <m:t>9</m:t>
                                  </m:r>
                                </m:den>
                              </m:f>
                              <m:r>
                                <a:rPr lang="en-GB" sz="1600" b="0" i="1" u="none" strike="noStrike" smtClean="0">
                                  <a:solidFill>
                                    <a:srgbClr val="000000"/>
                                  </a:solidFill>
                                  <a:effectLst/>
                                  <a:latin typeface="Cambria Math" panose="02040503050406030204" pitchFamily="18" charset="0"/>
                                </a:rPr>
                                <m:t>𝐹</m:t>
                              </m:r>
                              <m:r>
                                <a:rPr lang="en-GB" sz="1600" b="0" i="1" u="none" strike="noStrike" smtClean="0">
                                  <a:solidFill>
                                    <a:srgbClr val="000000"/>
                                  </a:solidFill>
                                  <a:effectLst/>
                                  <a:latin typeface="Cambria Math" panose="02040503050406030204" pitchFamily="18" charset="0"/>
                                </a:rPr>
                                <m:t>−32</m:t>
                              </m:r>
                            </m:oMath>
                          </a14:m>
                          <a:endParaRPr lang="en-GB"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5</m:t>
                                  </m:r>
                                </m:num>
                                <m:den>
                                  <m:r>
                                    <a:rPr lang="en-GB" sz="1600" b="0" i="1" u="none" strike="noStrike" smtClean="0">
                                      <a:solidFill>
                                        <a:srgbClr val="000000"/>
                                      </a:solidFill>
                                      <a:effectLst/>
                                      <a:latin typeface="Cambria Math" panose="02040503050406030204" pitchFamily="18" charset="0"/>
                                    </a:rPr>
                                    <m:t>9</m:t>
                                  </m:r>
                                </m:den>
                              </m:f>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𝐹</m:t>
                              </m:r>
                              <m:r>
                                <a:rPr lang="en-GB" sz="1600" b="0" i="1" u="none" strike="noStrike" smtClean="0">
                                  <a:solidFill>
                                    <a:srgbClr val="000000"/>
                                  </a:solidFill>
                                  <a:effectLst/>
                                  <a:latin typeface="Cambria Math" panose="02040503050406030204" pitchFamily="18" charset="0"/>
                                </a:rPr>
                                <m:t>+32)</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936143315"/>
                  </p:ext>
                </p:extLst>
              </p:nvPr>
            </p:nvGraphicFramePr>
            <p:xfrm>
              <a:off x="698045" y="2408909"/>
              <a:ext cx="7747908" cy="201676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900049">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676" r="-100157" b="-12500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676" r="-157" b="-125000"/>
                          </a:stretch>
                        </a:blipFill>
                      </a:tcPr>
                    </a:tc>
                    <a:extLst>
                      <a:ext uri="{0D108BD9-81ED-4DB2-BD59-A6C34878D82A}">
                        <a16:rowId xmlns:a16="http://schemas.microsoft.com/office/drawing/2014/main" val="3841916587"/>
                      </a:ext>
                    </a:extLst>
                  </a:tr>
                  <a:tr h="1116711">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81421" r="-100157" b="-1093"/>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81421" r="-157" b="-1093"/>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20283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490657148"/>
                  </p:ext>
                </p:extLst>
              </p:nvPr>
            </p:nvGraphicFramePr>
            <p:xfrm>
              <a:off x="122336" y="880468"/>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9)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𝑎</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sym typeface="Nunito Sans"/>
                                </a:rPr>
                                <m:t>𝑠</m:t>
                              </m:r>
                              <m:r>
                                <a:rPr lang="en-GB" sz="2300" b="0" i="1" u="none" strike="noStrike" cap="none" baseline="0" smtClean="0">
                                  <a:solidFill>
                                    <a:schemeClr val="dk1"/>
                                  </a:solidFill>
                                  <a:latin typeface="Cambria Math" panose="02040503050406030204" pitchFamily="18" charset="0"/>
                                  <a:sym typeface="Nunito Sans"/>
                                </a:rPr>
                                <m:t>=</m:t>
                              </m:r>
                              <m:r>
                                <a:rPr lang="en-GB" sz="2300" b="0" i="1" u="none" strike="noStrike" cap="none" baseline="0" smtClean="0">
                                  <a:solidFill>
                                    <a:schemeClr val="dk1"/>
                                  </a:solidFill>
                                  <a:latin typeface="Cambria Math" panose="02040503050406030204" pitchFamily="18" charset="0"/>
                                  <a:sym typeface="Nunito Sans"/>
                                </a:rPr>
                                <m:t>𝑢𝑡</m:t>
                              </m:r>
                              <m:r>
                                <a:rPr lang="en-GB" sz="2300" b="0" i="1" u="none" strike="noStrike" cap="none" baseline="0" smtClean="0">
                                  <a:solidFill>
                                    <a:schemeClr val="dk1"/>
                                  </a:solidFill>
                                  <a:latin typeface="Cambria Math" panose="02040503050406030204" pitchFamily="18" charset="0"/>
                                  <a:sym typeface="Nunito Sans"/>
                                </a:rPr>
                                <m:t>+</m:t>
                              </m:r>
                              <m:f>
                                <m:fPr>
                                  <m:ctrlPr>
                                    <a:rPr lang="en-GB" sz="2300" b="0" i="1" u="none" strike="noStrike" cap="none" baseline="0" smtClean="0">
                                      <a:solidFill>
                                        <a:schemeClr val="dk1"/>
                                      </a:solidFill>
                                      <a:latin typeface="Cambria Math" panose="02040503050406030204" pitchFamily="18" charset="0"/>
                                      <a:sym typeface="Nunito Sans"/>
                                    </a:rPr>
                                  </m:ctrlPr>
                                </m:fPr>
                                <m:num>
                                  <m:r>
                                    <a:rPr lang="en-GB" sz="2300" b="0" i="1" u="none" strike="noStrike" cap="none" baseline="0" smtClean="0">
                                      <a:solidFill>
                                        <a:schemeClr val="dk1"/>
                                      </a:solidFill>
                                      <a:latin typeface="Cambria Math" panose="02040503050406030204" pitchFamily="18" charset="0"/>
                                      <a:sym typeface="Nunito Sans"/>
                                    </a:rPr>
                                    <m:t>1</m:t>
                                  </m:r>
                                </m:num>
                                <m:den>
                                  <m:r>
                                    <a:rPr lang="en-GB" sz="2300" b="0" i="1" u="none" strike="noStrike" cap="none" baseline="0" smtClean="0">
                                      <a:solidFill>
                                        <a:schemeClr val="dk1"/>
                                      </a:solidFill>
                                      <a:latin typeface="Cambria Math" panose="02040503050406030204" pitchFamily="18" charset="0"/>
                                      <a:sym typeface="Nunito Sans"/>
                                    </a:rPr>
                                    <m:t>2</m:t>
                                  </m:r>
                                </m:den>
                              </m:f>
                              <m:r>
                                <a:rPr lang="en-GB" sz="2300" b="0" i="1" u="none" strike="noStrike" cap="none" baseline="0" smtClean="0">
                                  <a:solidFill>
                                    <a:schemeClr val="dk1"/>
                                  </a:solidFill>
                                  <a:latin typeface="Cambria Math" panose="02040503050406030204" pitchFamily="18" charset="0"/>
                                  <a:sym typeface="Nunito Sans"/>
                                </a:rPr>
                                <m:t>𝑎</m:t>
                              </m:r>
                              <m:sSup>
                                <m:sSupPr>
                                  <m:ctrlPr>
                                    <a:rPr lang="en-GB" sz="2300" b="0" i="1" u="none" strike="noStrike" cap="none" baseline="0" smtClean="0">
                                      <a:solidFill>
                                        <a:schemeClr val="dk1"/>
                                      </a:solidFill>
                                      <a:latin typeface="Cambria Math" panose="02040503050406030204" pitchFamily="18" charset="0"/>
                                      <a:sym typeface="Nunito Sans"/>
                                    </a:rPr>
                                  </m:ctrlPr>
                                </m:sSupPr>
                                <m:e>
                                  <m:r>
                                    <a:rPr lang="en-GB" sz="2300" b="0" i="1" u="none" strike="noStrike" cap="none" baseline="0" smtClean="0">
                                      <a:solidFill>
                                        <a:schemeClr val="dk1"/>
                                      </a:solidFill>
                                      <a:latin typeface="Cambria Math" panose="02040503050406030204" pitchFamily="18" charset="0"/>
                                      <a:sym typeface="Nunito Sans"/>
                                    </a:rPr>
                                    <m:t>𝑡</m:t>
                                  </m:r>
                                </m:e>
                                <m:sup>
                                  <m:r>
                                    <a:rPr lang="en-GB" sz="2300" b="0" i="1" u="none" strike="noStrike" cap="none" baseline="0" smtClean="0">
                                      <a:solidFill>
                                        <a:schemeClr val="dk1"/>
                                      </a:solidFill>
                                      <a:latin typeface="Cambria Math" panose="02040503050406030204" pitchFamily="18" charset="0"/>
                                      <a:sym typeface="Nunito Sans"/>
                                    </a:rPr>
                                    <m:t>2</m:t>
                                  </m:r>
                                </m:sup>
                              </m:sSup>
                            </m:oMath>
                          </a14:m>
                          <a:endParaRPr sz="1600" i="1"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490657148"/>
                  </p:ext>
                </p:extLst>
              </p:nvPr>
            </p:nvGraphicFramePr>
            <p:xfrm>
              <a:off x="122336" y="880468"/>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905"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39659686"/>
                  </p:ext>
                </p:extLst>
              </p:nvPr>
            </p:nvGraphicFramePr>
            <p:xfrm>
              <a:off x="698045" y="2130725"/>
              <a:ext cx="7747908" cy="230002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50012">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𝑎</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𝑠</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𝑢𝑡</m:t>
                                  </m:r>
                                </m:num>
                                <m:den>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𝑡</m:t>
                                      </m:r>
                                    </m:e>
                                    <m:sup>
                                      <m:r>
                                        <a:rPr lang="en-GB" sz="1600" b="0" i="1" u="none" strike="noStrike" smtClean="0">
                                          <a:solidFill>
                                            <a:srgbClr val="000000"/>
                                          </a:solidFill>
                                          <a:effectLst/>
                                          <a:latin typeface="Cambria Math" panose="02040503050406030204" pitchFamily="18" charset="0"/>
                                        </a:rPr>
                                        <m:t>2</m:t>
                                      </m:r>
                                    </m:sup>
                                  </m:sSup>
                                </m:den>
                              </m:f>
                            </m:oMath>
                          </a14:m>
                          <a:endParaRPr lang="en-GB" dirty="0">
                            <a:effectLst/>
                            <a:latin typeface="Times New Roman" panose="02020603050405020304" pitchFamily="18" charset="0"/>
                            <a:cs typeface="Times New Roman" panose="02020603050405020304" pitchFamily="18" charset="0"/>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𝑎</m:t>
                              </m:r>
                              <m:r>
                                <a:rPr lang="en-GB" sz="1600" b="0" i="1" u="none" strike="noStrike" smtClean="0">
                                  <a:solidFill>
                                    <a:srgbClr val="000000"/>
                                  </a:solidFill>
                                  <a:effectLst/>
                                  <a:latin typeface="Cambria Math" panose="02040503050406030204" pitchFamily="18" charset="0"/>
                                </a:rPr>
                                <m:t>=2</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𝑡</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𝑠</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𝑢𝑡</m:t>
                              </m:r>
                              <m:r>
                                <a:rPr lang="en-GB" sz="1600" b="0" i="1" u="none" strike="noStrike" smtClean="0">
                                  <a:solidFill>
                                    <a:srgbClr val="000000"/>
                                  </a:solidFill>
                                  <a:effectLst/>
                                  <a:latin typeface="Cambria Math" panose="02040503050406030204" pitchFamily="18" charset="0"/>
                                </a:rPr>
                                <m:t>)</m:t>
                              </m:r>
                            </m:oMath>
                          </a14:m>
                          <a:endParaRPr lang="en-GB" dirty="0">
                            <a:effectLst/>
                            <a:latin typeface="Times New Roman" panose="02020603050405020304" pitchFamily="18" charset="0"/>
                            <a:cs typeface="Times New Roman" panose="02020603050405020304" pitchFamily="18"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1150012">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a:t>
                          </a:r>
                          <a:r>
                            <a:rPr lang="en-GB" sz="1600" b="0" i="0" u="none" strike="noStrike" baseline="0" dirty="0">
                              <a:solidFill>
                                <a:srgbClr val="000000"/>
                              </a:solidFill>
                              <a:effectLst/>
                              <a:latin typeface="Nunito" pitchFamily="2" charset="0"/>
                            </a:rPr>
                            <a:t> </a:t>
                          </a:r>
                          <a14:m>
                            <m:oMath xmlns:m="http://schemas.openxmlformats.org/officeDocument/2006/math">
                              <m:r>
                                <a:rPr lang="en-GB" sz="1600" b="0" i="1" u="none" strike="noStrike" baseline="0" smtClean="0">
                                  <a:solidFill>
                                    <a:srgbClr val="000000"/>
                                  </a:solidFill>
                                  <a:effectLst/>
                                  <a:latin typeface="Cambria Math" panose="02040503050406030204" pitchFamily="18" charset="0"/>
                                </a:rPr>
                                <m:t>𝑎</m:t>
                              </m:r>
                              <m:r>
                                <a:rPr lang="en-GB" sz="1600" b="0" i="1" u="none" strike="noStrike" baseline="0" smtClean="0">
                                  <a:solidFill>
                                    <a:srgbClr val="000000"/>
                                  </a:solidFill>
                                  <a:effectLst/>
                                  <a:latin typeface="Cambria Math" panose="02040503050406030204" pitchFamily="18" charset="0"/>
                                </a:rPr>
                                <m:t>=</m:t>
                              </m:r>
                              <m:f>
                                <m:fPr>
                                  <m:ctrlPr>
                                    <a:rPr lang="en-GB" sz="1600" b="0" i="1" u="none" strike="noStrike" baseline="0" smtClean="0">
                                      <a:solidFill>
                                        <a:srgbClr val="000000"/>
                                      </a:solidFill>
                                      <a:effectLst/>
                                      <a:latin typeface="Cambria Math" panose="02040503050406030204" pitchFamily="18" charset="0"/>
                                    </a:rPr>
                                  </m:ctrlPr>
                                </m:fPr>
                                <m:num>
                                  <m:r>
                                    <a:rPr lang="en-GB" sz="1600" b="0" i="1" u="none" strike="noStrike" baseline="0" smtClean="0">
                                      <a:solidFill>
                                        <a:srgbClr val="000000"/>
                                      </a:solidFill>
                                      <a:effectLst/>
                                      <a:latin typeface="Cambria Math" panose="02040503050406030204" pitchFamily="18" charset="0"/>
                                    </a:rPr>
                                    <m:t>𝑠𝑢𝑡</m:t>
                                  </m:r>
                                </m:num>
                                <m:den>
                                  <m:r>
                                    <a:rPr lang="en-GB" sz="1600" b="0" i="1" u="none" strike="noStrike" baseline="0" smtClean="0">
                                      <a:solidFill>
                                        <a:srgbClr val="000000"/>
                                      </a:solidFill>
                                      <a:effectLst/>
                                      <a:latin typeface="Cambria Math" panose="02040503050406030204" pitchFamily="18" charset="0"/>
                                    </a:rPr>
                                    <m:t>2</m:t>
                                  </m:r>
                                  <m:sSup>
                                    <m:sSupPr>
                                      <m:ctrlPr>
                                        <a:rPr lang="en-GB" sz="1600" b="0" i="1" u="none" strike="noStrike" baseline="0" smtClean="0">
                                          <a:solidFill>
                                            <a:srgbClr val="000000"/>
                                          </a:solidFill>
                                          <a:effectLst/>
                                          <a:latin typeface="Cambria Math" panose="02040503050406030204" pitchFamily="18" charset="0"/>
                                        </a:rPr>
                                      </m:ctrlPr>
                                    </m:sSupPr>
                                    <m:e>
                                      <m:r>
                                        <a:rPr lang="en-GB" sz="1600" b="0" i="1" u="none" strike="noStrike" baseline="0" smtClean="0">
                                          <a:solidFill>
                                            <a:srgbClr val="000000"/>
                                          </a:solidFill>
                                          <a:effectLst/>
                                          <a:latin typeface="Cambria Math" panose="02040503050406030204" pitchFamily="18" charset="0"/>
                                        </a:rPr>
                                        <m:t>𝑟</m:t>
                                      </m:r>
                                    </m:e>
                                    <m:sup>
                                      <m:r>
                                        <a:rPr lang="en-GB" sz="1600" b="0" i="1" u="none" strike="noStrike" baseline="0" smtClean="0">
                                          <a:solidFill>
                                            <a:srgbClr val="000000"/>
                                          </a:solidFill>
                                          <a:effectLst/>
                                          <a:latin typeface="Cambria Math" panose="02040503050406030204" pitchFamily="18" charset="0"/>
                                        </a:rPr>
                                        <m:t>2</m:t>
                                      </m:r>
                                    </m:sup>
                                  </m:sSup>
                                </m:den>
                              </m:f>
                            </m:oMath>
                          </a14:m>
                          <a:endParaRPr lang="en-GB"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a:t>
                          </a:r>
                          <a:r>
                            <a:rPr lang="en-GB" sz="1600" b="0" i="0" u="none" strike="noStrike" baseline="0" dirty="0">
                              <a:solidFill>
                                <a:srgbClr val="000000"/>
                              </a:solidFill>
                              <a:effectLst/>
                              <a:latin typeface="Nunito" pitchFamily="2" charset="0"/>
                            </a:rPr>
                            <a:t> </a:t>
                          </a:r>
                          <a14:m>
                            <m:oMath xmlns:m="http://schemas.openxmlformats.org/officeDocument/2006/math">
                              <m:r>
                                <a:rPr lang="en-GB" sz="1600" b="0" i="1" u="none" strike="noStrike" baseline="0" smtClean="0">
                                  <a:solidFill>
                                    <a:srgbClr val="000000"/>
                                  </a:solidFill>
                                  <a:effectLst/>
                                  <a:latin typeface="Cambria Math" panose="02040503050406030204" pitchFamily="18" charset="0"/>
                                </a:rPr>
                                <m:t>𝑎</m:t>
                              </m:r>
                              <m:r>
                                <a:rPr lang="en-GB" sz="1600" b="0" i="1" u="none" strike="noStrike" baseline="0" smtClean="0">
                                  <a:solidFill>
                                    <a:srgbClr val="000000"/>
                                  </a:solidFill>
                                  <a:effectLst/>
                                  <a:latin typeface="Cambria Math" panose="02040503050406030204" pitchFamily="18" charset="0"/>
                                </a:rPr>
                                <m:t>=</m:t>
                              </m:r>
                              <m:f>
                                <m:fPr>
                                  <m:ctrlPr>
                                    <a:rPr lang="en-GB" sz="1600" b="0" i="1" u="none" strike="noStrike" baseline="0" smtClean="0">
                                      <a:solidFill>
                                        <a:srgbClr val="000000"/>
                                      </a:solidFill>
                                      <a:effectLst/>
                                      <a:latin typeface="Cambria Math" panose="02040503050406030204" pitchFamily="18" charset="0"/>
                                    </a:rPr>
                                  </m:ctrlPr>
                                </m:fPr>
                                <m:num>
                                  <m:r>
                                    <a:rPr lang="en-GB" sz="1600" b="0" i="1" u="none" strike="noStrike" baseline="0" smtClean="0">
                                      <a:solidFill>
                                        <a:srgbClr val="000000"/>
                                      </a:solidFill>
                                      <a:effectLst/>
                                      <a:latin typeface="Cambria Math" panose="02040503050406030204" pitchFamily="18" charset="0"/>
                                    </a:rPr>
                                    <m:t>2(</m:t>
                                  </m:r>
                                  <m:r>
                                    <a:rPr lang="en-GB" sz="1600" b="0" i="1" u="none" strike="noStrike" baseline="0" smtClean="0">
                                      <a:solidFill>
                                        <a:srgbClr val="000000"/>
                                      </a:solidFill>
                                      <a:effectLst/>
                                      <a:latin typeface="Cambria Math" panose="02040503050406030204" pitchFamily="18" charset="0"/>
                                    </a:rPr>
                                    <m:t>𝑠</m:t>
                                  </m:r>
                                  <m:r>
                                    <a:rPr lang="en-GB" sz="1600" b="0" i="1" u="none" strike="noStrike" baseline="0" smtClean="0">
                                      <a:solidFill>
                                        <a:srgbClr val="000000"/>
                                      </a:solidFill>
                                      <a:effectLst/>
                                      <a:latin typeface="Cambria Math" panose="02040503050406030204" pitchFamily="18" charset="0"/>
                                    </a:rPr>
                                    <m:t>−</m:t>
                                  </m:r>
                                  <m:r>
                                    <a:rPr lang="en-GB" sz="1600" b="0" i="1" u="none" strike="noStrike" baseline="0" smtClean="0">
                                      <a:solidFill>
                                        <a:srgbClr val="000000"/>
                                      </a:solidFill>
                                      <a:effectLst/>
                                      <a:latin typeface="Cambria Math" panose="02040503050406030204" pitchFamily="18" charset="0"/>
                                    </a:rPr>
                                    <m:t>𝑢𝑡</m:t>
                                  </m:r>
                                  <m:r>
                                    <a:rPr lang="en-GB" sz="1600" b="0" i="1" u="none" strike="noStrike" baseline="0" smtClean="0">
                                      <a:solidFill>
                                        <a:srgbClr val="000000"/>
                                      </a:solidFill>
                                      <a:effectLst/>
                                      <a:latin typeface="Cambria Math" panose="02040503050406030204" pitchFamily="18" charset="0"/>
                                    </a:rPr>
                                    <m:t>)</m:t>
                                  </m:r>
                                </m:num>
                                <m:den>
                                  <m:sSup>
                                    <m:sSupPr>
                                      <m:ctrlPr>
                                        <a:rPr lang="en-GB" sz="1600" b="0" i="1" u="none" strike="noStrike" baseline="0" smtClean="0">
                                          <a:solidFill>
                                            <a:srgbClr val="000000"/>
                                          </a:solidFill>
                                          <a:effectLst/>
                                          <a:latin typeface="Cambria Math" panose="02040503050406030204" pitchFamily="18" charset="0"/>
                                        </a:rPr>
                                      </m:ctrlPr>
                                    </m:sSupPr>
                                    <m:e>
                                      <m:r>
                                        <a:rPr lang="en-GB" sz="1600" b="0" i="1" u="none" strike="noStrike" baseline="0" smtClean="0">
                                          <a:solidFill>
                                            <a:srgbClr val="000000"/>
                                          </a:solidFill>
                                          <a:effectLst/>
                                          <a:latin typeface="Cambria Math" panose="02040503050406030204" pitchFamily="18" charset="0"/>
                                        </a:rPr>
                                        <m:t>𝑡</m:t>
                                      </m:r>
                                    </m:e>
                                    <m:sup>
                                      <m:r>
                                        <a:rPr lang="en-GB" sz="1600" b="0" i="1" u="none" strike="noStrike" baseline="0" smtClean="0">
                                          <a:solidFill>
                                            <a:srgbClr val="000000"/>
                                          </a:solidFill>
                                          <a:effectLst/>
                                          <a:latin typeface="Cambria Math" panose="02040503050406030204" pitchFamily="18" charset="0"/>
                                        </a:rPr>
                                        <m:t>2</m:t>
                                      </m:r>
                                    </m:sup>
                                  </m:sSup>
                                </m:den>
                              </m:f>
                            </m:oMath>
                          </a14:m>
                          <a:endParaRPr lang="en-GB" dirty="0">
                            <a:effectLst/>
                            <a:latin typeface="Times New Roman" panose="02020603050405020304" pitchFamily="18" charset="0"/>
                            <a:cs typeface="Times New Roman" panose="02020603050405020304" pitchFamily="18"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39659686"/>
                  </p:ext>
                </p:extLst>
              </p:nvPr>
            </p:nvGraphicFramePr>
            <p:xfrm>
              <a:off x="698045" y="2130725"/>
              <a:ext cx="7747908" cy="230002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5001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r="-100157" b="-10052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r="-157" b="-100529"/>
                          </a:stretch>
                        </a:blipFill>
                      </a:tcPr>
                    </a:tc>
                    <a:extLst>
                      <a:ext uri="{0D108BD9-81ED-4DB2-BD59-A6C34878D82A}">
                        <a16:rowId xmlns:a16="http://schemas.microsoft.com/office/drawing/2014/main" val="3841916587"/>
                      </a:ext>
                    </a:extLst>
                  </a:tr>
                  <a:tr h="115001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0000" r="-100157" b="-52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0000" r="-157" b="-529"/>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025321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3948489839"/>
                  </p:ext>
                </p:extLst>
              </p:nvPr>
            </p:nvGraphicFramePr>
            <p:xfrm>
              <a:off x="108044" y="888403"/>
              <a:ext cx="8882075" cy="376986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9582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10)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𝑑</m:t>
                              </m:r>
                            </m:oMath>
                          </a14:m>
                          <a:r>
                            <a:rPr lang="en-US" sz="1600" b="0" u="none" strike="noStrike" cap="none"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US"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𝑟</m:t>
                              </m:r>
                              <m:r>
                                <a:rPr lang="en-GB" sz="2300" b="0" i="1" u="none" strike="noStrike" cap="none" smtClean="0">
                                  <a:solidFill>
                                    <a:schemeClr val="dk1"/>
                                  </a:solidFill>
                                  <a:latin typeface="Cambria Math" panose="02040503050406030204" pitchFamily="18" charset="0"/>
                                  <a:cs typeface="Times New Roman"/>
                                  <a:sym typeface="Times New Roman"/>
                                </a:rPr>
                                <m:t>=</m:t>
                              </m:r>
                              <m:rad>
                                <m:radPr>
                                  <m:degHide m:val="on"/>
                                  <m:ctrlPr>
                                    <a:rPr lang="en-US" sz="2300" b="0" i="1" u="none" strike="noStrike" cap="none" smtClean="0">
                                      <a:solidFill>
                                        <a:schemeClr val="dk1"/>
                                      </a:solidFill>
                                      <a:latin typeface="Cambria Math" panose="02040503050406030204" pitchFamily="18" charset="0"/>
                                      <a:cs typeface="Times New Roman"/>
                                      <a:sym typeface="Times New Roman"/>
                                    </a:rPr>
                                  </m:ctrlPr>
                                </m:radPr>
                                <m:deg/>
                                <m:e>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𝐴𝑑</m:t>
                                      </m:r>
                                    </m:num>
                                    <m:den>
                                      <m:r>
                                        <a:rPr lang="en-GB" sz="2300" b="0" i="1" u="none" strike="noStrike" cap="none" smtClean="0">
                                          <a:solidFill>
                                            <a:schemeClr val="dk1"/>
                                          </a:solidFill>
                                          <a:latin typeface="Cambria Math" panose="02040503050406030204" pitchFamily="18" charset="0"/>
                                          <a:cs typeface="Times New Roman"/>
                                          <a:sym typeface="Times New Roman"/>
                                        </a:rPr>
                                        <m:t>𝐶</m:t>
                                      </m:r>
                                    </m:den>
                                  </m:f>
                                </m:e>
                              </m:rad>
                            </m:oMath>
                          </a14:m>
                          <a:endParaRPr lang="en-US" sz="2300" b="0" u="none" strike="noStrike" cap="none" dirty="0">
                            <a:solidFill>
                              <a:schemeClr val="dk1"/>
                            </a:solidFill>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lnL w="12700" cap="flat" cmpd="sng" algn="ctr">
                          <a:solidFill>
                            <a:srgbClr val="FFFFFF"/>
                          </a:solidFill>
                          <a:prstDash val="solid"/>
                          <a:round/>
                          <a:headEnd type="none" w="sm" len="sm"/>
                          <a:tailEnd type="none" w="sm" len="sm"/>
                        </a:lnL>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274037">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T w="12700" cap="flat" cmpd="sng" algn="ctr">
                          <a:solidFill>
                            <a:srgbClr val="FFFFFF"/>
                          </a:solidFill>
                          <a:prstDash val="solid"/>
                          <a:round/>
                          <a:headEnd type="none" w="sm" len="sm"/>
                          <a:tailEnd type="none" w="sm" len="sm"/>
                        </a:lnT>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T w="12700" cap="flat" cmpd="sng" algn="ctr">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3948489839"/>
                  </p:ext>
                </p:extLst>
              </p:nvPr>
            </p:nvGraphicFramePr>
            <p:xfrm>
              <a:off x="108044" y="888403"/>
              <a:ext cx="8882075" cy="376986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9582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07" r="-114076" b="-152846"/>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lnL w="12700" cap="flat" cmpd="sng" algn="ctr">
                          <a:solidFill>
                            <a:srgbClr val="FFFFFF"/>
                          </a:solidFill>
                          <a:prstDash val="solid"/>
                          <a:round/>
                          <a:headEnd type="none" w="sm" len="sm"/>
                          <a:tailEnd type="none" w="sm" len="sm"/>
                        </a:lnL>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274037">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T w="12700" cap="flat" cmpd="sng" algn="ctr">
                          <a:solidFill>
                            <a:srgbClr val="FFFFFF"/>
                          </a:solidFill>
                          <a:prstDash val="solid"/>
                          <a:round/>
                          <a:headEnd type="none" w="sm" len="sm"/>
                          <a:tailEnd type="none" w="sm" len="sm"/>
                        </a:lnT>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T w="12700" cap="flat" cmpd="sng" algn="ctr">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0C6C9257-A9F4-AF52-6A7B-5A68C33CB5F3}"/>
                  </a:ext>
                </a:extLst>
              </p:cNvPr>
              <p:cNvGraphicFramePr>
                <a:graphicFrameLocks noGrp="1"/>
              </p:cNvGraphicFramePr>
              <p:nvPr>
                <p:extLst>
                  <p:ext uri="{D42A27DB-BD31-4B8C-83A1-F6EECF244321}">
                    <p14:modId xmlns:p14="http://schemas.microsoft.com/office/powerpoint/2010/main" val="1086762016"/>
                  </p:ext>
                </p:extLst>
              </p:nvPr>
            </p:nvGraphicFramePr>
            <p:xfrm>
              <a:off x="702129" y="2431670"/>
              <a:ext cx="7625442" cy="1865250"/>
            </p:xfrm>
            <a:graphic>
              <a:graphicData uri="http://schemas.openxmlformats.org/drawingml/2006/table">
                <a:tbl>
                  <a:tblPr/>
                  <a:tblGrid>
                    <a:gridCol w="3812721">
                      <a:extLst>
                        <a:ext uri="{9D8B030D-6E8A-4147-A177-3AD203B41FA5}">
                          <a16:colId xmlns:a16="http://schemas.microsoft.com/office/drawing/2014/main" val="2380005819"/>
                        </a:ext>
                      </a:extLst>
                    </a:gridCol>
                    <a:gridCol w="3812721">
                      <a:extLst>
                        <a:ext uri="{9D8B030D-6E8A-4147-A177-3AD203B41FA5}">
                          <a16:colId xmlns:a16="http://schemas.microsoft.com/office/drawing/2014/main" val="1519797428"/>
                        </a:ext>
                      </a:extLst>
                    </a:gridCol>
                  </a:tblGrid>
                  <a:tr h="254000">
                    <a:tc>
                      <a:txBody>
                        <a:bodyPr/>
                        <a:lstStyle/>
                        <a:p>
                          <a:pPr rtl="0" fontAlgn="t">
                            <a:spcBef>
                              <a:spcPts val="0"/>
                            </a:spcBef>
                            <a:spcAft>
                              <a:spcPts val="0"/>
                            </a:spcAft>
                          </a:pPr>
                          <a:r>
                            <a:rPr lang="pt-BR"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𝑑</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sSup>
                                    <m:sSupPr>
                                      <m:ctrlPr>
                                        <a:rPr lang="en-GB" sz="1600" b="0" i="1" u="none" strike="noStrike" smtClean="0">
                                          <a:solidFill>
                                            <a:srgbClr val="000000"/>
                                          </a:solidFill>
                                          <a:effectLst/>
                                          <a:latin typeface="Cambria Math" panose="02040503050406030204" pitchFamily="18" charset="0"/>
                                        </a:rPr>
                                      </m:ctrlPr>
                                    </m:sSupPr>
                                    <m:e>
                                      <m:d>
                                        <m:dPr>
                                          <m:ctrlPr>
                                            <a:rPr lang="en-GB" sz="1600" b="0" i="1" u="none" strike="noStrike" smtClean="0">
                                              <a:solidFill>
                                                <a:srgbClr val="000000"/>
                                              </a:solidFill>
                                              <a:effectLst/>
                                              <a:latin typeface="Cambria Math" panose="02040503050406030204" pitchFamily="18" charset="0"/>
                                            </a:rPr>
                                          </m:ctrlPr>
                                        </m:dPr>
                                        <m:e>
                                          <m:r>
                                            <a:rPr lang="en-GB" sz="1600" b="0" i="1" u="none" strike="noStrike" smtClean="0">
                                              <a:solidFill>
                                                <a:srgbClr val="000000"/>
                                              </a:solidFill>
                                              <a:effectLst/>
                                              <a:latin typeface="Cambria Math" panose="02040503050406030204" pitchFamily="18" charset="0"/>
                                            </a:rPr>
                                            <m:t>𝑟𝐶</m:t>
                                          </m:r>
                                        </m:e>
                                      </m:d>
                                    </m:e>
                                    <m:sup>
                                      <m:r>
                                        <a:rPr lang="en-GB" sz="1600" b="0" i="1" u="none" strike="noStrike" smtClean="0">
                                          <a:solidFill>
                                            <a:srgbClr val="000000"/>
                                          </a:solidFill>
                                          <a:effectLst/>
                                          <a:latin typeface="Cambria Math" panose="02040503050406030204" pitchFamily="18" charset="0"/>
                                        </a:rPr>
                                        <m:t>2</m:t>
                                      </m:r>
                                    </m:sup>
                                  </m:sSup>
                                </m:num>
                                <m:den>
                                  <m:r>
                                    <a:rPr lang="en-GB" sz="1600" b="0" i="1" u="none" strike="noStrike" smtClean="0">
                                      <a:solidFill>
                                        <a:srgbClr val="000000"/>
                                      </a:solidFill>
                                      <a:effectLst/>
                                      <a:latin typeface="Cambria Math" panose="02040503050406030204" pitchFamily="18" charset="0"/>
                                    </a:rPr>
                                    <m:t>𝐴</m:t>
                                  </m:r>
                                </m:den>
                              </m:f>
                            </m:oMath>
                          </a14:m>
                          <a:br>
                            <a:rPr lang="pt-BR" dirty="0">
                              <a:effectLst/>
                            </a:rPr>
                          </a:br>
                          <a:br>
                            <a:rPr lang="pt-BR" dirty="0">
                              <a:effectLst/>
                            </a:rPr>
                          </a:br>
                          <a:endParaRPr lang="pt-BR"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𝑑</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𝐴</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𝑟</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𝐶</m:t>
                              </m:r>
                            </m:oMath>
                          </a14:m>
                          <a:endParaRPr lang="en-GB" dirty="0">
                            <a:effectLst/>
                            <a:latin typeface="Times New Roman" panose="02020603050405020304" pitchFamily="18" charset="0"/>
                            <a:cs typeface="Times New Roman" panose="02020603050405020304" pitchFamily="18"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2151131742"/>
                      </a:ext>
                    </a:extLst>
                  </a:tr>
                  <a:tr h="25400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𝑑</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𝑟</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𝐶</m:t>
                                  </m:r>
                                </m:num>
                                <m:den>
                                  <m:r>
                                    <a:rPr lang="en-GB" sz="1600" b="0" i="1" u="none" strike="noStrike" smtClean="0">
                                      <a:solidFill>
                                        <a:srgbClr val="000000"/>
                                      </a:solidFill>
                                      <a:effectLst/>
                                      <a:latin typeface="Cambria Math" panose="02040503050406030204" pitchFamily="18" charset="0"/>
                                    </a:rPr>
                                    <m:t>𝐴</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pt-BR"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𝑑</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𝐴𝐶</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𝑟</m:t>
                                  </m:r>
                                </m:e>
                              </m:rad>
                            </m:oMath>
                          </a14:m>
                          <a:endParaRPr lang="pt-BR" dirty="0">
                            <a:effectLst/>
                            <a:latin typeface="Times New Roman" panose="02020603050405020304" pitchFamily="18" charset="0"/>
                            <a:cs typeface="Times New Roman" panose="02020603050405020304" pitchFamily="18"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422863632"/>
                      </a:ext>
                    </a:extLst>
                  </a:tr>
                </a:tbl>
              </a:graphicData>
            </a:graphic>
          </p:graphicFrame>
        </mc:Choice>
        <mc:Fallback xmlns="">
          <p:graphicFrame>
            <p:nvGraphicFramePr>
              <p:cNvPr id="15" name="Table 14">
                <a:extLst>
                  <a:ext uri="{FF2B5EF4-FFF2-40B4-BE49-F238E27FC236}">
                    <a16:creationId xmlns:a16="http://schemas.microsoft.com/office/drawing/2014/main" id="{0C6C9257-A9F4-AF52-6A7B-5A68C33CB5F3}"/>
                  </a:ext>
                </a:extLst>
              </p:cNvPr>
              <p:cNvGraphicFramePr>
                <a:graphicFrameLocks noGrp="1"/>
              </p:cNvGraphicFramePr>
              <p:nvPr>
                <p:extLst>
                  <p:ext uri="{D42A27DB-BD31-4B8C-83A1-F6EECF244321}">
                    <p14:modId xmlns:p14="http://schemas.microsoft.com/office/powerpoint/2010/main" val="1086762016"/>
                  </p:ext>
                </p:extLst>
              </p:nvPr>
            </p:nvGraphicFramePr>
            <p:xfrm>
              <a:off x="702129" y="2431670"/>
              <a:ext cx="7625442" cy="1865250"/>
            </p:xfrm>
            <a:graphic>
              <a:graphicData uri="http://schemas.openxmlformats.org/drawingml/2006/table">
                <a:tbl>
                  <a:tblPr/>
                  <a:tblGrid>
                    <a:gridCol w="3812721">
                      <a:extLst>
                        <a:ext uri="{9D8B030D-6E8A-4147-A177-3AD203B41FA5}">
                          <a16:colId xmlns:a16="http://schemas.microsoft.com/office/drawing/2014/main" val="2380005819"/>
                        </a:ext>
                      </a:extLst>
                    </a:gridCol>
                    <a:gridCol w="3812721">
                      <a:extLst>
                        <a:ext uri="{9D8B030D-6E8A-4147-A177-3AD203B41FA5}">
                          <a16:colId xmlns:a16="http://schemas.microsoft.com/office/drawing/2014/main" val="1519797428"/>
                        </a:ext>
                      </a:extLst>
                    </a:gridCol>
                  </a:tblGrid>
                  <a:tr h="93262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60" r="-100160" b="-10000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60" r="-160" b="-100000"/>
                          </a:stretch>
                        </a:blipFill>
                      </a:tcPr>
                    </a:tc>
                    <a:extLst>
                      <a:ext uri="{0D108BD9-81ED-4DB2-BD59-A6C34878D82A}">
                        <a16:rowId xmlns:a16="http://schemas.microsoft.com/office/drawing/2014/main" val="2151131742"/>
                      </a:ext>
                    </a:extLst>
                  </a:tr>
                  <a:tr h="93262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60" t="-100654" r="-100160" b="-654"/>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60" t="-100654" r="-160" b="-654"/>
                          </a:stretch>
                        </a:blipFill>
                      </a:tcPr>
                    </a:tc>
                    <a:extLst>
                      <a:ext uri="{0D108BD9-81ED-4DB2-BD59-A6C34878D82A}">
                        <a16:rowId xmlns:a16="http://schemas.microsoft.com/office/drawing/2014/main" val="422863632"/>
                      </a:ext>
                    </a:extLst>
                  </a:tr>
                </a:tbl>
              </a:graphicData>
            </a:graphic>
          </p:graphicFrame>
        </mc:Fallback>
      </mc:AlternateContent>
    </p:spTree>
    <p:extLst>
      <p:ext uri="{BB962C8B-B14F-4D97-AF65-F5344CB8AC3E}">
        <p14:creationId xmlns:p14="http://schemas.microsoft.com/office/powerpoint/2010/main" val="1803263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588538130"/>
                  </p:ext>
                </p:extLst>
              </p:nvPr>
            </p:nvGraphicFramePr>
            <p:xfrm>
              <a:off x="122335" y="889094"/>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11)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𝑥</m:t>
                              </m:r>
                            </m:oMath>
                          </a14:m>
                          <a:r>
                            <a:rPr lang="en-GB"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GB"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𝑦</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=6(</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+8)</m:t>
                              </m:r>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588538130"/>
                  </p:ext>
                </p:extLst>
              </p:nvPr>
            </p:nvGraphicFramePr>
            <p:xfrm>
              <a:off x="122335" y="889094"/>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563298658"/>
                  </p:ext>
                </p:extLst>
              </p:nvPr>
            </p:nvGraphicFramePr>
            <p:xfrm>
              <a:off x="698045" y="2408909"/>
              <a:ext cx="7747908" cy="177454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𝑦</m:t>
                                  </m:r>
                                </m:num>
                                <m:den>
                                  <m:r>
                                    <a:rPr lang="en-GB" sz="1600" b="0" i="1" u="none" strike="noStrike" smtClean="0">
                                      <a:solidFill>
                                        <a:srgbClr val="000000"/>
                                      </a:solidFill>
                                      <a:effectLst/>
                                      <a:latin typeface="Cambria Math" panose="02040503050406030204" pitchFamily="18" charset="0"/>
                                    </a:rPr>
                                    <m:t>6</m:t>
                                  </m:r>
                                </m:den>
                              </m:f>
                              <m:r>
                                <a:rPr lang="en-GB" sz="1600" b="0" i="1" u="none" strike="noStrike" smtClean="0">
                                  <a:solidFill>
                                    <a:srgbClr val="000000"/>
                                  </a:solidFill>
                                  <a:effectLst/>
                                  <a:latin typeface="Cambria Math" panose="02040503050406030204" pitchFamily="18" charset="0"/>
                                </a:rPr>
                                <m:t>+8</m:t>
                              </m:r>
                            </m:oMath>
                          </a14:m>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=6</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−8</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=6</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+8</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𝑦</m:t>
                                  </m:r>
                                </m:num>
                                <m:den>
                                  <m:r>
                                    <a:rPr lang="en-GB" sz="1600" b="0" i="1" u="none" strike="noStrike" smtClean="0">
                                      <a:solidFill>
                                        <a:srgbClr val="000000"/>
                                      </a:solidFill>
                                      <a:effectLst/>
                                      <a:latin typeface="Cambria Math" panose="02040503050406030204" pitchFamily="18" charset="0"/>
                                    </a:rPr>
                                    <m:t>6</m:t>
                                  </m:r>
                                </m:den>
                              </m:f>
                              <m:r>
                                <a:rPr lang="en-GB" sz="1600" b="0" i="1" u="none" strike="noStrike" smtClean="0">
                                  <a:solidFill>
                                    <a:srgbClr val="000000"/>
                                  </a:solidFill>
                                  <a:effectLst/>
                                  <a:latin typeface="Cambria Math" panose="02040503050406030204" pitchFamily="18" charset="0"/>
                                </a:rPr>
                                <m:t>−8</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563298658"/>
                  </p:ext>
                </p:extLst>
              </p:nvPr>
            </p:nvGraphicFramePr>
            <p:xfrm>
              <a:off x="698045" y="2408909"/>
              <a:ext cx="7747908" cy="177454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685" r="-100157" b="-1006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685" r="-157" b="-100685"/>
                          </a:stretch>
                        </a:blipFill>
                      </a:tcPr>
                    </a:tc>
                    <a:extLst>
                      <a:ext uri="{0D108BD9-81ED-4DB2-BD59-A6C34878D82A}">
                        <a16:rowId xmlns:a16="http://schemas.microsoft.com/office/drawing/2014/main" val="3841916587"/>
                      </a:ext>
                    </a:extLst>
                  </a:tr>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0685" r="-100157" b="-6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0685" r="-157" b="-685"/>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2817075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515365577"/>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12)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endParaRPr lang="en-US" sz="1200" b="0" u="none" strike="noStrike" cap="none" dirty="0">
                            <a:solidFill>
                              <a:schemeClr val="dk1"/>
                            </a:solidFill>
                            <a:latin typeface="Nunito Sans"/>
                            <a:ea typeface="Nunito Sans"/>
                            <a:cs typeface="Nunito Sans"/>
                            <a:sym typeface="Nunito Sans"/>
                          </a:endParaRPr>
                        </a:p>
                        <a:p>
                          <a:pPr marL="469900" marR="0" lvl="0" indent="-342900" algn="l" defTabSz="914400" rtl="0" eaLnBrk="1" fontAlgn="auto" latinLnBrk="0" hangingPunct="1">
                            <a:lnSpc>
                              <a:spcPct val="100000"/>
                            </a:lnSpc>
                            <a:spcBef>
                              <a:spcPts val="0"/>
                            </a:spcBef>
                            <a:spcAft>
                              <a:spcPts val="0"/>
                            </a:spcAft>
                            <a:buClr>
                              <a:schemeClr val="dk1"/>
                            </a:buClr>
                            <a:buSzPts val="1600"/>
                            <a:buFont typeface="+mj-lt"/>
                            <a:buAutoNum type="arabicParenR" startAt="12"/>
                            <a:tabLst/>
                            <a:defRPr/>
                          </a:pPr>
                          <a:endParaRPr lang="en-US"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2300" b="0" u="none" strike="noStrike" cap="none"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3</m:t>
                              </m:r>
                              <m:r>
                                <a:rPr lang="en-GB" sz="2300" b="0" i="1" u="none" strike="noStrike" cap="none" smtClean="0">
                                  <a:solidFill>
                                    <a:schemeClr val="dk1"/>
                                  </a:solidFill>
                                  <a:latin typeface="Cambria Math" panose="02040503050406030204" pitchFamily="18" charset="0"/>
                                  <a:ea typeface="Nunito Sans"/>
                                  <a:cs typeface="Nunito Sans"/>
                                  <a:sym typeface="Nunito Sans"/>
                                </a:rPr>
                                <m:t>𝑝</m:t>
                              </m:r>
                              <m:r>
                                <a:rPr lang="en-GB" sz="23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2300" b="0" i="1" u="none" strike="noStrike" cap="none" smtClean="0">
                                      <a:solidFill>
                                        <a:schemeClr val="dk1"/>
                                      </a:solidFill>
                                      <a:latin typeface="Cambria Math" panose="02040503050406030204" pitchFamily="18" charset="0"/>
                                      <a:ea typeface="Nunito Sans"/>
                                      <a:cs typeface="Nunito Sans"/>
                                      <a:sym typeface="Nunito Sans"/>
                                    </a:rPr>
                                    <m:t>𝑥</m:t>
                                  </m:r>
                                </m:e>
                                <m:sup>
                                  <m:r>
                                    <a:rPr lang="en-GB" sz="23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2300" b="0" i="1" u="none" strike="noStrike" cap="none" smtClean="0">
                                  <a:solidFill>
                                    <a:schemeClr val="dk1"/>
                                  </a:solidFill>
                                  <a:latin typeface="Cambria Math" panose="02040503050406030204" pitchFamily="18" charset="0"/>
                                  <a:ea typeface="Nunito Sans"/>
                                  <a:cs typeface="Nunito Sans"/>
                                  <a:sym typeface="Nunito Sans"/>
                                </a:rPr>
                                <m:t>−4</m:t>
                              </m:r>
                              <m:r>
                                <a:rPr lang="en-GB" sz="2300" b="0" i="1" u="none" strike="noStrike" cap="none" smtClean="0">
                                  <a:solidFill>
                                    <a:schemeClr val="dk1"/>
                                  </a:solidFill>
                                  <a:latin typeface="Cambria Math" panose="02040503050406030204" pitchFamily="18" charset="0"/>
                                  <a:ea typeface="Nunito Sans"/>
                                  <a:cs typeface="Nunito Sans"/>
                                  <a:sym typeface="Nunito Sans"/>
                                </a:rPr>
                                <m:t>𝑏</m:t>
                              </m:r>
                            </m:oMath>
                          </a14:m>
                          <a:endParaRPr lang="en-US" sz="23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515365577"/>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87345577"/>
                  </p:ext>
                </p:extLst>
              </p:nvPr>
            </p:nvGraphicFramePr>
            <p:xfrm>
              <a:off x="698045" y="2408909"/>
              <a:ext cx="7747908" cy="177454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a:t>
                          </a:r>
                          <a:r>
                            <a:rPr lang="en-GB" sz="1600" b="0" i="0" u="none" strike="noStrike" baseline="0" dirty="0">
                              <a:solidFill>
                                <a:srgbClr val="000000"/>
                              </a:solidFill>
                              <a:effectLst/>
                              <a:latin typeface="Nunito" pitchFamily="2" charset="0"/>
                            </a:rPr>
                            <a:t> </a:t>
                          </a:r>
                          <a14:m>
                            <m:oMath xmlns:m="http://schemas.openxmlformats.org/officeDocument/2006/math">
                              <m:r>
                                <a:rPr lang="en-GB" sz="1600" b="0" i="1" u="none" strike="noStrike" baseline="0" smtClean="0">
                                  <a:solidFill>
                                    <a:srgbClr val="000000"/>
                                  </a:solidFill>
                                  <a:effectLst/>
                                  <a:latin typeface="Cambria Math" panose="02040503050406030204" pitchFamily="18" charset="0"/>
                                </a:rPr>
                                <m:t>𝑥</m:t>
                              </m:r>
                              <m:r>
                                <a:rPr lang="en-GB" sz="1600" b="0" i="1" u="none" strike="noStrike" baseline="0" smtClean="0">
                                  <a:solidFill>
                                    <a:srgbClr val="000000"/>
                                  </a:solidFill>
                                  <a:effectLst/>
                                  <a:latin typeface="Cambria Math" panose="02040503050406030204" pitchFamily="18" charset="0"/>
                                </a:rPr>
                                <m:t>=±</m:t>
                              </m:r>
                              <m:rad>
                                <m:radPr>
                                  <m:degHide m:val="on"/>
                                  <m:ctrlPr>
                                    <a:rPr lang="en-GB" sz="1600" b="0" i="1" u="none" strike="noStrike" baseline="0" smtClean="0">
                                      <a:solidFill>
                                        <a:srgbClr val="000000"/>
                                      </a:solidFill>
                                      <a:effectLst/>
                                      <a:latin typeface="Cambria Math" panose="02040503050406030204" pitchFamily="18" charset="0"/>
                                    </a:rPr>
                                  </m:ctrlPr>
                                </m:radPr>
                                <m:deg/>
                                <m:e>
                                  <m:r>
                                    <a:rPr lang="en-GB" sz="1600" b="0" i="1" u="none" strike="noStrike" baseline="0" smtClean="0">
                                      <a:solidFill>
                                        <a:srgbClr val="000000"/>
                                      </a:solidFill>
                                      <a:effectLst/>
                                      <a:latin typeface="Cambria Math" panose="02040503050406030204" pitchFamily="18" charset="0"/>
                                    </a:rPr>
                                    <m:t>3</m:t>
                                  </m:r>
                                  <m:r>
                                    <a:rPr lang="en-GB" sz="1600" b="0" i="1" u="none" strike="noStrike" baseline="0" smtClean="0">
                                      <a:solidFill>
                                        <a:srgbClr val="000000"/>
                                      </a:solidFill>
                                      <a:effectLst/>
                                      <a:latin typeface="Cambria Math" panose="02040503050406030204" pitchFamily="18" charset="0"/>
                                    </a:rPr>
                                    <m:t>𝑝</m:t>
                                  </m:r>
                                  <m:r>
                                    <a:rPr lang="en-GB" sz="1600" b="0" i="1" u="none" strike="noStrike" baseline="0" smtClean="0">
                                      <a:solidFill>
                                        <a:srgbClr val="000000"/>
                                      </a:solidFill>
                                      <a:effectLst/>
                                      <a:latin typeface="Cambria Math" panose="02040503050406030204" pitchFamily="18" charset="0"/>
                                    </a:rPr>
                                    <m:t>+4</m:t>
                                  </m:r>
                                  <m:r>
                                    <a:rPr lang="en-GB" sz="1600" b="0" i="1" u="none" strike="noStrike" baseline="0" smtClean="0">
                                      <a:solidFill>
                                        <a:srgbClr val="000000"/>
                                      </a:solidFill>
                                      <a:effectLst/>
                                      <a:latin typeface="Cambria Math" panose="02040503050406030204" pitchFamily="18" charset="0"/>
                                    </a:rPr>
                                    <m:t>𝑏</m:t>
                                  </m:r>
                                </m:e>
                              </m:rad>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𝑏</m:t>
                                  </m:r>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𝑝</m:t>
                                  </m:r>
                                </m:e>
                              </m:rad>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d>
                                    <m:dPr>
                                      <m:ctrlPr>
                                        <a:rPr lang="en-GB" sz="1600" b="0" i="1" u="none" strike="noStrike" smtClean="0">
                                          <a:solidFill>
                                            <a:srgbClr val="000000"/>
                                          </a:solidFill>
                                          <a:effectLst/>
                                          <a:latin typeface="Cambria Math" panose="02040503050406030204" pitchFamily="18" charset="0"/>
                                        </a:rPr>
                                      </m:ctrlPr>
                                    </m:dPr>
                                    <m:e>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𝑏</m:t>
                                      </m:r>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𝑝</m:t>
                                      </m:r>
                                    </m:e>
                                  </m:d>
                                </m:e>
                                <m:sup>
                                  <m:r>
                                    <a:rPr lang="en-GB" sz="1600" b="0" i="1" u="none" strike="noStrike" smtClean="0">
                                      <a:solidFill>
                                        <a:srgbClr val="000000"/>
                                      </a:solidFill>
                                      <a:effectLst/>
                                      <a:latin typeface="Cambria Math" panose="02040503050406030204" pitchFamily="18" charset="0"/>
                                    </a:rPr>
                                    <m:t>2</m:t>
                                  </m:r>
                                </m:sup>
                              </m:sSup>
                            </m:oMath>
                          </a14:m>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𝑝</m:t>
                                  </m:r>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𝑏</m:t>
                                  </m:r>
                                </m:e>
                              </m:rad>
                            </m:oMath>
                          </a14:m>
                          <a:endParaRPr lang="en-GB" sz="1600" i="0" dirty="0">
                            <a:effectLst/>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87345577"/>
                  </p:ext>
                </p:extLst>
              </p:nvPr>
            </p:nvGraphicFramePr>
            <p:xfrm>
              <a:off x="698045" y="2408909"/>
              <a:ext cx="7747908" cy="177454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685" r="-100157" b="-1006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685" r="-157" b="-100685"/>
                          </a:stretch>
                        </a:blipFill>
                      </a:tcPr>
                    </a:tc>
                    <a:extLst>
                      <a:ext uri="{0D108BD9-81ED-4DB2-BD59-A6C34878D82A}">
                        <a16:rowId xmlns:a16="http://schemas.microsoft.com/office/drawing/2014/main" val="3841916587"/>
                      </a:ext>
                    </a:extLst>
                  </a:tr>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0685" r="-100157" b="-6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0685" r="-157" b="-685"/>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283578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3050988726"/>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13)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𝐺</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𝑇</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𝑟</m:t>
                                  </m:r>
                                </m:den>
                              </m:f>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3050988726"/>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431474002"/>
                  </p:ext>
                </p:extLst>
              </p:nvPr>
            </p:nvGraphicFramePr>
            <p:xfrm>
              <a:off x="698045" y="2408909"/>
              <a:ext cx="7747908" cy="179921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m:t>
                                  </m:r>
                                </m:num>
                                <m:den>
                                  <m:r>
                                    <a:rPr lang="en-GB" sz="1600" b="0" i="1" u="none" strike="noStrike" smtClean="0">
                                      <a:solidFill>
                                        <a:srgbClr val="000000"/>
                                      </a:solidFill>
                                      <a:effectLst/>
                                      <a:latin typeface="Cambria Math" panose="02040503050406030204" pitchFamily="18" charset="0"/>
                                    </a:rPr>
                                    <m:t>𝑇</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𝐺</m:t>
                                  </m:r>
                                </m:den>
                              </m:f>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𝑇</m:t>
                                  </m:r>
                                  <m:r>
                                    <a:rPr lang="en-GB" sz="1600" b="0" i="1" u="none" strike="noStrike" smtClean="0">
                                      <a:solidFill>
                                        <a:srgbClr val="000000"/>
                                      </a:solidFill>
                                      <a:effectLst/>
                                      <a:latin typeface="Cambria Math" panose="02040503050406030204" pitchFamily="18" charset="0"/>
                                    </a:rPr>
                                    <m:t>−1</m:t>
                                  </m:r>
                                </m:num>
                                <m:den>
                                  <m:r>
                                    <a:rPr lang="en-GB" sz="1600" b="0" i="1" u="none" strike="noStrike" smtClean="0">
                                      <a:solidFill>
                                        <a:srgbClr val="000000"/>
                                      </a:solidFill>
                                      <a:effectLst/>
                                      <a:latin typeface="Cambria Math" panose="02040503050406030204" pitchFamily="18" charset="0"/>
                                    </a:rPr>
                                    <m:t>𝐺</m:t>
                                  </m:r>
                                </m:den>
                              </m:f>
                            </m:oMath>
                          </a14:m>
                          <a:endParaRPr lang="en-GB" sz="1600" i="0" dirty="0">
                            <a:effectLst/>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m:t>
                                  </m:r>
                                </m:num>
                                <m:den>
                                  <m:r>
                                    <a:rPr lang="en-GB" sz="1600" b="0" i="1" u="none" strike="noStrike" smtClean="0">
                                      <a:solidFill>
                                        <a:srgbClr val="000000"/>
                                      </a:solidFill>
                                      <a:effectLst/>
                                      <a:latin typeface="Cambria Math" panose="02040503050406030204" pitchFamily="18" charset="0"/>
                                    </a:rPr>
                                    <m:t>𝑇</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𝐺</m:t>
                                  </m:r>
                                </m:den>
                              </m:f>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m:t>
                                  </m:r>
                                </m:num>
                                <m:den>
                                  <m:r>
                                    <a:rPr lang="en-GB" sz="1600" b="0" i="1" u="none" strike="noStrike" smtClean="0">
                                      <a:solidFill>
                                        <a:srgbClr val="000000"/>
                                      </a:solidFill>
                                      <a:effectLst/>
                                      <a:latin typeface="Cambria Math" panose="02040503050406030204" pitchFamily="18" charset="0"/>
                                    </a:rPr>
                                    <m:t>𝐺</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𝑇</m:t>
                                  </m:r>
                                </m:den>
                              </m:f>
                            </m:oMath>
                          </a14:m>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431474002"/>
                  </p:ext>
                </p:extLst>
              </p:nvPr>
            </p:nvGraphicFramePr>
            <p:xfrm>
              <a:off x="698045" y="2408909"/>
              <a:ext cx="7747908" cy="179921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9960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676" r="-100157" b="-10067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676" r="-157" b="-100676"/>
                          </a:stretch>
                        </a:blipFill>
                      </a:tcPr>
                    </a:tc>
                    <a:extLst>
                      <a:ext uri="{0D108BD9-81ED-4DB2-BD59-A6C34878D82A}">
                        <a16:rowId xmlns:a16="http://schemas.microsoft.com/office/drawing/2014/main" val="3841916587"/>
                      </a:ext>
                    </a:extLst>
                  </a:tr>
                  <a:tr h="89960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0676" r="-100157" b="-67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0676" r="-157" b="-676"/>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8697031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379618740"/>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14)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𝑅</m:t>
                              </m:r>
                            </m:oMath>
                          </a14:m>
                          <a:r>
                            <a:rPr lang="en-GB" sz="1600" b="0" u="none" strike="noStrike" cap="none" dirty="0">
                              <a:solidFill>
                                <a:schemeClr val="dk1"/>
                              </a:solidFill>
                              <a:latin typeface="Nunito Sans"/>
                              <a:ea typeface="Nunito Sans"/>
                              <a:cs typeface="Nunito Sans"/>
                              <a:sym typeface="Nunito Sans"/>
                            </a:rPr>
                            <a:t> the subject of the formula:</a:t>
                          </a:r>
                          <a:endParaRPr lang="en-GB"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200" b="0" u="none" strike="noStrike" cap="none" dirty="0">
                              <a:solidFill>
                                <a:schemeClr val="dk1"/>
                              </a:solidFill>
                              <a:latin typeface="Nunito Sans"/>
                              <a:ea typeface="Nunito Sans"/>
                              <a:cs typeface="Nunito Sans"/>
                              <a:sym typeface="Nunito Sans"/>
                            </a:rPr>
                            <a:t>           </a:t>
                          </a:r>
                          <a:r>
                            <a:rPr lang="en-GB" sz="2300" b="0" u="none" strike="noStrike" cap="none" dirty="0">
                              <a:solidFill>
                                <a:schemeClr val="dk1"/>
                              </a:solidFill>
                              <a:latin typeface="Nunito Sans"/>
                              <a:ea typeface="Nunito Sans"/>
                              <a:cs typeface="Nunito Sans"/>
                              <a:sym typeface="Nunito Sans"/>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𝑃</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𝑄</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𝑅</m:t>
                                  </m:r>
                                </m:den>
                              </m:f>
                            </m:oMath>
                          </a14:m>
                          <a:endParaRPr lang="en-GB" sz="23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379618740"/>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897356111"/>
                  </p:ext>
                </p:extLst>
              </p:nvPr>
            </p:nvGraphicFramePr>
            <p:xfrm>
              <a:off x="698045" y="2408909"/>
              <a:ext cx="7747908" cy="1813862"/>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𝑅</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𝑃𝑄</m:t>
                                  </m:r>
                                </m:num>
                                <m:den>
                                  <m:r>
                                    <a:rPr lang="en-GB" sz="1600" b="0" i="1" u="none" strike="noStrike" smtClean="0">
                                      <a:solidFill>
                                        <a:srgbClr val="000000"/>
                                      </a:solidFill>
                                      <a:effectLst/>
                                      <a:latin typeface="Cambria Math" panose="02040503050406030204" pitchFamily="18" charset="0"/>
                                    </a:rPr>
                                    <m:t>𝑄</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𝑃</m:t>
                                  </m:r>
                                </m:den>
                              </m:f>
                            </m:oMath>
                          </a14:m>
                          <a:endParaRPr lang="en-GB" i="0" dirty="0">
                            <a:effectLst/>
                          </a:endParaRPr>
                        </a:p>
                        <a:p>
                          <a:pPr fontAlgn="t"/>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𝑅</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𝑃</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𝑄</m:t>
                                  </m:r>
                                </m:num>
                                <m:den>
                                  <m:r>
                                    <a:rPr lang="en-GB" sz="1600" b="0" i="1" u="none" strike="noStrike" smtClean="0">
                                      <a:solidFill>
                                        <a:srgbClr val="000000"/>
                                      </a:solidFill>
                                      <a:effectLst/>
                                      <a:latin typeface="Cambria Math" panose="02040503050406030204" pitchFamily="18" charset="0"/>
                                    </a:rPr>
                                    <m:t>𝑄𝑃</m:t>
                                  </m:r>
                                </m:den>
                              </m:f>
                            </m:oMath>
                          </a14:m>
                          <a:endParaRPr lang="en-GB" sz="1600" i="0" dirty="0">
                            <a:effectLst/>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400" b="0" i="1" u="none" strike="noStrike" smtClean="0">
                                  <a:solidFill>
                                    <a:srgbClr val="000000"/>
                                  </a:solidFill>
                                  <a:effectLst/>
                                  <a:latin typeface="Cambria Math" panose="02040503050406030204" pitchFamily="18" charset="0"/>
                                </a:rPr>
                                <m:t>𝑅</m:t>
                              </m:r>
                              <m:r>
                                <a:rPr lang="en-GB" sz="1400" b="0" i="1" u="none" strike="noStrike" smtClean="0">
                                  <a:solidFill>
                                    <a:srgbClr val="000000"/>
                                  </a:solidFill>
                                  <a:effectLst/>
                                  <a:latin typeface="Cambria Math" panose="02040503050406030204" pitchFamily="18" charset="0"/>
                                </a:rPr>
                                <m:t>=</m:t>
                              </m:r>
                              <m:f>
                                <m:fPr>
                                  <m:ctrlPr>
                                    <a:rPr lang="en-GB" sz="1400" b="0" i="1" u="none" strike="noStrike" smtClean="0">
                                      <a:solidFill>
                                        <a:srgbClr val="000000"/>
                                      </a:solidFill>
                                      <a:effectLst/>
                                      <a:latin typeface="Cambria Math" panose="02040503050406030204" pitchFamily="18" charset="0"/>
                                    </a:rPr>
                                  </m:ctrlPr>
                                </m:fPr>
                                <m:num>
                                  <m:r>
                                    <a:rPr lang="en-GB" sz="1400" b="0" i="1" u="none" strike="noStrike" smtClean="0">
                                      <a:solidFill>
                                        <a:srgbClr val="000000"/>
                                      </a:solidFill>
                                      <a:effectLst/>
                                      <a:latin typeface="Cambria Math" panose="02040503050406030204" pitchFamily="18" charset="0"/>
                                    </a:rPr>
                                    <m:t>𝑃𝑄</m:t>
                                  </m:r>
                                </m:num>
                                <m:den>
                                  <m:r>
                                    <a:rPr lang="en-GB" sz="1400" b="0" i="1" u="none" strike="noStrike" smtClean="0">
                                      <a:solidFill>
                                        <a:srgbClr val="000000"/>
                                      </a:solidFill>
                                      <a:effectLst/>
                                      <a:latin typeface="Cambria Math" panose="02040503050406030204" pitchFamily="18" charset="0"/>
                                    </a:rPr>
                                    <m:t>𝑄</m:t>
                                  </m:r>
                                  <m:r>
                                    <a:rPr lang="en-GB" sz="1400" b="0" i="1" u="none" strike="noStrike" smtClean="0">
                                      <a:solidFill>
                                        <a:srgbClr val="000000"/>
                                      </a:solidFill>
                                      <a:effectLst/>
                                      <a:latin typeface="Cambria Math" panose="02040503050406030204" pitchFamily="18" charset="0"/>
                                    </a:rPr>
                                    <m:t>−</m:t>
                                  </m:r>
                                  <m:r>
                                    <a:rPr lang="en-GB" sz="1400" b="0" i="1" u="none" strike="noStrike" smtClean="0">
                                      <a:solidFill>
                                        <a:srgbClr val="000000"/>
                                      </a:solidFill>
                                      <a:effectLst/>
                                      <a:latin typeface="Cambria Math" panose="02040503050406030204" pitchFamily="18" charset="0"/>
                                    </a:rPr>
                                    <m:t>𝑃</m:t>
                                  </m:r>
                                </m:den>
                              </m:f>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𝑅</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𝑃𝑄</m:t>
                                  </m:r>
                                </m:num>
                                <m:den>
                                  <m:r>
                                    <a:rPr lang="en-GB" sz="1600" b="0" i="1" u="none" strike="noStrike" smtClean="0">
                                      <a:solidFill>
                                        <a:srgbClr val="000000"/>
                                      </a:solidFill>
                                      <a:effectLst/>
                                      <a:latin typeface="Cambria Math" panose="02040503050406030204" pitchFamily="18" charset="0"/>
                                    </a:rPr>
                                    <m:t>𝑃</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𝑄</m:t>
                                  </m:r>
                                </m:den>
                              </m:f>
                            </m:oMath>
                          </a14:m>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897356111"/>
                  </p:ext>
                </p:extLst>
              </p:nvPr>
            </p:nvGraphicFramePr>
            <p:xfrm>
              <a:off x="698045" y="2408909"/>
              <a:ext cx="7747908" cy="1813862"/>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92659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658" r="-100157" b="-96711"/>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658" r="-157" b="-96711"/>
                          </a:stretch>
                        </a:blipFill>
                      </a:tcPr>
                    </a:tc>
                    <a:extLst>
                      <a:ext uri="{0D108BD9-81ED-4DB2-BD59-A6C34878D82A}">
                        <a16:rowId xmlns:a16="http://schemas.microsoft.com/office/drawing/2014/main" val="3841916587"/>
                      </a:ext>
                    </a:extLst>
                  </a:tr>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4795" r="-100157" b="-6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4795" r="-157" b="-685"/>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50157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789689496"/>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15)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𝑦</m:t>
                              </m:r>
                              <m:d>
                                <m:dPr>
                                  <m:ctrlPr>
                                    <a:rPr lang="en-GB" sz="2300" b="0" i="1" u="none" strike="noStrike" cap="none" smtClean="0">
                                      <a:solidFill>
                                        <a:schemeClr val="dk1"/>
                                      </a:solidFill>
                                      <a:latin typeface="Cambria Math" panose="02040503050406030204" pitchFamily="18" charset="0"/>
                                      <a:ea typeface="Times New Roman"/>
                                      <a:cs typeface="Times New Roman"/>
                                      <a:sym typeface="Times New Roman"/>
                                    </a:rPr>
                                  </m:ctrlPr>
                                </m:dPr>
                                <m:e>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+3</m:t>
                                  </m:r>
                                </m:e>
                              </m:d>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=3(6−2</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789689496"/>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48557672"/>
                  </p:ext>
                </p:extLst>
              </p:nvPr>
            </p:nvGraphicFramePr>
            <p:xfrm>
              <a:off x="698045" y="2408909"/>
              <a:ext cx="7747908" cy="185407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18+3</m:t>
                                  </m:r>
                                  <m:r>
                                    <a:rPr lang="en-GB" sz="1600" b="0" i="1" u="none" strike="noStrike" smtClean="0">
                                      <a:solidFill>
                                        <a:srgbClr val="000000"/>
                                      </a:solidFill>
                                      <a:effectLst/>
                                      <a:latin typeface="Cambria Math" panose="02040503050406030204" pitchFamily="18" charset="0"/>
                                    </a:rPr>
                                    <m:t>𝑦</m:t>
                                  </m:r>
                                </m:num>
                                <m:den>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−6</m:t>
                                  </m:r>
                                </m:den>
                              </m:f>
                            </m:oMath>
                          </a14:m>
                          <a:endParaRPr lang="en-GB" i="0" dirty="0">
                            <a:effectLst/>
                          </a:endParaRPr>
                        </a:p>
                        <a:p>
                          <a:pPr fontAlgn="t"/>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18+3</m:t>
                                  </m:r>
                                  <m:r>
                                    <a:rPr lang="en-GB" sz="1600" b="0" i="1" u="none" strike="noStrike" smtClean="0">
                                      <a:solidFill>
                                        <a:srgbClr val="000000"/>
                                      </a:solidFill>
                                      <a:effectLst/>
                                      <a:latin typeface="Cambria Math" panose="02040503050406030204" pitchFamily="18" charset="0"/>
                                    </a:rPr>
                                    <m:t>𝑦</m:t>
                                  </m:r>
                                </m:num>
                                <m:den>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+6</m:t>
                                  </m:r>
                                </m:den>
                              </m:f>
                            </m:oMath>
                          </a14:m>
                          <a:endParaRPr lang="en-GB" sz="1600" i="0" dirty="0">
                            <a:effectLst/>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18−3</m:t>
                                  </m:r>
                                  <m:r>
                                    <a:rPr lang="en-GB" sz="1600" b="0" i="1" u="none" strike="noStrike" smtClean="0">
                                      <a:solidFill>
                                        <a:srgbClr val="000000"/>
                                      </a:solidFill>
                                      <a:effectLst/>
                                      <a:latin typeface="Cambria Math" panose="02040503050406030204" pitchFamily="18" charset="0"/>
                                    </a:rPr>
                                    <m:t>𝑦</m:t>
                                  </m:r>
                                </m:num>
                                <m:den>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−6</m:t>
                                  </m:r>
                                </m:den>
                              </m:f>
                            </m:oMath>
                          </a14:m>
                          <a:endParaRPr lang="en-GB" i="0" dirty="0">
                            <a:effectLst/>
                          </a:endParaRPr>
                        </a:p>
                        <a:p>
                          <a:pPr fontAlgn="t"/>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a:t>
                          </a:r>
                          <a:r>
                            <a:rPr lang="en-GB" sz="1600" b="0" i="0" u="none" strike="noStrike" baseline="0" dirty="0">
                              <a:solidFill>
                                <a:srgbClr val="000000"/>
                              </a:solidFill>
                              <a:effectLst/>
                              <a:latin typeface="Nunito" pitchFamily="2" charset="0"/>
                            </a:rPr>
                            <a:t> </a:t>
                          </a:r>
                          <a14:m>
                            <m:oMath xmlns:m="http://schemas.openxmlformats.org/officeDocument/2006/math">
                              <m:r>
                                <a:rPr lang="en-GB" sz="1600" b="0" i="1" u="none" strike="noStrike" baseline="0" smtClean="0">
                                  <a:solidFill>
                                    <a:srgbClr val="000000"/>
                                  </a:solidFill>
                                  <a:effectLst/>
                                  <a:latin typeface="Cambria Math" panose="02040503050406030204" pitchFamily="18" charset="0"/>
                                </a:rPr>
                                <m:t>𝑥</m:t>
                              </m:r>
                              <m:r>
                                <a:rPr lang="en-GB" sz="1600" b="0" i="1" u="none" strike="noStrike" baseline="0" smtClean="0">
                                  <a:solidFill>
                                    <a:srgbClr val="000000"/>
                                  </a:solidFill>
                                  <a:effectLst/>
                                  <a:latin typeface="Cambria Math" panose="02040503050406030204" pitchFamily="18" charset="0"/>
                                </a:rPr>
                                <m:t>=</m:t>
                              </m:r>
                              <m:f>
                                <m:fPr>
                                  <m:ctrlPr>
                                    <a:rPr lang="en-GB" sz="1600" b="0" i="1" u="none" strike="noStrike" baseline="0" smtClean="0">
                                      <a:solidFill>
                                        <a:srgbClr val="000000"/>
                                      </a:solidFill>
                                      <a:effectLst/>
                                      <a:latin typeface="Cambria Math" panose="02040503050406030204" pitchFamily="18" charset="0"/>
                                    </a:rPr>
                                  </m:ctrlPr>
                                </m:fPr>
                                <m:num>
                                  <m:r>
                                    <a:rPr lang="en-GB" sz="1600" b="0" i="1" u="none" strike="noStrike" baseline="0" smtClean="0">
                                      <a:solidFill>
                                        <a:srgbClr val="000000"/>
                                      </a:solidFill>
                                      <a:effectLst/>
                                      <a:latin typeface="Cambria Math" panose="02040503050406030204" pitchFamily="18" charset="0"/>
                                    </a:rPr>
                                    <m:t>18−3</m:t>
                                  </m:r>
                                  <m:r>
                                    <a:rPr lang="en-GB" sz="1600" b="0" i="1" u="none" strike="noStrike" baseline="0" smtClean="0">
                                      <a:solidFill>
                                        <a:srgbClr val="000000"/>
                                      </a:solidFill>
                                      <a:effectLst/>
                                      <a:latin typeface="Cambria Math" panose="02040503050406030204" pitchFamily="18" charset="0"/>
                                    </a:rPr>
                                    <m:t>𝑦</m:t>
                                  </m:r>
                                </m:num>
                                <m:den>
                                  <m:r>
                                    <a:rPr lang="en-GB" sz="1600" b="0" i="1" u="none" strike="noStrike" baseline="0" smtClean="0">
                                      <a:solidFill>
                                        <a:srgbClr val="000000"/>
                                      </a:solidFill>
                                      <a:effectLst/>
                                      <a:latin typeface="Cambria Math" panose="02040503050406030204" pitchFamily="18" charset="0"/>
                                    </a:rPr>
                                    <m:t>𝑦</m:t>
                                  </m:r>
                                  <m:r>
                                    <a:rPr lang="en-GB" sz="1600" b="0" i="1" u="none" strike="noStrike" baseline="0" smtClean="0">
                                      <a:solidFill>
                                        <a:srgbClr val="000000"/>
                                      </a:solidFill>
                                      <a:effectLst/>
                                      <a:latin typeface="Cambria Math" panose="02040503050406030204" pitchFamily="18" charset="0"/>
                                    </a:rPr>
                                    <m:t>+6</m:t>
                                  </m:r>
                                </m:den>
                              </m:f>
                            </m:oMath>
                          </a14:m>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48557672"/>
                  </p:ext>
                </p:extLst>
              </p:nvPr>
            </p:nvGraphicFramePr>
            <p:xfrm>
              <a:off x="698045" y="2408909"/>
              <a:ext cx="7747908" cy="185407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927037">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654" r="-100157" b="-10000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654" r="-157" b="-100000"/>
                          </a:stretch>
                        </a:blipFill>
                      </a:tcPr>
                    </a:tc>
                    <a:extLst>
                      <a:ext uri="{0D108BD9-81ED-4DB2-BD59-A6C34878D82A}">
                        <a16:rowId xmlns:a16="http://schemas.microsoft.com/office/drawing/2014/main" val="3841916587"/>
                      </a:ext>
                    </a:extLst>
                  </a:tr>
                  <a:tr h="927037">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1316" r="-100157" b="-658"/>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1316" r="-157" b="-658"/>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2354394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69727057"/>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16)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𝑦</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𝑓</m:t>
                                  </m:r>
                                </m:num>
                                <m:den>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den>
                              </m:f>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69727057"/>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841929709"/>
                  </p:ext>
                </p:extLst>
              </p:nvPr>
            </p:nvGraphicFramePr>
            <p:xfrm>
              <a:off x="698045" y="2408909"/>
              <a:ext cx="7747908" cy="208242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𝑓</m:t>
                                  </m:r>
                                </m:num>
                                <m:den>
                                  <m:r>
                                    <a:rPr lang="en-GB" sz="1600" b="0" i="1" u="none" strike="noStrike" smtClean="0">
                                      <a:solidFill>
                                        <a:srgbClr val="000000"/>
                                      </a:solidFill>
                                      <a:effectLst/>
                                      <a:latin typeface="Cambria Math" panose="02040503050406030204" pitchFamily="18" charset="0"/>
                                    </a:rPr>
                                    <m:t>5</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−4</m:t>
                                  </m:r>
                                </m:den>
                              </m:f>
                            </m:oMath>
                          </a14:m>
                          <a:endParaRPr lang="en-GB" i="0"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𝑓</m:t>
                                  </m:r>
                                </m:num>
                                <m:den>
                                  <m:r>
                                    <a:rPr lang="en-GB" sz="1600" b="0" i="1" u="none" strike="noStrike" smtClean="0">
                                      <a:solidFill>
                                        <a:srgbClr val="000000"/>
                                      </a:solidFill>
                                      <a:effectLst/>
                                      <a:latin typeface="Cambria Math" panose="02040503050406030204" pitchFamily="18" charset="0"/>
                                    </a:rPr>
                                    <m:t>4−5</m:t>
                                  </m:r>
                                  <m:r>
                                    <a:rPr lang="en-GB" sz="1600" b="0" i="1" u="none" strike="noStrike" smtClean="0">
                                      <a:solidFill>
                                        <a:srgbClr val="000000"/>
                                      </a:solidFill>
                                      <a:effectLst/>
                                      <a:latin typeface="Cambria Math" panose="02040503050406030204" pitchFamily="18" charset="0"/>
                                    </a:rPr>
                                    <m:t>𝑦</m:t>
                                  </m:r>
                                </m:den>
                              </m:f>
                            </m:oMath>
                          </a14:m>
                          <a:endParaRPr lang="en-GB" sz="1600" i="0" dirty="0">
                            <a:effectLst/>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𝑓</m:t>
                                  </m:r>
                                </m:num>
                                <m:den>
                                  <m:r>
                                    <a:rPr lang="en-GB" sz="1600" b="0" i="1" u="none" strike="noStrike" smtClean="0">
                                      <a:solidFill>
                                        <a:srgbClr val="000000"/>
                                      </a:solidFill>
                                      <a:effectLst/>
                                      <a:latin typeface="Cambria Math" panose="02040503050406030204" pitchFamily="18" charset="0"/>
                                    </a:rPr>
                                    <m:t>5</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+4</m:t>
                                  </m:r>
                                </m:den>
                              </m:f>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𝑓</m:t>
                                  </m:r>
                                </m:num>
                                <m:den>
                                  <m:r>
                                    <a:rPr lang="en-GB" sz="1600" b="0" i="1" u="none" strike="noStrike" smtClean="0">
                                      <a:solidFill>
                                        <a:srgbClr val="000000"/>
                                      </a:solidFill>
                                      <a:effectLst/>
                                      <a:latin typeface="Cambria Math" panose="02040503050406030204" pitchFamily="18" charset="0"/>
                                    </a:rPr>
                                    <m:t>5</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+4</m:t>
                                  </m:r>
                                </m:den>
                              </m:f>
                            </m:oMath>
                          </a14:m>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841929709"/>
                  </p:ext>
                </p:extLst>
              </p:nvPr>
            </p:nvGraphicFramePr>
            <p:xfrm>
              <a:off x="698045" y="2408909"/>
              <a:ext cx="7747908" cy="208242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4789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529" r="-100157" b="-81481"/>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529" r="-157" b="-81481"/>
                          </a:stretch>
                        </a:blipFill>
                      </a:tcPr>
                    </a:tc>
                    <a:extLst>
                      <a:ext uri="{0D108BD9-81ED-4DB2-BD59-A6C34878D82A}">
                        <a16:rowId xmlns:a16="http://schemas.microsoft.com/office/drawing/2014/main" val="3841916587"/>
                      </a:ext>
                    </a:extLst>
                  </a:tr>
                  <a:tr h="93453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24183" r="-100157" b="-654"/>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24183" r="-157" b="-654"/>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297147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72413" y="898072"/>
            <a:ext cx="4669686" cy="4781725"/>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At Third Space Learning our tutors use them before and after online tutoring sessions to identify gaps and track progress. </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dirty="0">
                <a:solidFill>
                  <a:srgbClr val="1C1C1C"/>
                </a:solidFill>
                <a:effectLst/>
                <a:latin typeface="Nunito Sans" pitchFamily="2" charset="0"/>
              </a:rPr>
              <a:t>rearranging formulae</a:t>
            </a:r>
            <a:r>
              <a:rPr lang="en-US" sz="1200" b="1" strike="noStrike" dirty="0">
                <a:solidFill>
                  <a:srgbClr val="1C1C1C"/>
                </a:solidFill>
                <a:effectLst/>
                <a:latin typeface="Nunito Sans" pitchFamily="2" charset="0"/>
              </a:rPr>
              <a:t>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They are low stakes and support students developing metacognition around how their learning is progressing and what they need to do to improve further.</a:t>
            </a:r>
            <a:br>
              <a:rPr lang="en-US" sz="1600" dirty="0">
                <a:latin typeface="Nunito Sans" pitchFamily="2" charset="0"/>
              </a:rPr>
            </a:br>
            <a:endParaRPr lang="en-US" sz="1200" b="0" i="0" u="none" strike="noStrike" cap="none" dirty="0">
              <a:solidFill>
                <a:srgbClr val="1C1C1C"/>
              </a:solidFill>
              <a:latin typeface="Nunito Sans" pitchFamily="2" charset="0"/>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pitchFamily="2" charset="0"/>
                <a:ea typeface="Nunito Sans"/>
                <a:cs typeface="Nunito Sans"/>
                <a:sym typeface="Nunito Sans"/>
              </a:rPr>
              <a:t>At Third Space Learning, we use diagnostic questions before and after online tutoring sessions to identify gaps and track progress, an example of this is shown on the right.</a:t>
            </a:r>
            <a:endParaRPr dirty="0">
              <a:latin typeface="Nunito Sans" pitchFamily="2" charset="0"/>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3933686456"/>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17)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𝑒</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ea typeface="Times New Roman"/>
                                      <a:cs typeface="Times New Roman"/>
                                      <a:sym typeface="Times New Roman"/>
                                    </a:rPr>
                                  </m:ctrlPr>
                                </m:fPr>
                                <m:num>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𝑞</m:t>
                                  </m:r>
                                </m:num>
                                <m:den>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3</m:t>
                                  </m:r>
                                </m:den>
                              </m:f>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6−2</m:t>
                                  </m:r>
                                  <m:r>
                                    <a:rPr lang="en-GB" sz="2300" b="0" i="1" u="none" strike="noStrike" cap="none" smtClean="0">
                                      <a:solidFill>
                                        <a:schemeClr val="dk1"/>
                                      </a:solidFill>
                                      <a:latin typeface="Cambria Math" panose="02040503050406030204" pitchFamily="18" charset="0"/>
                                      <a:cs typeface="Times New Roman"/>
                                      <a:sym typeface="Times New Roman"/>
                                    </a:rPr>
                                    <m:t>𝑒</m:t>
                                  </m:r>
                                </m:num>
                                <m:den>
                                  <m:r>
                                    <a:rPr lang="en-GB" sz="2300" b="0" i="1" u="none" strike="noStrike" cap="none" smtClean="0">
                                      <a:solidFill>
                                        <a:schemeClr val="dk1"/>
                                      </a:solidFill>
                                      <a:latin typeface="Cambria Math" panose="02040503050406030204" pitchFamily="18" charset="0"/>
                                      <a:cs typeface="Times New Roman"/>
                                      <a:sym typeface="Times New Roman"/>
                                    </a:rPr>
                                    <m:t>𝑒</m:t>
                                  </m:r>
                                  <m:r>
                                    <a:rPr lang="en-GB" sz="2300" b="0" i="1" u="none" strike="noStrike" cap="none" smtClean="0">
                                      <a:solidFill>
                                        <a:schemeClr val="dk1"/>
                                      </a:solidFill>
                                      <a:latin typeface="Cambria Math" panose="02040503050406030204" pitchFamily="18" charset="0"/>
                                      <a:cs typeface="Times New Roman"/>
                                      <a:sym typeface="Times New Roman"/>
                                    </a:rPr>
                                    <m:t>+1</m:t>
                                  </m:r>
                                </m:den>
                              </m:f>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3933686456"/>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08455731"/>
                  </p:ext>
                </p:extLst>
              </p:nvPr>
            </p:nvGraphicFramePr>
            <p:xfrm>
              <a:off x="698045" y="2408909"/>
              <a:ext cx="7747908" cy="206654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𝑒</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m:t>
                                  </m:r>
                                  <m:r>
                                    <a:rPr lang="en-GB" sz="1600" b="0" i="1" u="none" strike="noStrike" smtClean="0">
                                      <a:solidFill>
                                        <a:srgbClr val="000000"/>
                                      </a:solidFill>
                                      <a:effectLst/>
                                      <a:latin typeface="Cambria Math" panose="02040503050406030204" pitchFamily="18" charset="0"/>
                                    </a:rPr>
                                    <m:t>𝑞</m:t>
                                  </m:r>
                                </m:num>
                                <m:den>
                                  <m:r>
                                    <a:rPr lang="en-GB" sz="1600" b="0" i="1" u="none" strike="noStrike" smtClean="0">
                                      <a:solidFill>
                                        <a:srgbClr val="000000"/>
                                      </a:solidFill>
                                      <a:effectLst/>
                                      <a:latin typeface="Cambria Math" panose="02040503050406030204" pitchFamily="18" charset="0"/>
                                    </a:rPr>
                                    <m:t>𝑞</m:t>
                                  </m:r>
                                  <m:r>
                                    <a:rPr lang="en-GB" sz="1600" b="0" i="1" u="none" strike="noStrike" smtClean="0">
                                      <a:solidFill>
                                        <a:srgbClr val="000000"/>
                                      </a:solidFill>
                                      <a:effectLst/>
                                      <a:latin typeface="Cambria Math" panose="02040503050406030204" pitchFamily="18" charset="0"/>
                                    </a:rPr>
                                    <m:t>−6</m:t>
                                  </m:r>
                                </m:den>
                              </m:f>
                            </m:oMath>
                          </a14:m>
                          <a:endParaRPr lang="en-GB" i="0"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𝑒</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m:t>
                                  </m:r>
                                  <m:r>
                                    <a:rPr lang="en-GB" sz="1600" b="0" i="1" u="none" strike="noStrike" smtClean="0">
                                      <a:solidFill>
                                        <a:srgbClr val="000000"/>
                                      </a:solidFill>
                                      <a:effectLst/>
                                      <a:latin typeface="Cambria Math" panose="02040503050406030204" pitchFamily="18" charset="0"/>
                                    </a:rPr>
                                    <m:t>𝑞</m:t>
                                  </m:r>
                                </m:num>
                                <m:den>
                                  <m:r>
                                    <a:rPr lang="en-GB" sz="1600" b="0" i="1" u="none" strike="noStrike" smtClean="0">
                                      <a:solidFill>
                                        <a:srgbClr val="000000"/>
                                      </a:solidFill>
                                      <a:effectLst/>
                                      <a:latin typeface="Cambria Math" panose="02040503050406030204" pitchFamily="18" charset="0"/>
                                    </a:rPr>
                                    <m:t>𝑞</m:t>
                                  </m:r>
                                  <m:r>
                                    <a:rPr lang="en-GB" sz="1600" b="0" i="1" u="none" strike="noStrike" smtClean="0">
                                      <a:solidFill>
                                        <a:srgbClr val="000000"/>
                                      </a:solidFill>
                                      <a:effectLst/>
                                      <a:latin typeface="Cambria Math" panose="02040503050406030204" pitchFamily="18" charset="0"/>
                                    </a:rPr>
                                    <m:t>+6</m:t>
                                  </m:r>
                                </m:den>
                              </m:f>
                            </m:oMath>
                          </a14:m>
                          <a:endParaRPr lang="en-GB" sz="1600" i="0" dirty="0">
                            <a:effectLst/>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𝑒</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m:t>
                                  </m:r>
                                  <m:r>
                                    <a:rPr lang="en-GB" sz="1600" b="0" i="1" u="none" strike="noStrike" smtClean="0">
                                      <a:solidFill>
                                        <a:srgbClr val="000000"/>
                                      </a:solidFill>
                                      <a:effectLst/>
                                      <a:latin typeface="Cambria Math" panose="02040503050406030204" pitchFamily="18" charset="0"/>
                                    </a:rPr>
                                    <m:t>𝑞</m:t>
                                  </m:r>
                                </m:num>
                                <m:den>
                                  <m:r>
                                    <a:rPr lang="en-GB" sz="1600" b="0" i="1" u="none" strike="noStrike" smtClean="0">
                                      <a:solidFill>
                                        <a:srgbClr val="000000"/>
                                      </a:solidFill>
                                      <a:effectLst/>
                                      <a:latin typeface="Cambria Math" panose="02040503050406030204" pitchFamily="18" charset="0"/>
                                    </a:rPr>
                                    <m:t>𝑞</m:t>
                                  </m:r>
                                  <m:r>
                                    <a:rPr lang="en-GB" sz="1600" b="0" i="1" u="none" strike="noStrike" smtClean="0">
                                      <a:solidFill>
                                        <a:srgbClr val="000000"/>
                                      </a:solidFill>
                                      <a:effectLst/>
                                      <a:latin typeface="Cambria Math" panose="02040503050406030204" pitchFamily="18" charset="0"/>
                                    </a:rPr>
                                    <m:t>+6</m:t>
                                  </m:r>
                                </m:den>
                              </m:f>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𝑒</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m:t>
                                  </m:r>
                                  <m:r>
                                    <a:rPr lang="en-GB" sz="1600" b="0" i="1" u="none" strike="noStrike" smtClean="0">
                                      <a:solidFill>
                                        <a:srgbClr val="000000"/>
                                      </a:solidFill>
                                      <a:effectLst/>
                                      <a:latin typeface="Cambria Math" panose="02040503050406030204" pitchFamily="18" charset="0"/>
                                    </a:rPr>
                                    <m:t>𝑞</m:t>
                                  </m:r>
                                </m:num>
                                <m:den>
                                  <m:r>
                                    <a:rPr lang="en-GB" sz="1600" b="0" i="1" u="none" strike="noStrike" smtClean="0">
                                      <a:solidFill>
                                        <a:srgbClr val="000000"/>
                                      </a:solidFill>
                                      <a:effectLst/>
                                      <a:latin typeface="Cambria Math" panose="02040503050406030204" pitchFamily="18" charset="0"/>
                                    </a:rPr>
                                    <m:t>6</m:t>
                                  </m:r>
                                </m:den>
                              </m:f>
                            </m:oMath>
                          </a14:m>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08455731"/>
                  </p:ext>
                </p:extLst>
              </p:nvPr>
            </p:nvGraphicFramePr>
            <p:xfrm>
              <a:off x="698045" y="2408909"/>
              <a:ext cx="7747908" cy="206654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3995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532" r="-100157" b="-81383"/>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532" r="-157" b="-81383"/>
                          </a:stretch>
                        </a:blipFill>
                      </a:tcPr>
                    </a:tc>
                    <a:extLst>
                      <a:ext uri="{0D108BD9-81ED-4DB2-BD59-A6C34878D82A}">
                        <a16:rowId xmlns:a16="http://schemas.microsoft.com/office/drawing/2014/main" val="3841916587"/>
                      </a:ext>
                    </a:extLst>
                  </a:tr>
                  <a:tr h="92659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24342" r="-100157" b="-658"/>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24342" r="-157" b="-658"/>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2154324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1914684974"/>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469900" marR="0" lvl="0" indent="-342900" algn="l" defTabSz="914400" rtl="0" eaLnBrk="1" fontAlgn="auto" latinLnBrk="0" hangingPunct="1">
                            <a:lnSpc>
                              <a:spcPct val="100000"/>
                            </a:lnSpc>
                            <a:spcBef>
                              <a:spcPts val="0"/>
                            </a:spcBef>
                            <a:spcAft>
                              <a:spcPts val="0"/>
                            </a:spcAft>
                            <a:buClr>
                              <a:schemeClr val="dk1"/>
                            </a:buClr>
                            <a:buSzPts val="1600"/>
                            <a:buFont typeface="+mj-lt"/>
                            <a:buAutoNum type="arabicParenR" startAt="18"/>
                            <a:tabLst/>
                            <a:defRPr/>
                          </a:pPr>
                          <a:r>
                            <a:rPr lang="en-US" sz="1600" b="0" u="none" strike="noStrike" cap="none"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𝐶</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US" sz="1200" b="0" u="none" strike="noStrike" cap="none"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𝐴</m:t>
                              </m:r>
                              <m:r>
                                <a:rPr lang="en-GB" sz="23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2</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𝑎𝑏</m:t>
                              </m:r>
                              <m:func>
                                <m:func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uncPr>
                                <m:fName>
                                  <m:r>
                                    <m:rPr>
                                      <m:sty m:val="p"/>
                                    </m:rPr>
                                    <a:rPr lang="en-GB" sz="2300" b="0" i="0" u="none" strike="noStrike" cap="none" smtClean="0">
                                      <a:solidFill>
                                        <a:schemeClr val="dk1"/>
                                      </a:solidFill>
                                      <a:latin typeface="Cambria Math" panose="02040503050406030204" pitchFamily="18" charset="0"/>
                                      <a:ea typeface="Nunito Sans"/>
                                      <a:cs typeface="Nunito Sans"/>
                                      <a:sym typeface="Nunito Sans"/>
                                    </a:rPr>
                                    <m:t>sin</m:t>
                                  </m:r>
                                </m:fName>
                                <m:e>
                                  <m:r>
                                    <a:rPr lang="en-GB" sz="2300" b="0" i="1" u="none" strike="noStrike" cap="none" smtClean="0">
                                      <a:solidFill>
                                        <a:schemeClr val="dk1"/>
                                      </a:solidFill>
                                      <a:latin typeface="Cambria Math" panose="02040503050406030204" pitchFamily="18" charset="0"/>
                                      <a:ea typeface="Nunito Sans"/>
                                      <a:cs typeface="Nunito Sans"/>
                                      <a:sym typeface="Nunito Sans"/>
                                    </a:rPr>
                                    <m:t>𝐶</m:t>
                                  </m:r>
                                </m:e>
                              </m:func>
                            </m:oMath>
                          </a14:m>
                          <a:endParaRPr lang="en-US" sz="23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1914684974"/>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3167"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428903761"/>
                  </p:ext>
                </p:extLst>
              </p:nvPr>
            </p:nvGraphicFramePr>
            <p:xfrm>
              <a:off x="698045" y="2408909"/>
              <a:ext cx="7747908" cy="2019285"/>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unc>
                                <m:funcPr>
                                  <m:ctrlPr>
                                    <a:rPr lang="en-GB" sz="1600" b="0" i="1" u="none" strike="noStrike" smtClean="0">
                                      <a:solidFill>
                                        <a:srgbClr val="000000"/>
                                      </a:solidFill>
                                      <a:effectLst/>
                                      <a:latin typeface="Cambria Math" panose="02040503050406030204" pitchFamily="18" charset="0"/>
                                    </a:rPr>
                                  </m:ctrlPr>
                                </m:funcPr>
                                <m:fName>
                                  <m:r>
                                    <m:rPr>
                                      <m:sty m:val="p"/>
                                    </m:rPr>
                                    <a:rPr lang="en-GB" sz="1600" b="0" i="0" u="none" strike="noStrike" smtClean="0">
                                      <a:solidFill>
                                        <a:srgbClr val="000000"/>
                                      </a:solidFill>
                                      <a:effectLst/>
                                      <a:latin typeface="Cambria Math" panose="02040503050406030204" pitchFamily="18" charset="0"/>
                                    </a:rPr>
                                    <m:t>sin</m:t>
                                  </m:r>
                                </m:fName>
                                <m:e>
                                  <m:d>
                                    <m:dPr>
                                      <m:ctrlPr>
                                        <a:rPr lang="en-GB" sz="1600" b="0" i="1" u="none" strike="noStrike" smtClean="0">
                                          <a:solidFill>
                                            <a:srgbClr val="000000"/>
                                          </a:solidFill>
                                          <a:effectLst/>
                                          <a:latin typeface="Cambria Math" panose="02040503050406030204" pitchFamily="18" charset="0"/>
                                        </a:rPr>
                                      </m:ctrlPr>
                                    </m:dPr>
                                    <m:e>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𝐴</m:t>
                                          </m:r>
                                        </m:num>
                                        <m:den>
                                          <m:r>
                                            <a:rPr lang="en-GB" sz="1600" b="0" i="1" u="none" strike="noStrike" smtClean="0">
                                              <a:solidFill>
                                                <a:srgbClr val="000000"/>
                                              </a:solidFill>
                                              <a:effectLst/>
                                              <a:latin typeface="Cambria Math" panose="02040503050406030204" pitchFamily="18" charset="0"/>
                                            </a:rPr>
                                            <m:t>𝑎𝑏</m:t>
                                          </m:r>
                                        </m:den>
                                      </m:f>
                                    </m:e>
                                  </m:d>
                                </m:e>
                              </m:func>
                            </m:oMath>
                          </a14:m>
                          <a:endParaRPr lang="en-GB" i="0"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400" b="0" i="1" u="none" strike="noStrike" smtClean="0">
                                  <a:solidFill>
                                    <a:srgbClr val="000000"/>
                                  </a:solidFill>
                                  <a:effectLst/>
                                  <a:latin typeface="Cambria Math" panose="02040503050406030204" pitchFamily="18" charset="0"/>
                                </a:rPr>
                                <m:t>𝐶</m:t>
                              </m:r>
                              <m:r>
                                <a:rPr lang="en-GB" sz="1400" b="0" i="1" u="none" strike="noStrike" smtClean="0">
                                  <a:solidFill>
                                    <a:srgbClr val="000000"/>
                                  </a:solidFill>
                                  <a:effectLst/>
                                  <a:latin typeface="Cambria Math" panose="02040503050406030204" pitchFamily="18" charset="0"/>
                                </a:rPr>
                                <m:t>=</m:t>
                              </m:r>
                              <m:func>
                                <m:funcPr>
                                  <m:ctrlPr>
                                    <a:rPr lang="en-GB" sz="1400" b="0" i="1" u="none" strike="noStrike" smtClean="0">
                                      <a:solidFill>
                                        <a:srgbClr val="000000"/>
                                      </a:solidFill>
                                      <a:effectLst/>
                                      <a:latin typeface="Cambria Math" panose="02040503050406030204" pitchFamily="18" charset="0"/>
                                    </a:rPr>
                                  </m:ctrlPr>
                                </m:funcPr>
                                <m:fName>
                                  <m:sSup>
                                    <m:sSupPr>
                                      <m:ctrlPr>
                                        <a:rPr lang="en-GB" sz="1400" b="0" i="1" u="none" strike="noStrike" smtClean="0">
                                          <a:solidFill>
                                            <a:srgbClr val="000000"/>
                                          </a:solidFill>
                                          <a:effectLst/>
                                          <a:latin typeface="Cambria Math" panose="02040503050406030204" pitchFamily="18" charset="0"/>
                                        </a:rPr>
                                      </m:ctrlPr>
                                    </m:sSupPr>
                                    <m:e>
                                      <m:r>
                                        <m:rPr>
                                          <m:sty m:val="p"/>
                                        </m:rPr>
                                        <a:rPr lang="en-GB" sz="1400" b="0" i="0" u="none" strike="noStrike" smtClean="0">
                                          <a:solidFill>
                                            <a:srgbClr val="000000"/>
                                          </a:solidFill>
                                          <a:effectLst/>
                                          <a:latin typeface="Cambria Math" panose="02040503050406030204" pitchFamily="18" charset="0"/>
                                        </a:rPr>
                                        <m:t>sin</m:t>
                                      </m:r>
                                    </m:e>
                                    <m:sup>
                                      <m:r>
                                        <a:rPr lang="en-GB" sz="1400" b="0" i="0" u="none" strike="noStrike" smtClean="0">
                                          <a:solidFill>
                                            <a:srgbClr val="000000"/>
                                          </a:solidFill>
                                          <a:effectLst/>
                                          <a:latin typeface="Cambria Math" panose="02040503050406030204" pitchFamily="18" charset="0"/>
                                        </a:rPr>
                                        <m:t>−1</m:t>
                                      </m:r>
                                    </m:sup>
                                  </m:sSup>
                                </m:fName>
                                <m:e>
                                  <m:d>
                                    <m:dPr>
                                      <m:ctrlPr>
                                        <a:rPr lang="en-GB" sz="1400" b="0" i="1" u="none" strike="noStrike" smtClean="0">
                                          <a:solidFill>
                                            <a:srgbClr val="000000"/>
                                          </a:solidFill>
                                          <a:effectLst/>
                                          <a:latin typeface="Cambria Math" panose="02040503050406030204" pitchFamily="18" charset="0"/>
                                        </a:rPr>
                                      </m:ctrlPr>
                                    </m:dPr>
                                    <m:e>
                                      <m:f>
                                        <m:fPr>
                                          <m:ctrlPr>
                                            <a:rPr lang="en-GB" sz="1400" b="0" i="1" u="none" strike="noStrike" smtClean="0">
                                              <a:solidFill>
                                                <a:srgbClr val="000000"/>
                                              </a:solidFill>
                                              <a:effectLst/>
                                              <a:latin typeface="Cambria Math" panose="02040503050406030204" pitchFamily="18" charset="0"/>
                                            </a:rPr>
                                          </m:ctrlPr>
                                        </m:fPr>
                                        <m:num>
                                          <m:r>
                                            <a:rPr lang="en-GB" sz="1400" b="0" i="1" u="none" strike="noStrike" smtClean="0">
                                              <a:solidFill>
                                                <a:srgbClr val="000000"/>
                                              </a:solidFill>
                                              <a:effectLst/>
                                              <a:latin typeface="Cambria Math" panose="02040503050406030204" pitchFamily="18" charset="0"/>
                                            </a:rPr>
                                            <m:t>𝑎𝑏</m:t>
                                          </m:r>
                                        </m:num>
                                        <m:den>
                                          <m:r>
                                            <a:rPr lang="en-GB" sz="1400" b="0" i="1" u="none" strike="noStrike" smtClean="0">
                                              <a:solidFill>
                                                <a:srgbClr val="000000"/>
                                              </a:solidFill>
                                              <a:effectLst/>
                                              <a:latin typeface="Cambria Math" panose="02040503050406030204" pitchFamily="18" charset="0"/>
                                            </a:rPr>
                                            <m:t>2</m:t>
                                          </m:r>
                                          <m:r>
                                            <a:rPr lang="en-GB" sz="1400" b="0" i="1" u="none" strike="noStrike" smtClean="0">
                                              <a:solidFill>
                                                <a:srgbClr val="000000"/>
                                              </a:solidFill>
                                              <a:effectLst/>
                                              <a:latin typeface="Cambria Math" panose="02040503050406030204" pitchFamily="18" charset="0"/>
                                            </a:rPr>
                                            <m:t>𝐴</m:t>
                                          </m:r>
                                        </m:den>
                                      </m:f>
                                    </m:e>
                                  </m:d>
                                </m:e>
                              </m:func>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400" b="0" i="1" u="none" strike="noStrike" smtClean="0">
                                  <a:solidFill>
                                    <a:srgbClr val="000000"/>
                                  </a:solidFill>
                                  <a:effectLst/>
                                  <a:latin typeface="Cambria Math" panose="02040503050406030204" pitchFamily="18" charset="0"/>
                                </a:rPr>
                                <m:t>𝐶</m:t>
                              </m:r>
                              <m:r>
                                <a:rPr lang="en-GB" sz="1400" b="0" i="1" u="none" strike="noStrike" smtClean="0">
                                  <a:solidFill>
                                    <a:srgbClr val="000000"/>
                                  </a:solidFill>
                                  <a:effectLst/>
                                  <a:latin typeface="Cambria Math" panose="02040503050406030204" pitchFamily="18" charset="0"/>
                                </a:rPr>
                                <m:t>=</m:t>
                              </m:r>
                              <m:func>
                                <m:funcPr>
                                  <m:ctrlPr>
                                    <a:rPr lang="en-GB" sz="1400" b="0" i="1" u="none" strike="noStrike" smtClean="0">
                                      <a:solidFill>
                                        <a:srgbClr val="000000"/>
                                      </a:solidFill>
                                      <a:effectLst/>
                                      <a:latin typeface="Cambria Math" panose="02040503050406030204" pitchFamily="18" charset="0"/>
                                    </a:rPr>
                                  </m:ctrlPr>
                                </m:funcPr>
                                <m:fName>
                                  <m:sSup>
                                    <m:sSupPr>
                                      <m:ctrlPr>
                                        <a:rPr lang="en-GB" sz="1400" b="0" i="1" u="none" strike="noStrike" smtClean="0">
                                          <a:solidFill>
                                            <a:srgbClr val="000000"/>
                                          </a:solidFill>
                                          <a:effectLst/>
                                          <a:latin typeface="Cambria Math" panose="02040503050406030204" pitchFamily="18" charset="0"/>
                                        </a:rPr>
                                      </m:ctrlPr>
                                    </m:sSupPr>
                                    <m:e>
                                      <m:r>
                                        <m:rPr>
                                          <m:sty m:val="p"/>
                                        </m:rPr>
                                        <a:rPr lang="en-GB" sz="1400" b="0" i="0" u="none" strike="noStrike" smtClean="0">
                                          <a:solidFill>
                                            <a:srgbClr val="000000"/>
                                          </a:solidFill>
                                          <a:effectLst/>
                                          <a:latin typeface="Cambria Math" panose="02040503050406030204" pitchFamily="18" charset="0"/>
                                        </a:rPr>
                                        <m:t>sin</m:t>
                                      </m:r>
                                    </m:e>
                                    <m:sup>
                                      <m:r>
                                        <a:rPr lang="en-GB" sz="1400" b="0" i="0" u="none" strike="noStrike" smtClean="0">
                                          <a:solidFill>
                                            <a:srgbClr val="000000"/>
                                          </a:solidFill>
                                          <a:effectLst/>
                                          <a:latin typeface="Cambria Math" panose="02040503050406030204" pitchFamily="18" charset="0"/>
                                        </a:rPr>
                                        <m:t>−1</m:t>
                                      </m:r>
                                    </m:sup>
                                  </m:sSup>
                                </m:fName>
                                <m:e>
                                  <m:d>
                                    <m:dPr>
                                      <m:ctrlPr>
                                        <a:rPr lang="en-GB" sz="1400" b="0" i="1" u="none" strike="noStrike" smtClean="0">
                                          <a:solidFill>
                                            <a:srgbClr val="000000"/>
                                          </a:solidFill>
                                          <a:effectLst/>
                                          <a:latin typeface="Cambria Math" panose="02040503050406030204" pitchFamily="18" charset="0"/>
                                        </a:rPr>
                                      </m:ctrlPr>
                                    </m:dPr>
                                    <m:e>
                                      <m:f>
                                        <m:fPr>
                                          <m:ctrlPr>
                                            <a:rPr lang="en-GB" sz="1400" b="0" i="1" u="none" strike="noStrike" smtClean="0">
                                              <a:solidFill>
                                                <a:srgbClr val="000000"/>
                                              </a:solidFill>
                                              <a:effectLst/>
                                              <a:latin typeface="Cambria Math" panose="02040503050406030204" pitchFamily="18" charset="0"/>
                                            </a:rPr>
                                          </m:ctrlPr>
                                        </m:fPr>
                                        <m:num>
                                          <m:r>
                                            <a:rPr lang="en-GB" sz="1400" b="0" i="1" u="none" strike="noStrike" smtClean="0">
                                              <a:solidFill>
                                                <a:srgbClr val="000000"/>
                                              </a:solidFill>
                                              <a:effectLst/>
                                              <a:latin typeface="Cambria Math" panose="02040503050406030204" pitchFamily="18" charset="0"/>
                                            </a:rPr>
                                            <m:t>2</m:t>
                                          </m:r>
                                          <m:r>
                                            <a:rPr lang="en-GB" sz="1400" b="0" i="1" u="none" strike="noStrike" smtClean="0">
                                              <a:solidFill>
                                                <a:srgbClr val="000000"/>
                                              </a:solidFill>
                                              <a:effectLst/>
                                              <a:latin typeface="Cambria Math" panose="02040503050406030204" pitchFamily="18" charset="0"/>
                                            </a:rPr>
                                            <m:t>𝐴</m:t>
                                          </m:r>
                                        </m:num>
                                        <m:den>
                                          <m:r>
                                            <a:rPr lang="en-GB" sz="1400" b="0" i="1" u="none" strike="noStrike" smtClean="0">
                                              <a:solidFill>
                                                <a:srgbClr val="000000"/>
                                              </a:solidFill>
                                              <a:effectLst/>
                                              <a:latin typeface="Cambria Math" panose="02040503050406030204" pitchFamily="18" charset="0"/>
                                            </a:rPr>
                                            <m:t>𝑎𝑏</m:t>
                                          </m:r>
                                        </m:den>
                                      </m:f>
                                    </m:e>
                                  </m:d>
                                </m:e>
                              </m:func>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unc>
                                <m:funcPr>
                                  <m:ctrlPr>
                                    <a:rPr lang="en-GB" sz="1600" b="0" i="1" u="none" strike="noStrike" smtClean="0">
                                      <a:solidFill>
                                        <a:srgbClr val="000000"/>
                                      </a:solidFill>
                                      <a:effectLst/>
                                      <a:latin typeface="Cambria Math" panose="02040503050406030204" pitchFamily="18" charset="0"/>
                                    </a:rPr>
                                  </m:ctrlPr>
                                </m:funcPr>
                                <m:fName>
                                  <m:sSup>
                                    <m:sSupPr>
                                      <m:ctrlPr>
                                        <a:rPr lang="en-GB" sz="1600" b="0" i="1" u="none" strike="noStrike" smtClean="0">
                                          <a:solidFill>
                                            <a:srgbClr val="000000"/>
                                          </a:solidFill>
                                          <a:effectLst/>
                                          <a:latin typeface="Cambria Math" panose="02040503050406030204" pitchFamily="18" charset="0"/>
                                        </a:rPr>
                                      </m:ctrlPr>
                                    </m:sSupPr>
                                    <m:e>
                                      <m:r>
                                        <m:rPr>
                                          <m:sty m:val="p"/>
                                        </m:rPr>
                                        <a:rPr lang="en-GB" sz="1600" b="0" i="0" u="none" strike="noStrike" smtClean="0">
                                          <a:solidFill>
                                            <a:srgbClr val="000000"/>
                                          </a:solidFill>
                                          <a:effectLst/>
                                          <a:latin typeface="Cambria Math" panose="02040503050406030204" pitchFamily="18" charset="0"/>
                                        </a:rPr>
                                        <m:t>sin</m:t>
                                      </m:r>
                                    </m:e>
                                    <m:sup>
                                      <m:r>
                                        <a:rPr lang="en-GB" sz="1600" b="0" i="0" u="none" strike="noStrike" smtClean="0">
                                          <a:solidFill>
                                            <a:srgbClr val="000000"/>
                                          </a:solidFill>
                                          <a:effectLst/>
                                          <a:latin typeface="Cambria Math" panose="02040503050406030204" pitchFamily="18" charset="0"/>
                                        </a:rPr>
                                        <m:t>−1</m:t>
                                      </m:r>
                                    </m:sup>
                                  </m:sSup>
                                </m:fName>
                                <m:e>
                                  <m:d>
                                    <m:dPr>
                                      <m:ctrlPr>
                                        <a:rPr lang="en-GB" sz="1600" b="0" i="1" u="none" strike="noStrike" smtClean="0">
                                          <a:solidFill>
                                            <a:srgbClr val="000000"/>
                                          </a:solidFill>
                                          <a:effectLst/>
                                          <a:latin typeface="Cambria Math" panose="02040503050406030204" pitchFamily="18" charset="0"/>
                                        </a:rPr>
                                      </m:ctrlPr>
                                    </m:dPr>
                                    <m:e>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𝐴</m:t>
                                          </m:r>
                                        </m:num>
                                        <m:den>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𝑎𝑏</m:t>
                                          </m:r>
                                        </m:den>
                                      </m:f>
                                    </m:e>
                                  </m:d>
                                </m:e>
                              </m:func>
                            </m:oMath>
                          </a14:m>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428903761"/>
                  </p:ext>
                </p:extLst>
              </p:nvPr>
            </p:nvGraphicFramePr>
            <p:xfrm>
              <a:off x="698045" y="2408909"/>
              <a:ext cx="7747908" cy="2019285"/>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3201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538" r="-100157" b="-79032"/>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538" r="-157" b="-79032"/>
                          </a:stretch>
                        </a:blipFill>
                      </a:tcPr>
                    </a:tc>
                    <a:extLst>
                      <a:ext uri="{0D108BD9-81ED-4DB2-BD59-A6C34878D82A}">
                        <a16:rowId xmlns:a16="http://schemas.microsoft.com/office/drawing/2014/main" val="3841916587"/>
                      </a:ext>
                    </a:extLst>
                  </a:tr>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28082" r="-100157" b="-6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28082" r="-157" b="-685"/>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421190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867194080"/>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463950">
                      <a:extLst>
                        <a:ext uri="{9D8B030D-6E8A-4147-A177-3AD203B41FA5}">
                          <a16:colId xmlns:a16="http://schemas.microsoft.com/office/drawing/2014/main" val="20000"/>
                        </a:ext>
                      </a:extLst>
                    </a:gridCol>
                    <a:gridCol w="352645">
                      <a:extLst>
                        <a:ext uri="{9D8B030D-6E8A-4147-A177-3AD203B41FA5}">
                          <a16:colId xmlns:a16="http://schemas.microsoft.com/office/drawing/2014/main" val="20003"/>
                        </a:ext>
                      </a:extLst>
                    </a:gridCol>
                    <a:gridCol w="997630">
                      <a:extLst>
                        <a:ext uri="{9D8B030D-6E8A-4147-A177-3AD203B41FA5}">
                          <a16:colId xmlns:a16="http://schemas.microsoft.com/office/drawing/2014/main" val="763455435"/>
                        </a:ext>
                      </a:extLst>
                    </a:gridCol>
                    <a:gridCol w="3067850">
                      <a:extLst>
                        <a:ext uri="{9D8B030D-6E8A-4147-A177-3AD203B41FA5}">
                          <a16:colId xmlns:a16="http://schemas.microsoft.com/office/drawing/2014/main" val="20004"/>
                        </a:ext>
                      </a:extLst>
                    </a:gridCol>
                  </a:tblGrid>
                  <a:tr h="1346370">
                    <a:tc gridSpan="2">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19)   Make </a:t>
                          </a:r>
                          <a14:m>
                            <m:oMath xmlns:m="http://schemas.openxmlformats.org/officeDocument/2006/math">
                              <m:func>
                                <m:funcPr>
                                  <m:ctrlPr>
                                    <a:rPr lang="en-US" sz="1600" b="0" i="1" u="none" strike="noStrike" cap="none" smtClean="0">
                                      <a:solidFill>
                                        <a:schemeClr val="dk1"/>
                                      </a:solidFill>
                                      <a:latin typeface="Cambria Math" panose="02040503050406030204" pitchFamily="18" charset="0"/>
                                      <a:ea typeface="Nunito Sans"/>
                                      <a:cs typeface="Nunito Sans"/>
                                      <a:sym typeface="Nunito Sans"/>
                                    </a:rPr>
                                  </m:ctrlPr>
                                </m:funcPr>
                                <m:fName>
                                  <m:r>
                                    <m:rPr>
                                      <m:sty m:val="p"/>
                                    </m:rPr>
                                    <a:rPr lang="en-US" sz="1600" b="0" i="0" u="none" strike="noStrike" cap="none" smtClean="0">
                                      <a:solidFill>
                                        <a:schemeClr val="dk1"/>
                                      </a:solidFill>
                                      <a:latin typeface="Cambria Math" panose="02040503050406030204" pitchFamily="18" charset="0"/>
                                      <a:ea typeface="Nunito Sans"/>
                                      <a:cs typeface="Nunito Sans"/>
                                      <a:sym typeface="Nunito Sans"/>
                                    </a:rPr>
                                    <m:t>cos</m:t>
                                  </m:r>
                                </m:fName>
                                <m:e>
                                  <m:r>
                                    <a:rPr lang="en-GB" sz="1600" b="0" i="1" u="none" strike="noStrike" cap="none" smtClean="0">
                                      <a:solidFill>
                                        <a:schemeClr val="dk1"/>
                                      </a:solidFill>
                                      <a:latin typeface="Cambria Math" panose="02040503050406030204" pitchFamily="18" charset="0"/>
                                      <a:ea typeface="Nunito Sans"/>
                                      <a:cs typeface="Nunito Sans"/>
                                      <a:sym typeface="Nunito Sans"/>
                                    </a:rPr>
                                    <m:t>𝐴</m:t>
                                  </m:r>
                                </m:e>
                              </m:func>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US" sz="16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2300" b="0" i="1" u="none" strike="noStrike" cap="none" smtClean="0">
                                      <a:solidFill>
                                        <a:schemeClr val="dk1"/>
                                      </a:solidFill>
                                      <a:latin typeface="Cambria Math" panose="02040503050406030204" pitchFamily="18" charset="0"/>
                                      <a:ea typeface="Nunito Sans"/>
                                      <a:cs typeface="Nunito Sans"/>
                                      <a:sym typeface="Nunito Sans"/>
                                    </a:rPr>
                                    <m:t>𝑎</m:t>
                                  </m:r>
                                </m:e>
                                <m:sup>
                                  <m:r>
                                    <a:rPr lang="en-GB" sz="23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23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2300" b="0" i="1" u="none" strike="noStrike" cap="none" smtClean="0">
                                      <a:solidFill>
                                        <a:schemeClr val="dk1"/>
                                      </a:solidFill>
                                      <a:latin typeface="Cambria Math" panose="02040503050406030204" pitchFamily="18" charset="0"/>
                                      <a:ea typeface="Nunito Sans"/>
                                      <a:cs typeface="Nunito Sans"/>
                                      <a:sym typeface="Nunito Sans"/>
                                    </a:rPr>
                                    <m:t>𝑏</m:t>
                                  </m:r>
                                </m:e>
                                <m:sup>
                                  <m:r>
                                    <a:rPr lang="en-GB" sz="23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23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2300" b="0" i="1" u="none" strike="noStrike" cap="none" smtClean="0">
                                      <a:solidFill>
                                        <a:schemeClr val="dk1"/>
                                      </a:solidFill>
                                      <a:latin typeface="Cambria Math" panose="02040503050406030204" pitchFamily="18" charset="0"/>
                                      <a:ea typeface="Nunito Sans"/>
                                      <a:cs typeface="Nunito Sans"/>
                                      <a:sym typeface="Nunito Sans"/>
                                    </a:rPr>
                                    <m:t>𝑐</m:t>
                                  </m:r>
                                </m:e>
                                <m:sup>
                                  <m:r>
                                    <a:rPr lang="en-GB" sz="23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2300" b="0" i="1" u="none" strike="noStrike" cap="none" smtClean="0">
                                  <a:solidFill>
                                    <a:schemeClr val="dk1"/>
                                  </a:solidFill>
                                  <a:latin typeface="Cambria Math" panose="02040503050406030204" pitchFamily="18" charset="0"/>
                                  <a:ea typeface="Nunito Sans"/>
                                  <a:cs typeface="Nunito Sans"/>
                                  <a:sym typeface="Nunito Sans"/>
                                </a:rPr>
                                <m:t>−2</m:t>
                              </m:r>
                              <m:r>
                                <a:rPr lang="en-GB" sz="2300" b="0" i="1" u="none" strike="noStrike" cap="none" smtClean="0">
                                  <a:solidFill>
                                    <a:schemeClr val="dk1"/>
                                  </a:solidFill>
                                  <a:latin typeface="Cambria Math" panose="02040503050406030204" pitchFamily="18" charset="0"/>
                                  <a:ea typeface="Nunito Sans"/>
                                  <a:cs typeface="Nunito Sans"/>
                                  <a:sym typeface="Nunito Sans"/>
                                </a:rPr>
                                <m:t>𝑏𝑐</m:t>
                              </m:r>
                              <m:func>
                                <m:func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uncPr>
                                <m:fName>
                                  <m:r>
                                    <m:rPr>
                                      <m:sty m:val="p"/>
                                    </m:rPr>
                                    <a:rPr lang="en-GB" sz="2300" b="0" i="0" u="none" strike="noStrike" cap="none" smtClean="0">
                                      <a:solidFill>
                                        <a:schemeClr val="dk1"/>
                                      </a:solidFill>
                                      <a:latin typeface="Cambria Math" panose="02040503050406030204" pitchFamily="18" charset="0"/>
                                      <a:ea typeface="Nunito Sans"/>
                                      <a:cs typeface="Nunito Sans"/>
                                      <a:sym typeface="Nunito Sans"/>
                                    </a:rPr>
                                    <m:t>cos</m:t>
                                  </m:r>
                                </m:fName>
                                <m:e>
                                  <m:r>
                                    <a:rPr lang="en-GB" sz="2300" b="0" i="1" u="none" strike="noStrike" cap="none" smtClean="0">
                                      <a:solidFill>
                                        <a:schemeClr val="dk1"/>
                                      </a:solidFill>
                                      <a:latin typeface="Cambria Math" panose="02040503050406030204" pitchFamily="18" charset="0"/>
                                      <a:ea typeface="Nunito Sans"/>
                                      <a:cs typeface="Nunito Sans"/>
                                      <a:sym typeface="Nunito Sans"/>
                                    </a:rPr>
                                    <m:t>𝐴</m:t>
                                  </m:r>
                                </m:e>
                              </m:func>
                            </m:oMath>
                          </a14:m>
                          <a:endParaRPr lang="en-US" sz="23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L w="12700" cap="flat" cmpd="sng" algn="ctr">
                          <a:solidFill>
                            <a:srgbClr val="FFFFFF"/>
                          </a:solidFill>
                          <a:prstDash val="solid"/>
                          <a:round/>
                          <a:headEnd type="none" w="sm" len="sm"/>
                          <a:tailEnd type="none" w="sm" len="sm"/>
                        </a:ln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B w="12700" cap="flat" cmpd="sng">
                          <a:solidFill>
                            <a:srgbClr val="FFFFFF"/>
                          </a:solidFill>
                          <a:prstDash val="solid"/>
                          <a:round/>
                          <a:headEnd type="none" w="sm" len="sm"/>
                          <a:tailEnd type="none" w="sm" len="sm"/>
                        </a:lnB>
                        <a:solidFill>
                          <a:srgbClr val="FFFFFF"/>
                        </a:solidFill>
                      </a:tcPr>
                    </a:tc>
                    <a:tc hMerge="1">
                      <a:txBody>
                        <a:bodyPr/>
                        <a:lstStyle/>
                        <a:p>
                          <a:endParaRPr lang="en-GB"/>
                        </a:p>
                      </a:txBody>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867194080"/>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463950">
                      <a:extLst>
                        <a:ext uri="{9D8B030D-6E8A-4147-A177-3AD203B41FA5}">
                          <a16:colId xmlns:a16="http://schemas.microsoft.com/office/drawing/2014/main" val="20000"/>
                        </a:ext>
                      </a:extLst>
                    </a:gridCol>
                    <a:gridCol w="352645">
                      <a:extLst>
                        <a:ext uri="{9D8B030D-6E8A-4147-A177-3AD203B41FA5}">
                          <a16:colId xmlns:a16="http://schemas.microsoft.com/office/drawing/2014/main" val="20003"/>
                        </a:ext>
                      </a:extLst>
                    </a:gridCol>
                    <a:gridCol w="997630">
                      <a:extLst>
                        <a:ext uri="{9D8B030D-6E8A-4147-A177-3AD203B41FA5}">
                          <a16:colId xmlns:a16="http://schemas.microsoft.com/office/drawing/2014/main" val="763455435"/>
                        </a:ext>
                      </a:extLst>
                    </a:gridCol>
                    <a:gridCol w="3067850">
                      <a:extLst>
                        <a:ext uri="{9D8B030D-6E8A-4147-A177-3AD203B41FA5}">
                          <a16:colId xmlns:a16="http://schemas.microsoft.com/office/drawing/2014/main" val="20004"/>
                        </a:ext>
                      </a:extLst>
                    </a:gridCol>
                  </a:tblGrid>
                  <a:tr h="1346370">
                    <a:tc gridSpan="2">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6" t="-452" r="-84576" b="-178733"/>
                          </a:stretch>
                        </a:blipFill>
                      </a:tcPr>
                    </a:tc>
                    <a:tc hMerge="1">
                      <a:txBody>
                        <a:bodyPr/>
                        <a:lstStyle/>
                        <a:p>
                          <a:endParaRPr lang="en-US"/>
                        </a:p>
                      </a:txBody>
                      <a:tcPr>
                        <a:lnL w="12700" cap="flat" cmpd="sng" algn="ctr">
                          <a:solidFill>
                            <a:srgbClr val="FFFFFF"/>
                          </a:solidFill>
                          <a:prstDash val="solid"/>
                          <a:round/>
                          <a:headEnd type="none" w="sm" len="sm"/>
                          <a:tailEnd type="none" w="sm" len="sm"/>
                        </a:ln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B w="12700" cap="flat" cmpd="sng">
                          <a:solidFill>
                            <a:srgbClr val="FFFFFF"/>
                          </a:solidFill>
                          <a:prstDash val="solid"/>
                          <a:round/>
                          <a:headEnd type="none" w="sm" len="sm"/>
                          <a:tailEnd type="none" w="sm" len="sm"/>
                        </a:lnB>
                        <a:solidFill>
                          <a:srgbClr val="FFFFFF"/>
                        </a:solidFill>
                      </a:tcPr>
                    </a:tc>
                    <a:tc hMerge="1">
                      <a:txBody>
                        <a:bodyPr/>
                        <a:lstStyle/>
                        <a:p>
                          <a:endParaRPr lang="en-GB"/>
                        </a:p>
                      </a:txBody>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918243935"/>
                  </p:ext>
                </p:extLst>
              </p:nvPr>
            </p:nvGraphicFramePr>
            <p:xfrm>
              <a:off x="698045" y="2408909"/>
              <a:ext cx="7747908" cy="177454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func>
                                <m:funcPr>
                                  <m:ctrlPr>
                                    <a:rPr lang="en-GB" sz="1600" b="0" i="1" u="none" strike="noStrike" smtClean="0">
                                      <a:solidFill>
                                        <a:srgbClr val="000000"/>
                                      </a:solidFill>
                                      <a:effectLst/>
                                      <a:latin typeface="Cambria Math" panose="02040503050406030204" pitchFamily="18" charset="0"/>
                                    </a:rPr>
                                  </m:ctrlPr>
                                </m:funcPr>
                                <m:fName>
                                  <m:r>
                                    <m:rPr>
                                      <m:sty m:val="p"/>
                                    </m:rPr>
                                    <a:rPr lang="en-GB" sz="1600" b="0" i="0" u="none" strike="noStrike" smtClean="0">
                                      <a:solidFill>
                                        <a:srgbClr val="000000"/>
                                      </a:solidFill>
                                      <a:effectLst/>
                                      <a:latin typeface="Cambria Math" panose="02040503050406030204" pitchFamily="18" charset="0"/>
                                    </a:rPr>
                                    <m:t>cos</m:t>
                                  </m:r>
                                </m:fName>
                                <m:e>
                                  <m:r>
                                    <a:rPr lang="en-GB" sz="1600" b="0" i="1" u="none" strike="noStrike" smtClean="0">
                                      <a:solidFill>
                                        <a:srgbClr val="000000"/>
                                      </a:solidFill>
                                      <a:effectLst/>
                                      <a:latin typeface="Cambria Math" panose="02040503050406030204" pitchFamily="18" charset="0"/>
                                    </a:rPr>
                                    <m:t>𝐴</m:t>
                                  </m:r>
                                </m:e>
                              </m:func>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𝑏</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𝑐</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𝑏𝑐</m:t>
                              </m:r>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𝑎</m:t>
                                  </m:r>
                                </m:e>
                                <m:sup>
                                  <m:r>
                                    <a:rPr lang="en-GB" sz="1600" b="0" i="1" u="none" strike="noStrike" smtClean="0">
                                      <a:solidFill>
                                        <a:srgbClr val="000000"/>
                                      </a:solidFill>
                                      <a:effectLst/>
                                      <a:latin typeface="Cambria Math" panose="02040503050406030204" pitchFamily="18" charset="0"/>
                                    </a:rPr>
                                    <m:t>2</m:t>
                                  </m:r>
                                </m:sup>
                              </m:sSup>
                            </m:oMath>
                          </a14:m>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func>
                                <m:funcPr>
                                  <m:ctrlPr>
                                    <a:rPr lang="en-GB" sz="1400" b="0" i="1" u="none" strike="noStrike" smtClean="0">
                                      <a:solidFill>
                                        <a:srgbClr val="000000"/>
                                      </a:solidFill>
                                      <a:effectLst/>
                                      <a:latin typeface="Cambria Math" panose="02040503050406030204" pitchFamily="18" charset="0"/>
                                    </a:rPr>
                                  </m:ctrlPr>
                                </m:funcPr>
                                <m:fName>
                                  <m:r>
                                    <m:rPr>
                                      <m:sty m:val="p"/>
                                    </m:rPr>
                                    <a:rPr lang="en-GB" sz="1400" b="0" i="0" u="none" strike="noStrike" smtClean="0">
                                      <a:solidFill>
                                        <a:srgbClr val="000000"/>
                                      </a:solidFill>
                                      <a:effectLst/>
                                      <a:latin typeface="Cambria Math" panose="02040503050406030204" pitchFamily="18" charset="0"/>
                                    </a:rPr>
                                    <m:t>cos</m:t>
                                  </m:r>
                                </m:fName>
                                <m:e>
                                  <m:r>
                                    <a:rPr lang="en-GB" sz="1400" b="0" i="1" u="none" strike="noStrike" smtClean="0">
                                      <a:solidFill>
                                        <a:srgbClr val="000000"/>
                                      </a:solidFill>
                                      <a:effectLst/>
                                      <a:latin typeface="Cambria Math" panose="02040503050406030204" pitchFamily="18" charset="0"/>
                                    </a:rPr>
                                    <m:t>𝐴</m:t>
                                  </m:r>
                                </m:e>
                              </m:func>
                              <m:r>
                                <a:rPr lang="en-GB" sz="1400" b="0" i="1" u="none" strike="noStrike" smtClean="0">
                                  <a:solidFill>
                                    <a:srgbClr val="000000"/>
                                  </a:solidFill>
                                  <a:effectLst/>
                                  <a:latin typeface="Cambria Math" panose="02040503050406030204" pitchFamily="18" charset="0"/>
                                </a:rPr>
                                <m:t>=2</m:t>
                              </m:r>
                              <m:r>
                                <a:rPr lang="en-GB" sz="1400" b="0" i="1" u="none" strike="noStrike" smtClean="0">
                                  <a:solidFill>
                                    <a:srgbClr val="000000"/>
                                  </a:solidFill>
                                  <a:effectLst/>
                                  <a:latin typeface="Cambria Math" panose="02040503050406030204" pitchFamily="18" charset="0"/>
                                </a:rPr>
                                <m:t>𝑏𝑐</m:t>
                              </m:r>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𝑏</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𝑐</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𝑎</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func>
                                <m:funcPr>
                                  <m:ctrlPr>
                                    <a:rPr lang="en-GB" sz="1400" b="0" i="1" u="none" strike="noStrike" smtClean="0">
                                      <a:solidFill>
                                        <a:srgbClr val="000000"/>
                                      </a:solidFill>
                                      <a:effectLst/>
                                      <a:latin typeface="Cambria Math" panose="02040503050406030204" pitchFamily="18" charset="0"/>
                                    </a:rPr>
                                  </m:ctrlPr>
                                </m:funcPr>
                                <m:fName>
                                  <m:r>
                                    <m:rPr>
                                      <m:sty m:val="p"/>
                                    </m:rPr>
                                    <a:rPr lang="en-GB" sz="1400" b="0" i="0" u="none" strike="noStrike" smtClean="0">
                                      <a:solidFill>
                                        <a:srgbClr val="000000"/>
                                      </a:solidFill>
                                      <a:effectLst/>
                                      <a:latin typeface="Cambria Math" panose="02040503050406030204" pitchFamily="18" charset="0"/>
                                    </a:rPr>
                                    <m:t>cos</m:t>
                                  </m:r>
                                </m:fName>
                                <m:e>
                                  <m:r>
                                    <a:rPr lang="en-GB" sz="1400" b="0" i="1" u="none" strike="noStrike" smtClean="0">
                                      <a:solidFill>
                                        <a:srgbClr val="000000"/>
                                      </a:solidFill>
                                      <a:effectLst/>
                                      <a:latin typeface="Cambria Math" panose="02040503050406030204" pitchFamily="18" charset="0"/>
                                    </a:rPr>
                                    <m:t>𝐴</m:t>
                                  </m:r>
                                </m:e>
                              </m:func>
                              <m:r>
                                <a:rPr lang="en-GB" sz="1400" b="0" i="1" u="none" strike="noStrike" smtClean="0">
                                  <a:solidFill>
                                    <a:srgbClr val="000000"/>
                                  </a:solidFill>
                                  <a:effectLst/>
                                  <a:latin typeface="Cambria Math" panose="02040503050406030204" pitchFamily="18" charset="0"/>
                                </a:rPr>
                                <m:t>=</m:t>
                              </m:r>
                              <m:f>
                                <m:fPr>
                                  <m:ctrlPr>
                                    <a:rPr lang="en-GB" sz="1400" b="0" i="1" u="none" strike="noStrike" smtClean="0">
                                      <a:solidFill>
                                        <a:srgbClr val="000000"/>
                                      </a:solidFill>
                                      <a:effectLst/>
                                      <a:latin typeface="Cambria Math" panose="02040503050406030204" pitchFamily="18" charset="0"/>
                                    </a:rPr>
                                  </m:ctrlPr>
                                </m:fPr>
                                <m:num>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𝑎</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𝑏</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𝑐</m:t>
                                      </m:r>
                                    </m:e>
                                    <m:sup>
                                      <m:r>
                                        <a:rPr lang="en-GB" sz="1400" b="0" i="1" u="none" strike="noStrike" smtClean="0">
                                          <a:solidFill>
                                            <a:srgbClr val="000000"/>
                                          </a:solidFill>
                                          <a:effectLst/>
                                          <a:latin typeface="Cambria Math" panose="02040503050406030204" pitchFamily="18" charset="0"/>
                                        </a:rPr>
                                        <m:t>2</m:t>
                                      </m:r>
                                    </m:sup>
                                  </m:sSup>
                                </m:num>
                                <m:den>
                                  <m:r>
                                    <a:rPr lang="en-GB" sz="1400" b="0" i="1" u="none" strike="noStrike" smtClean="0">
                                      <a:solidFill>
                                        <a:srgbClr val="000000"/>
                                      </a:solidFill>
                                      <a:effectLst/>
                                      <a:latin typeface="Cambria Math" panose="02040503050406030204" pitchFamily="18" charset="0"/>
                                    </a:rPr>
                                    <m:t>2</m:t>
                                  </m:r>
                                  <m:r>
                                    <a:rPr lang="en-GB" sz="1400" b="0" i="1" u="none" strike="noStrike" smtClean="0">
                                      <a:solidFill>
                                        <a:srgbClr val="000000"/>
                                      </a:solidFill>
                                      <a:effectLst/>
                                      <a:latin typeface="Cambria Math" panose="02040503050406030204" pitchFamily="18" charset="0"/>
                                    </a:rPr>
                                    <m:t>𝑏𝑐</m:t>
                                  </m:r>
                                </m:den>
                              </m:f>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func>
                                <m:funcPr>
                                  <m:ctrlPr>
                                    <a:rPr lang="en-GB" sz="1600" b="0" i="1" u="none" strike="noStrike" smtClean="0">
                                      <a:solidFill>
                                        <a:srgbClr val="000000"/>
                                      </a:solidFill>
                                      <a:effectLst/>
                                      <a:latin typeface="Cambria Math" panose="02040503050406030204" pitchFamily="18" charset="0"/>
                                    </a:rPr>
                                  </m:ctrlPr>
                                </m:funcPr>
                                <m:fName>
                                  <m:r>
                                    <m:rPr>
                                      <m:sty m:val="p"/>
                                    </m:rPr>
                                    <a:rPr lang="en-GB" sz="1600" b="0" i="0" u="none" strike="noStrike" smtClean="0">
                                      <a:solidFill>
                                        <a:srgbClr val="000000"/>
                                      </a:solidFill>
                                      <a:effectLst/>
                                      <a:latin typeface="Cambria Math" panose="02040503050406030204" pitchFamily="18" charset="0"/>
                                    </a:rPr>
                                    <m:t>cos</m:t>
                                  </m:r>
                                </m:fName>
                                <m:e>
                                  <m:r>
                                    <a:rPr lang="en-GB" sz="1600" b="0" i="1" u="none" strike="noStrike" smtClean="0">
                                      <a:solidFill>
                                        <a:srgbClr val="000000"/>
                                      </a:solidFill>
                                      <a:effectLst/>
                                      <a:latin typeface="Cambria Math" panose="02040503050406030204" pitchFamily="18" charset="0"/>
                                    </a:rPr>
                                    <m:t>𝐴</m:t>
                                  </m:r>
                                </m:e>
                              </m:func>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𝑏</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𝑐</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𝑎</m:t>
                                      </m:r>
                                    </m:e>
                                    <m:sup>
                                      <m:r>
                                        <a:rPr lang="en-GB" sz="1600" b="0" i="1" u="none" strike="noStrike" smtClean="0">
                                          <a:solidFill>
                                            <a:srgbClr val="000000"/>
                                          </a:solidFill>
                                          <a:effectLst/>
                                          <a:latin typeface="Cambria Math" panose="02040503050406030204" pitchFamily="18" charset="0"/>
                                        </a:rPr>
                                        <m:t>2</m:t>
                                      </m:r>
                                    </m:sup>
                                  </m:sSup>
                                </m:num>
                                <m:den>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𝑏𝑐</m:t>
                                  </m:r>
                                </m:den>
                              </m:f>
                            </m:oMath>
                          </a14:m>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918243935"/>
                  </p:ext>
                </p:extLst>
              </p:nvPr>
            </p:nvGraphicFramePr>
            <p:xfrm>
              <a:off x="698045" y="2408909"/>
              <a:ext cx="7747908" cy="177454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685" r="-100157" b="-1006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685" r="-157" b="-100685"/>
                          </a:stretch>
                        </a:blipFill>
                      </a:tcPr>
                    </a:tc>
                    <a:extLst>
                      <a:ext uri="{0D108BD9-81ED-4DB2-BD59-A6C34878D82A}">
                        <a16:rowId xmlns:a16="http://schemas.microsoft.com/office/drawing/2014/main" val="3841916587"/>
                      </a:ext>
                    </a:extLst>
                  </a:tr>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0685" r="-100157" b="-6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0685" r="-157" b="-685"/>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3628039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1318186747"/>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20)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𝑦</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sSup>
                                <m:sSupPr>
                                  <m:ctrlPr>
                                    <a:rPr lang="en-GB" sz="2300" b="0" i="1" u="none" strike="noStrike" cap="none" smtClean="0">
                                      <a:solidFill>
                                        <a:schemeClr val="dk1"/>
                                      </a:solidFill>
                                      <a:latin typeface="Cambria Math" panose="02040503050406030204" pitchFamily="18" charset="0"/>
                                      <a:ea typeface="Times New Roman"/>
                                      <a:cs typeface="Times New Roman"/>
                                      <a:sym typeface="Times New Roman"/>
                                    </a:rPr>
                                  </m:ctrlPr>
                                </m:sSupPr>
                                <m:e>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e>
                                <m:sup>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2</m:t>
                                  </m:r>
                                </m:sup>
                              </m:sSup>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+2</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+1</m:t>
                              </m:r>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1318186747"/>
                  </p:ext>
                </p:extLst>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582637743"/>
                  </p:ext>
                </p:extLst>
              </p:nvPr>
            </p:nvGraphicFramePr>
            <p:xfrm>
              <a:off x="698045" y="2408909"/>
              <a:ext cx="7747908" cy="226339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−1</m:t>
                                  </m:r>
                                </m:e>
                              </m:rad>
                            </m:oMath>
                          </a14:m>
                          <a:endParaRPr lang="en-GB" sz="1600" i="0" dirty="0">
                            <a:effectLst/>
                          </a:endParaRPr>
                        </a:p>
                        <a:p>
                          <a:pPr fontAlgn="t"/>
                          <a:endParaRPr lang="en-GB" sz="1600" dirty="0">
                            <a:effectLst/>
                          </a:endParaRPr>
                        </a:p>
                        <a:p>
                          <a:pPr fontAlgn="t"/>
                          <a:endParaRPr lang="en-GB" sz="1600" dirty="0">
                            <a:effectLst/>
                          </a:endParaRPr>
                        </a:p>
                        <a:p>
                          <a:pPr fontAlgn="t"/>
                          <a:endParaRPr lang="en-GB" sz="16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+1</m:t>
                                  </m:r>
                                </m:e>
                              </m:rad>
                            </m:oMath>
                          </a14:m>
                          <a:endParaRPr lang="en-GB" sz="1600" i="0" dirty="0">
                            <a:effectLst/>
                          </a:endParaRPr>
                        </a:p>
                        <a:p>
                          <a:pPr rtl="0" fontAlgn="t">
                            <a:spcBef>
                              <a:spcPts val="0"/>
                            </a:spcBef>
                            <a:spcAft>
                              <a:spcPts val="0"/>
                            </a:spcAft>
                          </a:pPr>
                          <a:endParaRPr lang="en-GB" sz="16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𝑦</m:t>
                                  </m:r>
                                </m:e>
                              </m:rad>
                              <m:r>
                                <a:rPr lang="en-GB" sz="1600" b="0" i="1" u="none" strike="noStrike" smtClean="0">
                                  <a:solidFill>
                                    <a:srgbClr val="000000"/>
                                  </a:solidFill>
                                  <a:effectLst/>
                                  <a:latin typeface="Cambria Math" panose="02040503050406030204" pitchFamily="18" charset="0"/>
                                </a:rPr>
                                <m:t>−1</m:t>
                              </m:r>
                            </m:oMath>
                          </a14:m>
                          <a:br>
                            <a:rPr lang="en-GB" sz="1600" dirty="0">
                              <a:effectLst/>
                            </a:rPr>
                          </a:br>
                          <a:endParaRPr lang="en-GB" sz="160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60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6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𝑦</m:t>
                                  </m:r>
                                </m:e>
                              </m:rad>
                              <m:r>
                                <a:rPr lang="en-GB" sz="1600" b="0" i="1" u="none" strike="noStrike" smtClean="0">
                                  <a:solidFill>
                                    <a:srgbClr val="000000"/>
                                  </a:solidFill>
                                  <a:effectLst/>
                                  <a:latin typeface="Cambria Math" panose="02040503050406030204" pitchFamily="18" charset="0"/>
                                </a:rPr>
                                <m:t>+1</m:t>
                              </m:r>
                            </m:oMath>
                          </a14:m>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582637743"/>
                  </p:ext>
                </p:extLst>
              </p:nvPr>
            </p:nvGraphicFramePr>
            <p:xfrm>
              <a:off x="698045" y="2408909"/>
              <a:ext cx="7747908" cy="226339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5379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526" r="-100157" b="-9631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526" r="-157" b="-96316"/>
                          </a:stretch>
                        </a:blipFill>
                      </a:tcPr>
                    </a:tc>
                    <a:extLst>
                      <a:ext uri="{0D108BD9-81ED-4DB2-BD59-A6C34878D82A}">
                        <a16:rowId xmlns:a16="http://schemas.microsoft.com/office/drawing/2014/main" val="3841916587"/>
                      </a:ext>
                    </a:extLst>
                  </a:tr>
                  <a:tr h="1109599">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4945" r="-100157" b="-54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4945" r="-157" b="-549"/>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6522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565373529"/>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1)   Rearrange to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GB" sz="1600" b="0" u="none" strike="noStrike" cap="none" baseline="0" dirty="0">
                              <a:solidFill>
                                <a:schemeClr val="dk1"/>
                              </a:solidFill>
                              <a:latin typeface="Nunito Sans"/>
                              <a:ea typeface="Nunito Sans"/>
                              <a:cs typeface="Nunito Sans"/>
                              <a:sym typeface="Nunito Sans"/>
                            </a:rPr>
                            <a:t> the subject:</a:t>
                          </a:r>
                          <a:endParaRPr lang="en-GB" sz="2300" b="0" i="1" u="none" strike="noStrike" cap="none" baseline="30000" dirty="0">
                            <a:solidFill>
                              <a:schemeClr val="dk1"/>
                            </a:solidFill>
                            <a:latin typeface="Times New Roman"/>
                            <a:ea typeface="Nunito Sans"/>
                            <a:cs typeface="Times New Roman"/>
                            <a:sym typeface="Times New Roman"/>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𝑎</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𝑥</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𝑏</m:t>
                              </m:r>
                            </m:oMath>
                          </a14:m>
                          <a:endParaRPr lang="en-GB" sz="2300" b="0" u="none" strike="noStrike" cap="none" baseline="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565373529"/>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44" name="Google Shape;144;p7"/>
              <p:cNvGraphicFramePr/>
              <p:nvPr>
                <p:extLst>
                  <p:ext uri="{D42A27DB-BD31-4B8C-83A1-F6EECF244321}">
                    <p14:modId xmlns:p14="http://schemas.microsoft.com/office/powerpoint/2010/main" val="2319872784"/>
                  </p:ext>
                </p:extLst>
              </p:nvPr>
            </p:nvGraphicFramePr>
            <p:xfrm>
              <a:off x="952500" y="2190750"/>
              <a:ext cx="7239000" cy="244856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𝑥</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𝑏</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𝑎</m:t>
                              </m:r>
                            </m:oMath>
                          </a14:m>
                          <a:endParaRPr lang="en-GB" dirty="0">
                            <a:effectLst/>
                          </a:endParaRPr>
                        </a:p>
                        <a:p>
                          <a:pPr rtl="0" fontAlgn="t">
                            <a:spcBef>
                              <a:spcPts val="0"/>
                            </a:spcBef>
                            <a:spcAft>
                              <a:spcPts val="0"/>
                            </a:spcAft>
                          </a:pPr>
                          <a:endParaRPr lang="en-US" sz="1400" b="0" i="0" u="none" strike="noStrike" cap="none" dirty="0">
                            <a:solidFill>
                              <a:srgbClr val="000000"/>
                            </a:solidFill>
                            <a:effectLst/>
                            <a:latin typeface="Nunito Sans" pitchFamily="2" charset="0"/>
                            <a:ea typeface="Arial"/>
                            <a:cs typeface="Arial"/>
                            <a:sym typeface="Arial"/>
                          </a:endParaRPr>
                        </a:p>
                        <a:p>
                          <a:pPr rtl="0" fontAlgn="t">
                            <a:spcBef>
                              <a:spcPts val="0"/>
                            </a:spcBef>
                            <a:spcAft>
                              <a:spcPts val="0"/>
                            </a:spcAft>
                          </a:pPr>
                          <a:r>
                            <a:rPr lang="en-US" sz="1400" b="0" i="0" u="none" strike="noStrike" cap="none" dirty="0">
                              <a:solidFill>
                                <a:srgbClr val="000000"/>
                              </a:solidFill>
                              <a:effectLst/>
                              <a:latin typeface="Nunito Sans" pitchFamily="2" charset="0"/>
                              <a:ea typeface="Arial"/>
                              <a:cs typeface="Arial"/>
                              <a:sym typeface="Arial"/>
                            </a:rPr>
                            <a:t>Student used incorrect inverse operation but inverted the terms</a:t>
                          </a:r>
                          <a:br>
                            <a:rPr lang="en-GB" dirty="0">
                              <a:effectLst/>
                            </a:rPr>
                          </a:br>
                          <a:endParaRPr lang="en-GB"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B050"/>
                              </a:solidFill>
                              <a:effectLst/>
                              <a:latin typeface="Nunito" pitchFamily="2" charset="0"/>
                            </a:rPr>
                            <a:t>B)</a:t>
                          </a:r>
                          <a:r>
                            <a:rPr lang="en-GB" sz="1600" b="0" i="0" u="none" strike="noStrike" dirty="0">
                              <a:solidFill>
                                <a:srgbClr val="00B05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B050"/>
                                  </a:solidFill>
                                  <a:effectLst/>
                                  <a:latin typeface="Cambria Math" panose="02040503050406030204" pitchFamily="18" charset="0"/>
                                </a:rPr>
                                <m:t>𝑥</m:t>
                              </m:r>
                              <m:r>
                                <a:rPr lang="en-GB" sz="1600" b="0" i="1" u="none" strike="noStrike" dirty="0" smtClean="0">
                                  <a:solidFill>
                                    <a:srgbClr val="00B050"/>
                                  </a:solidFill>
                                  <a:effectLst/>
                                  <a:latin typeface="Cambria Math" panose="02040503050406030204" pitchFamily="18" charset="0"/>
                                </a:rPr>
                                <m:t> = </m:t>
                              </m:r>
                              <m:r>
                                <a:rPr lang="en-GB" sz="1600" b="0" i="1" u="none" strike="noStrike" dirty="0" smtClean="0">
                                  <a:solidFill>
                                    <a:srgbClr val="00B050"/>
                                  </a:solidFill>
                                  <a:effectLst/>
                                  <a:latin typeface="Cambria Math" panose="02040503050406030204" pitchFamily="18" charset="0"/>
                                </a:rPr>
                                <m:t>𝑎</m:t>
                              </m:r>
                              <m:r>
                                <a:rPr lang="en-GB" sz="1600" b="0" i="1" u="none" strike="noStrike" dirty="0" smtClean="0">
                                  <a:solidFill>
                                    <a:srgbClr val="00B050"/>
                                  </a:solidFill>
                                  <a:effectLst/>
                                  <a:latin typeface="Cambria Math" panose="02040503050406030204" pitchFamily="18" charset="0"/>
                                </a:rPr>
                                <m:t> − </m:t>
                              </m:r>
                              <m:r>
                                <a:rPr lang="en-GB" sz="1600" b="0" i="1" u="none" strike="noStrike" dirty="0" smtClean="0">
                                  <a:solidFill>
                                    <a:srgbClr val="00B050"/>
                                  </a:solidFill>
                                  <a:effectLst/>
                                  <a:latin typeface="Cambria Math" panose="02040503050406030204" pitchFamily="18" charset="0"/>
                                </a:rPr>
                                <m:t>𝑏</m:t>
                              </m:r>
                            </m:oMath>
                          </a14:m>
                          <a:endParaRPr lang="en-GB" dirty="0">
                            <a:solidFill>
                              <a:srgbClr val="00B050"/>
                            </a:solidFill>
                            <a:effectLst/>
                          </a:endParaRPr>
                        </a:p>
                        <a:p>
                          <a:pPr rtl="0" fontAlgn="t">
                            <a:spcBef>
                              <a:spcPts val="0"/>
                            </a:spcBef>
                            <a:spcAft>
                              <a:spcPts val="0"/>
                            </a:spcAft>
                          </a:pPr>
                          <a:endParaRPr lang="en-GB" dirty="0">
                            <a:effectLst/>
                          </a:endParaRPr>
                        </a:p>
                        <a:p>
                          <a:pPr rtl="0" fontAlgn="t">
                            <a:spcBef>
                              <a:spcPts val="0"/>
                            </a:spcBef>
                            <a:spcAft>
                              <a:spcPts val="0"/>
                            </a:spcAft>
                          </a:pPr>
                          <a:r>
                            <a:rPr lang="en-GB" sz="1400" b="0" i="0" u="none" strike="noStrike" cap="none" dirty="0">
                              <a:solidFill>
                                <a:srgbClr val="00B050"/>
                              </a:solidFill>
                              <a:effectLst/>
                              <a:latin typeface="Nunito Sans" pitchFamily="2" charset="0"/>
                              <a:ea typeface="Arial"/>
                              <a:cs typeface="Arial"/>
                              <a:sym typeface="Arial"/>
                            </a:rPr>
                            <a:t>Correct answer</a:t>
                          </a:r>
                          <a:endParaRPr lang="en-GB"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𝑥</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𝑎</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𝑏</m:t>
                              </m:r>
                            </m:oMath>
                          </a14:m>
                          <a:endParaRPr lang="en-GB" dirty="0">
                            <a:effectLst/>
                          </a:endParaRPr>
                        </a:p>
                        <a:p>
                          <a:pPr fontAlgn="t"/>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Arial"/>
                              <a:cs typeface="Arial"/>
                              <a:sym typeface="Arial"/>
                            </a:rPr>
                            <a:t>Student used incorrect inverse operation</a:t>
                          </a:r>
                          <a:endParaRPr lang="en-GB" dirty="0">
                            <a:solidFill>
                              <a:schemeClr val="tx1"/>
                            </a:solidFill>
                            <a:effectLst/>
                            <a:latin typeface="Nunito Sans" pitchFamily="2" charset="0"/>
                          </a:endParaRPr>
                        </a:p>
                        <a:p>
                          <a:pPr fontAlgn="t"/>
                          <a:br>
                            <a:rPr lang="en-GB" dirty="0">
                              <a:effectLst/>
                            </a:rPr>
                          </a:br>
                          <a:endParaRPr lang="en-GB"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𝑎</m:t>
                                  </m:r>
                                </m:num>
                                <m:den>
                                  <m:r>
                                    <a:rPr lang="en-GB" sz="1600" b="0" i="1" u="none" strike="noStrike" smtClean="0">
                                      <a:solidFill>
                                        <a:srgbClr val="000000"/>
                                      </a:solidFill>
                                      <a:effectLst/>
                                      <a:latin typeface="Cambria Math" panose="02040503050406030204" pitchFamily="18" charset="0"/>
                                    </a:rPr>
                                    <m:t>𝑏</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rgbClr val="000000"/>
                              </a:solidFill>
                              <a:effectLst/>
                              <a:latin typeface="Nunito Sans" pitchFamily="2" charset="0"/>
                              <a:ea typeface="Arial"/>
                              <a:cs typeface="Arial"/>
                              <a:sym typeface="Arial"/>
                            </a:rPr>
                            <a:t>Student used incorrect inverse operation</a:t>
                          </a:r>
                          <a:endParaRPr lang="en-GB" dirty="0">
                            <a:effectLst/>
                            <a:latin typeface="Nunito Sans" pitchFamily="2" charset="0"/>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44" name="Google Shape;144;p7"/>
              <p:cNvGraphicFramePr/>
              <p:nvPr>
                <p:extLst>
                  <p:ext uri="{D42A27DB-BD31-4B8C-83A1-F6EECF244321}">
                    <p14:modId xmlns:p14="http://schemas.microsoft.com/office/powerpoint/2010/main" val="2319872784"/>
                  </p:ext>
                </p:extLst>
              </p:nvPr>
            </p:nvGraphicFramePr>
            <p:xfrm>
              <a:off x="952500" y="2190750"/>
              <a:ext cx="7239000" cy="244856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22428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95"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495" r="-337" b="-100000"/>
                          </a:stretch>
                        </a:blipFill>
                      </a:tcPr>
                    </a:tc>
                    <a:extLst>
                      <a:ext uri="{0D108BD9-81ED-4DB2-BD59-A6C34878D82A}">
                        <a16:rowId xmlns:a16="http://schemas.microsoft.com/office/drawing/2014/main" val="10000"/>
                      </a:ext>
                    </a:extLst>
                  </a:tr>
                  <a:tr h="122428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995" r="-100337" b="-498"/>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995" r="-337" b="-49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109186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863080171"/>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2)   Rearrange to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𝑦</m:t>
                              </m:r>
                            </m:oMath>
                          </a14:m>
                          <a:r>
                            <a:rPr lang="en-GB" sz="1600" b="0" u="none" strike="noStrike" cap="none" baseline="0" dirty="0">
                              <a:solidFill>
                                <a:schemeClr val="dk1"/>
                              </a:solidFill>
                              <a:latin typeface="Nunito Sans"/>
                              <a:ea typeface="Nunito Sans"/>
                              <a:cs typeface="Nunito Sans"/>
                              <a:sym typeface="Nunito Sans"/>
                            </a:rPr>
                            <a:t> the subject:</a:t>
                          </a:r>
                          <a:endParaRPr lang="en-GB" sz="2300" b="0" i="1" u="none" strike="noStrike" cap="none" baseline="30000" dirty="0">
                            <a:solidFill>
                              <a:schemeClr val="dk1"/>
                            </a:solidFill>
                            <a:latin typeface="Times New Roman"/>
                            <a:ea typeface="Nunito Sans"/>
                            <a:cs typeface="Times New Roman"/>
                            <a:sym typeface="Times New Roman"/>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𝑦</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𝑒</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𝑓</m:t>
                              </m:r>
                            </m:oMath>
                          </a14:m>
                          <a:endParaRPr lang="en-GB" sz="23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863080171"/>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3016102246"/>
                  </p:ext>
                </p:extLst>
              </p:nvPr>
            </p:nvGraphicFramePr>
            <p:xfrm>
              <a:off x="759277" y="2116161"/>
              <a:ext cx="7747908" cy="244856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B050"/>
                              </a:solidFill>
                              <a:effectLst/>
                              <a:latin typeface="Nunito" pitchFamily="2" charset="0"/>
                            </a:rPr>
                            <a:t>A)</a:t>
                          </a:r>
                          <a:r>
                            <a:rPr lang="en-GB" sz="1600" b="0" i="0" u="none" strike="noStrike" dirty="0">
                              <a:solidFill>
                                <a:srgbClr val="00B05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B050"/>
                                  </a:solidFill>
                                  <a:effectLst/>
                                  <a:latin typeface="Cambria Math" panose="02040503050406030204" pitchFamily="18" charset="0"/>
                                </a:rPr>
                                <m:t>𝑦</m:t>
                              </m:r>
                              <m:r>
                                <a:rPr lang="en-GB" sz="1600" b="0" i="1" u="none" strike="noStrike" dirty="0" smtClean="0">
                                  <a:solidFill>
                                    <a:srgbClr val="00B050"/>
                                  </a:solidFill>
                                  <a:effectLst/>
                                  <a:latin typeface="Cambria Math" panose="02040503050406030204" pitchFamily="18" charset="0"/>
                                </a:rPr>
                                <m:t>=</m:t>
                              </m:r>
                              <m:r>
                                <a:rPr lang="en-GB" sz="1600" b="0" i="1" u="none" strike="noStrike" dirty="0" smtClean="0">
                                  <a:solidFill>
                                    <a:srgbClr val="00B050"/>
                                  </a:solidFill>
                                  <a:effectLst/>
                                  <a:latin typeface="Cambria Math" panose="02040503050406030204" pitchFamily="18" charset="0"/>
                                </a:rPr>
                                <m:t>𝑓</m:t>
                              </m:r>
                              <m:r>
                                <a:rPr lang="en-GB" sz="1600" b="0" i="1" u="none" strike="noStrike" dirty="0" smtClean="0">
                                  <a:solidFill>
                                    <a:srgbClr val="00B050"/>
                                  </a:solidFill>
                                  <a:effectLst/>
                                  <a:latin typeface="Cambria Math" panose="02040503050406030204" pitchFamily="18" charset="0"/>
                                </a:rPr>
                                <m:t>+</m:t>
                              </m:r>
                              <m:r>
                                <a:rPr lang="en-GB" sz="1600" b="0" i="1" u="none" strike="noStrike" dirty="0" smtClean="0">
                                  <a:solidFill>
                                    <a:srgbClr val="00B050"/>
                                  </a:solidFill>
                                  <a:effectLst/>
                                  <a:latin typeface="Cambria Math" panose="02040503050406030204" pitchFamily="18" charset="0"/>
                                </a:rPr>
                                <m:t>𝑒</m:t>
                              </m:r>
                            </m:oMath>
                          </a14:m>
                          <a:endParaRPr lang="en-GB" dirty="0">
                            <a:solidFill>
                              <a:srgbClr val="00B050"/>
                            </a:solidFill>
                            <a:effectLst/>
                          </a:endParaRPr>
                        </a:p>
                        <a:p>
                          <a:pPr fontAlgn="t"/>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dirty="0">
                            <a:solidFill>
                              <a:srgbClr val="00B050"/>
                            </a:solidFill>
                            <a:effectLst/>
                            <a:latin typeface="Nunito Sans" pitchFamily="2" charset="0"/>
                          </a:endParaRPr>
                        </a:p>
                        <a:p>
                          <a:pPr fontAlgn="t"/>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𝑦</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𝑓</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𝑒</m:t>
                              </m:r>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used incorrect inverse operation</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𝑦</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𝑒</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𝑓</m:t>
                              </m:r>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br>
                            <a:rPr lang="en-GB" dirty="0">
                              <a:effectLst/>
                            </a:rPr>
                          </a:br>
                          <a:r>
                            <a:rPr lang="en-US" sz="1400" b="0" i="0" u="none" strike="noStrike" cap="none" dirty="0">
                              <a:solidFill>
                                <a:schemeClr val="tx1"/>
                              </a:solidFill>
                              <a:effectLst/>
                              <a:latin typeface="Nunito Sans" pitchFamily="2" charset="0"/>
                              <a:ea typeface="+mn-ea"/>
                              <a:cs typeface="+mn-cs"/>
                              <a:sym typeface="Arial"/>
                            </a:rPr>
                            <a:t>Student may have attempted to subtract </a:t>
                          </a:r>
                          <a:r>
                            <a:rPr lang="en-US" sz="1400" b="0" i="1" u="none" strike="noStrike" cap="none" dirty="0">
                              <a:solidFill>
                                <a:schemeClr val="tx1"/>
                              </a:solidFill>
                              <a:effectLst/>
                              <a:latin typeface="Nunito Sans" pitchFamily="2" charset="0"/>
                              <a:ea typeface="+mn-ea"/>
                              <a:cs typeface="+mn-cs"/>
                              <a:sym typeface="Arial"/>
                            </a:rPr>
                            <a:t>f</a:t>
                          </a:r>
                          <a:r>
                            <a:rPr lang="en-US" sz="1400" b="0" i="0" u="none" strike="noStrike" cap="none" dirty="0">
                              <a:solidFill>
                                <a:schemeClr val="tx1"/>
                              </a:solidFill>
                              <a:effectLst/>
                              <a:latin typeface="Nunito Sans" pitchFamily="2" charset="0"/>
                              <a:ea typeface="+mn-ea"/>
                              <a:cs typeface="+mn-cs"/>
                              <a:sym typeface="Arial"/>
                            </a:rPr>
                            <a:t> from both sides</a:t>
                          </a:r>
                          <a:endParaRPr lang="en-GB" dirty="0">
                            <a:effectLst/>
                            <a:latin typeface="Nunito Sans" pitchFamily="2" charset="0"/>
                          </a:endParaRPr>
                        </a:p>
                        <a:p>
                          <a:pPr fontAlgn="t"/>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𝑦</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𝑒𝑓</m:t>
                              </m:r>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used incorrect inverse operation</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3016102246"/>
                  </p:ext>
                </p:extLst>
              </p:nvPr>
            </p:nvGraphicFramePr>
            <p:xfrm>
              <a:off x="759277" y="2116161"/>
              <a:ext cx="7747908" cy="244856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22428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498" r="-100157" b="-100498"/>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498" r="-157" b="-100498"/>
                          </a:stretch>
                        </a:blipFill>
                      </a:tcPr>
                    </a:tc>
                    <a:extLst>
                      <a:ext uri="{0D108BD9-81ED-4DB2-BD59-A6C34878D82A}">
                        <a16:rowId xmlns:a16="http://schemas.microsoft.com/office/drawing/2014/main" val="3841916587"/>
                      </a:ext>
                    </a:extLst>
                  </a:tr>
                  <a:tr h="122428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00498" r="-100157" b="-498"/>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00498" r="-157" b="-498"/>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836814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3348024916"/>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3)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𝑎</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𝐹</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𝑚𝑎</m:t>
                              </m:r>
                            </m:oMath>
                          </a14:m>
                          <a:endParaRPr lang="en-GB" sz="23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3348024916"/>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339800722"/>
                  </p:ext>
                </p:extLst>
              </p:nvPr>
            </p:nvGraphicFramePr>
            <p:xfrm>
              <a:off x="759277" y="2116161"/>
              <a:ext cx="7747908" cy="2418715"/>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𝑎</m:t>
                              </m:r>
                              <m:r>
                                <a:rPr lang="en-GB" sz="1600" b="0" i="1" u="none" strike="noStrike" dirty="0" smtClean="0">
                                  <a:solidFill>
                                    <a:srgbClr val="000000"/>
                                  </a:solidFill>
                                  <a:effectLst/>
                                  <a:latin typeface="Cambria Math" panose="02040503050406030204" pitchFamily="18" charset="0"/>
                                </a:rPr>
                                <m:t>=</m:t>
                              </m:r>
                              <m:f>
                                <m:fPr>
                                  <m:ctrlPr>
                                    <a:rPr lang="en-GB" sz="1600" b="0" i="1" u="none" strike="noStrike" dirty="0" smtClean="0">
                                      <a:solidFill>
                                        <a:srgbClr val="000000"/>
                                      </a:solidFill>
                                      <a:effectLst/>
                                      <a:latin typeface="Cambria Math" panose="02040503050406030204" pitchFamily="18" charset="0"/>
                                    </a:rPr>
                                  </m:ctrlPr>
                                </m:fPr>
                                <m:num>
                                  <m:r>
                                    <a:rPr lang="en-GB" sz="1600" b="0" i="1" u="none" strike="noStrike" dirty="0" smtClean="0">
                                      <a:solidFill>
                                        <a:srgbClr val="000000"/>
                                      </a:solidFill>
                                      <a:effectLst/>
                                      <a:latin typeface="Cambria Math" panose="02040503050406030204" pitchFamily="18" charset="0"/>
                                    </a:rPr>
                                    <m:t>𝑚</m:t>
                                  </m:r>
                                </m:num>
                                <m:den>
                                  <m:r>
                                    <a:rPr lang="en-GB" sz="1600" b="0" i="1" u="none" strike="noStrike" dirty="0" smtClean="0">
                                      <a:solidFill>
                                        <a:srgbClr val="000000"/>
                                      </a:solidFill>
                                      <a:effectLst/>
                                      <a:latin typeface="Cambria Math" panose="02040503050406030204" pitchFamily="18" charset="0"/>
                                    </a:rPr>
                                    <m:t>𝐹</m:t>
                                  </m:r>
                                </m:den>
                              </m:f>
                            </m:oMath>
                          </a14:m>
                          <a:endParaRPr lang="en-GB" sz="1600" b="0" i="0" u="none" strike="noStrike" dirty="0">
                            <a:solidFill>
                              <a:srgbClr val="000000"/>
                            </a:solidFill>
                            <a:effectLst/>
                            <a:latin typeface="Times New Roman" panose="02020603050405020304" pitchFamily="18" charset="0"/>
                          </a:endParaRPr>
                        </a:p>
                        <a:p>
                          <a:pPr rtl="0" fontAlgn="t">
                            <a:spcBef>
                              <a:spcPts val="0"/>
                            </a:spcBef>
                            <a:spcAft>
                              <a:spcPts val="0"/>
                            </a:spcAft>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chemeClr val="tx1"/>
                              </a:solidFill>
                              <a:effectLst/>
                              <a:latin typeface="Nunito Sans" pitchFamily="2" charset="0"/>
                              <a:ea typeface="+mn-ea"/>
                              <a:cs typeface="+mn-cs"/>
                              <a:sym typeface="Arial"/>
                            </a:rPr>
                            <a:t>Student inverted the fraction</a:t>
                          </a:r>
                          <a:endParaRPr lang="en-GB" dirty="0">
                            <a:effectLst/>
                            <a:latin typeface="Nunito Sans" pitchFamily="2" charset="0"/>
                          </a:endParaRPr>
                        </a:p>
                        <a:p>
                          <a:pPr fontAlgn="t"/>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𝑚</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𝐹</m:t>
                                  </m:r>
                                </m:num>
                                <m:den>
                                  <m:r>
                                    <a:rPr lang="en-GB" sz="1600" b="0" i="1" u="none" strike="noStrike" smtClean="0">
                                      <a:solidFill>
                                        <a:srgbClr val="000000"/>
                                      </a:solidFill>
                                      <a:effectLst/>
                                      <a:latin typeface="Cambria Math" panose="02040503050406030204" pitchFamily="18" charset="0"/>
                                    </a:rPr>
                                    <m:t>𝑎</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made </a:t>
                          </a:r>
                          <a:r>
                            <a:rPr lang="en-US" sz="1400" b="0" i="1" u="none" strike="noStrike" cap="none" dirty="0">
                              <a:solidFill>
                                <a:schemeClr val="tx1"/>
                              </a:solidFill>
                              <a:effectLst/>
                              <a:latin typeface="Nunito Sans" pitchFamily="2" charset="0"/>
                              <a:ea typeface="+mn-ea"/>
                              <a:cs typeface="+mn-cs"/>
                              <a:sym typeface="Arial"/>
                            </a:rPr>
                            <a:t>m</a:t>
                          </a:r>
                          <a:r>
                            <a:rPr lang="en-US" sz="1400" b="0" i="0" u="none" strike="noStrike" cap="none" dirty="0">
                              <a:solidFill>
                                <a:schemeClr val="tx1"/>
                              </a:solidFill>
                              <a:effectLst/>
                              <a:latin typeface="Nunito Sans" pitchFamily="2" charset="0"/>
                              <a:ea typeface="+mn-ea"/>
                              <a:cs typeface="+mn-cs"/>
                              <a:sym typeface="Arial"/>
                            </a:rPr>
                            <a:t> the subject</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B050"/>
                              </a:solidFill>
                              <a:effectLst/>
                              <a:latin typeface="Nunito" pitchFamily="2" charset="0"/>
                            </a:rPr>
                            <a:t>C)</a:t>
                          </a:r>
                          <a:r>
                            <a:rPr lang="en-GB" sz="1600" b="0" i="0" u="none" strike="noStrike" dirty="0">
                              <a:solidFill>
                                <a:srgbClr val="00B050"/>
                              </a:solidFill>
                              <a:effectLst/>
                              <a:latin typeface="Times New Roman" panose="02020603050405020304" pitchFamily="18" charset="0"/>
                            </a:rPr>
                            <a:t> </a:t>
                          </a:r>
                          <a14:m>
                            <m:oMath xmlns:m="http://schemas.openxmlformats.org/officeDocument/2006/math">
                              <m:r>
                                <a:rPr lang="en-GB" sz="1600" b="0" i="1" u="none" strike="noStrike" smtClean="0">
                                  <a:solidFill>
                                    <a:srgbClr val="00B050"/>
                                  </a:solidFill>
                                  <a:effectLst/>
                                  <a:latin typeface="Cambria Math" panose="02040503050406030204" pitchFamily="18" charset="0"/>
                                </a:rPr>
                                <m:t>𝑎</m:t>
                              </m:r>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r>
                                    <a:rPr lang="en-GB" sz="1600" b="0" i="1" u="none" strike="noStrike" smtClean="0">
                                      <a:solidFill>
                                        <a:srgbClr val="00B050"/>
                                      </a:solidFill>
                                      <a:effectLst/>
                                      <a:latin typeface="Cambria Math" panose="02040503050406030204" pitchFamily="18" charset="0"/>
                                    </a:rPr>
                                    <m:t>𝐹</m:t>
                                  </m:r>
                                </m:num>
                                <m:den>
                                  <m:r>
                                    <a:rPr lang="en-GB" sz="1600" b="0" i="1" u="none" strike="noStrike" smtClean="0">
                                      <a:solidFill>
                                        <a:srgbClr val="00B050"/>
                                      </a:solidFill>
                                      <a:effectLst/>
                                      <a:latin typeface="Cambria Math" panose="02040503050406030204" pitchFamily="18" charset="0"/>
                                    </a:rPr>
                                    <m:t>𝑚</m:t>
                                  </m:r>
                                </m:den>
                              </m:f>
                            </m:oMath>
                          </a14:m>
                          <a:br>
                            <a:rPr lang="en-GB" dirty="0">
                              <a:effectLst/>
                            </a:rPr>
                          </a:br>
                          <a:endParaRPr lang="en-GB" dirty="0">
                            <a:effectLst/>
                          </a:endParaRPr>
                        </a:p>
                        <a:p>
                          <a:pPr rtl="0" fontAlgn="t">
                            <a:spcBef>
                              <a:spcPts val="0"/>
                            </a:spcBef>
                            <a:spcAft>
                              <a:spcPts val="0"/>
                            </a:spcAft>
                          </a:pPr>
                          <a:r>
                            <a:rPr lang="en-GB" sz="1400" b="0" i="0" u="none" strike="noStrike" cap="none" dirty="0">
                              <a:solidFill>
                                <a:srgbClr val="00B050"/>
                              </a:solidFill>
                              <a:effectLst/>
                              <a:latin typeface="Nunito Sans" pitchFamily="2" charset="0"/>
                              <a:ea typeface="+mn-ea"/>
                              <a:cs typeface="+mn-cs"/>
                              <a:sym typeface="Arial"/>
                            </a:rPr>
                            <a:t>Correct answer</a:t>
                          </a: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𝑎</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𝐹</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𝑚</m:t>
                              </m:r>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used incorrect inverse operation</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339800722"/>
                  </p:ext>
                </p:extLst>
              </p:nvPr>
            </p:nvGraphicFramePr>
            <p:xfrm>
              <a:off x="759277" y="2116161"/>
              <a:ext cx="7747908" cy="2418715"/>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305433">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467" r="-100157" b="-85981"/>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467" r="-157" b="-85981"/>
                          </a:stretch>
                        </a:blipFill>
                      </a:tcPr>
                    </a:tc>
                    <a:extLst>
                      <a:ext uri="{0D108BD9-81ED-4DB2-BD59-A6C34878D82A}">
                        <a16:rowId xmlns:a16="http://schemas.microsoft.com/office/drawing/2014/main" val="3841916587"/>
                      </a:ext>
                    </a:extLst>
                  </a:tr>
                  <a:tr h="111328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17486" r="-100157" b="-54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17486" r="-157" b="-546"/>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5312580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39680731"/>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4)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𝐷</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𝑆</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baseline="0" smtClean="0">
                                      <a:solidFill>
                                        <a:schemeClr val="dk1"/>
                                      </a:solidFill>
                                      <a:latin typeface="Cambria Math" panose="02040503050406030204" pitchFamily="18" charset="0"/>
                                      <a:sym typeface="Nunito Sans"/>
                                    </a:rPr>
                                  </m:ctrlPr>
                                </m:fPr>
                                <m:num>
                                  <m:r>
                                    <a:rPr lang="en-GB" sz="2300" b="0" i="1" u="none" strike="noStrike" cap="none" baseline="0" smtClean="0">
                                      <a:solidFill>
                                        <a:schemeClr val="dk1"/>
                                      </a:solidFill>
                                      <a:latin typeface="Cambria Math" panose="02040503050406030204" pitchFamily="18" charset="0"/>
                                      <a:sym typeface="Nunito Sans"/>
                                    </a:rPr>
                                    <m:t>𝐷</m:t>
                                  </m:r>
                                </m:num>
                                <m:den>
                                  <m:r>
                                    <a:rPr lang="en-GB" sz="2300" b="0" i="1" u="none" strike="noStrike" cap="none" baseline="0" smtClean="0">
                                      <a:solidFill>
                                        <a:schemeClr val="dk1"/>
                                      </a:solidFill>
                                      <a:latin typeface="Cambria Math" panose="02040503050406030204" pitchFamily="18" charset="0"/>
                                      <a:sym typeface="Nunito Sans"/>
                                    </a:rPr>
                                    <m:t>𝑇</m:t>
                                  </m:r>
                                </m:den>
                              </m:f>
                            </m:oMath>
                          </a14:m>
                          <a:endParaRPr lang="en-GB" sz="23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sz="12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39680731"/>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914069500"/>
                  </p:ext>
                </p:extLst>
              </p:nvPr>
            </p:nvGraphicFramePr>
            <p:xfrm>
              <a:off x="759277" y="2116161"/>
              <a:ext cx="7747908" cy="2337689"/>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B050"/>
                              </a:solidFill>
                              <a:effectLst/>
                              <a:latin typeface="Nunito" pitchFamily="2" charset="0"/>
                            </a:rPr>
                            <a:t>A) </a:t>
                          </a:r>
                          <a14:m>
                            <m:oMath xmlns:m="http://schemas.openxmlformats.org/officeDocument/2006/math">
                              <m:r>
                                <a:rPr lang="en-GB" sz="1600" b="0" i="1" u="none" strike="noStrike" smtClean="0">
                                  <a:solidFill>
                                    <a:srgbClr val="00B050"/>
                                  </a:solidFill>
                                  <a:effectLst/>
                                  <a:latin typeface="Cambria Math" panose="02040503050406030204" pitchFamily="18" charset="0"/>
                                </a:rPr>
                                <m:t>𝐷</m:t>
                              </m:r>
                              <m:r>
                                <a:rPr lang="en-GB" sz="1600" b="0" i="1" u="none" strike="noStrike" smtClean="0">
                                  <a:solidFill>
                                    <a:srgbClr val="00B050"/>
                                  </a:solidFill>
                                  <a:effectLst/>
                                  <a:latin typeface="Cambria Math" panose="02040503050406030204" pitchFamily="18" charset="0"/>
                                </a:rPr>
                                <m:t>=</m:t>
                              </m:r>
                              <m:r>
                                <a:rPr lang="en-GB" sz="1600" b="0" i="1" u="none" strike="noStrike" smtClean="0">
                                  <a:solidFill>
                                    <a:srgbClr val="00B050"/>
                                  </a:solidFill>
                                  <a:effectLst/>
                                  <a:latin typeface="Cambria Math" panose="02040503050406030204" pitchFamily="18" charset="0"/>
                                </a:rPr>
                                <m:t>𝑆𝑇</m:t>
                              </m:r>
                            </m:oMath>
                          </a14:m>
                          <a:br>
                            <a:rPr lang="en-GB" dirty="0">
                              <a:effectLst/>
                            </a:rPr>
                          </a:b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dirty="0">
                            <a:solidFill>
                              <a:srgbClr val="00B050"/>
                            </a:solidFill>
                            <a:effectLst/>
                            <a:latin typeface="Nunito Sans" pitchFamily="2" charset="0"/>
                          </a:endParaRPr>
                        </a:p>
                        <a:p>
                          <a:pPr rtl="0" fontAlgn="t">
                            <a:spcBef>
                              <a:spcPts val="0"/>
                            </a:spcBef>
                            <a:spcAft>
                              <a:spcPts val="0"/>
                            </a:spcAft>
                          </a:pP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𝐷</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𝑇</m:t>
                                  </m:r>
                                </m:num>
                                <m:den>
                                  <m:r>
                                    <a:rPr lang="en-GB" sz="1600" b="0" i="1" u="none" strike="noStrike" smtClean="0">
                                      <a:solidFill>
                                        <a:srgbClr val="000000"/>
                                      </a:solidFill>
                                      <a:effectLst/>
                                      <a:latin typeface="Cambria Math" panose="02040503050406030204" pitchFamily="18" charset="0"/>
                                    </a:rPr>
                                    <m:t>𝑆</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incorrectly used an inverse operation</a:t>
                          </a:r>
                          <a:endParaRPr lang="en-GB"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𝐷</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𝑆</m:t>
                                  </m:r>
                                </m:num>
                                <m:den>
                                  <m:r>
                                    <a:rPr lang="en-GB" sz="1600" b="0" i="1" u="none" strike="noStrike" smtClean="0">
                                      <a:solidFill>
                                        <a:srgbClr val="000000"/>
                                      </a:solidFill>
                                      <a:effectLst/>
                                      <a:latin typeface="Cambria Math" panose="02040503050406030204" pitchFamily="18" charset="0"/>
                                    </a:rPr>
                                    <m:t>𝑇</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did not use the inverse operation</a:t>
                          </a: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𝐷</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𝑆</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𝑇</m:t>
                              </m:r>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used incorrect inverse operation</a:t>
                          </a:r>
                          <a:endParaRPr lang="en-GB"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914069500"/>
                  </p:ext>
                </p:extLst>
              </p:nvPr>
            </p:nvGraphicFramePr>
            <p:xfrm>
              <a:off x="759277" y="2116161"/>
              <a:ext cx="7747908" cy="2337689"/>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22428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498" r="-100157" b="-91542"/>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498" r="-157" b="-91542"/>
                          </a:stretch>
                        </a:blipFill>
                      </a:tcPr>
                    </a:tc>
                    <a:extLst>
                      <a:ext uri="{0D108BD9-81ED-4DB2-BD59-A6C34878D82A}">
                        <a16:rowId xmlns:a16="http://schemas.microsoft.com/office/drawing/2014/main" val="3841916587"/>
                      </a:ext>
                    </a:extLst>
                  </a:tr>
                  <a:tr h="1113409">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10383" r="-100157" b="-54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10383" r="-157" b="-546"/>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0754121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385400666"/>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5)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𝑡</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𝑣</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𝑢</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𝑎𝑡</m:t>
                              </m:r>
                            </m:oMath>
                          </a14:m>
                          <a:endParaRPr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385400666"/>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577389565"/>
                  </p:ext>
                </p:extLst>
              </p:nvPr>
            </p:nvGraphicFramePr>
            <p:xfrm>
              <a:off x="759277" y="2116161"/>
              <a:ext cx="7747908" cy="2198751"/>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𝑡</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𝑢</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𝑣</m:t>
                                  </m:r>
                                </m:num>
                                <m:den>
                                  <m:r>
                                    <a:rPr lang="en-GB" sz="1600" b="0" i="1" u="none" strike="noStrike" smtClean="0">
                                      <a:solidFill>
                                        <a:srgbClr val="000000"/>
                                      </a:solidFill>
                                      <a:effectLst/>
                                      <a:latin typeface="Cambria Math" panose="02040503050406030204" pitchFamily="18" charset="0"/>
                                    </a:rPr>
                                    <m:t>𝑎</m:t>
                                  </m:r>
                                </m:den>
                              </m:f>
                            </m:oMath>
                          </a14:m>
                          <a:endParaRPr lang="en-GB" dirty="0">
                            <a:effectLst/>
                          </a:endParaRPr>
                        </a:p>
                        <a:p>
                          <a:pPr rtl="0" fontAlgn="t">
                            <a:spcBef>
                              <a:spcPts val="0"/>
                            </a:spcBef>
                            <a:spcAft>
                              <a:spcPts val="0"/>
                            </a:spcAft>
                          </a:pPr>
                          <a:endParaRPr lang="en-GB" dirty="0">
                            <a:effectLst/>
                          </a:endParaRPr>
                        </a:p>
                        <a:p>
                          <a:pPr marL="0" indent="0" rtl="0">
                            <a:buNone/>
                          </a:pPr>
                          <a:r>
                            <a:rPr lang="en-US" sz="1400" b="0" i="0" u="none" strike="noStrike" cap="none" dirty="0">
                              <a:solidFill>
                                <a:schemeClr val="tx1"/>
                              </a:solidFill>
                              <a:effectLst/>
                              <a:latin typeface="Nunito Sans" pitchFamily="2" charset="0"/>
                              <a:ea typeface="+mn-ea"/>
                              <a:cs typeface="+mn-cs"/>
                              <a:sym typeface="Arial"/>
                            </a:rPr>
                            <a:t>Student performed incorrect first step</a:t>
                          </a:r>
                          <a:endParaRPr lang="en-US" b="0" dirty="0">
                            <a:effectLst/>
                            <a:latin typeface="Nunito Sans" pitchFamily="2" charset="0"/>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B050"/>
                              </a:solidFill>
                              <a:effectLst/>
                              <a:latin typeface="Nunito" pitchFamily="2" charset="0"/>
                            </a:rPr>
                            <a:t>B) </a:t>
                          </a:r>
                          <a14:m>
                            <m:oMath xmlns:m="http://schemas.openxmlformats.org/officeDocument/2006/math">
                              <m:r>
                                <a:rPr lang="en-GB" sz="1600" b="0" i="1" u="none" strike="noStrike" smtClean="0">
                                  <a:solidFill>
                                    <a:srgbClr val="00B050"/>
                                  </a:solidFill>
                                  <a:effectLst/>
                                  <a:latin typeface="Cambria Math" panose="02040503050406030204" pitchFamily="18" charset="0"/>
                                </a:rPr>
                                <m:t>𝑡</m:t>
                              </m:r>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r>
                                    <a:rPr lang="en-GB" sz="1600" b="0" i="1" u="none" strike="noStrike" smtClean="0">
                                      <a:solidFill>
                                        <a:srgbClr val="00B050"/>
                                      </a:solidFill>
                                      <a:effectLst/>
                                      <a:latin typeface="Cambria Math" panose="02040503050406030204" pitchFamily="18" charset="0"/>
                                    </a:rPr>
                                    <m:t>𝑣</m:t>
                                  </m:r>
                                  <m:r>
                                    <a:rPr lang="en-GB" sz="1600" b="0" i="1" u="none" strike="noStrike" smtClean="0">
                                      <a:solidFill>
                                        <a:srgbClr val="00B050"/>
                                      </a:solidFill>
                                      <a:effectLst/>
                                      <a:latin typeface="Cambria Math" panose="02040503050406030204" pitchFamily="18" charset="0"/>
                                    </a:rPr>
                                    <m:t>−</m:t>
                                  </m:r>
                                  <m:r>
                                    <a:rPr lang="en-GB" sz="1600" b="0" i="1" u="none" strike="noStrike" smtClean="0">
                                      <a:solidFill>
                                        <a:srgbClr val="00B050"/>
                                      </a:solidFill>
                                      <a:effectLst/>
                                      <a:latin typeface="Cambria Math" panose="02040503050406030204" pitchFamily="18" charset="0"/>
                                    </a:rPr>
                                    <m:t>𝑢</m:t>
                                  </m:r>
                                </m:num>
                                <m:den>
                                  <m:r>
                                    <a:rPr lang="en-GB" sz="1600" b="0" i="1" u="none" strike="noStrike" smtClean="0">
                                      <a:solidFill>
                                        <a:srgbClr val="00B050"/>
                                      </a:solidFill>
                                      <a:effectLst/>
                                      <a:latin typeface="Cambria Math" panose="02040503050406030204" pitchFamily="18" charset="0"/>
                                    </a:rPr>
                                    <m:t>𝑎</m:t>
                                  </m:r>
                                </m:den>
                              </m:f>
                            </m:oMath>
                          </a14:m>
                          <a:endParaRPr lang="en-GB" dirty="0">
                            <a:solidFill>
                              <a:srgbClr val="00B050"/>
                            </a:solidFill>
                            <a:effectLst/>
                          </a:endParaRPr>
                        </a:p>
                        <a:p>
                          <a:pPr rtl="0" fontAlgn="t">
                            <a:spcBef>
                              <a:spcPts val="0"/>
                            </a:spcBef>
                            <a:spcAft>
                              <a:spcPts val="0"/>
                            </a:spcAft>
                          </a:pPr>
                          <a:endParaRPr lang="en-GB" dirty="0">
                            <a:effectLst/>
                          </a:endParaRPr>
                        </a:p>
                        <a:p>
                          <a:pPr rtl="0" fontAlgn="t">
                            <a:spcBef>
                              <a:spcPts val="0"/>
                            </a:spcBef>
                            <a:spcAft>
                              <a:spcPts val="0"/>
                            </a:spcAft>
                          </a:pPr>
                          <a:r>
                            <a:rPr lang="en-GB" sz="1400" b="0" i="0" u="none" strike="noStrike" cap="none" dirty="0">
                              <a:solidFill>
                                <a:srgbClr val="00B050"/>
                              </a:solidFill>
                              <a:effectLst/>
                              <a:latin typeface="Nunito Sans" pitchFamily="2" charset="0"/>
                              <a:ea typeface="+mn-ea"/>
                              <a:cs typeface="+mn-cs"/>
                              <a:sym typeface="Arial"/>
                            </a:rPr>
                            <a:t>Correct answer</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𝑡</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𝑣</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𝑢</m:t>
                                  </m:r>
                                </m:num>
                                <m:den>
                                  <m:r>
                                    <a:rPr lang="en-GB" sz="1600" b="0" i="1" u="none" strike="noStrike" smtClean="0">
                                      <a:solidFill>
                                        <a:srgbClr val="000000"/>
                                      </a:solidFill>
                                      <a:effectLst/>
                                      <a:latin typeface="Cambria Math" panose="02040503050406030204" pitchFamily="18" charset="0"/>
                                    </a:rPr>
                                    <m:t>𝑎</m:t>
                                  </m:r>
                                </m:den>
                              </m:f>
                            </m:oMath>
                          </a14:m>
                          <a:endParaRPr lang="en-GB" dirty="0">
                            <a:effectLst/>
                          </a:endParaRPr>
                        </a:p>
                        <a:p>
                          <a:pPr rtl="0" fontAlgn="t">
                            <a:spcBef>
                              <a:spcPts val="0"/>
                            </a:spcBef>
                            <a:spcAft>
                              <a:spcPts val="0"/>
                            </a:spcAft>
                          </a:pPr>
                          <a:endParaRPr lang="en-GB" dirty="0">
                            <a:effectLst/>
                          </a:endParaRPr>
                        </a:p>
                        <a:p>
                          <a:pPr rtl="0"/>
                          <a:r>
                            <a:rPr lang="en-US" sz="1400" b="0" i="0" u="none" strike="noStrike" cap="none" dirty="0">
                              <a:solidFill>
                                <a:schemeClr val="tx1"/>
                              </a:solidFill>
                              <a:effectLst/>
                              <a:latin typeface="Nunito Sans" pitchFamily="2" charset="0"/>
                              <a:ea typeface="+mn-ea"/>
                              <a:cs typeface="+mn-cs"/>
                              <a:sym typeface="Arial"/>
                            </a:rPr>
                            <a:t>Student used incorrect inverse for first step</a:t>
                          </a:r>
                          <a:endParaRPr lang="en-GB" dirty="0">
                            <a:effectLst/>
                            <a:latin typeface="Nunito Sans" pitchFamily="2" charset="0"/>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a:t>
                          </a:r>
                          <a:r>
                            <a:rPr lang="en-GB" sz="1600" b="0" i="0" u="none" strike="noStrike" baseline="0" dirty="0">
                              <a:solidFill>
                                <a:srgbClr val="000000"/>
                              </a:solidFill>
                              <a:effectLst/>
                              <a:latin typeface="Nunito" pitchFamily="2" charset="0"/>
                            </a:rPr>
                            <a:t> </a:t>
                          </a:r>
                          <a14:m>
                            <m:oMath xmlns:m="http://schemas.openxmlformats.org/officeDocument/2006/math">
                              <m:r>
                                <a:rPr lang="en-GB" sz="1600" b="0" i="1" u="none" strike="noStrike" baseline="0" smtClean="0">
                                  <a:solidFill>
                                    <a:srgbClr val="000000"/>
                                  </a:solidFill>
                                  <a:effectLst/>
                                  <a:latin typeface="Cambria Math" panose="02040503050406030204" pitchFamily="18" charset="0"/>
                                </a:rPr>
                                <m:t>𝑡</m:t>
                              </m:r>
                              <m:r>
                                <a:rPr lang="en-GB" sz="1600" b="0" i="1" u="none" strike="noStrike" baseline="0" smtClean="0">
                                  <a:solidFill>
                                    <a:srgbClr val="000000"/>
                                  </a:solidFill>
                                  <a:effectLst/>
                                  <a:latin typeface="Cambria Math" panose="02040503050406030204" pitchFamily="18" charset="0"/>
                                </a:rPr>
                                <m:t>=</m:t>
                              </m:r>
                              <m:f>
                                <m:fPr>
                                  <m:ctrlPr>
                                    <a:rPr lang="en-GB" sz="1600" b="0" i="1" u="none" strike="noStrike" baseline="0" smtClean="0">
                                      <a:solidFill>
                                        <a:srgbClr val="000000"/>
                                      </a:solidFill>
                                      <a:effectLst/>
                                      <a:latin typeface="Cambria Math" panose="02040503050406030204" pitchFamily="18" charset="0"/>
                                    </a:rPr>
                                  </m:ctrlPr>
                                </m:fPr>
                                <m:num>
                                  <m:r>
                                    <a:rPr lang="en-GB" sz="1600" b="0" i="1" u="none" strike="noStrike" baseline="0" smtClean="0">
                                      <a:solidFill>
                                        <a:srgbClr val="000000"/>
                                      </a:solidFill>
                                      <a:effectLst/>
                                      <a:latin typeface="Cambria Math" panose="02040503050406030204" pitchFamily="18" charset="0"/>
                                    </a:rPr>
                                    <m:t>𝑎</m:t>
                                  </m:r>
                                </m:num>
                                <m:den>
                                  <m:r>
                                    <a:rPr lang="en-GB" sz="1600" b="0" i="1" u="none" strike="noStrike" baseline="0" smtClean="0">
                                      <a:solidFill>
                                        <a:srgbClr val="000000"/>
                                      </a:solidFill>
                                      <a:effectLst/>
                                      <a:latin typeface="Cambria Math" panose="02040503050406030204" pitchFamily="18" charset="0"/>
                                    </a:rPr>
                                    <m:t>𝑣</m:t>
                                  </m:r>
                                  <m:r>
                                    <a:rPr lang="en-GB" sz="1600" b="0" i="1" u="none" strike="noStrike" baseline="0" smtClean="0">
                                      <a:solidFill>
                                        <a:srgbClr val="000000"/>
                                      </a:solidFill>
                                      <a:effectLst/>
                                      <a:latin typeface="Cambria Math" panose="02040503050406030204" pitchFamily="18" charset="0"/>
                                    </a:rPr>
                                    <m:t>−</m:t>
                                  </m:r>
                                  <m:r>
                                    <a:rPr lang="en-GB" sz="1600" b="0" i="1" u="none" strike="noStrike" baseline="0" smtClean="0">
                                      <a:solidFill>
                                        <a:srgbClr val="000000"/>
                                      </a:solidFill>
                                      <a:effectLst/>
                                      <a:latin typeface="Cambria Math" panose="02040503050406030204" pitchFamily="18" charset="0"/>
                                    </a:rPr>
                                    <m:t>𝑢</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has inverted the fraction</a:t>
                          </a:r>
                          <a:endParaRPr lang="en-GB"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577389565"/>
                  </p:ext>
                </p:extLst>
              </p:nvPr>
            </p:nvGraphicFramePr>
            <p:xfrm>
              <a:off x="759277" y="2116161"/>
              <a:ext cx="7747908" cy="2198751"/>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093343">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556" r="-100157" b="-101111"/>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556" r="-157" b="-101111"/>
                          </a:stretch>
                        </a:blipFill>
                      </a:tcPr>
                    </a:tc>
                    <a:extLst>
                      <a:ext uri="{0D108BD9-81ED-4DB2-BD59-A6C34878D82A}">
                        <a16:rowId xmlns:a16="http://schemas.microsoft.com/office/drawing/2014/main" val="3841916587"/>
                      </a:ext>
                    </a:extLst>
                  </a:tr>
                  <a:tr h="1105408">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00000" r="-100157" b="-552"/>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00000" r="-157" b="-552"/>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008756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826561"/>
            <a:ext cx="8468691" cy="3490378"/>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20 multiple choice questions, each designed to assess each of the key skills required to master </a:t>
            </a:r>
            <a:r>
              <a:rPr lang="en-US" sz="1200" b="1" dirty="0">
                <a:solidFill>
                  <a:srgbClr val="1C1C1C"/>
                </a:solidFill>
                <a:effectLst/>
                <a:latin typeface="Nunito Sans" pitchFamily="2" charset="0"/>
              </a:rPr>
              <a:t>rearranging formulae</a:t>
            </a:r>
            <a:r>
              <a:rPr lang="en-US" sz="1200" b="0" i="0" u="none" strike="noStrike" dirty="0">
                <a:solidFill>
                  <a:srgbClr val="1C1C1C"/>
                </a:solidFill>
                <a:effectLst/>
                <a:latin typeface="Nunito Sans" pitchFamily="2" charset="0"/>
              </a:rPr>
              <a:t>.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 </a:t>
            </a:r>
            <a:r>
              <a:rPr lang="en-US" sz="1200" b="1" dirty="0">
                <a:solidFill>
                  <a:srgbClr val="1C1C1C"/>
                </a:solidFill>
                <a:effectLst/>
                <a:latin typeface="Nunito Sans" pitchFamily="2" charset="0"/>
              </a:rPr>
              <a:t>Order of operations</a:t>
            </a:r>
            <a:r>
              <a:rPr lang="en-US" sz="1200" b="1" strike="noStrike" dirty="0">
                <a:solidFill>
                  <a:srgbClr val="1C1C1C"/>
                </a:solidFill>
                <a:effectLst/>
                <a:latin typeface="Nunito Sans" pitchFamily="2" charset="0"/>
              </a:rPr>
              <a:t>, </a:t>
            </a:r>
            <a:r>
              <a:rPr lang="en-US" sz="1200" b="1" dirty="0">
                <a:solidFill>
                  <a:srgbClr val="1C1C1C"/>
                </a:solidFill>
                <a:effectLst/>
                <a:latin typeface="Nunito Sans" pitchFamily="2" charset="0"/>
              </a:rPr>
              <a:t>Negative numbers</a:t>
            </a:r>
            <a:r>
              <a:rPr lang="en-US" sz="1200" b="1" strike="noStrike" dirty="0">
                <a:solidFill>
                  <a:srgbClr val="1C1C1C"/>
                </a:solidFill>
                <a:effectLst/>
                <a:latin typeface="Nunito Sans" pitchFamily="2" charset="0"/>
              </a:rPr>
              <a:t>, </a:t>
            </a:r>
            <a:r>
              <a:rPr lang="en-US" sz="1200" b="1" dirty="0">
                <a:solidFill>
                  <a:srgbClr val="1C1C1C"/>
                </a:solidFill>
                <a:effectLst/>
                <a:latin typeface="Nunito Sans" pitchFamily="2" charset="0"/>
              </a:rPr>
              <a:t>Expanding single brackets</a:t>
            </a:r>
            <a:r>
              <a:rPr lang="en-US" sz="1200" b="1" strike="noStrike" dirty="0">
                <a:solidFill>
                  <a:srgbClr val="1C1C1C"/>
                </a:solidFill>
                <a:effectLst/>
                <a:latin typeface="Nunito Sans" pitchFamily="2" charset="0"/>
              </a:rPr>
              <a:t>, </a:t>
            </a:r>
            <a:r>
              <a:rPr lang="en-US" sz="1200" b="1" dirty="0">
                <a:solidFill>
                  <a:srgbClr val="1C1C1C"/>
                </a:solidFill>
                <a:effectLst/>
                <a:latin typeface="Nunito Sans" pitchFamily="2" charset="0"/>
              </a:rPr>
              <a:t>Calculations with fractions</a:t>
            </a:r>
            <a:r>
              <a:rPr lang="en-US" sz="1200" b="0" i="0" u="none" strike="noStrike" dirty="0">
                <a:solidFill>
                  <a:srgbClr val="1C1C1C"/>
                </a:solidFill>
                <a:effectLst/>
                <a:latin typeface="Nunito Sans" pitchFamily="2" charset="0"/>
              </a:rPr>
              <a:t> and </a:t>
            </a:r>
            <a:r>
              <a:rPr lang="en-US" sz="1200" b="1" dirty="0">
                <a:solidFill>
                  <a:srgbClr val="1C1C1C"/>
                </a:solidFill>
                <a:effectLst/>
                <a:latin typeface="Nunito Sans" pitchFamily="2" charset="0"/>
              </a:rPr>
              <a:t>Inverse trigonometric functions</a:t>
            </a:r>
            <a:r>
              <a:rPr lang="en-US" sz="1200" b="0" i="0" u="none" strike="noStrike" dirty="0">
                <a:solidFill>
                  <a:srgbClr val="1C1C1C"/>
                </a:solidFill>
                <a:effectLst/>
                <a:latin typeface="Nunito Sans" pitchFamily="2" charset="0"/>
              </a:rPr>
              <a:t>.</a:t>
            </a:r>
          </a:p>
          <a:p>
            <a:endParaRPr lang="en-US" sz="1200" cap="none" dirty="0">
              <a:solidFill>
                <a:srgbClr val="1C1C1C"/>
              </a:solidFill>
              <a:latin typeface="Nunito Sans" pitchFamily="2" charset="0"/>
              <a:sym typeface="Arial"/>
            </a:endParaRPr>
          </a:p>
          <a:p>
            <a:pPr rtl="0">
              <a:spcBef>
                <a:spcPts val="0"/>
              </a:spcBef>
              <a:spcAft>
                <a:spcPts val="0"/>
              </a:spcAft>
            </a:pP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latin typeface="Nunito Sans" pitchFamily="2" charset="0"/>
            </a:endParaRPr>
          </a:p>
          <a:p>
            <a:br>
              <a:rPr lang="en-US" sz="1400" dirty="0"/>
            </a:br>
            <a:endParaRPr lang="en-US"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372070606"/>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6)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𝑟</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𝐶</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=2</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𝜋</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𝑟</m:t>
                              </m:r>
                            </m:oMath>
                          </a14:m>
                          <a:endParaRPr lang="en-GB" sz="16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372070606"/>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0C6C9257-A9F4-AF52-6A7B-5A68C33CB5F3}"/>
                  </a:ext>
                </a:extLst>
              </p:cNvPr>
              <p:cNvGraphicFramePr>
                <a:graphicFrameLocks noGrp="1"/>
              </p:cNvGraphicFramePr>
              <p:nvPr>
                <p:extLst>
                  <p:ext uri="{D42A27DB-BD31-4B8C-83A1-F6EECF244321}">
                    <p14:modId xmlns:p14="http://schemas.microsoft.com/office/powerpoint/2010/main" val="3639776692"/>
                  </p:ext>
                </p:extLst>
              </p:nvPr>
            </p:nvGraphicFramePr>
            <p:xfrm>
              <a:off x="702129" y="2095245"/>
              <a:ext cx="7625442" cy="2338959"/>
            </p:xfrm>
            <a:graphic>
              <a:graphicData uri="http://schemas.openxmlformats.org/drawingml/2006/table">
                <a:tbl>
                  <a:tblPr/>
                  <a:tblGrid>
                    <a:gridCol w="3812721">
                      <a:extLst>
                        <a:ext uri="{9D8B030D-6E8A-4147-A177-3AD203B41FA5}">
                          <a16:colId xmlns:a16="http://schemas.microsoft.com/office/drawing/2014/main" val="2380005819"/>
                        </a:ext>
                      </a:extLst>
                    </a:gridCol>
                    <a:gridCol w="3812721">
                      <a:extLst>
                        <a:ext uri="{9D8B030D-6E8A-4147-A177-3AD203B41FA5}">
                          <a16:colId xmlns:a16="http://schemas.microsoft.com/office/drawing/2014/main" val="1519797428"/>
                        </a:ext>
                      </a:extLst>
                    </a:gridCol>
                  </a:tblGrid>
                  <a:tr h="254000">
                    <a:tc>
                      <a:txBody>
                        <a:bodyPr/>
                        <a:lstStyle/>
                        <a:p>
                          <a:pPr rtl="0" fontAlgn="t">
                            <a:spcBef>
                              <a:spcPts val="0"/>
                            </a:spcBef>
                            <a:spcAft>
                              <a:spcPts val="0"/>
                            </a:spcAft>
                          </a:pPr>
                          <a:r>
                            <a:rPr lang="pt-BR"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𝜋</m:t>
                              </m:r>
                            </m:oMath>
                          </a14:m>
                          <a:endParaRPr lang="pt-BR" dirty="0">
                            <a:effectLst/>
                            <a:latin typeface="Times New Roman" panose="02020603050405020304" pitchFamily="18" charset="0"/>
                            <a:cs typeface="Times New Roman" panose="02020603050405020304" pitchFamily="18"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br>
                            <a:rPr lang="pt-BR" dirty="0">
                              <a:effectLst/>
                            </a:rPr>
                          </a:br>
                          <a:r>
                            <a:rPr lang="en-US" sz="1400" b="0" i="0" u="none" strike="noStrike" cap="none" dirty="0">
                              <a:solidFill>
                                <a:schemeClr val="tx1"/>
                              </a:solidFill>
                              <a:effectLst/>
                              <a:latin typeface="Nunito Sans" pitchFamily="2" charset="0"/>
                              <a:ea typeface="+mn-ea"/>
                              <a:cs typeface="+mn-cs"/>
                              <a:sym typeface="Arial"/>
                            </a:rPr>
                            <a:t>Student used incorrect inverse operation</a:t>
                          </a:r>
                          <a:endParaRPr lang="pt-BR" dirty="0">
                            <a:effectLst/>
                            <a:latin typeface="Nunito Sans" pitchFamily="2" charset="0"/>
                            <a:cs typeface="Times New Roman" panose="02020603050405020304" pitchFamily="18" charset="0"/>
                          </a:endParaRPr>
                        </a:p>
                        <a:p>
                          <a:pPr fontAlgn="t"/>
                          <a:endParaRPr lang="pt-BR" dirty="0">
                            <a:effectLst/>
                          </a:endParaRPr>
                        </a:p>
                        <a:p>
                          <a:pPr fontAlgn="t"/>
                          <a:endParaRPr lang="pt-BR"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𝜋</m:t>
                                  </m:r>
                                </m:num>
                                <m:den>
                                  <m:r>
                                    <a:rPr lang="en-GB" sz="1600" b="0" i="1" u="none" strike="noStrike" smtClean="0">
                                      <a:solidFill>
                                        <a:srgbClr val="000000"/>
                                      </a:solidFill>
                                      <a:effectLst/>
                                      <a:latin typeface="Cambria Math" panose="02040503050406030204" pitchFamily="18" charset="0"/>
                                    </a:rPr>
                                    <m:t>𝐶</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has inverted the fraction</a:t>
                          </a:r>
                          <a:endParaRPr lang="en-GB"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2151131742"/>
                      </a:ext>
                    </a:extLst>
                  </a:tr>
                  <a:tr h="254000">
                    <a:tc>
                      <a:txBody>
                        <a:bodyPr/>
                        <a:lstStyle/>
                        <a:p>
                          <a:pPr rtl="0" fontAlgn="t">
                            <a:spcBef>
                              <a:spcPts val="0"/>
                            </a:spcBef>
                            <a:spcAft>
                              <a:spcPts val="0"/>
                            </a:spcAft>
                          </a:pPr>
                          <a:r>
                            <a:rPr lang="en-GB" sz="1600" b="0" i="0" u="none" strike="noStrike" dirty="0">
                              <a:solidFill>
                                <a:srgbClr val="00B050"/>
                              </a:solidFill>
                              <a:effectLst/>
                              <a:latin typeface="Nunito" pitchFamily="2" charset="0"/>
                            </a:rPr>
                            <a:t>C) </a:t>
                          </a:r>
                          <a14:m>
                            <m:oMath xmlns:m="http://schemas.openxmlformats.org/officeDocument/2006/math">
                              <m:r>
                                <a:rPr lang="en-GB" sz="1600" b="0" i="1" u="none" strike="noStrike" smtClean="0">
                                  <a:solidFill>
                                    <a:srgbClr val="00B050"/>
                                  </a:solidFill>
                                  <a:effectLst/>
                                  <a:latin typeface="Cambria Math" panose="02040503050406030204" pitchFamily="18" charset="0"/>
                                </a:rPr>
                                <m:t>𝑟</m:t>
                              </m:r>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r>
                                    <a:rPr lang="en-GB" sz="1600" b="0" i="1" u="none" strike="noStrike" smtClean="0">
                                      <a:solidFill>
                                        <a:srgbClr val="00B050"/>
                                      </a:solidFill>
                                      <a:effectLst/>
                                      <a:latin typeface="Cambria Math" panose="02040503050406030204" pitchFamily="18" charset="0"/>
                                    </a:rPr>
                                    <m:t>𝐶</m:t>
                                  </m:r>
                                </m:num>
                                <m:den>
                                  <m:r>
                                    <a:rPr lang="en-GB" sz="1600" b="0" i="1" u="none" strike="noStrike" smtClean="0">
                                      <a:solidFill>
                                        <a:srgbClr val="00B050"/>
                                      </a:solidFill>
                                      <a:effectLst/>
                                      <a:latin typeface="Cambria Math" panose="02040503050406030204" pitchFamily="18" charset="0"/>
                                    </a:rPr>
                                    <m:t>2</m:t>
                                  </m:r>
                                  <m:r>
                                    <a:rPr lang="en-GB" sz="1600" b="0" i="1" u="none" strike="noStrike" smtClean="0">
                                      <a:solidFill>
                                        <a:srgbClr val="00B050"/>
                                      </a:solidFill>
                                      <a:effectLst/>
                                      <a:latin typeface="Cambria Math" panose="02040503050406030204" pitchFamily="18" charset="0"/>
                                    </a:rPr>
                                    <m:t>𝜋</m:t>
                                  </m:r>
                                </m:den>
                              </m:f>
                            </m:oMath>
                          </a14:m>
                          <a:endParaRPr lang="en-GB" dirty="0">
                            <a:effectLst/>
                          </a:endParaRPr>
                        </a:p>
                        <a:p>
                          <a:pPr rtl="0" fontAlgn="t">
                            <a:spcBef>
                              <a:spcPts val="0"/>
                            </a:spcBef>
                            <a:spcAft>
                              <a:spcPts val="0"/>
                            </a:spcAft>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pt-BR"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𝜋</m:t>
                              </m:r>
                              <m:r>
                                <a:rPr lang="en-GB" sz="1600" b="0" i="1" u="none" strike="noStrike" smtClean="0">
                                  <a:solidFill>
                                    <a:srgbClr val="000000"/>
                                  </a:solidFill>
                                  <a:effectLst/>
                                  <a:latin typeface="Cambria Math" panose="02040503050406030204" pitchFamily="18" charset="0"/>
                                </a:rPr>
                                <m:t>𝐶</m:t>
                              </m:r>
                            </m:oMath>
                          </a14:m>
                          <a:endParaRPr lang="pt-BR"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pt-BR"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used incorrect inverse operation</a:t>
                          </a:r>
                          <a:endParaRPr lang="pt-BR"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422863632"/>
                      </a:ext>
                    </a:extLst>
                  </a:tr>
                </a:tbl>
              </a:graphicData>
            </a:graphic>
          </p:graphicFrame>
        </mc:Choice>
        <mc:Fallback xmlns="">
          <p:graphicFrame>
            <p:nvGraphicFramePr>
              <p:cNvPr id="15" name="Table 14">
                <a:extLst>
                  <a:ext uri="{FF2B5EF4-FFF2-40B4-BE49-F238E27FC236}">
                    <a16:creationId xmlns:a16="http://schemas.microsoft.com/office/drawing/2014/main" id="{0C6C9257-A9F4-AF52-6A7B-5A68C33CB5F3}"/>
                  </a:ext>
                </a:extLst>
              </p:cNvPr>
              <p:cNvGraphicFramePr>
                <a:graphicFrameLocks noGrp="1"/>
              </p:cNvGraphicFramePr>
              <p:nvPr>
                <p:extLst>
                  <p:ext uri="{D42A27DB-BD31-4B8C-83A1-F6EECF244321}">
                    <p14:modId xmlns:p14="http://schemas.microsoft.com/office/powerpoint/2010/main" val="3639776692"/>
                  </p:ext>
                </p:extLst>
              </p:nvPr>
            </p:nvGraphicFramePr>
            <p:xfrm>
              <a:off x="702129" y="2095245"/>
              <a:ext cx="7625442" cy="2338959"/>
            </p:xfrm>
            <a:graphic>
              <a:graphicData uri="http://schemas.openxmlformats.org/drawingml/2006/table">
                <a:tbl>
                  <a:tblPr/>
                  <a:tblGrid>
                    <a:gridCol w="3812721">
                      <a:extLst>
                        <a:ext uri="{9D8B030D-6E8A-4147-A177-3AD203B41FA5}">
                          <a16:colId xmlns:a16="http://schemas.microsoft.com/office/drawing/2014/main" val="2380005819"/>
                        </a:ext>
                      </a:extLst>
                    </a:gridCol>
                    <a:gridCol w="3812721">
                      <a:extLst>
                        <a:ext uri="{9D8B030D-6E8A-4147-A177-3AD203B41FA5}">
                          <a16:colId xmlns:a16="http://schemas.microsoft.com/office/drawing/2014/main" val="1519797428"/>
                        </a:ext>
                      </a:extLst>
                    </a:gridCol>
                  </a:tblGrid>
                  <a:tr h="122428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60" r="-100160" b="-9108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60" r="-160" b="-91089"/>
                          </a:stretch>
                        </a:blipFill>
                      </a:tcPr>
                    </a:tc>
                    <a:extLst>
                      <a:ext uri="{0D108BD9-81ED-4DB2-BD59-A6C34878D82A}">
                        <a16:rowId xmlns:a16="http://schemas.microsoft.com/office/drawing/2014/main" val="2151131742"/>
                      </a:ext>
                    </a:extLst>
                  </a:tr>
                  <a:tr h="1114679">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60" t="-110383" r="-100160" b="-54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60" t="-110383" r="-160" b="-546"/>
                          </a:stretch>
                        </a:blipFill>
                      </a:tcPr>
                    </a:tc>
                    <a:extLst>
                      <a:ext uri="{0D108BD9-81ED-4DB2-BD59-A6C34878D82A}">
                        <a16:rowId xmlns:a16="http://schemas.microsoft.com/office/drawing/2014/main" val="422863632"/>
                      </a:ext>
                    </a:extLst>
                  </a:tr>
                </a:tbl>
              </a:graphicData>
            </a:graphic>
          </p:graphicFrame>
        </mc:Fallback>
      </mc:AlternateContent>
    </p:spTree>
    <p:extLst>
      <p:ext uri="{BB962C8B-B14F-4D97-AF65-F5344CB8AC3E}">
        <p14:creationId xmlns:p14="http://schemas.microsoft.com/office/powerpoint/2010/main" val="12935048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00395" y="871842"/>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7)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𝑥</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f>
                                <m:fPr>
                                  <m:ctrlPr>
                                    <a:rPr lang="en-GB" sz="2300" b="0" i="1" u="none" strike="noStrike" cap="none" baseline="0" smtClean="0">
                                      <a:solidFill>
                                        <a:schemeClr val="dk1"/>
                                      </a:solidFill>
                                      <a:latin typeface="Cambria Math" panose="02040503050406030204" pitchFamily="18" charset="0"/>
                                      <a:sym typeface="Nunito Sans"/>
                                    </a:rPr>
                                  </m:ctrlPr>
                                </m:fPr>
                                <m:num>
                                  <m:r>
                                    <a:rPr lang="en-GB" sz="2300" b="0" i="1" u="none" strike="noStrike" cap="none" baseline="0" smtClean="0">
                                      <a:solidFill>
                                        <a:schemeClr val="dk1"/>
                                      </a:solidFill>
                                      <a:latin typeface="Cambria Math" panose="02040503050406030204" pitchFamily="18" charset="0"/>
                                      <a:sym typeface="Nunito Sans"/>
                                    </a:rPr>
                                    <m:t>𝑥</m:t>
                                  </m:r>
                                  <m:r>
                                    <a:rPr lang="en-GB" sz="2300" b="0" i="1" u="none" strike="noStrike" cap="none" baseline="0" smtClean="0">
                                      <a:solidFill>
                                        <a:schemeClr val="dk1"/>
                                      </a:solidFill>
                                      <a:latin typeface="Cambria Math" panose="02040503050406030204" pitchFamily="18" charset="0"/>
                                      <a:sym typeface="Nunito Sans"/>
                                    </a:rPr>
                                    <m:t>+</m:t>
                                  </m:r>
                                  <m:r>
                                    <a:rPr lang="en-GB" sz="2300" b="0" i="1" u="none" strike="noStrike" cap="none" baseline="0" smtClean="0">
                                      <a:solidFill>
                                        <a:schemeClr val="dk1"/>
                                      </a:solidFill>
                                      <a:latin typeface="Cambria Math" panose="02040503050406030204" pitchFamily="18" charset="0"/>
                                      <a:sym typeface="Nunito Sans"/>
                                    </a:rPr>
                                    <m:t>𝑚</m:t>
                                  </m:r>
                                </m:num>
                                <m:den>
                                  <m:r>
                                    <a:rPr lang="en-GB" sz="2300" b="0" i="1" u="none" strike="noStrike" cap="none" baseline="0" smtClean="0">
                                      <a:solidFill>
                                        <a:schemeClr val="dk1"/>
                                      </a:solidFill>
                                      <a:latin typeface="Cambria Math" panose="02040503050406030204" pitchFamily="18" charset="0"/>
                                      <a:sym typeface="Nunito Sans"/>
                                    </a:rPr>
                                    <m:t>𝑓</m:t>
                                  </m:r>
                                </m:den>
                              </m:f>
                              <m:r>
                                <a:rPr lang="en-GB" sz="2300" b="0" i="1" u="none" strike="noStrike" cap="none" baseline="0" smtClean="0">
                                  <a:solidFill>
                                    <a:schemeClr val="dk1"/>
                                  </a:solidFill>
                                  <a:latin typeface="Cambria Math" panose="02040503050406030204" pitchFamily="18" charset="0"/>
                                  <a:sym typeface="Nunito Sans"/>
                                </a:rPr>
                                <m:t>=</m:t>
                              </m:r>
                              <m:r>
                                <a:rPr lang="en-GB" sz="2300" b="0" i="1" u="none" strike="noStrike" cap="none" baseline="0" smtClean="0">
                                  <a:solidFill>
                                    <a:schemeClr val="dk1"/>
                                  </a:solidFill>
                                  <a:latin typeface="Cambria Math" panose="02040503050406030204" pitchFamily="18" charset="0"/>
                                  <a:sym typeface="Nunito Sans"/>
                                </a:rPr>
                                <m:t>𝐺</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00395" y="871842"/>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905" r="-114076" b="-178281"/>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3071140973"/>
                  </p:ext>
                </p:extLst>
              </p:nvPr>
            </p:nvGraphicFramePr>
            <p:xfrm>
              <a:off x="754644" y="2401386"/>
              <a:ext cx="7747908" cy="223520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B050"/>
                              </a:solidFill>
                              <a:effectLst/>
                              <a:latin typeface="Nunito" pitchFamily="2" charset="0"/>
                            </a:rPr>
                            <a:t>A)</a:t>
                          </a:r>
                          <a:r>
                            <a:rPr lang="en-GB" sz="1600" b="0" i="0" u="none" strike="noStrike" baseline="0" dirty="0">
                              <a:solidFill>
                                <a:srgbClr val="00B050"/>
                              </a:solidFill>
                              <a:effectLst/>
                              <a:latin typeface="Nunito" pitchFamily="2" charset="0"/>
                            </a:rPr>
                            <a:t> </a:t>
                          </a:r>
                          <a14:m>
                            <m:oMath xmlns:m="http://schemas.openxmlformats.org/officeDocument/2006/math">
                              <m:r>
                                <a:rPr lang="en-GB" sz="1600" b="0" i="1" u="none" strike="noStrike" baseline="0" smtClean="0">
                                  <a:solidFill>
                                    <a:srgbClr val="00B050"/>
                                  </a:solidFill>
                                  <a:effectLst/>
                                  <a:latin typeface="Cambria Math" panose="02040503050406030204" pitchFamily="18" charset="0"/>
                                </a:rPr>
                                <m:t>𝑥</m:t>
                              </m:r>
                              <m:r>
                                <a:rPr lang="en-GB" sz="1600" b="0" i="1" u="none" strike="noStrike" baseline="0" smtClean="0">
                                  <a:solidFill>
                                    <a:srgbClr val="00B050"/>
                                  </a:solidFill>
                                  <a:effectLst/>
                                  <a:latin typeface="Cambria Math" panose="02040503050406030204" pitchFamily="18" charset="0"/>
                                </a:rPr>
                                <m:t>=</m:t>
                              </m:r>
                              <m:r>
                                <a:rPr lang="en-GB" sz="1600" b="0" i="1" u="none" strike="noStrike" baseline="0" smtClean="0">
                                  <a:solidFill>
                                    <a:srgbClr val="00B050"/>
                                  </a:solidFill>
                                  <a:effectLst/>
                                  <a:latin typeface="Cambria Math" panose="02040503050406030204" pitchFamily="18" charset="0"/>
                                </a:rPr>
                                <m:t>𝐺𝑓</m:t>
                              </m:r>
                              <m:r>
                                <a:rPr lang="en-GB" sz="1600" b="0" i="1" u="none" strike="noStrike" baseline="0" smtClean="0">
                                  <a:solidFill>
                                    <a:srgbClr val="00B050"/>
                                  </a:solidFill>
                                  <a:effectLst/>
                                  <a:latin typeface="Cambria Math" panose="02040503050406030204" pitchFamily="18" charset="0"/>
                                </a:rPr>
                                <m:t>−</m:t>
                              </m:r>
                              <m:r>
                                <a:rPr lang="en-GB" sz="1600" b="0" i="1" u="none" strike="noStrike" baseline="0" smtClean="0">
                                  <a:solidFill>
                                    <a:srgbClr val="00B050"/>
                                  </a:solidFill>
                                  <a:effectLst/>
                                  <a:latin typeface="Cambria Math" panose="02040503050406030204" pitchFamily="18" charset="0"/>
                                </a:rPr>
                                <m:t>𝑚</m:t>
                              </m:r>
                            </m:oMath>
                          </a14:m>
                          <a:endParaRPr lang="en-GB" dirty="0">
                            <a:solidFill>
                              <a:srgbClr val="00B050"/>
                            </a:solidFill>
                            <a:effectLst/>
                          </a:endParaRPr>
                        </a:p>
                        <a:p>
                          <a:pPr fontAlgn="t"/>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dirty="0">
                            <a:solidFill>
                              <a:srgbClr val="00B050"/>
                            </a:solidFill>
                            <a:effectLst/>
                            <a:latin typeface="Nunito Sans" pitchFamily="2" charset="0"/>
                          </a:endParaRPr>
                        </a:p>
                        <a:p>
                          <a:pPr fontAlgn="t"/>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𝐺𝑓</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𝑚</m:t>
                              </m:r>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used incorrect inverse for second step</a:t>
                          </a:r>
                          <a:endParaRPr lang="en-GB" sz="1600"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𝐺</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𝑚</m:t>
                                  </m:r>
                                </m:num>
                                <m:den>
                                  <m:r>
                                    <a:rPr lang="en-GB" sz="1600" b="0" i="1" u="none" strike="noStrike" smtClean="0">
                                      <a:solidFill>
                                        <a:srgbClr val="000000"/>
                                      </a:solidFill>
                                      <a:effectLst/>
                                      <a:latin typeface="Cambria Math" panose="02040503050406030204" pitchFamily="18" charset="0"/>
                                    </a:rPr>
                                    <m:t>𝑓</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has just swapped the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𝑥</m:t>
                              </m:r>
                            </m:oMath>
                          </a14:m>
                          <a:r>
                            <a:rPr lang="en-US" sz="1400" b="0" i="0" u="none" strike="noStrike" cap="none" dirty="0">
                              <a:solidFill>
                                <a:schemeClr val="tx1"/>
                              </a:solidFill>
                              <a:effectLst/>
                              <a:latin typeface="Nunito Sans" pitchFamily="2" charset="0"/>
                              <a:ea typeface="+mn-ea"/>
                              <a:cs typeface="+mn-cs"/>
                              <a:sym typeface="Arial"/>
                            </a:rPr>
                            <a:t> and the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𝐺</m:t>
                              </m:r>
                            </m:oMath>
                          </a14:m>
                          <a:r>
                            <a:rPr lang="en-US" sz="1400" b="0" i="0" u="none" strike="noStrike" cap="none" dirty="0">
                              <a:solidFill>
                                <a:schemeClr val="tx1"/>
                              </a:solidFill>
                              <a:effectLst/>
                              <a:latin typeface="Nunito Sans" pitchFamily="2" charset="0"/>
                              <a:ea typeface="+mn-ea"/>
                              <a:cs typeface="+mn-cs"/>
                              <a:sym typeface="Arial"/>
                            </a:rPr>
                            <a:t> </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𝑓</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𝐺</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𝑚</m:t>
                              </m:r>
                              <m:r>
                                <a:rPr lang="en-GB" sz="1600" b="0" i="1" u="none" strike="noStrike" smtClean="0">
                                  <a:solidFill>
                                    <a:srgbClr val="000000"/>
                                  </a:solidFill>
                                  <a:effectLst/>
                                  <a:latin typeface="Cambria Math" panose="02040503050406030204" pitchFamily="18" charset="0"/>
                                </a:rPr>
                                <m:t>)</m:t>
                              </m:r>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has used correct inverses but in the wrong order.</a:t>
                          </a:r>
                          <a:endParaRPr lang="en-GB"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3071140973"/>
                  </p:ext>
                </p:extLst>
              </p:nvPr>
            </p:nvGraphicFramePr>
            <p:xfrm>
              <a:off x="754644" y="2401386"/>
              <a:ext cx="7747908" cy="223520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22428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r="-100157" b="-85644"/>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r="-157" b="-85644"/>
                          </a:stretch>
                        </a:blipFill>
                      </a:tcPr>
                    </a:tc>
                    <a:extLst>
                      <a:ext uri="{0D108BD9-81ED-4DB2-BD59-A6C34878D82A}">
                        <a16:rowId xmlns:a16="http://schemas.microsoft.com/office/drawing/2014/main" val="3841916587"/>
                      </a:ext>
                    </a:extLst>
                  </a:tr>
                  <a:tr h="101092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21687" r="-100157" b="-4217"/>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21687" r="-157" b="-4217"/>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8702274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3469942217"/>
                  </p:ext>
                </p:extLst>
              </p:nvPr>
            </p:nvGraphicFramePr>
            <p:xfrm>
              <a:off x="113709" y="880833"/>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8)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𝐶</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f>
                                <m:fPr>
                                  <m:ctrlPr>
                                    <a:rPr lang="en-GB" sz="2300" b="0" i="1" u="none" strike="noStrike" cap="none" baseline="0" smtClean="0">
                                      <a:solidFill>
                                        <a:schemeClr val="dk1"/>
                                      </a:solidFill>
                                      <a:latin typeface="Cambria Math" panose="02040503050406030204" pitchFamily="18" charset="0"/>
                                      <a:sym typeface="Nunito Sans"/>
                                    </a:rPr>
                                  </m:ctrlPr>
                                </m:fPr>
                                <m:num>
                                  <m:r>
                                    <a:rPr lang="en-GB" sz="2300" b="0" i="1" u="none" strike="noStrike" cap="none" baseline="0" smtClean="0">
                                      <a:solidFill>
                                        <a:schemeClr val="dk1"/>
                                      </a:solidFill>
                                      <a:latin typeface="Cambria Math" panose="02040503050406030204" pitchFamily="18" charset="0"/>
                                      <a:sym typeface="Nunito Sans"/>
                                    </a:rPr>
                                    <m:t>9</m:t>
                                  </m:r>
                                  <m:r>
                                    <a:rPr lang="en-GB" sz="2300" b="0" i="1" u="none" strike="noStrike" cap="none" baseline="0" smtClean="0">
                                      <a:solidFill>
                                        <a:schemeClr val="dk1"/>
                                      </a:solidFill>
                                      <a:latin typeface="Cambria Math" panose="02040503050406030204" pitchFamily="18" charset="0"/>
                                      <a:sym typeface="Nunito Sans"/>
                                    </a:rPr>
                                    <m:t>𝐶</m:t>
                                  </m:r>
                                </m:num>
                                <m:den>
                                  <m:r>
                                    <a:rPr lang="en-GB" sz="2300" b="0" i="1" u="none" strike="noStrike" cap="none" baseline="0" smtClean="0">
                                      <a:solidFill>
                                        <a:schemeClr val="dk1"/>
                                      </a:solidFill>
                                      <a:latin typeface="Cambria Math" panose="02040503050406030204" pitchFamily="18" charset="0"/>
                                      <a:sym typeface="Nunito Sans"/>
                                    </a:rPr>
                                    <m:t>5</m:t>
                                  </m:r>
                                </m:den>
                              </m:f>
                              <m:r>
                                <a:rPr lang="en-GB" sz="2300" b="0" i="1" u="none" strike="noStrike" cap="none" baseline="0" smtClean="0">
                                  <a:solidFill>
                                    <a:schemeClr val="dk1"/>
                                  </a:solidFill>
                                  <a:latin typeface="Cambria Math" panose="02040503050406030204" pitchFamily="18" charset="0"/>
                                  <a:sym typeface="Nunito Sans"/>
                                </a:rPr>
                                <m:t>+32=</m:t>
                              </m:r>
                              <m:r>
                                <a:rPr lang="en-GB" sz="2300" b="0" i="1" u="none" strike="noStrike" cap="none" baseline="0" smtClean="0">
                                  <a:solidFill>
                                    <a:schemeClr val="dk1"/>
                                  </a:solidFill>
                                  <a:latin typeface="Cambria Math" panose="02040503050406030204" pitchFamily="18" charset="0"/>
                                  <a:sym typeface="Nunito Sans"/>
                                </a:rPr>
                                <m:t>𝐹</m:t>
                              </m:r>
                            </m:oMath>
                          </a14:m>
                          <a:endParaRPr lang="en-GB" sz="16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3469942217"/>
                  </p:ext>
                </p:extLst>
              </p:nvPr>
            </p:nvGraphicFramePr>
            <p:xfrm>
              <a:off x="113709" y="880833"/>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905"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020222086"/>
                  </p:ext>
                </p:extLst>
              </p:nvPr>
            </p:nvGraphicFramePr>
            <p:xfrm>
              <a:off x="698045" y="2408909"/>
              <a:ext cx="7747908" cy="2233422"/>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9</m:t>
                                  </m:r>
                                </m:num>
                                <m:den>
                                  <m:r>
                                    <a:rPr lang="en-GB" sz="1600" b="0" i="1" u="none" strike="noStrike" smtClean="0">
                                      <a:solidFill>
                                        <a:srgbClr val="000000"/>
                                      </a:solidFill>
                                      <a:effectLst/>
                                      <a:latin typeface="Cambria Math" panose="02040503050406030204" pitchFamily="18" charset="0"/>
                                    </a:rPr>
                                    <m:t>5</m:t>
                                  </m:r>
                                </m:den>
                              </m:f>
                              <m:r>
                                <a:rPr lang="en-GB" sz="1600" b="0" i="1" u="none" strike="noStrike" smtClean="0">
                                  <a:solidFill>
                                    <a:srgbClr val="000000"/>
                                  </a:solidFill>
                                  <a:effectLst/>
                                  <a:latin typeface="Cambria Math" panose="02040503050406030204" pitchFamily="18" charset="0"/>
                                </a:rPr>
                                <m:t>𝐹</m:t>
                              </m:r>
                              <m:r>
                                <a:rPr lang="en-GB" sz="1600" b="0" i="1" u="none" strike="noStrike" smtClean="0">
                                  <a:solidFill>
                                    <a:srgbClr val="000000"/>
                                  </a:solidFill>
                                  <a:effectLst/>
                                  <a:latin typeface="Cambria Math" panose="02040503050406030204" pitchFamily="18" charset="0"/>
                                </a:rPr>
                                <m:t>−32</m:t>
                              </m:r>
                            </m:oMath>
                          </a14:m>
                          <a:endParaRPr lang="en-GB" dirty="0">
                            <a:effectLst/>
                          </a:endParaRPr>
                        </a:p>
                        <a:p>
                          <a:pPr rtl="0" fontAlgn="t">
                            <a:spcBef>
                              <a:spcPts val="0"/>
                            </a:spcBef>
                            <a:spcAft>
                              <a:spcPts val="0"/>
                            </a:spcAft>
                          </a:pPr>
                          <a:endParaRPr lang="en-GB" dirty="0">
                            <a:effectLst/>
                          </a:endParaRPr>
                        </a:p>
                        <a:p>
                          <a:pPr marL="0" indent="0" rtl="0">
                            <a:buNone/>
                          </a:pPr>
                          <a:r>
                            <a:rPr lang="en-US" sz="1400" b="0" i="0" u="none" strike="noStrike" cap="none" dirty="0">
                              <a:solidFill>
                                <a:schemeClr val="tx1"/>
                              </a:solidFill>
                              <a:effectLst/>
                              <a:latin typeface="Nunito Sans" pitchFamily="2" charset="0"/>
                              <a:ea typeface="+mn-ea"/>
                              <a:cs typeface="+mn-cs"/>
                              <a:sym typeface="Arial"/>
                            </a:rPr>
                            <a:t>Student has performed incorrect inverses</a:t>
                          </a: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B050"/>
                              </a:solidFill>
                              <a:effectLst/>
                              <a:latin typeface="Nunito" pitchFamily="2" charset="0"/>
                            </a:rPr>
                            <a:t>B) </a:t>
                          </a:r>
                          <a14:m>
                            <m:oMath xmlns:m="http://schemas.openxmlformats.org/officeDocument/2006/math">
                              <m:r>
                                <a:rPr lang="en-GB" sz="1600" b="0" i="1" u="none" strike="noStrike" smtClean="0">
                                  <a:solidFill>
                                    <a:srgbClr val="00B050"/>
                                  </a:solidFill>
                                  <a:effectLst/>
                                  <a:latin typeface="Cambria Math" panose="02040503050406030204" pitchFamily="18" charset="0"/>
                                </a:rPr>
                                <m:t>𝐶</m:t>
                              </m:r>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r>
                                    <a:rPr lang="en-GB" sz="1600" b="0" i="1" u="none" strike="noStrike" smtClean="0">
                                      <a:solidFill>
                                        <a:srgbClr val="00B050"/>
                                      </a:solidFill>
                                      <a:effectLst/>
                                      <a:latin typeface="Cambria Math" panose="02040503050406030204" pitchFamily="18" charset="0"/>
                                    </a:rPr>
                                    <m:t>5</m:t>
                                  </m:r>
                                </m:num>
                                <m:den>
                                  <m:r>
                                    <a:rPr lang="en-GB" sz="1600" b="0" i="1" u="none" strike="noStrike" smtClean="0">
                                      <a:solidFill>
                                        <a:srgbClr val="00B050"/>
                                      </a:solidFill>
                                      <a:effectLst/>
                                      <a:latin typeface="Cambria Math" panose="02040503050406030204" pitchFamily="18" charset="0"/>
                                    </a:rPr>
                                    <m:t>9</m:t>
                                  </m:r>
                                </m:den>
                              </m:f>
                              <m:r>
                                <a:rPr lang="en-GB" sz="1600" b="0" i="1" u="none" strike="noStrike" smtClean="0">
                                  <a:solidFill>
                                    <a:srgbClr val="00B050"/>
                                  </a:solidFill>
                                  <a:effectLst/>
                                  <a:latin typeface="Cambria Math" panose="02040503050406030204" pitchFamily="18" charset="0"/>
                                </a:rPr>
                                <m:t>(</m:t>
                              </m:r>
                              <m:r>
                                <a:rPr lang="en-GB" sz="1600" b="0" i="1" u="none" strike="noStrike" smtClean="0">
                                  <a:solidFill>
                                    <a:srgbClr val="00B050"/>
                                  </a:solidFill>
                                  <a:effectLst/>
                                  <a:latin typeface="Cambria Math" panose="02040503050406030204" pitchFamily="18" charset="0"/>
                                </a:rPr>
                                <m:t>𝐹</m:t>
                              </m:r>
                              <m:r>
                                <a:rPr lang="en-GB" sz="1600" b="0" i="1" u="none" strike="noStrike" smtClean="0">
                                  <a:solidFill>
                                    <a:srgbClr val="00B050"/>
                                  </a:solidFill>
                                  <a:effectLst/>
                                  <a:latin typeface="Cambria Math" panose="02040503050406030204" pitchFamily="18" charset="0"/>
                                </a:rPr>
                                <m:t>−32)</m:t>
                              </m:r>
                            </m:oMath>
                          </a14:m>
                          <a:endParaRPr lang="en-GB" dirty="0">
                            <a:solidFill>
                              <a:srgbClr val="00B050"/>
                            </a:solidFill>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sz="1600" i="0" dirty="0">
                            <a:solidFill>
                              <a:srgbClr val="00B050"/>
                            </a:solidFill>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5</m:t>
                                  </m:r>
                                </m:num>
                                <m:den>
                                  <m:r>
                                    <a:rPr lang="en-GB" sz="1600" b="0" i="1" u="none" strike="noStrike" smtClean="0">
                                      <a:solidFill>
                                        <a:srgbClr val="000000"/>
                                      </a:solidFill>
                                      <a:effectLst/>
                                      <a:latin typeface="Cambria Math" panose="02040503050406030204" pitchFamily="18" charset="0"/>
                                    </a:rPr>
                                    <m:t>9</m:t>
                                  </m:r>
                                </m:den>
                              </m:f>
                              <m:r>
                                <a:rPr lang="en-GB" sz="1600" b="0" i="1" u="none" strike="noStrike" smtClean="0">
                                  <a:solidFill>
                                    <a:srgbClr val="000000"/>
                                  </a:solidFill>
                                  <a:effectLst/>
                                  <a:latin typeface="Cambria Math" panose="02040503050406030204" pitchFamily="18" charset="0"/>
                                </a:rPr>
                                <m:t>𝐹</m:t>
                              </m:r>
                              <m:r>
                                <a:rPr lang="en-GB" sz="1600" b="0" i="1" u="none" strike="noStrike" smtClean="0">
                                  <a:solidFill>
                                    <a:srgbClr val="000000"/>
                                  </a:solidFill>
                                  <a:effectLst/>
                                  <a:latin typeface="Cambria Math" panose="02040503050406030204" pitchFamily="18" charset="0"/>
                                </a:rPr>
                                <m:t>−32</m:t>
                              </m:r>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br>
                            <a:rPr lang="en-GB" dirty="0">
                              <a:effectLst/>
                            </a:rPr>
                          </a:br>
                          <a:r>
                            <a:rPr lang="en-US" sz="1400" b="0" i="0" u="none" strike="noStrike" cap="none" dirty="0">
                              <a:solidFill>
                                <a:schemeClr val="tx1"/>
                              </a:solidFill>
                              <a:effectLst/>
                              <a:latin typeface="Nunito Sans" pitchFamily="2" charset="0"/>
                              <a:ea typeface="+mn-ea"/>
                              <a:cs typeface="+mn-cs"/>
                              <a:sym typeface="Arial"/>
                            </a:rPr>
                            <a:t>Student performed incorrect first step </a:t>
                          </a: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5</m:t>
                                  </m:r>
                                </m:num>
                                <m:den>
                                  <m:r>
                                    <a:rPr lang="en-GB" sz="1600" b="0" i="1" u="none" strike="noStrike" smtClean="0">
                                      <a:solidFill>
                                        <a:srgbClr val="000000"/>
                                      </a:solidFill>
                                      <a:effectLst/>
                                      <a:latin typeface="Cambria Math" panose="02040503050406030204" pitchFamily="18" charset="0"/>
                                    </a:rPr>
                                    <m:t>9</m:t>
                                  </m:r>
                                </m:den>
                              </m:f>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𝐹</m:t>
                              </m:r>
                              <m:r>
                                <a:rPr lang="en-GB" sz="1600" b="0" i="1" u="none" strike="noStrike" smtClean="0">
                                  <a:solidFill>
                                    <a:srgbClr val="000000"/>
                                  </a:solidFill>
                                  <a:effectLst/>
                                  <a:latin typeface="Cambria Math" panose="02040503050406030204" pitchFamily="18" charset="0"/>
                                </a:rPr>
                                <m:t>+32)</m:t>
                              </m:r>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used incorrect inverse for first step</a:t>
                          </a:r>
                          <a:endParaRPr lang="en-GB" sz="1600" i="0"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020222086"/>
                  </p:ext>
                </p:extLst>
              </p:nvPr>
            </p:nvGraphicFramePr>
            <p:xfrm>
              <a:off x="698045" y="2408909"/>
              <a:ext cx="7747908" cy="2233422"/>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16711">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543" r="-100157" b="-10000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543" r="-157" b="-100000"/>
                          </a:stretch>
                        </a:blipFill>
                      </a:tcPr>
                    </a:tc>
                    <a:extLst>
                      <a:ext uri="{0D108BD9-81ED-4DB2-BD59-A6C34878D82A}">
                        <a16:rowId xmlns:a16="http://schemas.microsoft.com/office/drawing/2014/main" val="3841916587"/>
                      </a:ext>
                    </a:extLst>
                  </a:tr>
                  <a:tr h="1116711">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1093" r="-100157" b="-54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1093" r="-157" b="-546"/>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8503553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22336" y="880468"/>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9)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𝑎</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sym typeface="Nunito Sans"/>
                                </a:rPr>
                                <m:t>𝑠</m:t>
                              </m:r>
                              <m:r>
                                <a:rPr lang="en-GB" sz="2300" b="0" i="1" u="none" strike="noStrike" cap="none" baseline="0" smtClean="0">
                                  <a:solidFill>
                                    <a:schemeClr val="dk1"/>
                                  </a:solidFill>
                                  <a:latin typeface="Cambria Math" panose="02040503050406030204" pitchFamily="18" charset="0"/>
                                  <a:sym typeface="Nunito Sans"/>
                                </a:rPr>
                                <m:t>=</m:t>
                              </m:r>
                              <m:r>
                                <a:rPr lang="en-GB" sz="2300" b="0" i="1" u="none" strike="noStrike" cap="none" baseline="0" smtClean="0">
                                  <a:solidFill>
                                    <a:schemeClr val="dk1"/>
                                  </a:solidFill>
                                  <a:latin typeface="Cambria Math" panose="02040503050406030204" pitchFamily="18" charset="0"/>
                                  <a:sym typeface="Nunito Sans"/>
                                </a:rPr>
                                <m:t>𝑢𝑡</m:t>
                              </m:r>
                              <m:r>
                                <a:rPr lang="en-GB" sz="2300" b="0" i="1" u="none" strike="noStrike" cap="none" baseline="0" smtClean="0">
                                  <a:solidFill>
                                    <a:schemeClr val="dk1"/>
                                  </a:solidFill>
                                  <a:latin typeface="Cambria Math" panose="02040503050406030204" pitchFamily="18" charset="0"/>
                                  <a:sym typeface="Nunito Sans"/>
                                </a:rPr>
                                <m:t>+</m:t>
                              </m:r>
                              <m:f>
                                <m:fPr>
                                  <m:ctrlPr>
                                    <a:rPr lang="en-GB" sz="2300" b="0" i="1" u="none" strike="noStrike" cap="none" baseline="0" smtClean="0">
                                      <a:solidFill>
                                        <a:schemeClr val="dk1"/>
                                      </a:solidFill>
                                      <a:latin typeface="Cambria Math" panose="02040503050406030204" pitchFamily="18" charset="0"/>
                                      <a:sym typeface="Nunito Sans"/>
                                    </a:rPr>
                                  </m:ctrlPr>
                                </m:fPr>
                                <m:num>
                                  <m:r>
                                    <a:rPr lang="en-GB" sz="2300" b="0" i="1" u="none" strike="noStrike" cap="none" baseline="0" smtClean="0">
                                      <a:solidFill>
                                        <a:schemeClr val="dk1"/>
                                      </a:solidFill>
                                      <a:latin typeface="Cambria Math" panose="02040503050406030204" pitchFamily="18" charset="0"/>
                                      <a:sym typeface="Nunito Sans"/>
                                    </a:rPr>
                                    <m:t>1</m:t>
                                  </m:r>
                                </m:num>
                                <m:den>
                                  <m:r>
                                    <a:rPr lang="en-GB" sz="2300" b="0" i="1" u="none" strike="noStrike" cap="none" baseline="0" smtClean="0">
                                      <a:solidFill>
                                        <a:schemeClr val="dk1"/>
                                      </a:solidFill>
                                      <a:latin typeface="Cambria Math" panose="02040503050406030204" pitchFamily="18" charset="0"/>
                                      <a:sym typeface="Nunito Sans"/>
                                    </a:rPr>
                                    <m:t>2</m:t>
                                  </m:r>
                                </m:den>
                              </m:f>
                              <m:r>
                                <a:rPr lang="en-GB" sz="2300" b="0" i="1" u="none" strike="noStrike" cap="none" baseline="0" smtClean="0">
                                  <a:solidFill>
                                    <a:schemeClr val="dk1"/>
                                  </a:solidFill>
                                  <a:latin typeface="Cambria Math" panose="02040503050406030204" pitchFamily="18" charset="0"/>
                                  <a:sym typeface="Nunito Sans"/>
                                </a:rPr>
                                <m:t>𝑎</m:t>
                              </m:r>
                              <m:sSup>
                                <m:sSupPr>
                                  <m:ctrlPr>
                                    <a:rPr lang="en-GB" sz="2300" b="0" i="1" u="none" strike="noStrike" cap="none" baseline="0" smtClean="0">
                                      <a:solidFill>
                                        <a:schemeClr val="dk1"/>
                                      </a:solidFill>
                                      <a:latin typeface="Cambria Math" panose="02040503050406030204" pitchFamily="18" charset="0"/>
                                      <a:sym typeface="Nunito Sans"/>
                                    </a:rPr>
                                  </m:ctrlPr>
                                </m:sSupPr>
                                <m:e>
                                  <m:r>
                                    <a:rPr lang="en-GB" sz="2300" b="0" i="1" u="none" strike="noStrike" cap="none" baseline="0" smtClean="0">
                                      <a:solidFill>
                                        <a:schemeClr val="dk1"/>
                                      </a:solidFill>
                                      <a:latin typeface="Cambria Math" panose="02040503050406030204" pitchFamily="18" charset="0"/>
                                      <a:sym typeface="Nunito Sans"/>
                                    </a:rPr>
                                    <m:t>𝑡</m:t>
                                  </m:r>
                                </m:e>
                                <m:sup>
                                  <m:r>
                                    <a:rPr lang="en-GB" sz="2300" b="0" i="1" u="none" strike="noStrike" cap="none" baseline="0" smtClean="0">
                                      <a:solidFill>
                                        <a:schemeClr val="dk1"/>
                                      </a:solidFill>
                                      <a:latin typeface="Cambria Math" panose="02040503050406030204" pitchFamily="18" charset="0"/>
                                      <a:sym typeface="Nunito Sans"/>
                                    </a:rPr>
                                    <m:t>2</m:t>
                                  </m:r>
                                </m:sup>
                              </m:sSup>
                            </m:oMath>
                          </a14:m>
                          <a:endParaRPr sz="1600" i="1"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22336" y="880468"/>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905"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034738878"/>
                  </p:ext>
                </p:extLst>
              </p:nvPr>
            </p:nvGraphicFramePr>
            <p:xfrm>
              <a:off x="698045" y="2130725"/>
              <a:ext cx="7747908" cy="230002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50012">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𝑎</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𝑠</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𝑢𝑡</m:t>
                                  </m:r>
                                </m:num>
                                <m:den>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𝑡</m:t>
                                      </m:r>
                                    </m:e>
                                    <m:sup>
                                      <m:r>
                                        <a:rPr lang="en-GB" sz="1600" b="0" i="1" u="none" strike="noStrike" smtClean="0">
                                          <a:solidFill>
                                            <a:srgbClr val="000000"/>
                                          </a:solidFill>
                                          <a:effectLst/>
                                          <a:latin typeface="Cambria Math" panose="02040503050406030204" pitchFamily="18" charset="0"/>
                                        </a:rPr>
                                        <m:t>2</m:t>
                                      </m:r>
                                    </m:sup>
                                  </m:sSup>
                                </m:den>
                              </m:f>
                            </m:oMath>
                          </a14:m>
                          <a:endParaRPr lang="en-GB" dirty="0">
                            <a:effectLst/>
                            <a:latin typeface="Times New Roman" panose="02020603050405020304" pitchFamily="18" charset="0"/>
                            <a:cs typeface="Times New Roman" panose="02020603050405020304" pitchFamily="18" charset="0"/>
                          </a:endParaRPr>
                        </a:p>
                        <a:p>
                          <a:pPr fontAlgn="t"/>
                          <a:endParaRPr lang="en-GB" dirty="0">
                            <a:effectLst/>
                          </a:endParaRPr>
                        </a:p>
                        <a:p>
                          <a:pPr marL="0" indent="0" rtl="0" fontAlgn="t">
                            <a:spcBef>
                              <a:spcPts val="0"/>
                            </a:spcBef>
                            <a:spcAft>
                              <a:spcPts val="0"/>
                            </a:spcAft>
                            <a:buNone/>
                          </a:pPr>
                          <a:r>
                            <a:rPr lang="en-US" sz="1400" b="0" i="0" u="none" strike="noStrike" cap="none" dirty="0">
                              <a:solidFill>
                                <a:schemeClr val="tx1"/>
                              </a:solidFill>
                              <a:effectLst/>
                              <a:latin typeface="Nunito Sans" pitchFamily="2" charset="0"/>
                              <a:ea typeface="+mn-ea"/>
                              <a:cs typeface="+mn-cs"/>
                              <a:sym typeface="Arial"/>
                            </a:rPr>
                            <a:t>Student multiplied by 2 but not every term</a:t>
                          </a:r>
                          <a:br>
                            <a:rPr lang="en-GB" dirty="0">
                              <a:effectLst/>
                              <a:latin typeface="Nunito Sans" pitchFamily="2" charset="0"/>
                            </a:rPr>
                          </a:br>
                          <a:endParaRPr lang="en-GB"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𝑎</m:t>
                              </m:r>
                              <m:r>
                                <a:rPr lang="en-GB" sz="1600" b="0" i="1" u="none" strike="noStrike" smtClean="0">
                                  <a:solidFill>
                                    <a:srgbClr val="000000"/>
                                  </a:solidFill>
                                  <a:effectLst/>
                                  <a:latin typeface="Cambria Math" panose="02040503050406030204" pitchFamily="18" charset="0"/>
                                </a:rPr>
                                <m:t>=2</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𝑡</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𝑠</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𝑢𝑡</m:t>
                              </m:r>
                              <m:r>
                                <a:rPr lang="en-GB" sz="1600" b="0" i="1" u="none" strike="noStrike" smtClean="0">
                                  <a:solidFill>
                                    <a:srgbClr val="000000"/>
                                  </a:solidFill>
                                  <a:effectLst/>
                                  <a:latin typeface="Cambria Math" panose="02040503050406030204" pitchFamily="18" charset="0"/>
                                </a:rPr>
                                <m:t>)</m:t>
                              </m:r>
                            </m:oMath>
                          </a14:m>
                          <a:endParaRPr lang="en-GB" dirty="0">
                            <a:effectLst/>
                            <a:latin typeface="Times New Roman" panose="02020603050405020304" pitchFamily="18" charset="0"/>
                            <a:cs typeface="Times New Roman" panose="02020603050405020304" pitchFamily="18"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latin typeface="Times New Roman" panose="02020603050405020304" pitchFamily="18" charset="0"/>
                            <a:cs typeface="Times New Roman" panose="02020603050405020304" pitchFamily="18"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used incorrect inverse for </a:t>
                          </a:r>
                          <a14:m>
                            <m:oMath xmlns:m="http://schemas.openxmlformats.org/officeDocument/2006/math">
                              <m:sSup>
                                <m:sSupPr>
                                  <m:ctrlPr>
                                    <a:rPr lang="en-GB" sz="1400" b="0" i="1" u="none" strike="noStrike" cap="none" smtClean="0">
                                      <a:solidFill>
                                        <a:schemeClr val="tx1"/>
                                      </a:solidFill>
                                      <a:effectLst/>
                                      <a:latin typeface="Cambria Math" panose="02040503050406030204" pitchFamily="18" charset="0"/>
                                      <a:ea typeface="+mn-ea"/>
                                      <a:cs typeface="+mn-cs"/>
                                      <a:sym typeface="Arial"/>
                                    </a:rPr>
                                  </m:ctrlPr>
                                </m:sSupPr>
                                <m:e>
                                  <m:r>
                                    <a:rPr lang="en-GB" sz="1400" b="0" i="1" u="none" strike="noStrike" cap="none" smtClean="0">
                                      <a:solidFill>
                                        <a:schemeClr val="tx1"/>
                                      </a:solidFill>
                                      <a:effectLst/>
                                      <a:latin typeface="Cambria Math" panose="02040503050406030204" pitchFamily="18" charset="0"/>
                                      <a:ea typeface="+mn-ea"/>
                                      <a:cs typeface="+mn-cs"/>
                                      <a:sym typeface="Arial"/>
                                    </a:rPr>
                                    <m:t>𝑡</m:t>
                                  </m:r>
                                </m:e>
                                <m:sup>
                                  <m:r>
                                    <a:rPr lang="en-GB" sz="1400" b="0" i="1" u="none" strike="noStrike" cap="none" smtClean="0">
                                      <a:solidFill>
                                        <a:schemeClr val="tx1"/>
                                      </a:solidFill>
                                      <a:effectLst/>
                                      <a:latin typeface="Cambria Math" panose="02040503050406030204" pitchFamily="18" charset="0"/>
                                      <a:ea typeface="+mn-ea"/>
                                      <a:cs typeface="+mn-cs"/>
                                      <a:sym typeface="Arial"/>
                                    </a:rPr>
                                    <m:t>2</m:t>
                                  </m:r>
                                </m:sup>
                              </m:sSup>
                            </m:oMath>
                          </a14:m>
                          <a:endParaRPr lang="en-GB" dirty="0">
                            <a:effectLst/>
                            <a:latin typeface="Times New Roman" panose="02020603050405020304" pitchFamily="18" charset="0"/>
                            <a:cs typeface="Times New Roman" panose="02020603050405020304" pitchFamily="18"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1150012">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a:t>
                          </a:r>
                          <a:r>
                            <a:rPr lang="en-GB" sz="1600" b="0" i="0" u="none" strike="noStrike" baseline="0" dirty="0">
                              <a:solidFill>
                                <a:srgbClr val="000000"/>
                              </a:solidFill>
                              <a:effectLst/>
                              <a:latin typeface="Nunito" pitchFamily="2" charset="0"/>
                            </a:rPr>
                            <a:t> </a:t>
                          </a:r>
                          <a14:m>
                            <m:oMath xmlns:m="http://schemas.openxmlformats.org/officeDocument/2006/math">
                              <m:r>
                                <a:rPr lang="en-GB" sz="1600" b="0" i="1" u="none" strike="noStrike" baseline="0" smtClean="0">
                                  <a:solidFill>
                                    <a:srgbClr val="000000"/>
                                  </a:solidFill>
                                  <a:effectLst/>
                                  <a:latin typeface="Cambria Math" panose="02040503050406030204" pitchFamily="18" charset="0"/>
                                </a:rPr>
                                <m:t>𝑎</m:t>
                              </m:r>
                              <m:r>
                                <a:rPr lang="en-GB" sz="1600" b="0" i="1" u="none" strike="noStrike" baseline="0" smtClean="0">
                                  <a:solidFill>
                                    <a:srgbClr val="000000"/>
                                  </a:solidFill>
                                  <a:effectLst/>
                                  <a:latin typeface="Cambria Math" panose="02040503050406030204" pitchFamily="18" charset="0"/>
                                </a:rPr>
                                <m:t>=</m:t>
                              </m:r>
                              <m:f>
                                <m:fPr>
                                  <m:ctrlPr>
                                    <a:rPr lang="en-GB" sz="1600" b="0" i="1" u="none" strike="noStrike" baseline="0" smtClean="0">
                                      <a:solidFill>
                                        <a:srgbClr val="000000"/>
                                      </a:solidFill>
                                      <a:effectLst/>
                                      <a:latin typeface="Cambria Math" panose="02040503050406030204" pitchFamily="18" charset="0"/>
                                    </a:rPr>
                                  </m:ctrlPr>
                                </m:fPr>
                                <m:num>
                                  <m:r>
                                    <a:rPr lang="en-GB" sz="1600" b="0" i="1" u="none" strike="noStrike" baseline="0" smtClean="0">
                                      <a:solidFill>
                                        <a:srgbClr val="000000"/>
                                      </a:solidFill>
                                      <a:effectLst/>
                                      <a:latin typeface="Cambria Math" panose="02040503050406030204" pitchFamily="18" charset="0"/>
                                    </a:rPr>
                                    <m:t>𝑠𝑢𝑡</m:t>
                                  </m:r>
                                </m:num>
                                <m:den>
                                  <m:r>
                                    <a:rPr lang="en-GB" sz="1600" b="0" i="1" u="none" strike="noStrike" baseline="0" smtClean="0">
                                      <a:solidFill>
                                        <a:srgbClr val="000000"/>
                                      </a:solidFill>
                                      <a:effectLst/>
                                      <a:latin typeface="Cambria Math" panose="02040503050406030204" pitchFamily="18" charset="0"/>
                                    </a:rPr>
                                    <m:t>2</m:t>
                                  </m:r>
                                  <m:sSup>
                                    <m:sSupPr>
                                      <m:ctrlPr>
                                        <a:rPr lang="en-GB" sz="1600" b="0" i="1" u="none" strike="noStrike" baseline="0" smtClean="0">
                                          <a:solidFill>
                                            <a:srgbClr val="000000"/>
                                          </a:solidFill>
                                          <a:effectLst/>
                                          <a:latin typeface="Cambria Math" panose="02040503050406030204" pitchFamily="18" charset="0"/>
                                        </a:rPr>
                                      </m:ctrlPr>
                                    </m:sSupPr>
                                    <m:e>
                                      <m:r>
                                        <a:rPr lang="en-GB" sz="1600" b="0" i="1" u="none" strike="noStrike" baseline="0" smtClean="0">
                                          <a:solidFill>
                                            <a:srgbClr val="000000"/>
                                          </a:solidFill>
                                          <a:effectLst/>
                                          <a:latin typeface="Cambria Math" panose="02040503050406030204" pitchFamily="18" charset="0"/>
                                        </a:rPr>
                                        <m:t>𝑟</m:t>
                                      </m:r>
                                    </m:e>
                                    <m:sup>
                                      <m:r>
                                        <a:rPr lang="en-GB" sz="1600" b="0" i="1" u="none" strike="noStrike" baseline="0" smtClean="0">
                                          <a:solidFill>
                                            <a:srgbClr val="000000"/>
                                          </a:solidFill>
                                          <a:effectLst/>
                                          <a:latin typeface="Cambria Math" panose="02040503050406030204" pitchFamily="18" charset="0"/>
                                        </a:rPr>
                                        <m:t>2</m:t>
                                      </m:r>
                                    </m:sup>
                                  </m:sSup>
                                </m:den>
                              </m:f>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br>
                            <a:rPr lang="en-GB" dirty="0">
                              <a:effectLst/>
                            </a:rPr>
                          </a:br>
                          <a:r>
                            <a:rPr lang="en-US" sz="1400" b="0" i="0" u="none" strike="noStrike" cap="none" dirty="0">
                              <a:solidFill>
                                <a:schemeClr val="tx1"/>
                              </a:solidFill>
                              <a:effectLst/>
                              <a:latin typeface="Nunito Sans" pitchFamily="2" charset="0"/>
                              <a:ea typeface="+mn-ea"/>
                              <a:cs typeface="+mn-cs"/>
                              <a:sym typeface="Arial"/>
                            </a:rPr>
                            <a:t>Student performed multiple incorrect steps</a:t>
                          </a: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B050"/>
                              </a:solidFill>
                              <a:effectLst/>
                              <a:latin typeface="Nunito" pitchFamily="2" charset="0"/>
                            </a:rPr>
                            <a:t>D)</a:t>
                          </a:r>
                          <a:r>
                            <a:rPr lang="en-GB" sz="1600" b="0" i="0" u="none" strike="noStrike" baseline="0" dirty="0">
                              <a:solidFill>
                                <a:srgbClr val="00B050"/>
                              </a:solidFill>
                              <a:effectLst/>
                              <a:latin typeface="Nunito" pitchFamily="2" charset="0"/>
                            </a:rPr>
                            <a:t> </a:t>
                          </a:r>
                          <a14:m>
                            <m:oMath xmlns:m="http://schemas.openxmlformats.org/officeDocument/2006/math">
                              <m:r>
                                <a:rPr lang="en-GB" sz="1600" b="0" i="1" u="none" strike="noStrike" baseline="0" smtClean="0">
                                  <a:solidFill>
                                    <a:srgbClr val="00B050"/>
                                  </a:solidFill>
                                  <a:effectLst/>
                                  <a:latin typeface="Cambria Math" panose="02040503050406030204" pitchFamily="18" charset="0"/>
                                </a:rPr>
                                <m:t>𝑎</m:t>
                              </m:r>
                              <m:r>
                                <a:rPr lang="en-GB" sz="1600" b="0" i="1" u="none" strike="noStrike" baseline="0" smtClean="0">
                                  <a:solidFill>
                                    <a:srgbClr val="00B050"/>
                                  </a:solidFill>
                                  <a:effectLst/>
                                  <a:latin typeface="Cambria Math" panose="02040503050406030204" pitchFamily="18" charset="0"/>
                                </a:rPr>
                                <m:t>=</m:t>
                              </m:r>
                              <m:f>
                                <m:fPr>
                                  <m:ctrlPr>
                                    <a:rPr lang="en-GB" sz="1600" b="0" i="1" u="none" strike="noStrike" baseline="0" smtClean="0">
                                      <a:solidFill>
                                        <a:srgbClr val="00B050"/>
                                      </a:solidFill>
                                      <a:effectLst/>
                                      <a:latin typeface="Cambria Math" panose="02040503050406030204" pitchFamily="18" charset="0"/>
                                    </a:rPr>
                                  </m:ctrlPr>
                                </m:fPr>
                                <m:num>
                                  <m:r>
                                    <a:rPr lang="en-GB" sz="1600" b="0" i="1" u="none" strike="noStrike" baseline="0" smtClean="0">
                                      <a:solidFill>
                                        <a:srgbClr val="00B050"/>
                                      </a:solidFill>
                                      <a:effectLst/>
                                      <a:latin typeface="Cambria Math" panose="02040503050406030204" pitchFamily="18" charset="0"/>
                                    </a:rPr>
                                    <m:t>2(</m:t>
                                  </m:r>
                                  <m:r>
                                    <a:rPr lang="en-GB" sz="1600" b="0" i="1" u="none" strike="noStrike" baseline="0" smtClean="0">
                                      <a:solidFill>
                                        <a:srgbClr val="00B050"/>
                                      </a:solidFill>
                                      <a:effectLst/>
                                      <a:latin typeface="Cambria Math" panose="02040503050406030204" pitchFamily="18" charset="0"/>
                                    </a:rPr>
                                    <m:t>𝑠</m:t>
                                  </m:r>
                                  <m:r>
                                    <a:rPr lang="en-GB" sz="1600" b="0" i="1" u="none" strike="noStrike" baseline="0" smtClean="0">
                                      <a:solidFill>
                                        <a:srgbClr val="00B050"/>
                                      </a:solidFill>
                                      <a:effectLst/>
                                      <a:latin typeface="Cambria Math" panose="02040503050406030204" pitchFamily="18" charset="0"/>
                                    </a:rPr>
                                    <m:t>−</m:t>
                                  </m:r>
                                  <m:r>
                                    <a:rPr lang="en-GB" sz="1600" b="0" i="1" u="none" strike="noStrike" baseline="0" smtClean="0">
                                      <a:solidFill>
                                        <a:srgbClr val="00B050"/>
                                      </a:solidFill>
                                      <a:effectLst/>
                                      <a:latin typeface="Cambria Math" panose="02040503050406030204" pitchFamily="18" charset="0"/>
                                    </a:rPr>
                                    <m:t>𝑢𝑡</m:t>
                                  </m:r>
                                  <m:r>
                                    <a:rPr lang="en-GB" sz="1600" b="0" i="1" u="none" strike="noStrike" baseline="0" smtClean="0">
                                      <a:solidFill>
                                        <a:srgbClr val="00B050"/>
                                      </a:solidFill>
                                      <a:effectLst/>
                                      <a:latin typeface="Cambria Math" panose="02040503050406030204" pitchFamily="18" charset="0"/>
                                    </a:rPr>
                                    <m:t>)</m:t>
                                  </m:r>
                                </m:num>
                                <m:den>
                                  <m:sSup>
                                    <m:sSupPr>
                                      <m:ctrlPr>
                                        <a:rPr lang="en-GB" sz="1600" b="0" i="1" u="none" strike="noStrike" baseline="0" smtClean="0">
                                          <a:solidFill>
                                            <a:srgbClr val="00B050"/>
                                          </a:solidFill>
                                          <a:effectLst/>
                                          <a:latin typeface="Cambria Math" panose="02040503050406030204" pitchFamily="18" charset="0"/>
                                        </a:rPr>
                                      </m:ctrlPr>
                                    </m:sSupPr>
                                    <m:e>
                                      <m:r>
                                        <a:rPr lang="en-GB" sz="1600" b="0" i="1" u="none" strike="noStrike" baseline="0" smtClean="0">
                                          <a:solidFill>
                                            <a:srgbClr val="00B050"/>
                                          </a:solidFill>
                                          <a:effectLst/>
                                          <a:latin typeface="Cambria Math" panose="02040503050406030204" pitchFamily="18" charset="0"/>
                                        </a:rPr>
                                        <m:t>𝑡</m:t>
                                      </m:r>
                                    </m:e>
                                    <m:sup>
                                      <m:r>
                                        <a:rPr lang="en-GB" sz="1600" b="0" i="1" u="none" strike="noStrike" baseline="0" smtClean="0">
                                          <a:solidFill>
                                            <a:srgbClr val="00B050"/>
                                          </a:solidFill>
                                          <a:effectLst/>
                                          <a:latin typeface="Cambria Math" panose="02040503050406030204" pitchFamily="18" charset="0"/>
                                        </a:rPr>
                                        <m:t>2</m:t>
                                      </m:r>
                                    </m:sup>
                                  </m:sSup>
                                </m:den>
                              </m:f>
                            </m:oMath>
                          </a14:m>
                          <a:endParaRPr lang="en-GB" dirty="0">
                            <a:solidFill>
                              <a:srgbClr val="00B050"/>
                            </a:solidFill>
                            <a:effectLst/>
                            <a:latin typeface="Times New Roman" panose="02020603050405020304" pitchFamily="18" charset="0"/>
                            <a:cs typeface="Times New Roman" panose="02020603050405020304" pitchFamily="18"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latin typeface="Times New Roman" panose="02020603050405020304" pitchFamily="18" charset="0"/>
                            <a:cs typeface="Times New Roman" panose="02020603050405020304" pitchFamily="18"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 </a:t>
                          </a:r>
                          <a:endParaRPr lang="en-GB" dirty="0">
                            <a:effectLst/>
                            <a:latin typeface="Times New Roman" panose="02020603050405020304" pitchFamily="18" charset="0"/>
                            <a:cs typeface="Times New Roman" panose="02020603050405020304" pitchFamily="18"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034738878"/>
                  </p:ext>
                </p:extLst>
              </p:nvPr>
            </p:nvGraphicFramePr>
            <p:xfrm>
              <a:off x="698045" y="2130725"/>
              <a:ext cx="7747908" cy="230002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5001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r="-100157" b="-10052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r="-157" b="-100529"/>
                          </a:stretch>
                        </a:blipFill>
                      </a:tcPr>
                    </a:tc>
                    <a:extLst>
                      <a:ext uri="{0D108BD9-81ED-4DB2-BD59-A6C34878D82A}">
                        <a16:rowId xmlns:a16="http://schemas.microsoft.com/office/drawing/2014/main" val="3841916587"/>
                      </a:ext>
                    </a:extLst>
                  </a:tr>
                  <a:tr h="115001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0000" r="-100157" b="-52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0000" r="-157" b="-529"/>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043112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08044" y="888403"/>
              <a:ext cx="8882075" cy="376986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9582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10)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𝑑</m:t>
                              </m:r>
                            </m:oMath>
                          </a14:m>
                          <a:r>
                            <a:rPr lang="en-US" sz="1600" b="0" u="none" strike="noStrike" cap="none"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US"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𝑟</m:t>
                              </m:r>
                              <m:r>
                                <a:rPr lang="en-GB" sz="2300" b="0" i="1" u="none" strike="noStrike" cap="none" smtClean="0">
                                  <a:solidFill>
                                    <a:schemeClr val="dk1"/>
                                  </a:solidFill>
                                  <a:latin typeface="Cambria Math" panose="02040503050406030204" pitchFamily="18" charset="0"/>
                                  <a:cs typeface="Times New Roman"/>
                                  <a:sym typeface="Times New Roman"/>
                                </a:rPr>
                                <m:t>=</m:t>
                              </m:r>
                              <m:rad>
                                <m:radPr>
                                  <m:degHide m:val="on"/>
                                  <m:ctrlPr>
                                    <a:rPr lang="en-US" sz="2300" b="0" i="1" u="none" strike="noStrike" cap="none" smtClean="0">
                                      <a:solidFill>
                                        <a:schemeClr val="dk1"/>
                                      </a:solidFill>
                                      <a:latin typeface="Cambria Math" panose="02040503050406030204" pitchFamily="18" charset="0"/>
                                      <a:cs typeface="Times New Roman"/>
                                      <a:sym typeface="Times New Roman"/>
                                    </a:rPr>
                                  </m:ctrlPr>
                                </m:radPr>
                                <m:deg/>
                                <m:e>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𝐴𝑑</m:t>
                                      </m:r>
                                    </m:num>
                                    <m:den>
                                      <m:r>
                                        <a:rPr lang="en-GB" sz="2300" b="0" i="1" u="none" strike="noStrike" cap="none" smtClean="0">
                                          <a:solidFill>
                                            <a:schemeClr val="dk1"/>
                                          </a:solidFill>
                                          <a:latin typeface="Cambria Math" panose="02040503050406030204" pitchFamily="18" charset="0"/>
                                          <a:cs typeface="Times New Roman"/>
                                          <a:sym typeface="Times New Roman"/>
                                        </a:rPr>
                                        <m:t>𝐶</m:t>
                                      </m:r>
                                    </m:den>
                                  </m:f>
                                </m:e>
                              </m:rad>
                            </m:oMath>
                          </a14:m>
                          <a:endParaRPr lang="en-US" sz="2300" b="0" u="none" strike="noStrike" cap="none" dirty="0">
                            <a:solidFill>
                              <a:schemeClr val="dk1"/>
                            </a:solidFill>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lnL w="12700" cap="flat" cmpd="sng" algn="ctr">
                          <a:solidFill>
                            <a:srgbClr val="FFFFFF"/>
                          </a:solidFill>
                          <a:prstDash val="solid"/>
                          <a:round/>
                          <a:headEnd type="none" w="sm" len="sm"/>
                          <a:tailEnd type="none" w="sm" len="sm"/>
                        </a:lnL>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274037">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T w="12700" cap="flat" cmpd="sng" algn="ctr">
                          <a:solidFill>
                            <a:srgbClr val="FFFFFF"/>
                          </a:solidFill>
                          <a:prstDash val="solid"/>
                          <a:round/>
                          <a:headEnd type="none" w="sm" len="sm"/>
                          <a:tailEnd type="none" w="sm" len="sm"/>
                        </a:lnT>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T w="12700" cap="flat" cmpd="sng" algn="ctr">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08044" y="888403"/>
              <a:ext cx="8882075" cy="376986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9582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07" r="-114076" b="-152846"/>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lnL w="12700" cap="flat" cmpd="sng" algn="ctr">
                          <a:solidFill>
                            <a:srgbClr val="FFFFFF"/>
                          </a:solidFill>
                          <a:prstDash val="solid"/>
                          <a:round/>
                          <a:headEnd type="none" w="sm" len="sm"/>
                          <a:tailEnd type="none" w="sm" len="sm"/>
                        </a:lnL>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274037">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T w="12700" cap="flat" cmpd="sng" algn="ctr">
                          <a:solidFill>
                            <a:srgbClr val="FFFFFF"/>
                          </a:solidFill>
                          <a:prstDash val="solid"/>
                          <a:round/>
                          <a:headEnd type="none" w="sm" len="sm"/>
                          <a:tailEnd type="none" w="sm" len="sm"/>
                        </a:lnT>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T w="12700" cap="flat" cmpd="sng" algn="ctr">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0C6C9257-A9F4-AF52-6A7B-5A68C33CB5F3}"/>
                  </a:ext>
                </a:extLst>
              </p:cNvPr>
              <p:cNvGraphicFramePr>
                <a:graphicFrameLocks noGrp="1"/>
              </p:cNvGraphicFramePr>
              <p:nvPr>
                <p:extLst>
                  <p:ext uri="{D42A27DB-BD31-4B8C-83A1-F6EECF244321}">
                    <p14:modId xmlns:p14="http://schemas.microsoft.com/office/powerpoint/2010/main" val="1735646098"/>
                  </p:ext>
                </p:extLst>
              </p:nvPr>
            </p:nvGraphicFramePr>
            <p:xfrm>
              <a:off x="702129" y="2431670"/>
              <a:ext cx="7625442" cy="2291970"/>
            </p:xfrm>
            <a:graphic>
              <a:graphicData uri="http://schemas.openxmlformats.org/drawingml/2006/table">
                <a:tbl>
                  <a:tblPr/>
                  <a:tblGrid>
                    <a:gridCol w="3812721">
                      <a:extLst>
                        <a:ext uri="{9D8B030D-6E8A-4147-A177-3AD203B41FA5}">
                          <a16:colId xmlns:a16="http://schemas.microsoft.com/office/drawing/2014/main" val="2380005819"/>
                        </a:ext>
                      </a:extLst>
                    </a:gridCol>
                    <a:gridCol w="3812721">
                      <a:extLst>
                        <a:ext uri="{9D8B030D-6E8A-4147-A177-3AD203B41FA5}">
                          <a16:colId xmlns:a16="http://schemas.microsoft.com/office/drawing/2014/main" val="1519797428"/>
                        </a:ext>
                      </a:extLst>
                    </a:gridCol>
                  </a:tblGrid>
                  <a:tr h="254000">
                    <a:tc>
                      <a:txBody>
                        <a:bodyPr/>
                        <a:lstStyle/>
                        <a:p>
                          <a:pPr rtl="0" fontAlgn="t">
                            <a:spcBef>
                              <a:spcPts val="0"/>
                            </a:spcBef>
                            <a:spcAft>
                              <a:spcPts val="0"/>
                            </a:spcAft>
                          </a:pPr>
                          <a:r>
                            <a:rPr lang="pt-BR"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𝑑</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sSup>
                                    <m:sSupPr>
                                      <m:ctrlPr>
                                        <a:rPr lang="en-GB" sz="1600" b="0" i="1" u="none" strike="noStrike" smtClean="0">
                                          <a:solidFill>
                                            <a:srgbClr val="000000"/>
                                          </a:solidFill>
                                          <a:effectLst/>
                                          <a:latin typeface="Cambria Math" panose="02040503050406030204" pitchFamily="18" charset="0"/>
                                        </a:rPr>
                                      </m:ctrlPr>
                                    </m:sSupPr>
                                    <m:e>
                                      <m:d>
                                        <m:dPr>
                                          <m:ctrlPr>
                                            <a:rPr lang="en-GB" sz="1600" b="0" i="1" u="none" strike="noStrike" smtClean="0">
                                              <a:solidFill>
                                                <a:srgbClr val="000000"/>
                                              </a:solidFill>
                                              <a:effectLst/>
                                              <a:latin typeface="Cambria Math" panose="02040503050406030204" pitchFamily="18" charset="0"/>
                                            </a:rPr>
                                          </m:ctrlPr>
                                        </m:dPr>
                                        <m:e>
                                          <m:r>
                                            <a:rPr lang="en-GB" sz="1600" b="0" i="1" u="none" strike="noStrike" smtClean="0">
                                              <a:solidFill>
                                                <a:srgbClr val="000000"/>
                                              </a:solidFill>
                                              <a:effectLst/>
                                              <a:latin typeface="Cambria Math" panose="02040503050406030204" pitchFamily="18" charset="0"/>
                                            </a:rPr>
                                            <m:t>𝑟𝐶</m:t>
                                          </m:r>
                                        </m:e>
                                      </m:d>
                                    </m:e>
                                    <m:sup>
                                      <m:r>
                                        <a:rPr lang="en-GB" sz="1600" b="0" i="1" u="none" strike="noStrike" smtClean="0">
                                          <a:solidFill>
                                            <a:srgbClr val="000000"/>
                                          </a:solidFill>
                                          <a:effectLst/>
                                          <a:latin typeface="Cambria Math" panose="02040503050406030204" pitchFamily="18" charset="0"/>
                                        </a:rPr>
                                        <m:t>2</m:t>
                                      </m:r>
                                    </m:sup>
                                  </m:sSup>
                                </m:num>
                                <m:den>
                                  <m:r>
                                    <a:rPr lang="en-GB" sz="1600" b="0" i="1" u="none" strike="noStrike" smtClean="0">
                                      <a:solidFill>
                                        <a:srgbClr val="000000"/>
                                      </a:solidFill>
                                      <a:effectLst/>
                                      <a:latin typeface="Cambria Math" panose="02040503050406030204" pitchFamily="18" charset="0"/>
                                    </a:rPr>
                                    <m:t>𝐴</m:t>
                                  </m:r>
                                </m:den>
                              </m:f>
                            </m:oMath>
                          </a14:m>
                          <a:endParaRPr lang="pt-BR" dirty="0">
                            <a:effectLst/>
                          </a:endParaRPr>
                        </a:p>
                        <a:p>
                          <a:pPr rtl="0" fontAlgn="t">
                            <a:spcBef>
                              <a:spcPts val="0"/>
                            </a:spcBef>
                            <a:spcAft>
                              <a:spcPts val="0"/>
                            </a:spcAft>
                          </a:pPr>
                          <a:endParaRPr lang="pt-BR" dirty="0">
                            <a:effectLst/>
                          </a:endParaRPr>
                        </a:p>
                        <a:p>
                          <a:pPr marL="0" indent="0" rtl="0" fontAlgn="t">
                            <a:spcBef>
                              <a:spcPts val="0"/>
                            </a:spcBef>
                            <a:spcAft>
                              <a:spcPts val="0"/>
                            </a:spcAft>
                            <a:buNone/>
                          </a:pPr>
                          <a:r>
                            <a:rPr lang="en-US" sz="1400" b="0" i="0" u="none" strike="noStrike" cap="none" dirty="0">
                              <a:solidFill>
                                <a:schemeClr val="tx1"/>
                              </a:solidFill>
                              <a:effectLst/>
                              <a:latin typeface="Nunito Sans" pitchFamily="2" charset="0"/>
                              <a:ea typeface="+mn-ea"/>
                              <a:cs typeface="+mn-cs"/>
                              <a:sym typeface="Arial"/>
                            </a:rPr>
                            <a:t>Student multiplied by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𝐶</m:t>
                              </m:r>
                            </m:oMath>
                          </a14:m>
                          <a:r>
                            <a:rPr lang="en-US" sz="1400" b="0" i="0" u="none" strike="noStrike" cap="none" dirty="0">
                              <a:solidFill>
                                <a:schemeClr val="tx1"/>
                              </a:solidFill>
                              <a:effectLst/>
                              <a:latin typeface="Nunito Sans" pitchFamily="2" charset="0"/>
                              <a:ea typeface="+mn-ea"/>
                              <a:cs typeface="+mn-cs"/>
                              <a:sym typeface="Arial"/>
                            </a:rPr>
                            <a:t> first, before squaring</a:t>
                          </a:r>
                          <a:br>
                            <a:rPr lang="pt-BR" dirty="0">
                              <a:effectLst/>
                            </a:rPr>
                          </a:br>
                          <a:endParaRPr lang="pt-BR"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𝑑</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𝐴</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𝑟</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𝐶</m:t>
                              </m:r>
                            </m:oMath>
                          </a14:m>
                          <a:endParaRPr lang="en-GB" dirty="0">
                            <a:effectLst/>
                            <a:latin typeface="Times New Roman" panose="02020603050405020304" pitchFamily="18" charset="0"/>
                            <a:cs typeface="Times New Roman" panose="02020603050405020304" pitchFamily="18" charset="0"/>
                          </a:endParaRPr>
                        </a:p>
                        <a:p>
                          <a:pPr rtl="0" fontAlgn="t">
                            <a:spcBef>
                              <a:spcPts val="0"/>
                            </a:spcBef>
                            <a:spcAft>
                              <a:spcPts val="0"/>
                            </a:spcAft>
                          </a:pPr>
                          <a:endParaRPr lang="en-GB" dirty="0">
                            <a:effectLst/>
                            <a:latin typeface="Times New Roman" panose="02020603050405020304" pitchFamily="18" charset="0"/>
                            <a:cs typeface="Times New Roman" panose="02020603050405020304" pitchFamily="18" charset="0"/>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incorrectly multiplied by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𝐴</m:t>
                              </m:r>
                            </m:oMath>
                          </a14:m>
                          <a:endParaRPr lang="en-GB" dirty="0">
                            <a:effectLst/>
                            <a:latin typeface="Times New Roman" panose="02020603050405020304" pitchFamily="18" charset="0"/>
                            <a:cs typeface="Times New Roman" panose="02020603050405020304" pitchFamily="18"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2151131742"/>
                      </a:ext>
                    </a:extLst>
                  </a:tr>
                  <a:tr h="254000">
                    <a:tc>
                      <a:txBody>
                        <a:bodyPr/>
                        <a:lstStyle/>
                        <a:p>
                          <a:pPr rtl="0" fontAlgn="t">
                            <a:spcBef>
                              <a:spcPts val="0"/>
                            </a:spcBef>
                            <a:spcAft>
                              <a:spcPts val="0"/>
                            </a:spcAft>
                          </a:pPr>
                          <a:r>
                            <a:rPr lang="en-GB" sz="1600" b="0" i="0" u="none" strike="noStrike" dirty="0">
                              <a:solidFill>
                                <a:srgbClr val="00B050"/>
                              </a:solidFill>
                              <a:effectLst/>
                              <a:latin typeface="Nunito" pitchFamily="2" charset="0"/>
                            </a:rPr>
                            <a:t>C) </a:t>
                          </a:r>
                          <a14:m>
                            <m:oMath xmlns:m="http://schemas.openxmlformats.org/officeDocument/2006/math">
                              <m:r>
                                <a:rPr lang="en-GB" sz="1600" b="0" i="1" u="none" strike="noStrike" smtClean="0">
                                  <a:solidFill>
                                    <a:srgbClr val="00B050"/>
                                  </a:solidFill>
                                  <a:effectLst/>
                                  <a:latin typeface="Cambria Math" panose="02040503050406030204" pitchFamily="18" charset="0"/>
                                </a:rPr>
                                <m:t>𝑑</m:t>
                              </m:r>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sSup>
                                    <m:sSupPr>
                                      <m:ctrlPr>
                                        <a:rPr lang="en-GB" sz="1600" b="0" i="1" u="none" strike="noStrike" smtClean="0">
                                          <a:solidFill>
                                            <a:srgbClr val="00B050"/>
                                          </a:solidFill>
                                          <a:effectLst/>
                                          <a:latin typeface="Cambria Math" panose="02040503050406030204" pitchFamily="18" charset="0"/>
                                        </a:rPr>
                                      </m:ctrlPr>
                                    </m:sSupPr>
                                    <m:e>
                                      <m:r>
                                        <a:rPr lang="en-GB" sz="1600" b="0" i="1" u="none" strike="noStrike" smtClean="0">
                                          <a:solidFill>
                                            <a:srgbClr val="00B050"/>
                                          </a:solidFill>
                                          <a:effectLst/>
                                          <a:latin typeface="Cambria Math" panose="02040503050406030204" pitchFamily="18" charset="0"/>
                                        </a:rPr>
                                        <m:t>𝑟</m:t>
                                      </m:r>
                                    </m:e>
                                    <m:sup>
                                      <m:r>
                                        <a:rPr lang="en-GB" sz="1600" b="0" i="1" u="none" strike="noStrike" smtClean="0">
                                          <a:solidFill>
                                            <a:srgbClr val="00B050"/>
                                          </a:solidFill>
                                          <a:effectLst/>
                                          <a:latin typeface="Cambria Math" panose="02040503050406030204" pitchFamily="18" charset="0"/>
                                        </a:rPr>
                                        <m:t>2</m:t>
                                      </m:r>
                                    </m:sup>
                                  </m:sSup>
                                  <m:r>
                                    <a:rPr lang="en-GB" sz="1600" b="0" i="1" u="none" strike="noStrike" smtClean="0">
                                      <a:solidFill>
                                        <a:srgbClr val="00B050"/>
                                      </a:solidFill>
                                      <a:effectLst/>
                                      <a:latin typeface="Cambria Math" panose="02040503050406030204" pitchFamily="18" charset="0"/>
                                    </a:rPr>
                                    <m:t>𝐶</m:t>
                                  </m:r>
                                </m:num>
                                <m:den>
                                  <m:r>
                                    <a:rPr lang="en-GB" sz="1600" b="0" i="1" u="none" strike="noStrike" smtClean="0">
                                      <a:solidFill>
                                        <a:srgbClr val="00B050"/>
                                      </a:solidFill>
                                      <a:effectLst/>
                                      <a:latin typeface="Cambria Math" panose="02040503050406030204" pitchFamily="18" charset="0"/>
                                    </a:rPr>
                                    <m:t>𝐴</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GB" sz="1400" b="0" i="0" u="none" strike="noStrike" cap="none" dirty="0">
                              <a:solidFill>
                                <a:srgbClr val="00B050"/>
                              </a:solidFill>
                              <a:effectLst/>
                              <a:latin typeface="Nunito Sans" pitchFamily="2" charset="0"/>
                              <a:ea typeface="+mn-ea"/>
                              <a:cs typeface="+mn-cs"/>
                              <a:sym typeface="Arial"/>
                            </a:rPr>
                            <a:t>Correct answer</a:t>
                          </a: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pt-BR"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𝑑</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𝐴𝐶</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𝑟</m:t>
                                  </m:r>
                                </m:e>
                              </m:rad>
                            </m:oMath>
                          </a14:m>
                          <a:endParaRPr lang="pt-BR" dirty="0">
                            <a:effectLst/>
                            <a:latin typeface="Times New Roman" panose="02020603050405020304" pitchFamily="18" charset="0"/>
                            <a:cs typeface="Times New Roman" panose="02020603050405020304" pitchFamily="18" charset="0"/>
                          </a:endParaRPr>
                        </a:p>
                        <a:p>
                          <a:pPr rtl="0" fontAlgn="t">
                            <a:spcBef>
                              <a:spcPts val="0"/>
                            </a:spcBef>
                            <a:spcAft>
                              <a:spcPts val="0"/>
                            </a:spcAft>
                          </a:pPr>
                          <a:endParaRPr lang="pt-BR" dirty="0">
                            <a:effectLst/>
                            <a:latin typeface="Times New Roman" panose="02020603050405020304" pitchFamily="18" charset="0"/>
                            <a:cs typeface="Times New Roman" panose="02020603050405020304" pitchFamily="18" charset="0"/>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used incorrect inverse operations</a:t>
                          </a:r>
                          <a:endParaRPr lang="pt-BR" dirty="0">
                            <a:effectLst/>
                            <a:latin typeface="Nunito Sans" pitchFamily="2" charset="0"/>
                            <a:cs typeface="Times New Roman" panose="02020603050405020304" pitchFamily="18"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422863632"/>
                      </a:ext>
                    </a:extLst>
                  </a:tr>
                </a:tbl>
              </a:graphicData>
            </a:graphic>
          </p:graphicFrame>
        </mc:Choice>
        <mc:Fallback xmlns="">
          <p:graphicFrame>
            <p:nvGraphicFramePr>
              <p:cNvPr id="15" name="Table 14">
                <a:extLst>
                  <a:ext uri="{FF2B5EF4-FFF2-40B4-BE49-F238E27FC236}">
                    <a16:creationId xmlns:a16="http://schemas.microsoft.com/office/drawing/2014/main" id="{0C6C9257-A9F4-AF52-6A7B-5A68C33CB5F3}"/>
                  </a:ext>
                </a:extLst>
              </p:cNvPr>
              <p:cNvGraphicFramePr>
                <a:graphicFrameLocks noGrp="1"/>
              </p:cNvGraphicFramePr>
              <p:nvPr>
                <p:extLst>
                  <p:ext uri="{D42A27DB-BD31-4B8C-83A1-F6EECF244321}">
                    <p14:modId xmlns:p14="http://schemas.microsoft.com/office/powerpoint/2010/main" val="1735646098"/>
                  </p:ext>
                </p:extLst>
              </p:nvPr>
            </p:nvGraphicFramePr>
            <p:xfrm>
              <a:off x="702129" y="2431670"/>
              <a:ext cx="7625442" cy="2291970"/>
            </p:xfrm>
            <a:graphic>
              <a:graphicData uri="http://schemas.openxmlformats.org/drawingml/2006/table">
                <a:tbl>
                  <a:tblPr/>
                  <a:tblGrid>
                    <a:gridCol w="3812721">
                      <a:extLst>
                        <a:ext uri="{9D8B030D-6E8A-4147-A177-3AD203B41FA5}">
                          <a16:colId xmlns:a16="http://schemas.microsoft.com/office/drawing/2014/main" val="2380005819"/>
                        </a:ext>
                      </a:extLst>
                    </a:gridCol>
                    <a:gridCol w="3812721">
                      <a:extLst>
                        <a:ext uri="{9D8B030D-6E8A-4147-A177-3AD203B41FA5}">
                          <a16:colId xmlns:a16="http://schemas.microsoft.com/office/drawing/2014/main" val="1519797428"/>
                        </a:ext>
                      </a:extLst>
                    </a:gridCol>
                  </a:tblGrid>
                  <a:tr h="114598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60" r="-100160" b="-10000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60" r="-160" b="-100000"/>
                          </a:stretch>
                        </a:blipFill>
                      </a:tcPr>
                    </a:tc>
                    <a:extLst>
                      <a:ext uri="{0D108BD9-81ED-4DB2-BD59-A6C34878D82A}">
                        <a16:rowId xmlns:a16="http://schemas.microsoft.com/office/drawing/2014/main" val="2151131742"/>
                      </a:ext>
                    </a:extLst>
                  </a:tr>
                  <a:tr h="114598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60" t="-100532" r="-100160" b="-532"/>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60" t="-100532" r="-160" b="-532"/>
                          </a:stretch>
                        </a:blipFill>
                      </a:tcPr>
                    </a:tc>
                    <a:extLst>
                      <a:ext uri="{0D108BD9-81ED-4DB2-BD59-A6C34878D82A}">
                        <a16:rowId xmlns:a16="http://schemas.microsoft.com/office/drawing/2014/main" val="422863632"/>
                      </a:ext>
                    </a:extLst>
                  </a:tr>
                </a:tbl>
              </a:graphicData>
            </a:graphic>
          </p:graphicFrame>
        </mc:Fallback>
      </mc:AlternateContent>
    </p:spTree>
    <p:extLst>
      <p:ext uri="{BB962C8B-B14F-4D97-AF65-F5344CB8AC3E}">
        <p14:creationId xmlns:p14="http://schemas.microsoft.com/office/powerpoint/2010/main" val="30781559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22335" y="889094"/>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11)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𝑥</m:t>
                              </m:r>
                            </m:oMath>
                          </a14:m>
                          <a:r>
                            <a:rPr lang="en-GB"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GB"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𝑦</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=6(</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+8)</m:t>
                              </m:r>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22335" y="889094"/>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4046389886"/>
                  </p:ext>
                </p:extLst>
              </p:nvPr>
            </p:nvGraphicFramePr>
            <p:xfrm>
              <a:off x="698045" y="2408909"/>
              <a:ext cx="7747908" cy="218719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𝑦</m:t>
                                  </m:r>
                                </m:num>
                                <m:den>
                                  <m:r>
                                    <a:rPr lang="en-GB" sz="1600" b="0" i="1" u="none" strike="noStrike" smtClean="0">
                                      <a:solidFill>
                                        <a:srgbClr val="000000"/>
                                      </a:solidFill>
                                      <a:effectLst/>
                                      <a:latin typeface="Cambria Math" panose="02040503050406030204" pitchFamily="18" charset="0"/>
                                    </a:rPr>
                                    <m:t>6</m:t>
                                  </m:r>
                                </m:den>
                              </m:f>
                              <m:r>
                                <a:rPr lang="en-GB" sz="1600" b="0" i="1" u="none" strike="noStrike" smtClean="0">
                                  <a:solidFill>
                                    <a:srgbClr val="000000"/>
                                  </a:solidFill>
                                  <a:effectLst/>
                                  <a:latin typeface="Cambria Math" panose="02040503050406030204" pitchFamily="18" charset="0"/>
                                </a:rPr>
                                <m:t>+8</m:t>
                              </m:r>
                            </m:oMath>
                          </a14:m>
                          <a:endParaRPr lang="en-GB" dirty="0">
                            <a:effectLst/>
                          </a:endParaRPr>
                        </a:p>
                        <a:p>
                          <a:pPr rtl="0" fontAlgn="t">
                            <a:spcBef>
                              <a:spcPts val="0"/>
                            </a:spcBef>
                            <a:spcAft>
                              <a:spcPts val="0"/>
                            </a:spcAft>
                          </a:pPr>
                          <a:endParaRPr lang="en-GB" dirty="0">
                            <a:effectLst/>
                          </a:endParaRPr>
                        </a:p>
                        <a:p>
                          <a:pPr marL="0" indent="0" rtl="0" fontAlgn="t">
                            <a:spcBef>
                              <a:spcPts val="0"/>
                            </a:spcBef>
                            <a:spcAft>
                              <a:spcPts val="0"/>
                            </a:spcAft>
                            <a:buNone/>
                          </a:pPr>
                          <a:r>
                            <a:rPr lang="en-US" sz="1400" b="0" i="0" u="none" strike="noStrike" cap="none" dirty="0">
                              <a:solidFill>
                                <a:schemeClr val="tx1"/>
                              </a:solidFill>
                              <a:effectLst/>
                              <a:latin typeface="Nunito Sans" pitchFamily="2" charset="0"/>
                              <a:ea typeface="+mn-ea"/>
                              <a:cs typeface="+mn-cs"/>
                              <a:sym typeface="Arial"/>
                            </a:rPr>
                            <a:t>Student has performed second step incorrectly</a:t>
                          </a: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=6</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−8</m:t>
                              </m:r>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has used incorrect inverse for first step</a:t>
                          </a:r>
                          <a:endParaRPr lang="en-GB" sz="1600" i="0"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=6</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+8</m:t>
                              </m:r>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has used incorrect inverse for both steps</a:t>
                          </a:r>
                          <a:endParaRPr lang="en-GB" i="0"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B050"/>
                              </a:solidFill>
                              <a:effectLst/>
                              <a:latin typeface="Nunito" pitchFamily="2" charset="0"/>
                            </a:rPr>
                            <a:t>D) </a:t>
                          </a:r>
                          <a14:m>
                            <m:oMath xmlns:m="http://schemas.openxmlformats.org/officeDocument/2006/math">
                              <m:r>
                                <a:rPr lang="en-GB" sz="1600" b="0" i="1" u="none" strike="noStrike" smtClean="0">
                                  <a:solidFill>
                                    <a:srgbClr val="00B050"/>
                                  </a:solidFill>
                                  <a:effectLst/>
                                  <a:latin typeface="Cambria Math" panose="02040503050406030204" pitchFamily="18" charset="0"/>
                                </a:rPr>
                                <m:t>𝑥</m:t>
                              </m:r>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r>
                                    <a:rPr lang="en-GB" sz="1600" b="0" i="1" u="none" strike="noStrike" smtClean="0">
                                      <a:solidFill>
                                        <a:srgbClr val="00B050"/>
                                      </a:solidFill>
                                      <a:effectLst/>
                                      <a:latin typeface="Cambria Math" panose="02040503050406030204" pitchFamily="18" charset="0"/>
                                    </a:rPr>
                                    <m:t>𝑦</m:t>
                                  </m:r>
                                </m:num>
                                <m:den>
                                  <m:r>
                                    <a:rPr lang="en-GB" sz="1600" b="0" i="1" u="none" strike="noStrike" smtClean="0">
                                      <a:solidFill>
                                        <a:srgbClr val="00B050"/>
                                      </a:solidFill>
                                      <a:effectLst/>
                                      <a:latin typeface="Cambria Math" panose="02040503050406030204" pitchFamily="18" charset="0"/>
                                    </a:rPr>
                                    <m:t>6</m:t>
                                  </m:r>
                                </m:den>
                              </m:f>
                              <m:r>
                                <a:rPr lang="en-GB" sz="1600" b="0" i="1" u="none" strike="noStrike" smtClean="0">
                                  <a:solidFill>
                                    <a:srgbClr val="00B050"/>
                                  </a:solidFill>
                                  <a:effectLst/>
                                  <a:latin typeface="Cambria Math" panose="02040503050406030204" pitchFamily="18" charset="0"/>
                                </a:rPr>
                                <m:t>−8</m:t>
                              </m:r>
                            </m:oMath>
                          </a14:m>
                          <a:endParaRPr lang="en-GB" dirty="0">
                            <a:solidFill>
                              <a:srgbClr val="00B050"/>
                            </a:solidFill>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sz="1600" i="0" dirty="0">
                            <a:solidFill>
                              <a:srgbClr val="00B050"/>
                            </a:solidFill>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4046389886"/>
                  </p:ext>
                </p:extLst>
              </p:nvPr>
            </p:nvGraphicFramePr>
            <p:xfrm>
              <a:off x="698045" y="2408909"/>
              <a:ext cx="7747908" cy="218719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093597">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556" r="-100157" b="-10000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556" r="-157" b="-100000"/>
                          </a:stretch>
                        </a:blipFill>
                      </a:tcPr>
                    </a:tc>
                    <a:extLst>
                      <a:ext uri="{0D108BD9-81ED-4DB2-BD59-A6C34878D82A}">
                        <a16:rowId xmlns:a16="http://schemas.microsoft.com/office/drawing/2014/main" val="3841916587"/>
                      </a:ext>
                    </a:extLst>
                  </a:tr>
                  <a:tr h="1093597">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1117" r="-100157" b="-55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1117" r="-157" b="-559"/>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2360372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886481047"/>
                  </p:ext>
                </p:extLst>
              </p:nvPr>
            </p:nvGraphicFramePr>
            <p:xfrm>
              <a:off x="113708" y="889094"/>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12)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endParaRPr lang="en-US" sz="1200" b="0" u="none" strike="noStrike" cap="none" dirty="0">
                            <a:solidFill>
                              <a:schemeClr val="dk1"/>
                            </a:solidFill>
                            <a:latin typeface="Nunito Sans"/>
                            <a:ea typeface="Nunito Sans"/>
                            <a:cs typeface="Nunito Sans"/>
                            <a:sym typeface="Nunito Sans"/>
                          </a:endParaRPr>
                        </a:p>
                        <a:p>
                          <a:pPr marL="469900" marR="0" lvl="0" indent="-342900" algn="l" defTabSz="914400" rtl="0" eaLnBrk="1" fontAlgn="auto" latinLnBrk="0" hangingPunct="1">
                            <a:lnSpc>
                              <a:spcPct val="100000"/>
                            </a:lnSpc>
                            <a:spcBef>
                              <a:spcPts val="0"/>
                            </a:spcBef>
                            <a:spcAft>
                              <a:spcPts val="0"/>
                            </a:spcAft>
                            <a:buClr>
                              <a:schemeClr val="dk1"/>
                            </a:buClr>
                            <a:buSzPts val="1600"/>
                            <a:buFont typeface="+mj-lt"/>
                            <a:buAutoNum type="arabicParenR" startAt="12"/>
                            <a:tabLst/>
                            <a:defRPr/>
                          </a:pPr>
                          <a:endParaRPr lang="en-US"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2300" b="0" u="none" strike="noStrike" cap="none"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3</m:t>
                              </m:r>
                              <m:r>
                                <a:rPr lang="en-GB" sz="2300" b="0" i="1" u="none" strike="noStrike" cap="none" smtClean="0">
                                  <a:solidFill>
                                    <a:schemeClr val="dk1"/>
                                  </a:solidFill>
                                  <a:latin typeface="Cambria Math" panose="02040503050406030204" pitchFamily="18" charset="0"/>
                                  <a:ea typeface="Nunito Sans"/>
                                  <a:cs typeface="Nunito Sans"/>
                                  <a:sym typeface="Nunito Sans"/>
                                </a:rPr>
                                <m:t>𝑝</m:t>
                              </m:r>
                              <m:r>
                                <a:rPr lang="en-GB" sz="23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2300" b="0" i="1" u="none" strike="noStrike" cap="none" smtClean="0">
                                      <a:solidFill>
                                        <a:schemeClr val="dk1"/>
                                      </a:solidFill>
                                      <a:latin typeface="Cambria Math" panose="02040503050406030204" pitchFamily="18" charset="0"/>
                                      <a:ea typeface="Nunito Sans"/>
                                      <a:cs typeface="Nunito Sans"/>
                                      <a:sym typeface="Nunito Sans"/>
                                    </a:rPr>
                                    <m:t>𝑥</m:t>
                                  </m:r>
                                </m:e>
                                <m:sup>
                                  <m:r>
                                    <a:rPr lang="en-GB" sz="23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2300" b="0" i="1" u="none" strike="noStrike" cap="none" smtClean="0">
                                  <a:solidFill>
                                    <a:schemeClr val="dk1"/>
                                  </a:solidFill>
                                  <a:latin typeface="Cambria Math" panose="02040503050406030204" pitchFamily="18" charset="0"/>
                                  <a:ea typeface="Nunito Sans"/>
                                  <a:cs typeface="Nunito Sans"/>
                                  <a:sym typeface="Nunito Sans"/>
                                </a:rPr>
                                <m:t>−4</m:t>
                              </m:r>
                              <m:r>
                                <a:rPr lang="en-GB" sz="2300" b="0" i="1" u="none" strike="noStrike" cap="none" smtClean="0">
                                  <a:solidFill>
                                    <a:schemeClr val="dk1"/>
                                  </a:solidFill>
                                  <a:latin typeface="Cambria Math" panose="02040503050406030204" pitchFamily="18" charset="0"/>
                                  <a:ea typeface="Nunito Sans"/>
                                  <a:cs typeface="Nunito Sans"/>
                                  <a:sym typeface="Nunito Sans"/>
                                </a:rPr>
                                <m:t>𝑏</m:t>
                              </m:r>
                            </m:oMath>
                          </a14:m>
                          <a:endParaRPr lang="en-US" sz="23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886481047"/>
                  </p:ext>
                </p:extLst>
              </p:nvPr>
            </p:nvGraphicFramePr>
            <p:xfrm>
              <a:off x="113708" y="889094"/>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4121571713"/>
                  </p:ext>
                </p:extLst>
              </p:nvPr>
            </p:nvGraphicFramePr>
            <p:xfrm>
              <a:off x="698045" y="2098359"/>
              <a:ext cx="7747908" cy="236855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B050"/>
                              </a:solidFill>
                              <a:effectLst/>
                              <a:latin typeface="Nunito" pitchFamily="2" charset="0"/>
                            </a:rPr>
                            <a:t>A)</a:t>
                          </a:r>
                          <a:r>
                            <a:rPr lang="en-GB" sz="1600" b="0" i="0" u="none" strike="noStrike" baseline="0" dirty="0">
                              <a:solidFill>
                                <a:srgbClr val="00B050"/>
                              </a:solidFill>
                              <a:effectLst/>
                              <a:latin typeface="Nunito" pitchFamily="2" charset="0"/>
                            </a:rPr>
                            <a:t> </a:t>
                          </a:r>
                          <a14:m>
                            <m:oMath xmlns:m="http://schemas.openxmlformats.org/officeDocument/2006/math">
                              <m:r>
                                <a:rPr lang="en-GB" sz="1600" b="0" i="1" u="none" strike="noStrike" baseline="0" smtClean="0">
                                  <a:solidFill>
                                    <a:srgbClr val="00B050"/>
                                  </a:solidFill>
                                  <a:effectLst/>
                                  <a:latin typeface="Cambria Math" panose="02040503050406030204" pitchFamily="18" charset="0"/>
                                </a:rPr>
                                <m:t>𝑥</m:t>
                              </m:r>
                              <m:r>
                                <a:rPr lang="en-GB" sz="1600" b="0" i="1" u="none" strike="noStrike" baseline="0" smtClean="0">
                                  <a:solidFill>
                                    <a:srgbClr val="00B050"/>
                                  </a:solidFill>
                                  <a:effectLst/>
                                  <a:latin typeface="Cambria Math" panose="02040503050406030204" pitchFamily="18" charset="0"/>
                                </a:rPr>
                                <m:t>=±</m:t>
                              </m:r>
                              <m:rad>
                                <m:radPr>
                                  <m:degHide m:val="on"/>
                                  <m:ctrlPr>
                                    <a:rPr lang="en-GB" sz="1600" b="0" i="1" u="none" strike="noStrike" baseline="0" smtClean="0">
                                      <a:solidFill>
                                        <a:srgbClr val="00B050"/>
                                      </a:solidFill>
                                      <a:effectLst/>
                                      <a:latin typeface="Cambria Math" panose="02040503050406030204" pitchFamily="18" charset="0"/>
                                    </a:rPr>
                                  </m:ctrlPr>
                                </m:radPr>
                                <m:deg/>
                                <m:e>
                                  <m:r>
                                    <a:rPr lang="en-GB" sz="1600" b="0" i="1" u="none" strike="noStrike" baseline="0" smtClean="0">
                                      <a:solidFill>
                                        <a:srgbClr val="00B050"/>
                                      </a:solidFill>
                                      <a:effectLst/>
                                      <a:latin typeface="Cambria Math" panose="02040503050406030204" pitchFamily="18" charset="0"/>
                                    </a:rPr>
                                    <m:t>3</m:t>
                                  </m:r>
                                  <m:r>
                                    <a:rPr lang="en-GB" sz="1600" b="0" i="1" u="none" strike="noStrike" baseline="0" smtClean="0">
                                      <a:solidFill>
                                        <a:srgbClr val="00B050"/>
                                      </a:solidFill>
                                      <a:effectLst/>
                                      <a:latin typeface="Cambria Math" panose="02040503050406030204" pitchFamily="18" charset="0"/>
                                    </a:rPr>
                                    <m:t>𝑝</m:t>
                                  </m:r>
                                  <m:r>
                                    <a:rPr lang="en-GB" sz="1600" b="0" i="1" u="none" strike="noStrike" baseline="0" smtClean="0">
                                      <a:solidFill>
                                        <a:srgbClr val="00B050"/>
                                      </a:solidFill>
                                      <a:effectLst/>
                                      <a:latin typeface="Cambria Math" panose="02040503050406030204" pitchFamily="18" charset="0"/>
                                    </a:rPr>
                                    <m:t>+4</m:t>
                                  </m:r>
                                  <m:r>
                                    <a:rPr lang="en-GB" sz="1600" b="0" i="1" u="none" strike="noStrike" baseline="0" smtClean="0">
                                      <a:solidFill>
                                        <a:srgbClr val="00B050"/>
                                      </a:solidFill>
                                      <a:effectLst/>
                                      <a:latin typeface="Cambria Math" panose="02040503050406030204" pitchFamily="18" charset="0"/>
                                    </a:rPr>
                                    <m:t>𝑏</m:t>
                                  </m:r>
                                </m:e>
                              </m:rad>
                            </m:oMath>
                          </a14:m>
                          <a:endParaRPr lang="en-GB" sz="1600" dirty="0">
                            <a:solidFill>
                              <a:srgbClr val="00B050"/>
                            </a:solidFill>
                            <a:effectLst/>
                          </a:endParaRPr>
                        </a:p>
                        <a:p>
                          <a:pPr rtl="0" fontAlgn="t">
                            <a:spcBef>
                              <a:spcPts val="0"/>
                            </a:spcBef>
                            <a:spcAft>
                              <a:spcPts val="0"/>
                            </a:spcAft>
                          </a:pPr>
                          <a:endParaRPr lang="en-GB" sz="1400" dirty="0">
                            <a:effectLst/>
                          </a:endParaRPr>
                        </a:p>
                        <a:p>
                          <a:pPr rtl="0" fontAlgn="t">
                            <a:spcBef>
                              <a:spcPts val="0"/>
                            </a:spcBef>
                            <a:spcAft>
                              <a:spcPts val="0"/>
                            </a:spcAft>
                          </a:pPr>
                          <a:r>
                            <a:rPr lang="en-GB" sz="1400" b="0" i="0" u="none" strike="noStrike" cap="none" dirty="0">
                              <a:solidFill>
                                <a:srgbClr val="00B050"/>
                              </a:solidFill>
                              <a:effectLst/>
                              <a:latin typeface="Nunito Sans" pitchFamily="2" charset="0"/>
                              <a:ea typeface="+mn-ea"/>
                              <a:cs typeface="+mn-cs"/>
                              <a:sym typeface="Arial"/>
                            </a:rPr>
                            <a:t>Correct answer    </a:t>
                          </a:r>
                          <a:r>
                            <a:rPr lang="en-GB" sz="1400" b="0" i="0" u="none" strike="noStrike" cap="none" dirty="0">
                              <a:solidFill>
                                <a:schemeClr val="tx1"/>
                              </a:solidFill>
                              <a:effectLst/>
                              <a:latin typeface="+mn-lt"/>
                              <a:ea typeface="+mn-ea"/>
                              <a:cs typeface="+mn-cs"/>
                              <a:sym typeface="Arial"/>
                            </a:rPr>
                            <a:t>  </a:t>
                          </a:r>
                          <a:r>
                            <a:rPr lang="en-GB" sz="1400" b="0" i="1" u="none" strike="noStrike" dirty="0">
                              <a:solidFill>
                                <a:srgbClr val="000000"/>
                              </a:solidFill>
                              <a:effectLst/>
                              <a:latin typeface="Times New Roman" panose="02020603050405020304" pitchFamily="18" charset="0"/>
                            </a:rPr>
                            <a:t> </a:t>
                          </a:r>
                          <a:br>
                            <a:rPr lang="en-GB" sz="1400" dirty="0">
                              <a:effectLst/>
                            </a:rPr>
                          </a:br>
                          <a:br>
                            <a:rPr lang="en-GB" sz="1400" dirty="0">
                              <a:effectLst/>
                            </a:rPr>
                          </a:br>
                          <a:endParaRPr lang="en-GB" sz="14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𝑏</m:t>
                                  </m:r>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𝑝</m:t>
                                  </m:r>
                                </m:e>
                              </m:rad>
                            </m:oMath>
                          </a14:m>
                          <a:endParaRPr lang="en-GB" sz="160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used incorrect inverse for first step</a:t>
                          </a:r>
                          <a:r>
                            <a:rPr lang="en-GB" sz="1400" b="0" i="1" u="none" strike="noStrike" dirty="0">
                              <a:solidFill>
                                <a:srgbClr val="000000"/>
                              </a:solidFill>
                              <a:effectLst/>
                              <a:latin typeface="Nunito Sans" pitchFamily="2" charset="0"/>
                            </a:rPr>
                            <a:t> </a:t>
                          </a:r>
                          <a:endParaRPr lang="en-GB" sz="1400"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6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d>
                                    <m:dPr>
                                      <m:ctrlPr>
                                        <a:rPr lang="en-GB" sz="1600" b="0" i="1" u="none" strike="noStrike" smtClean="0">
                                          <a:solidFill>
                                            <a:srgbClr val="000000"/>
                                          </a:solidFill>
                                          <a:effectLst/>
                                          <a:latin typeface="Cambria Math" panose="02040503050406030204" pitchFamily="18" charset="0"/>
                                        </a:rPr>
                                      </m:ctrlPr>
                                    </m:dPr>
                                    <m:e>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𝑏</m:t>
                                      </m:r>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𝑝</m:t>
                                      </m:r>
                                    </m:e>
                                  </m:d>
                                </m:e>
                                <m:sup>
                                  <m:r>
                                    <a:rPr lang="en-GB" sz="1600" b="0" i="1" u="none" strike="noStrike" smtClean="0">
                                      <a:solidFill>
                                        <a:srgbClr val="000000"/>
                                      </a:solidFill>
                                      <a:effectLst/>
                                      <a:latin typeface="Cambria Math" panose="02040503050406030204" pitchFamily="18" charset="0"/>
                                    </a:rPr>
                                    <m:t>2</m:t>
                                  </m:r>
                                </m:sup>
                              </m:sSup>
                            </m:oMath>
                          </a14:m>
                          <a:br>
                            <a:rPr lang="en-GB" sz="1600" dirty="0">
                              <a:effectLst/>
                            </a:rPr>
                          </a:br>
                          <a:endParaRPr lang="en-GB" sz="1400" dirty="0">
                            <a:effectLst/>
                          </a:endParaRPr>
                        </a:p>
                        <a:p>
                          <a:pPr rtl="0"/>
                          <a:r>
                            <a:rPr lang="en-US" sz="1400" b="0" i="0" u="none" strike="noStrike" cap="none" dirty="0">
                              <a:solidFill>
                                <a:schemeClr val="tx1"/>
                              </a:solidFill>
                              <a:effectLst/>
                              <a:latin typeface="Nunito Sans" pitchFamily="2" charset="0"/>
                              <a:ea typeface="+mn-ea"/>
                              <a:cs typeface="+mn-cs"/>
                              <a:sym typeface="Arial"/>
                            </a:rPr>
                            <a:t>Student did not use inverse operation for second step</a:t>
                          </a:r>
                          <a:endParaRPr lang="en-GB" sz="14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3</m:t>
                                  </m:r>
                                  <m:r>
                                    <a:rPr lang="en-GB" sz="1600" b="0" i="1" u="none" strike="noStrike" smtClean="0">
                                      <a:solidFill>
                                        <a:srgbClr val="000000"/>
                                      </a:solidFill>
                                      <a:effectLst/>
                                      <a:latin typeface="Cambria Math" panose="02040503050406030204" pitchFamily="18" charset="0"/>
                                    </a:rPr>
                                    <m:t>𝑝</m:t>
                                  </m:r>
                                  <m:r>
                                    <a:rPr lang="en-GB" sz="1600" b="0" i="1" u="none" strike="noStrike" smtClean="0">
                                      <a:solidFill>
                                        <a:srgbClr val="000000"/>
                                      </a:solidFill>
                                      <a:effectLst/>
                                      <a:latin typeface="Cambria Math" panose="02040503050406030204" pitchFamily="18" charset="0"/>
                                    </a:rPr>
                                    <m:t>+4</m:t>
                                  </m:r>
                                  <m:r>
                                    <a:rPr lang="en-GB" sz="1600" b="0" i="1" u="none" strike="noStrike" smtClean="0">
                                      <a:solidFill>
                                        <a:srgbClr val="000000"/>
                                      </a:solidFill>
                                      <a:effectLst/>
                                      <a:latin typeface="Cambria Math" panose="02040503050406030204" pitchFamily="18" charset="0"/>
                                    </a:rPr>
                                    <m:t>𝑏</m:t>
                                  </m:r>
                                </m:e>
                              </m:rad>
                            </m:oMath>
                          </a14:m>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forgot to include both roots</a:t>
                          </a:r>
                          <a:endParaRPr lang="en-GB" sz="1400" i="0" dirty="0">
                            <a:effectLst/>
                            <a:latin typeface="Nunito Sans" pitchFamily="2" charset="0"/>
                          </a:endParaRPr>
                        </a:p>
                        <a:p>
                          <a:pPr rtl="0" fontAlgn="t">
                            <a:spcBef>
                              <a:spcPts val="0"/>
                            </a:spcBef>
                            <a:spcAft>
                              <a:spcPts val="0"/>
                            </a:spcAft>
                          </a:pPr>
                          <a:endParaRPr lang="en-GB" sz="16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4121571713"/>
                  </p:ext>
                </p:extLst>
              </p:nvPr>
            </p:nvGraphicFramePr>
            <p:xfrm>
              <a:off x="698045" y="2098359"/>
              <a:ext cx="7747908" cy="236855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27571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476" r="-100157" b="-85714"/>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476" r="-157" b="-85714"/>
                          </a:stretch>
                        </a:blipFill>
                      </a:tcPr>
                    </a:tc>
                    <a:extLst>
                      <a:ext uri="{0D108BD9-81ED-4DB2-BD59-A6C34878D82A}">
                        <a16:rowId xmlns:a16="http://schemas.microsoft.com/office/drawing/2014/main" val="3841916587"/>
                      </a:ext>
                    </a:extLst>
                  </a:tr>
                  <a:tr h="109283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17877" r="-100157" b="-55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17877" r="-157" b="-559"/>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27816411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1367277020"/>
                  </p:ext>
                </p:extLst>
              </p:nvPr>
            </p:nvGraphicFramePr>
            <p:xfrm>
              <a:off x="113710" y="889095"/>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13)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𝐺</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𝑇</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𝑟</m:t>
                                  </m:r>
                                </m:den>
                              </m:f>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1367277020"/>
                  </p:ext>
                </p:extLst>
              </p:nvPr>
            </p:nvGraphicFramePr>
            <p:xfrm>
              <a:off x="113710" y="889095"/>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918445941"/>
                  </p:ext>
                </p:extLst>
              </p:nvPr>
            </p:nvGraphicFramePr>
            <p:xfrm>
              <a:off x="698045" y="2408909"/>
              <a:ext cx="7747908" cy="225641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B050"/>
                              </a:solidFill>
                              <a:effectLst/>
                              <a:latin typeface="Nunito" pitchFamily="2" charset="0"/>
                            </a:rPr>
                            <a:t>A) </a:t>
                          </a:r>
                          <a14:m>
                            <m:oMath xmlns:m="http://schemas.openxmlformats.org/officeDocument/2006/math">
                              <m:r>
                                <a:rPr lang="en-GB" sz="1600" b="0" i="1" u="none" strike="noStrike" smtClean="0">
                                  <a:solidFill>
                                    <a:srgbClr val="00B050"/>
                                  </a:solidFill>
                                  <a:effectLst/>
                                  <a:latin typeface="Cambria Math" panose="02040503050406030204" pitchFamily="18" charset="0"/>
                                </a:rPr>
                                <m:t>𝑟</m:t>
                              </m:r>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r>
                                    <a:rPr lang="en-GB" sz="1600" b="0" i="1" u="none" strike="noStrike" smtClean="0">
                                      <a:solidFill>
                                        <a:srgbClr val="00B050"/>
                                      </a:solidFill>
                                      <a:effectLst/>
                                      <a:latin typeface="Cambria Math" panose="02040503050406030204" pitchFamily="18" charset="0"/>
                                    </a:rPr>
                                    <m:t>1</m:t>
                                  </m:r>
                                </m:num>
                                <m:den>
                                  <m:r>
                                    <a:rPr lang="en-GB" sz="1600" b="0" i="1" u="none" strike="noStrike" smtClean="0">
                                      <a:solidFill>
                                        <a:srgbClr val="00B050"/>
                                      </a:solidFill>
                                      <a:effectLst/>
                                      <a:latin typeface="Cambria Math" panose="02040503050406030204" pitchFamily="18" charset="0"/>
                                    </a:rPr>
                                    <m:t>𝑇</m:t>
                                  </m:r>
                                  <m:r>
                                    <a:rPr lang="en-GB" sz="1600" b="0" i="1" u="none" strike="noStrike" smtClean="0">
                                      <a:solidFill>
                                        <a:srgbClr val="00B050"/>
                                      </a:solidFill>
                                      <a:effectLst/>
                                      <a:latin typeface="Cambria Math" panose="02040503050406030204" pitchFamily="18" charset="0"/>
                                    </a:rPr>
                                    <m:t>−</m:t>
                                  </m:r>
                                  <m:r>
                                    <a:rPr lang="en-GB" sz="1600" b="0" i="1" u="none" strike="noStrike" smtClean="0">
                                      <a:solidFill>
                                        <a:srgbClr val="00B050"/>
                                      </a:solidFill>
                                      <a:effectLst/>
                                      <a:latin typeface="Cambria Math" panose="02040503050406030204" pitchFamily="18" charset="0"/>
                                    </a:rPr>
                                    <m:t>𝐺</m:t>
                                  </m:r>
                                </m:den>
                              </m:f>
                            </m:oMath>
                          </a14:m>
                          <a:endParaRPr lang="en-GB" dirty="0">
                            <a:effectLst/>
                          </a:endParaRPr>
                        </a:p>
                        <a:p>
                          <a:pPr rtl="0" fontAlgn="t">
                            <a:spcBef>
                              <a:spcPts val="0"/>
                            </a:spcBef>
                            <a:spcAft>
                              <a:spcPts val="0"/>
                            </a:spcAft>
                          </a:pPr>
                          <a:endParaRPr lang="en-GB" dirty="0">
                            <a:effectLst/>
                          </a:endParaRPr>
                        </a:p>
                        <a:p>
                          <a:pPr rtl="0" fontAlgn="t">
                            <a:spcBef>
                              <a:spcPts val="0"/>
                            </a:spcBef>
                            <a:spcAft>
                              <a:spcPts val="0"/>
                            </a:spcAft>
                          </a:pPr>
                          <a:r>
                            <a:rPr lang="en-GB" sz="1400" b="0" i="0" u="none" strike="noStrike" cap="none" dirty="0">
                              <a:solidFill>
                                <a:srgbClr val="00B050"/>
                              </a:solidFill>
                              <a:effectLst/>
                              <a:latin typeface="Nunito Sans" pitchFamily="2" charset="0"/>
                              <a:ea typeface="+mn-ea"/>
                              <a:cs typeface="+mn-cs"/>
                              <a:sym typeface="Arial"/>
                            </a:rPr>
                            <a:t>Correct answer</a:t>
                          </a: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𝑇</m:t>
                                  </m:r>
                                  <m:r>
                                    <a:rPr lang="en-GB" sz="1600" b="0" i="1" u="none" strike="noStrike" smtClean="0">
                                      <a:solidFill>
                                        <a:srgbClr val="000000"/>
                                      </a:solidFill>
                                      <a:effectLst/>
                                      <a:latin typeface="Cambria Math" panose="02040503050406030204" pitchFamily="18" charset="0"/>
                                    </a:rPr>
                                    <m:t>−1</m:t>
                                  </m:r>
                                </m:num>
                                <m:den>
                                  <m:r>
                                    <a:rPr lang="en-GB" sz="1600" b="0" i="1" u="none" strike="noStrike" smtClean="0">
                                      <a:solidFill>
                                        <a:srgbClr val="000000"/>
                                      </a:solidFill>
                                      <a:effectLst/>
                                      <a:latin typeface="Cambria Math" panose="02040503050406030204" pitchFamily="18" charset="0"/>
                                    </a:rPr>
                                    <m:t>𝐺</m:t>
                                  </m:r>
                                </m:den>
                              </m:f>
                            </m:oMath>
                          </a14:m>
                          <a:endParaRPr lang="en-GB" sz="1600" i="0" dirty="0">
                            <a:effectLst/>
                          </a:endParaRPr>
                        </a:p>
                        <a:p>
                          <a:pPr rtl="0" fontAlgn="t">
                            <a:spcBef>
                              <a:spcPts val="0"/>
                            </a:spcBef>
                            <a:spcAft>
                              <a:spcPts val="0"/>
                            </a:spcAft>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multiplied by </a:t>
                          </a:r>
                          <a:r>
                            <a:rPr lang="en-US" sz="1400" b="0" i="1" u="none" strike="noStrike" cap="none" dirty="0">
                              <a:solidFill>
                                <a:schemeClr val="tx1"/>
                              </a:solidFill>
                              <a:effectLst/>
                              <a:latin typeface="Times New Roman" panose="02020603050405020304" pitchFamily="18" charset="0"/>
                              <a:ea typeface="+mn-ea"/>
                              <a:cs typeface="Times New Roman" panose="02020603050405020304" pitchFamily="18" charset="0"/>
                              <a:sym typeface="Arial"/>
                            </a:rPr>
                            <a:t>r</a:t>
                          </a:r>
                          <a:r>
                            <a:rPr lang="en-US" sz="1400" b="0" i="0" u="none" strike="noStrike" cap="none" dirty="0">
                              <a:solidFill>
                                <a:schemeClr val="tx1"/>
                              </a:solidFill>
                              <a:effectLst/>
                              <a:latin typeface="Nunito Sans" pitchFamily="2" charset="0"/>
                              <a:ea typeface="+mn-ea"/>
                              <a:cs typeface="+mn-cs"/>
                              <a:sym typeface="Arial"/>
                            </a:rPr>
                            <a:t> but not every term</a:t>
                          </a:r>
                          <a:endParaRPr lang="en-GB" sz="1600" i="0"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m:t>
                                  </m:r>
                                </m:num>
                                <m:den>
                                  <m:r>
                                    <a:rPr lang="en-GB" sz="1600" b="0" i="1" u="none" strike="noStrike" smtClean="0">
                                      <a:solidFill>
                                        <a:srgbClr val="000000"/>
                                      </a:solidFill>
                                      <a:effectLst/>
                                      <a:latin typeface="Cambria Math" panose="02040503050406030204" pitchFamily="18" charset="0"/>
                                    </a:rPr>
                                    <m:t>𝑇</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𝐺</m:t>
                                  </m:r>
                                </m:den>
                              </m:f>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has incorrect sign in the denominator</a:t>
                          </a:r>
                          <a:endParaRPr lang="en-GB" i="0"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m:t>
                                  </m:r>
                                </m:num>
                                <m:den>
                                  <m:r>
                                    <a:rPr lang="en-GB" sz="1600" b="0" i="1" u="none" strike="noStrike" smtClean="0">
                                      <a:solidFill>
                                        <a:srgbClr val="000000"/>
                                      </a:solidFill>
                                      <a:effectLst/>
                                      <a:latin typeface="Cambria Math" panose="02040503050406030204" pitchFamily="18" charset="0"/>
                                    </a:rPr>
                                    <m:t>𝐺</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𝑇</m:t>
                                  </m:r>
                                </m:den>
                              </m:f>
                            </m:oMath>
                          </a14:m>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inverted the order of the denominator</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600" i="0"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918445941"/>
                  </p:ext>
                </p:extLst>
              </p:nvPr>
            </p:nvGraphicFramePr>
            <p:xfrm>
              <a:off x="698045" y="2408909"/>
              <a:ext cx="7747908" cy="225641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1296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546" r="-100157" b="-10327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546" r="-157" b="-103279"/>
                          </a:stretch>
                        </a:blipFill>
                      </a:tcPr>
                    </a:tc>
                    <a:extLst>
                      <a:ext uri="{0D108BD9-81ED-4DB2-BD59-A6C34878D82A}">
                        <a16:rowId xmlns:a16="http://schemas.microsoft.com/office/drawing/2014/main" val="3841916587"/>
                      </a:ext>
                    </a:extLst>
                  </a:tr>
                  <a:tr h="114344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97872" r="-100157" b="-532"/>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97872" r="-157" b="-532"/>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41202645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340096662"/>
                  </p:ext>
                </p:extLst>
              </p:nvPr>
            </p:nvGraphicFramePr>
            <p:xfrm>
              <a:off x="139739" y="880465"/>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14)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𝑅</m:t>
                              </m:r>
                            </m:oMath>
                          </a14:m>
                          <a:r>
                            <a:rPr lang="en-GB" sz="1600" b="0" u="none" strike="noStrike" cap="none" dirty="0">
                              <a:solidFill>
                                <a:schemeClr val="dk1"/>
                              </a:solidFill>
                              <a:latin typeface="Nunito Sans"/>
                              <a:ea typeface="Nunito Sans"/>
                              <a:cs typeface="Nunito Sans"/>
                              <a:sym typeface="Nunito Sans"/>
                            </a:rPr>
                            <a:t> the subject of the formula:</a:t>
                          </a:r>
                          <a:endParaRPr lang="en-GB"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200" b="0" u="none" strike="noStrike" cap="none" dirty="0">
                              <a:solidFill>
                                <a:schemeClr val="dk1"/>
                              </a:solidFill>
                              <a:latin typeface="Nunito Sans"/>
                              <a:ea typeface="Nunito Sans"/>
                              <a:cs typeface="Nunito Sans"/>
                              <a:sym typeface="Nunito Sans"/>
                            </a:rPr>
                            <a:t>           </a:t>
                          </a:r>
                          <a:r>
                            <a:rPr lang="en-GB" sz="2300" b="0" u="none" strike="noStrike" cap="none" dirty="0">
                              <a:solidFill>
                                <a:schemeClr val="dk1"/>
                              </a:solidFill>
                              <a:latin typeface="Nunito Sans"/>
                              <a:ea typeface="Nunito Sans"/>
                              <a:cs typeface="Nunito Sans"/>
                              <a:sym typeface="Nunito Sans"/>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𝑃</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𝑄</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𝑅</m:t>
                                  </m:r>
                                </m:den>
                              </m:f>
                            </m:oMath>
                          </a14:m>
                          <a:endParaRPr lang="en-GB" sz="23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lang="en-GB"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endParaRPr lang="en-GB"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340096662"/>
                  </p:ext>
                </p:extLst>
              </p:nvPr>
            </p:nvGraphicFramePr>
            <p:xfrm>
              <a:off x="139739" y="880465"/>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905" r="-114223"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lang="en-GB"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endParaRPr lang="en-GB"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3924991518"/>
                  </p:ext>
                </p:extLst>
              </p:nvPr>
            </p:nvGraphicFramePr>
            <p:xfrm>
              <a:off x="698045" y="2296769"/>
              <a:ext cx="7747908" cy="2446655"/>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Sans"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𝑅</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𝑃𝑄</m:t>
                                  </m:r>
                                </m:num>
                                <m:den>
                                  <m:r>
                                    <a:rPr lang="en-GB" sz="1600" b="0" i="1" u="none" strike="noStrike" smtClean="0">
                                      <a:solidFill>
                                        <a:srgbClr val="000000"/>
                                      </a:solidFill>
                                      <a:effectLst/>
                                      <a:latin typeface="Cambria Math" panose="02040503050406030204" pitchFamily="18" charset="0"/>
                                    </a:rPr>
                                    <m:t>𝑄</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𝑃</m:t>
                                  </m:r>
                                </m:den>
                              </m:f>
                            </m:oMath>
                          </a14:m>
                          <a:endParaRPr lang="en-GB" i="0" dirty="0">
                            <a:effectLst/>
                            <a:latin typeface="Nunito Sans" pitchFamily="2" charset="0"/>
                          </a:endParaRPr>
                        </a:p>
                        <a:p>
                          <a:pPr rtl="0" fontAlgn="t">
                            <a:spcBef>
                              <a:spcPts val="0"/>
                            </a:spcBef>
                            <a:spcAft>
                              <a:spcPts val="0"/>
                            </a:spcAft>
                          </a:pPr>
                          <a:endParaRPr lang="en-GB" i="0" dirty="0">
                            <a:effectLst/>
                            <a:latin typeface="Nunito Sans" pitchFamily="2" charset="0"/>
                          </a:endParaRPr>
                        </a:p>
                        <a:p>
                          <a:pPr marL="0" indent="0" rtl="0" fontAlgn="t">
                            <a:spcBef>
                              <a:spcPts val="0"/>
                            </a:spcBef>
                            <a:spcAft>
                              <a:spcPts val="0"/>
                            </a:spcAft>
                            <a:buNone/>
                          </a:pPr>
                          <a:r>
                            <a:rPr lang="en-US" sz="1400" b="0" i="0" u="none" strike="noStrike" cap="none" dirty="0">
                              <a:solidFill>
                                <a:schemeClr val="tx1"/>
                              </a:solidFill>
                              <a:effectLst/>
                              <a:latin typeface="Nunito Sans" pitchFamily="2" charset="0"/>
                              <a:ea typeface="+mn-ea"/>
                              <a:cs typeface="+mn-cs"/>
                              <a:sym typeface="Arial"/>
                            </a:rPr>
                            <a:t>Student used incorrect</a:t>
                          </a:r>
                          <a:r>
                            <a:rPr lang="en-US" sz="1400" b="0" i="0" u="none" strike="noStrike" cap="none" baseline="0" dirty="0">
                              <a:solidFill>
                                <a:schemeClr val="tx1"/>
                              </a:solidFill>
                              <a:effectLst/>
                              <a:latin typeface="Nunito Sans" pitchFamily="2" charset="0"/>
                              <a:ea typeface="+mn-ea"/>
                              <a:cs typeface="+mn-cs"/>
                              <a:sym typeface="Arial"/>
                            </a:rPr>
                            <a:t> </a:t>
                          </a:r>
                          <a:r>
                            <a:rPr lang="en-US" sz="1400" b="0" i="0" u="none" strike="noStrike" cap="none" dirty="0">
                              <a:solidFill>
                                <a:schemeClr val="tx1"/>
                              </a:solidFill>
                              <a:effectLst/>
                              <a:latin typeface="Nunito Sans" pitchFamily="2" charset="0"/>
                              <a:ea typeface="+mn-ea"/>
                              <a:cs typeface="+mn-cs"/>
                              <a:sym typeface="Arial"/>
                            </a:rPr>
                            <a:t>inverse operation for first step</a:t>
                          </a:r>
                          <a:endParaRPr lang="en-GB" i="0" dirty="0">
                            <a:effectLst/>
                            <a:latin typeface="Nunito Sans" pitchFamily="2" charset="0"/>
                          </a:endParaRPr>
                        </a:p>
                        <a:p>
                          <a:pPr fontAlgn="t"/>
                          <a:endParaRPr lang="en-GB"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Sans"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𝑅</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𝑃</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𝑄</m:t>
                                  </m:r>
                                </m:num>
                                <m:den>
                                  <m:r>
                                    <a:rPr lang="en-GB" sz="1600" b="0" i="1" u="none" strike="noStrike" smtClean="0">
                                      <a:solidFill>
                                        <a:srgbClr val="000000"/>
                                      </a:solidFill>
                                      <a:effectLst/>
                                      <a:latin typeface="Cambria Math" panose="02040503050406030204" pitchFamily="18" charset="0"/>
                                    </a:rPr>
                                    <m:t>𝑄𝑃</m:t>
                                  </m:r>
                                </m:den>
                              </m:f>
                            </m:oMath>
                          </a14:m>
                          <a:endParaRPr lang="en-GB" sz="1600" i="0"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inverted the subtraction and did not find the reciprocal for last step</a:t>
                          </a:r>
                          <a:endParaRPr lang="en-GB" sz="1400" i="0" dirty="0">
                            <a:effectLst/>
                            <a:latin typeface="Nunito Sans" pitchFamily="2" charset="0"/>
                          </a:endParaRPr>
                        </a:p>
                        <a:p>
                          <a:pPr rtl="0" fontAlgn="t">
                            <a:spcBef>
                              <a:spcPts val="0"/>
                            </a:spcBef>
                            <a:spcAft>
                              <a:spcPts val="0"/>
                            </a:spcAft>
                          </a:pPr>
                          <a:endParaRPr lang="en-GB"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B050"/>
                              </a:solidFill>
                              <a:effectLst/>
                              <a:latin typeface="Nunito Sans" pitchFamily="2" charset="0"/>
                            </a:rPr>
                            <a:t>C) </a:t>
                          </a:r>
                          <a14:m>
                            <m:oMath xmlns:m="http://schemas.openxmlformats.org/officeDocument/2006/math">
                              <m:r>
                                <a:rPr lang="en-GB" sz="1400" b="0" i="1" u="none" strike="noStrike" smtClean="0">
                                  <a:solidFill>
                                    <a:srgbClr val="00B050"/>
                                  </a:solidFill>
                                  <a:effectLst/>
                                  <a:latin typeface="Cambria Math" panose="02040503050406030204" pitchFamily="18" charset="0"/>
                                </a:rPr>
                                <m:t>𝑅</m:t>
                              </m:r>
                              <m:r>
                                <a:rPr lang="en-GB" sz="1400" b="0" i="1" u="none" strike="noStrike" smtClean="0">
                                  <a:solidFill>
                                    <a:srgbClr val="00B050"/>
                                  </a:solidFill>
                                  <a:effectLst/>
                                  <a:latin typeface="Cambria Math" panose="02040503050406030204" pitchFamily="18" charset="0"/>
                                </a:rPr>
                                <m:t>=</m:t>
                              </m:r>
                              <m:f>
                                <m:fPr>
                                  <m:ctrlPr>
                                    <a:rPr lang="en-GB" sz="1400" b="0" i="1" u="none" strike="noStrike" smtClean="0">
                                      <a:solidFill>
                                        <a:srgbClr val="00B050"/>
                                      </a:solidFill>
                                      <a:effectLst/>
                                      <a:latin typeface="Cambria Math" panose="02040503050406030204" pitchFamily="18" charset="0"/>
                                    </a:rPr>
                                  </m:ctrlPr>
                                </m:fPr>
                                <m:num>
                                  <m:r>
                                    <a:rPr lang="en-GB" sz="1400" b="0" i="1" u="none" strike="noStrike" smtClean="0">
                                      <a:solidFill>
                                        <a:srgbClr val="00B050"/>
                                      </a:solidFill>
                                      <a:effectLst/>
                                      <a:latin typeface="Cambria Math" panose="02040503050406030204" pitchFamily="18" charset="0"/>
                                    </a:rPr>
                                    <m:t>𝑃𝑄</m:t>
                                  </m:r>
                                </m:num>
                                <m:den>
                                  <m:r>
                                    <a:rPr lang="en-GB" sz="1400" b="0" i="1" u="none" strike="noStrike" smtClean="0">
                                      <a:solidFill>
                                        <a:srgbClr val="00B050"/>
                                      </a:solidFill>
                                      <a:effectLst/>
                                      <a:latin typeface="Cambria Math" panose="02040503050406030204" pitchFamily="18" charset="0"/>
                                    </a:rPr>
                                    <m:t>𝑄</m:t>
                                  </m:r>
                                  <m:r>
                                    <a:rPr lang="en-GB" sz="1400" b="0" i="1" u="none" strike="noStrike" smtClean="0">
                                      <a:solidFill>
                                        <a:srgbClr val="00B050"/>
                                      </a:solidFill>
                                      <a:effectLst/>
                                      <a:latin typeface="Cambria Math" panose="02040503050406030204" pitchFamily="18" charset="0"/>
                                    </a:rPr>
                                    <m:t>−</m:t>
                                  </m:r>
                                  <m:r>
                                    <a:rPr lang="en-GB" sz="1400" b="0" i="1" u="none" strike="noStrike" smtClean="0">
                                      <a:solidFill>
                                        <a:srgbClr val="00B050"/>
                                      </a:solidFill>
                                      <a:effectLst/>
                                      <a:latin typeface="Cambria Math" panose="02040503050406030204" pitchFamily="18" charset="0"/>
                                    </a:rPr>
                                    <m:t>𝑃</m:t>
                                  </m:r>
                                </m:den>
                              </m:f>
                            </m:oMath>
                          </a14:m>
                          <a:endParaRPr lang="en-GB"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i="0" dirty="0">
                            <a:solidFill>
                              <a:srgbClr val="00B050"/>
                            </a:solidFill>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Sans"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𝑅</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𝑃𝑄</m:t>
                                  </m:r>
                                </m:num>
                                <m:den>
                                  <m:r>
                                    <a:rPr lang="en-GB" sz="1600" b="0" i="1" u="none" strike="noStrike" smtClean="0">
                                      <a:solidFill>
                                        <a:srgbClr val="000000"/>
                                      </a:solidFill>
                                      <a:effectLst/>
                                      <a:latin typeface="Cambria Math" panose="02040503050406030204" pitchFamily="18" charset="0"/>
                                    </a:rPr>
                                    <m:t>𝑃</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𝑄</m:t>
                                  </m:r>
                                </m:den>
                              </m:f>
                            </m:oMath>
                          </a14:m>
                          <a:endParaRPr lang="en-GB" sz="1600" i="0"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inverted the subtraction for first step</a:t>
                          </a:r>
                          <a:endParaRPr lang="en-GB" sz="1600" i="0"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3924991518"/>
                  </p:ext>
                </p:extLst>
              </p:nvPr>
            </p:nvGraphicFramePr>
            <p:xfrm>
              <a:off x="698045" y="2296769"/>
              <a:ext cx="7747908" cy="2446655"/>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35331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r="-100157" b="-8116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r="-157" b="-81166"/>
                          </a:stretch>
                        </a:blipFill>
                      </a:tcPr>
                    </a:tc>
                    <a:extLst>
                      <a:ext uri="{0D108BD9-81ED-4DB2-BD59-A6C34878D82A}">
                        <a16:rowId xmlns:a16="http://schemas.microsoft.com/office/drawing/2014/main" val="3841916587"/>
                      </a:ext>
                    </a:extLst>
                  </a:tr>
                  <a:tr h="1093343">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23889" r="-100157" b="-55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23889" r="-157" b="-556"/>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7907967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15)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𝑦</m:t>
                              </m:r>
                              <m:d>
                                <m:dPr>
                                  <m:ctrlPr>
                                    <a:rPr lang="en-GB" sz="2300" b="0" i="1" u="none" strike="noStrike" cap="none" smtClean="0">
                                      <a:solidFill>
                                        <a:schemeClr val="dk1"/>
                                      </a:solidFill>
                                      <a:latin typeface="Cambria Math" panose="02040503050406030204" pitchFamily="18" charset="0"/>
                                      <a:ea typeface="Times New Roman"/>
                                      <a:cs typeface="Times New Roman"/>
                                      <a:sym typeface="Times New Roman"/>
                                    </a:rPr>
                                  </m:ctrlPr>
                                </m:dPr>
                                <m:e>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+3</m:t>
                                  </m:r>
                                </m:e>
                              </m:d>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=3(6−2</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422520575"/>
                  </p:ext>
                </p:extLst>
              </p:nvPr>
            </p:nvGraphicFramePr>
            <p:xfrm>
              <a:off x="698045" y="2158746"/>
              <a:ext cx="7747908" cy="249415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18+3</m:t>
                                  </m:r>
                                  <m:r>
                                    <a:rPr lang="en-GB" sz="1600" b="0" i="1" u="none" strike="noStrike" smtClean="0">
                                      <a:solidFill>
                                        <a:srgbClr val="000000"/>
                                      </a:solidFill>
                                      <a:effectLst/>
                                      <a:latin typeface="Cambria Math" panose="02040503050406030204" pitchFamily="18" charset="0"/>
                                    </a:rPr>
                                    <m:t>𝑦</m:t>
                                  </m:r>
                                </m:num>
                                <m:den>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−6</m:t>
                                  </m:r>
                                </m:den>
                              </m:f>
                            </m:oMath>
                          </a14:m>
                          <a:endParaRPr lang="en-GB" i="0" dirty="0">
                            <a:effectLst/>
                          </a:endParaRPr>
                        </a:p>
                        <a:p>
                          <a:pPr fontAlgn="t"/>
                          <a:endParaRPr lang="en-GB" dirty="0">
                            <a:effectLst/>
                          </a:endParaRPr>
                        </a:p>
                        <a:p>
                          <a:pPr marL="0" indent="0" rtl="0" fontAlgn="t">
                            <a:spcBef>
                              <a:spcPts val="0"/>
                            </a:spcBef>
                            <a:spcAft>
                              <a:spcPts val="0"/>
                            </a:spcAft>
                            <a:buNone/>
                          </a:pPr>
                          <a:r>
                            <a:rPr lang="en-US" sz="1400" b="0" i="0" u="none" strike="noStrike" cap="none" dirty="0">
                              <a:solidFill>
                                <a:schemeClr val="tx1"/>
                              </a:solidFill>
                              <a:effectLst/>
                              <a:latin typeface="Nunito Sans" pitchFamily="2" charset="0"/>
                              <a:ea typeface="+mn-ea"/>
                              <a:cs typeface="+mn-cs"/>
                              <a:sym typeface="Arial"/>
                            </a:rPr>
                            <a:t>Student collected terms incorrectly before factorising and dividing</a:t>
                          </a:r>
                        </a:p>
                        <a:p>
                          <a:pPr marL="0" indent="0" rtl="0" fontAlgn="t">
                            <a:spcBef>
                              <a:spcPts val="0"/>
                            </a:spcBef>
                            <a:spcAft>
                              <a:spcPts val="0"/>
                            </a:spcAft>
                            <a:buNone/>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18+3</m:t>
                                  </m:r>
                                  <m:r>
                                    <a:rPr lang="en-GB" sz="1600" b="0" i="1" u="none" strike="noStrike" smtClean="0">
                                      <a:solidFill>
                                        <a:srgbClr val="000000"/>
                                      </a:solidFill>
                                      <a:effectLst/>
                                      <a:latin typeface="Cambria Math" panose="02040503050406030204" pitchFamily="18" charset="0"/>
                                    </a:rPr>
                                    <m:t>𝑦</m:t>
                                  </m:r>
                                </m:num>
                                <m:den>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+6</m:t>
                                  </m:r>
                                </m:den>
                              </m:f>
                            </m:oMath>
                          </a14:m>
                          <a:endParaRPr lang="en-GB" sz="1600" i="0" dirty="0">
                            <a:effectLst/>
                          </a:endParaRPr>
                        </a:p>
                        <a:p>
                          <a:pPr rtl="0" fontAlgn="t">
                            <a:spcBef>
                              <a:spcPts val="0"/>
                            </a:spcBef>
                            <a:spcAft>
                              <a:spcPts val="0"/>
                            </a:spcAft>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collected terms incorrectly before factorising and dividing</a:t>
                          </a:r>
                          <a:endParaRPr lang="en-GB" sz="1600" i="0" dirty="0">
                            <a:effectLst/>
                            <a:latin typeface="Nunito Sans" pitchFamily="2"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18−3</m:t>
                                  </m:r>
                                  <m:r>
                                    <a:rPr lang="en-GB" sz="1600" b="0" i="1" u="none" strike="noStrike" smtClean="0">
                                      <a:solidFill>
                                        <a:srgbClr val="000000"/>
                                      </a:solidFill>
                                      <a:effectLst/>
                                      <a:latin typeface="Cambria Math" panose="02040503050406030204" pitchFamily="18" charset="0"/>
                                    </a:rPr>
                                    <m:t>𝑦</m:t>
                                  </m:r>
                                </m:num>
                                <m:den>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−6</m:t>
                                  </m:r>
                                </m:den>
                              </m:f>
                            </m:oMath>
                          </a14:m>
                          <a:endParaRPr lang="en-GB"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collected terms incorrectly before factorising and dividing</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B050"/>
                              </a:solidFill>
                              <a:effectLst/>
                              <a:latin typeface="Nunito" pitchFamily="2" charset="0"/>
                            </a:rPr>
                            <a:t>D)</a:t>
                          </a:r>
                          <a:r>
                            <a:rPr lang="en-GB" sz="1600" b="0" i="0" u="none" strike="noStrike" baseline="0" dirty="0">
                              <a:solidFill>
                                <a:srgbClr val="00B050"/>
                              </a:solidFill>
                              <a:effectLst/>
                              <a:latin typeface="Nunito" pitchFamily="2" charset="0"/>
                            </a:rPr>
                            <a:t> </a:t>
                          </a:r>
                          <a14:m>
                            <m:oMath xmlns:m="http://schemas.openxmlformats.org/officeDocument/2006/math">
                              <m:r>
                                <a:rPr lang="en-GB" sz="1600" b="0" i="1" u="none" strike="noStrike" baseline="0" smtClean="0">
                                  <a:solidFill>
                                    <a:srgbClr val="00B050"/>
                                  </a:solidFill>
                                  <a:effectLst/>
                                  <a:latin typeface="Cambria Math" panose="02040503050406030204" pitchFamily="18" charset="0"/>
                                </a:rPr>
                                <m:t>𝑥</m:t>
                              </m:r>
                              <m:r>
                                <a:rPr lang="en-GB" sz="1600" b="0" i="1" u="none" strike="noStrike" baseline="0" smtClean="0">
                                  <a:solidFill>
                                    <a:srgbClr val="00B050"/>
                                  </a:solidFill>
                                  <a:effectLst/>
                                  <a:latin typeface="Cambria Math" panose="02040503050406030204" pitchFamily="18" charset="0"/>
                                </a:rPr>
                                <m:t>=</m:t>
                              </m:r>
                              <m:f>
                                <m:fPr>
                                  <m:ctrlPr>
                                    <a:rPr lang="en-GB" sz="1600" b="0" i="1" u="none" strike="noStrike" baseline="0" smtClean="0">
                                      <a:solidFill>
                                        <a:srgbClr val="00B050"/>
                                      </a:solidFill>
                                      <a:effectLst/>
                                      <a:latin typeface="Cambria Math" panose="02040503050406030204" pitchFamily="18" charset="0"/>
                                    </a:rPr>
                                  </m:ctrlPr>
                                </m:fPr>
                                <m:num>
                                  <m:r>
                                    <a:rPr lang="en-GB" sz="1600" b="0" i="1" u="none" strike="noStrike" baseline="0" smtClean="0">
                                      <a:solidFill>
                                        <a:srgbClr val="00B050"/>
                                      </a:solidFill>
                                      <a:effectLst/>
                                      <a:latin typeface="Cambria Math" panose="02040503050406030204" pitchFamily="18" charset="0"/>
                                    </a:rPr>
                                    <m:t>18−3</m:t>
                                  </m:r>
                                  <m:r>
                                    <a:rPr lang="en-GB" sz="1600" b="0" i="1" u="none" strike="noStrike" baseline="0" smtClean="0">
                                      <a:solidFill>
                                        <a:srgbClr val="00B050"/>
                                      </a:solidFill>
                                      <a:effectLst/>
                                      <a:latin typeface="Cambria Math" panose="02040503050406030204" pitchFamily="18" charset="0"/>
                                    </a:rPr>
                                    <m:t>𝑦</m:t>
                                  </m:r>
                                </m:num>
                                <m:den>
                                  <m:r>
                                    <a:rPr lang="en-GB" sz="1600" b="0" i="1" u="none" strike="noStrike" baseline="0" smtClean="0">
                                      <a:solidFill>
                                        <a:srgbClr val="00B050"/>
                                      </a:solidFill>
                                      <a:effectLst/>
                                      <a:latin typeface="Cambria Math" panose="02040503050406030204" pitchFamily="18" charset="0"/>
                                    </a:rPr>
                                    <m:t>𝑦</m:t>
                                  </m:r>
                                  <m:r>
                                    <a:rPr lang="en-GB" sz="1600" b="0" i="1" u="none" strike="noStrike" baseline="0" smtClean="0">
                                      <a:solidFill>
                                        <a:srgbClr val="00B050"/>
                                      </a:solidFill>
                                      <a:effectLst/>
                                      <a:latin typeface="Cambria Math" panose="02040503050406030204" pitchFamily="18" charset="0"/>
                                    </a:rPr>
                                    <m:t>+6</m:t>
                                  </m:r>
                                </m:den>
                              </m:f>
                            </m:oMath>
                          </a14:m>
                          <a:endParaRPr lang="en-GB" sz="1600" i="0" dirty="0">
                            <a:solidFill>
                              <a:srgbClr val="00B050"/>
                            </a:solidFill>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sz="14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422520575"/>
                  </p:ext>
                </p:extLst>
              </p:nvPr>
            </p:nvGraphicFramePr>
            <p:xfrm>
              <a:off x="698045" y="2158746"/>
              <a:ext cx="7747908" cy="249415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353757">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448" r="-100157" b="-8699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448" r="-157" b="-86996"/>
                          </a:stretch>
                        </a:blipFill>
                      </a:tcPr>
                    </a:tc>
                    <a:extLst>
                      <a:ext uri="{0D108BD9-81ED-4DB2-BD59-A6C34878D82A}">
                        <a16:rowId xmlns:a16="http://schemas.microsoft.com/office/drawing/2014/main" val="3841916587"/>
                      </a:ext>
                    </a:extLst>
                  </a:tr>
                  <a:tr h="1140397">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19786" r="-100157" b="-3743"/>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19786" r="-157" b="-3743"/>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2290083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284187058"/>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1)   Rearrange to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GB" sz="1600" b="0" u="none" strike="noStrike" cap="none" baseline="0" dirty="0">
                              <a:solidFill>
                                <a:schemeClr val="dk1"/>
                              </a:solidFill>
                              <a:latin typeface="Nunito Sans"/>
                              <a:ea typeface="Nunito Sans"/>
                              <a:cs typeface="Nunito Sans"/>
                              <a:sym typeface="Nunito Sans"/>
                            </a:rPr>
                            <a:t> the subject:</a:t>
                          </a:r>
                          <a:endParaRPr lang="en-GB" sz="2300" b="0" i="1" u="none" strike="noStrike" cap="none" baseline="30000" dirty="0">
                            <a:solidFill>
                              <a:schemeClr val="dk1"/>
                            </a:solidFill>
                            <a:latin typeface="Times New Roman"/>
                            <a:ea typeface="Nunito Sans"/>
                            <a:cs typeface="Times New Roman"/>
                            <a:sym typeface="Times New Roman"/>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𝑎</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𝑥</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𝑏</m:t>
                              </m:r>
                            </m:oMath>
                          </a14:m>
                          <a:endParaRPr lang="en-GB" sz="23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sz="1600" i="1"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284187058"/>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44" name="Google Shape;144;p7"/>
              <p:cNvGraphicFramePr/>
              <p:nvPr>
                <p:extLst>
                  <p:ext uri="{D42A27DB-BD31-4B8C-83A1-F6EECF244321}">
                    <p14:modId xmlns:p14="http://schemas.microsoft.com/office/powerpoint/2010/main" val="1974533688"/>
                  </p:ext>
                </p:extLst>
              </p:nvPr>
            </p:nvGraphicFramePr>
            <p:xfrm>
              <a:off x="952500" y="2190750"/>
              <a:ext cx="7239000" cy="202184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𝑥</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𝑏</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𝑎</m:t>
                              </m:r>
                            </m:oMath>
                          </a14:m>
                          <a:endParaRPr lang="en-GB" dirty="0">
                            <a:effectLst/>
                          </a:endParaRPr>
                        </a:p>
                        <a:p>
                          <a:pPr fontAlgn="t"/>
                          <a:br>
                            <a:rPr lang="en-GB" dirty="0">
                              <a:effectLst/>
                            </a:rPr>
                          </a:br>
                          <a:br>
                            <a:rPr lang="en-GB" dirty="0">
                              <a:effectLst/>
                            </a:rPr>
                          </a:br>
                          <a:endParaRPr lang="en-GB"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𝑥</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𝑎</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𝑏</m:t>
                              </m:r>
                            </m:oMath>
                          </a14:m>
                          <a:endParaRPr lang="en-GB"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𝑥</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𝑎</m:t>
                              </m:r>
                              <m:r>
                                <a:rPr lang="en-GB" sz="1600" b="0" i="1" u="none" strike="noStrike" dirty="0" smtClean="0">
                                  <a:solidFill>
                                    <a:srgbClr val="000000"/>
                                  </a:solidFill>
                                  <a:effectLst/>
                                  <a:latin typeface="Cambria Math" panose="02040503050406030204" pitchFamily="18" charset="0"/>
                                </a:rPr>
                                <m:t> + </m:t>
                              </m:r>
                              <m:r>
                                <a:rPr lang="en-GB" sz="1600" b="0" i="1" u="none" strike="noStrike" dirty="0" smtClean="0">
                                  <a:solidFill>
                                    <a:srgbClr val="000000"/>
                                  </a:solidFill>
                                  <a:effectLst/>
                                  <a:latin typeface="Cambria Math" panose="02040503050406030204" pitchFamily="18" charset="0"/>
                                </a:rPr>
                                <m:t>𝑏</m:t>
                              </m:r>
                            </m:oMath>
                          </a14:m>
                          <a:endParaRPr lang="en-GB" dirty="0">
                            <a:effectLst/>
                          </a:endParaRPr>
                        </a:p>
                        <a:p>
                          <a:pPr fontAlgn="t"/>
                          <a:br>
                            <a:rPr lang="en-GB" dirty="0">
                              <a:effectLst/>
                            </a:rPr>
                          </a:br>
                          <a:br>
                            <a:rPr lang="en-GB" dirty="0">
                              <a:effectLst/>
                            </a:rPr>
                          </a:br>
                          <a:endParaRPr lang="en-GB"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𝑎</m:t>
                                  </m:r>
                                </m:num>
                                <m:den>
                                  <m:r>
                                    <a:rPr lang="en-GB" sz="1600" b="0" i="1" u="none" strike="noStrike" smtClean="0">
                                      <a:solidFill>
                                        <a:srgbClr val="000000"/>
                                      </a:solidFill>
                                      <a:effectLst/>
                                      <a:latin typeface="Cambria Math" panose="02040503050406030204" pitchFamily="18" charset="0"/>
                                    </a:rPr>
                                    <m:t>𝑏</m:t>
                                  </m:r>
                                </m:den>
                              </m:f>
                            </m:oMath>
                          </a14:m>
                          <a:endParaRPr lang="en-GB" dirty="0">
                            <a:effectLst/>
                          </a:endParaRPr>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44" name="Google Shape;144;p7"/>
              <p:cNvGraphicFramePr/>
              <p:nvPr>
                <p:extLst>
                  <p:ext uri="{D42A27DB-BD31-4B8C-83A1-F6EECF244321}">
                    <p14:modId xmlns:p14="http://schemas.microsoft.com/office/powerpoint/2010/main" val="1974533688"/>
                  </p:ext>
                </p:extLst>
              </p:nvPr>
            </p:nvGraphicFramePr>
            <p:xfrm>
              <a:off x="952500" y="2190750"/>
              <a:ext cx="7239000" cy="2021840"/>
            </p:xfrm>
            <a:graphic>
              <a:graphicData uri="http://schemas.openxmlformats.org/drawingml/2006/table">
                <a:tbl>
                  <a:tblPr>
                    <a:noFill/>
                    <a:tableStyleId>{83D3C34C-05C9-46D4-825C-24B45D246992}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1092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99" r="-100337" b="-100000"/>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99" r="-337" b="-100000"/>
                          </a:stretch>
                        </a:blipFill>
                      </a:tcPr>
                    </a:tc>
                    <a:extLst>
                      <a:ext uri="{0D108BD9-81ED-4DB2-BD59-A6C34878D82A}">
                        <a16:rowId xmlns:a16="http://schemas.microsoft.com/office/drawing/2014/main" val="10000"/>
                      </a:ext>
                    </a:extLst>
                  </a:tr>
                  <a:tr h="1010920">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05" r="-100337" b="-602"/>
                          </a:stretch>
                        </a:blipFill>
                      </a:tcPr>
                    </a:tc>
                    <a:tc>
                      <a:txBody>
                        <a:bodyPr/>
                        <a:lstStyle/>
                        <a:p>
                          <a:endParaRPr lang="en-US"/>
                        </a:p>
                      </a:txBody>
                      <a:tcPr marL="63500" marR="63500" marT="63500" marB="63500">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05" r="-337" b="-602"/>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16)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𝑦</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𝑓</m:t>
                                  </m:r>
                                </m:num>
                                <m:den>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den>
                              </m:f>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035290739"/>
                  </p:ext>
                </p:extLst>
              </p:nvPr>
            </p:nvGraphicFramePr>
            <p:xfrm>
              <a:off x="362309" y="2081105"/>
              <a:ext cx="8419380" cy="2722500"/>
            </p:xfrm>
            <a:graphic>
              <a:graphicData uri="http://schemas.openxmlformats.org/drawingml/2006/table">
                <a:tbl>
                  <a:tblPr/>
                  <a:tblGrid>
                    <a:gridCol w="4209690">
                      <a:extLst>
                        <a:ext uri="{9D8B030D-6E8A-4147-A177-3AD203B41FA5}">
                          <a16:colId xmlns:a16="http://schemas.microsoft.com/office/drawing/2014/main" val="1110455173"/>
                        </a:ext>
                      </a:extLst>
                    </a:gridCol>
                    <a:gridCol w="4209690">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𝑓</m:t>
                                  </m:r>
                                </m:num>
                                <m:den>
                                  <m:r>
                                    <a:rPr lang="en-GB" sz="1600" b="0" i="1" u="none" strike="noStrike" smtClean="0">
                                      <a:solidFill>
                                        <a:srgbClr val="000000"/>
                                      </a:solidFill>
                                      <a:effectLst/>
                                      <a:latin typeface="Cambria Math" panose="02040503050406030204" pitchFamily="18" charset="0"/>
                                    </a:rPr>
                                    <m:t>5</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−4</m:t>
                                  </m:r>
                                </m:den>
                              </m:f>
                            </m:oMath>
                          </a14:m>
                          <a:endParaRPr lang="en-GB" i="0" dirty="0">
                            <a:effectLst/>
                          </a:endParaRPr>
                        </a:p>
                        <a:p>
                          <a:pPr rtl="0" fontAlgn="t">
                            <a:spcBef>
                              <a:spcPts val="0"/>
                            </a:spcBef>
                            <a:spcAft>
                              <a:spcPts val="0"/>
                            </a:spcAft>
                          </a:pPr>
                          <a:endParaRPr lang="en-GB" i="0" dirty="0">
                            <a:effectLst/>
                          </a:endParaRPr>
                        </a:p>
                        <a:p>
                          <a:pPr marL="0" indent="0" rtl="0" fontAlgn="t">
                            <a:spcBef>
                              <a:spcPts val="0"/>
                            </a:spcBef>
                            <a:spcAft>
                              <a:spcPts val="0"/>
                            </a:spcAft>
                            <a:buNone/>
                          </a:pPr>
                          <a:r>
                            <a:rPr lang="en-US" sz="1400" b="0" i="0" u="none" strike="noStrike" cap="none" dirty="0">
                              <a:solidFill>
                                <a:schemeClr val="tx1"/>
                              </a:solidFill>
                              <a:effectLst/>
                              <a:latin typeface="Nunito Sans" pitchFamily="2" charset="0"/>
                              <a:ea typeface="+mn-ea"/>
                              <a:cs typeface="+mn-cs"/>
                              <a:sym typeface="Arial"/>
                            </a:rPr>
                            <a:t>Student has used an incorrect inverse operation when collecting terms before factorising and dividing</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B050"/>
                              </a:solidFill>
                              <a:effectLst/>
                              <a:latin typeface="Nunito" pitchFamily="2" charset="0"/>
                            </a:rPr>
                            <a:t>B) </a:t>
                          </a:r>
                          <a14:m>
                            <m:oMath xmlns:m="http://schemas.openxmlformats.org/officeDocument/2006/math">
                              <m:r>
                                <a:rPr lang="en-GB" sz="1600" b="0" i="1" u="none" strike="noStrike" smtClean="0">
                                  <a:solidFill>
                                    <a:srgbClr val="00B050"/>
                                  </a:solidFill>
                                  <a:effectLst/>
                                  <a:latin typeface="Cambria Math" panose="02040503050406030204" pitchFamily="18" charset="0"/>
                                </a:rPr>
                                <m:t>𝑥</m:t>
                              </m:r>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r>
                                    <a:rPr lang="en-GB" sz="1600" b="0" i="1" u="none" strike="noStrike" smtClean="0">
                                      <a:solidFill>
                                        <a:srgbClr val="00B050"/>
                                      </a:solidFill>
                                      <a:effectLst/>
                                      <a:latin typeface="Cambria Math" panose="02040503050406030204" pitchFamily="18" charset="0"/>
                                    </a:rPr>
                                    <m:t>−</m:t>
                                  </m:r>
                                  <m:r>
                                    <a:rPr lang="en-GB" sz="1600" b="0" i="1" u="none" strike="noStrike" smtClean="0">
                                      <a:solidFill>
                                        <a:srgbClr val="00B050"/>
                                      </a:solidFill>
                                      <a:effectLst/>
                                      <a:latin typeface="Cambria Math" panose="02040503050406030204" pitchFamily="18" charset="0"/>
                                    </a:rPr>
                                    <m:t>𝑓</m:t>
                                  </m:r>
                                </m:num>
                                <m:den>
                                  <m:r>
                                    <a:rPr lang="en-GB" sz="1600" b="0" i="1" u="none" strike="noStrike" smtClean="0">
                                      <a:solidFill>
                                        <a:srgbClr val="00B050"/>
                                      </a:solidFill>
                                      <a:effectLst/>
                                      <a:latin typeface="Cambria Math" panose="02040503050406030204" pitchFamily="18" charset="0"/>
                                    </a:rPr>
                                    <m:t>4−5</m:t>
                                  </m:r>
                                  <m:r>
                                    <a:rPr lang="en-GB" sz="1600" b="0" i="1" u="none" strike="noStrike" smtClean="0">
                                      <a:solidFill>
                                        <a:srgbClr val="00B050"/>
                                      </a:solidFill>
                                      <a:effectLst/>
                                      <a:latin typeface="Cambria Math" panose="02040503050406030204" pitchFamily="18" charset="0"/>
                                    </a:rPr>
                                    <m:t>𝑦</m:t>
                                  </m:r>
                                </m:den>
                              </m:f>
                            </m:oMath>
                          </a14:m>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sz="1400" i="0" dirty="0">
                            <a:effectLst/>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𝑓</m:t>
                                  </m:r>
                                </m:num>
                                <m:den>
                                  <m:r>
                                    <a:rPr lang="en-GB" sz="1600" b="0" i="1" u="none" strike="noStrike" smtClean="0">
                                      <a:solidFill>
                                        <a:srgbClr val="000000"/>
                                      </a:solidFill>
                                      <a:effectLst/>
                                      <a:latin typeface="Cambria Math" panose="02040503050406030204" pitchFamily="18" charset="0"/>
                                    </a:rPr>
                                    <m:t>5</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+4</m:t>
                                  </m:r>
                                </m:den>
                              </m:f>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has used an incorrect inverse operation when collecting terms before factorising and dividing</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𝑓</m:t>
                                  </m:r>
                                </m:num>
                                <m:den>
                                  <m:r>
                                    <a:rPr lang="en-GB" sz="1600" b="0" i="1" u="none" strike="noStrike" smtClean="0">
                                      <a:solidFill>
                                        <a:srgbClr val="000000"/>
                                      </a:solidFill>
                                      <a:effectLst/>
                                      <a:latin typeface="Cambria Math" panose="02040503050406030204" pitchFamily="18" charset="0"/>
                                    </a:rPr>
                                    <m:t>5</m:t>
                                  </m:r>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+4</m:t>
                                  </m:r>
                                </m:den>
                              </m:f>
                            </m:oMath>
                          </a14:m>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has used an incorrect inverse operation when collecting terms before factorising and dividing</a:t>
                          </a:r>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035290739"/>
                  </p:ext>
                </p:extLst>
              </p:nvPr>
            </p:nvGraphicFramePr>
            <p:xfrm>
              <a:off x="362309" y="2081105"/>
              <a:ext cx="8419380" cy="2722500"/>
            </p:xfrm>
            <a:graphic>
              <a:graphicData uri="http://schemas.openxmlformats.org/drawingml/2006/table">
                <a:tbl>
                  <a:tblPr/>
                  <a:tblGrid>
                    <a:gridCol w="4209690">
                      <a:extLst>
                        <a:ext uri="{9D8B030D-6E8A-4147-A177-3AD203B41FA5}">
                          <a16:colId xmlns:a16="http://schemas.microsoft.com/office/drawing/2014/main" val="1110455173"/>
                        </a:ext>
                      </a:extLst>
                    </a:gridCol>
                    <a:gridCol w="4209690">
                      <a:extLst>
                        <a:ext uri="{9D8B030D-6E8A-4147-A177-3AD203B41FA5}">
                          <a16:colId xmlns:a16="http://schemas.microsoft.com/office/drawing/2014/main" val="1599649512"/>
                        </a:ext>
                      </a:extLst>
                    </a:gridCol>
                  </a:tblGrid>
                  <a:tr h="136125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45" t="-446" r="-100145" b="-10267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45" t="-446" r="-145" b="-102679"/>
                          </a:stretch>
                        </a:blipFill>
                      </a:tcPr>
                    </a:tc>
                    <a:extLst>
                      <a:ext uri="{0D108BD9-81ED-4DB2-BD59-A6C34878D82A}">
                        <a16:rowId xmlns:a16="http://schemas.microsoft.com/office/drawing/2014/main" val="3841916587"/>
                      </a:ext>
                    </a:extLst>
                  </a:tr>
                  <a:tr h="136125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45" t="-100897" r="-100145" b="-3139"/>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45" t="-100897" r="-145" b="-3139"/>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5030509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17)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𝑒</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ea typeface="Times New Roman"/>
                                      <a:cs typeface="Times New Roman"/>
                                      <a:sym typeface="Times New Roman"/>
                                    </a:rPr>
                                  </m:ctrlPr>
                                </m:fPr>
                                <m:num>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𝑞</m:t>
                                  </m:r>
                                </m:num>
                                <m:den>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3</m:t>
                                  </m:r>
                                </m:den>
                              </m:f>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6−2</m:t>
                                  </m:r>
                                  <m:r>
                                    <a:rPr lang="en-GB" sz="2300" b="0" i="1" u="none" strike="noStrike" cap="none" smtClean="0">
                                      <a:solidFill>
                                        <a:schemeClr val="dk1"/>
                                      </a:solidFill>
                                      <a:latin typeface="Cambria Math" panose="02040503050406030204" pitchFamily="18" charset="0"/>
                                      <a:cs typeface="Times New Roman"/>
                                      <a:sym typeface="Times New Roman"/>
                                    </a:rPr>
                                    <m:t>𝑒</m:t>
                                  </m:r>
                                </m:num>
                                <m:den>
                                  <m:r>
                                    <a:rPr lang="en-GB" sz="2300" b="0" i="1" u="none" strike="noStrike" cap="none" smtClean="0">
                                      <a:solidFill>
                                        <a:schemeClr val="dk1"/>
                                      </a:solidFill>
                                      <a:latin typeface="Cambria Math" panose="02040503050406030204" pitchFamily="18" charset="0"/>
                                      <a:cs typeface="Times New Roman"/>
                                      <a:sym typeface="Times New Roman"/>
                                    </a:rPr>
                                    <m:t>𝑒</m:t>
                                  </m:r>
                                  <m:r>
                                    <a:rPr lang="en-GB" sz="2300" b="0" i="1" u="none" strike="noStrike" cap="none" smtClean="0">
                                      <a:solidFill>
                                        <a:schemeClr val="dk1"/>
                                      </a:solidFill>
                                      <a:latin typeface="Cambria Math" panose="02040503050406030204" pitchFamily="18" charset="0"/>
                                      <a:cs typeface="Times New Roman"/>
                                      <a:sym typeface="Times New Roman"/>
                                    </a:rPr>
                                    <m:t>+1</m:t>
                                  </m:r>
                                </m:den>
                              </m:f>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107221924"/>
                  </p:ext>
                </p:extLst>
              </p:nvPr>
            </p:nvGraphicFramePr>
            <p:xfrm>
              <a:off x="388189" y="2098357"/>
              <a:ext cx="8367620" cy="2706624"/>
            </p:xfrm>
            <a:graphic>
              <a:graphicData uri="http://schemas.openxmlformats.org/drawingml/2006/table">
                <a:tbl>
                  <a:tblPr/>
                  <a:tblGrid>
                    <a:gridCol w="4183810">
                      <a:extLst>
                        <a:ext uri="{9D8B030D-6E8A-4147-A177-3AD203B41FA5}">
                          <a16:colId xmlns:a16="http://schemas.microsoft.com/office/drawing/2014/main" val="1110455173"/>
                        </a:ext>
                      </a:extLst>
                    </a:gridCol>
                    <a:gridCol w="4183810">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𝑒</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m:t>
                                  </m:r>
                                  <m:r>
                                    <a:rPr lang="en-GB" sz="1600" b="0" i="1" u="none" strike="noStrike" smtClean="0">
                                      <a:solidFill>
                                        <a:srgbClr val="000000"/>
                                      </a:solidFill>
                                      <a:effectLst/>
                                      <a:latin typeface="Cambria Math" panose="02040503050406030204" pitchFamily="18" charset="0"/>
                                    </a:rPr>
                                    <m:t>𝑞</m:t>
                                  </m:r>
                                </m:num>
                                <m:den>
                                  <m:r>
                                    <a:rPr lang="en-GB" sz="1600" b="0" i="1" u="none" strike="noStrike" smtClean="0">
                                      <a:solidFill>
                                        <a:srgbClr val="000000"/>
                                      </a:solidFill>
                                      <a:effectLst/>
                                      <a:latin typeface="Cambria Math" panose="02040503050406030204" pitchFamily="18" charset="0"/>
                                    </a:rPr>
                                    <m:t>𝑞</m:t>
                                  </m:r>
                                  <m:r>
                                    <a:rPr lang="en-GB" sz="1600" b="0" i="1" u="none" strike="noStrike" smtClean="0">
                                      <a:solidFill>
                                        <a:srgbClr val="000000"/>
                                      </a:solidFill>
                                      <a:effectLst/>
                                      <a:latin typeface="Cambria Math" panose="02040503050406030204" pitchFamily="18" charset="0"/>
                                    </a:rPr>
                                    <m:t>−6</m:t>
                                  </m:r>
                                </m:den>
                              </m:f>
                            </m:oMath>
                          </a14:m>
                          <a:endParaRPr lang="en-GB" i="0" dirty="0">
                            <a:effectLst/>
                          </a:endParaRPr>
                        </a:p>
                        <a:p>
                          <a:pPr rtl="0" fontAlgn="t">
                            <a:spcBef>
                              <a:spcPts val="0"/>
                            </a:spcBef>
                            <a:spcAft>
                              <a:spcPts val="0"/>
                            </a:spcAft>
                          </a:pPr>
                          <a:endParaRPr lang="en-GB" i="0"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has used an incorrect inverse operation when collecting terms before factorising and dividing</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B050"/>
                              </a:solidFill>
                              <a:effectLst/>
                              <a:latin typeface="Nunito" pitchFamily="2" charset="0"/>
                            </a:rPr>
                            <a:t>B) </a:t>
                          </a:r>
                          <a14:m>
                            <m:oMath xmlns:m="http://schemas.openxmlformats.org/officeDocument/2006/math">
                              <m:r>
                                <a:rPr lang="en-GB" sz="1600" b="0" i="1" u="none" strike="noStrike" smtClean="0">
                                  <a:solidFill>
                                    <a:srgbClr val="00B050"/>
                                  </a:solidFill>
                                  <a:effectLst/>
                                  <a:latin typeface="Cambria Math" panose="02040503050406030204" pitchFamily="18" charset="0"/>
                                </a:rPr>
                                <m:t>𝑒</m:t>
                              </m:r>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r>
                                    <a:rPr lang="en-GB" sz="1600" b="0" i="1" u="none" strike="noStrike" smtClean="0">
                                      <a:solidFill>
                                        <a:srgbClr val="00B050"/>
                                      </a:solidFill>
                                      <a:effectLst/>
                                      <a:latin typeface="Cambria Math" panose="02040503050406030204" pitchFamily="18" charset="0"/>
                                    </a:rPr>
                                    <m:t>18−</m:t>
                                  </m:r>
                                  <m:r>
                                    <a:rPr lang="en-GB" sz="1600" b="0" i="1" u="none" strike="noStrike" smtClean="0">
                                      <a:solidFill>
                                        <a:srgbClr val="00B050"/>
                                      </a:solidFill>
                                      <a:effectLst/>
                                      <a:latin typeface="Cambria Math" panose="02040503050406030204" pitchFamily="18" charset="0"/>
                                    </a:rPr>
                                    <m:t>𝑞</m:t>
                                  </m:r>
                                </m:num>
                                <m:den>
                                  <m:r>
                                    <a:rPr lang="en-GB" sz="1600" b="0" i="1" u="none" strike="noStrike" smtClean="0">
                                      <a:solidFill>
                                        <a:srgbClr val="00B050"/>
                                      </a:solidFill>
                                      <a:effectLst/>
                                      <a:latin typeface="Cambria Math" panose="02040503050406030204" pitchFamily="18" charset="0"/>
                                    </a:rPr>
                                    <m:t>𝑞</m:t>
                                  </m:r>
                                  <m:r>
                                    <a:rPr lang="en-GB" sz="1600" b="0" i="1" u="none" strike="noStrike" smtClean="0">
                                      <a:solidFill>
                                        <a:srgbClr val="00B050"/>
                                      </a:solidFill>
                                      <a:effectLst/>
                                      <a:latin typeface="Cambria Math" panose="02040503050406030204" pitchFamily="18" charset="0"/>
                                    </a:rPr>
                                    <m:t>+6</m:t>
                                  </m:r>
                                </m:den>
                              </m:f>
                            </m:oMath>
                          </a14:m>
                          <a:endParaRPr lang="en-GB" sz="1600" i="0" dirty="0">
                            <a:solidFill>
                              <a:srgbClr val="00B050"/>
                            </a:solidFill>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sz="1400" i="0" dirty="0">
                            <a:effectLst/>
                          </a:endParaRPr>
                        </a:p>
                        <a:p>
                          <a:pPr rtl="0" fontAlgn="t">
                            <a:spcBef>
                              <a:spcPts val="0"/>
                            </a:spcBef>
                            <a:spcAft>
                              <a:spcPts val="0"/>
                            </a:spcAft>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𝑒</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m:t>
                                  </m:r>
                                  <m:r>
                                    <a:rPr lang="en-GB" sz="1600" b="0" i="1" u="none" strike="noStrike" smtClean="0">
                                      <a:solidFill>
                                        <a:srgbClr val="000000"/>
                                      </a:solidFill>
                                      <a:effectLst/>
                                      <a:latin typeface="Cambria Math" panose="02040503050406030204" pitchFamily="18" charset="0"/>
                                    </a:rPr>
                                    <m:t>𝑞</m:t>
                                  </m:r>
                                </m:num>
                                <m:den>
                                  <m:r>
                                    <a:rPr lang="en-GB" sz="1600" b="0" i="1" u="none" strike="noStrike" smtClean="0">
                                      <a:solidFill>
                                        <a:srgbClr val="000000"/>
                                      </a:solidFill>
                                      <a:effectLst/>
                                      <a:latin typeface="Cambria Math" panose="02040503050406030204" pitchFamily="18" charset="0"/>
                                    </a:rPr>
                                    <m:t>𝑞</m:t>
                                  </m:r>
                                  <m:r>
                                    <a:rPr lang="en-GB" sz="1600" b="0" i="1" u="none" strike="noStrike" smtClean="0">
                                      <a:solidFill>
                                        <a:srgbClr val="000000"/>
                                      </a:solidFill>
                                      <a:effectLst/>
                                      <a:latin typeface="Cambria Math" panose="02040503050406030204" pitchFamily="18" charset="0"/>
                                    </a:rPr>
                                    <m:t>+6</m:t>
                                  </m:r>
                                </m:den>
                              </m:f>
                            </m:oMath>
                          </a14:m>
                          <a:br>
                            <a:rPr lang="en-GB" dirty="0">
                              <a:effectLst/>
                            </a:rPr>
                          </a:b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has used an incorrect inverse operation when collecting terms before factorising and dividing</a:t>
                          </a: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𝑒</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18−</m:t>
                                  </m:r>
                                  <m:r>
                                    <a:rPr lang="en-GB" sz="1600" b="0" i="1" u="none" strike="noStrike" smtClean="0">
                                      <a:solidFill>
                                        <a:srgbClr val="000000"/>
                                      </a:solidFill>
                                      <a:effectLst/>
                                      <a:latin typeface="Cambria Math" panose="02040503050406030204" pitchFamily="18" charset="0"/>
                                    </a:rPr>
                                    <m:t>𝑞</m:t>
                                  </m:r>
                                </m:num>
                                <m:den>
                                  <m:r>
                                    <a:rPr lang="en-GB" sz="1600" b="0" i="1" u="none" strike="noStrike" smtClean="0">
                                      <a:solidFill>
                                        <a:srgbClr val="000000"/>
                                      </a:solidFill>
                                      <a:effectLst/>
                                      <a:latin typeface="Cambria Math" panose="02040503050406030204" pitchFamily="18" charset="0"/>
                                    </a:rPr>
                                    <m:t>6</m:t>
                                  </m:r>
                                </m:den>
                              </m:f>
                            </m:oMath>
                          </a14:m>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600" i="0" dirty="0">
                            <a:effectLst/>
                          </a:endParaRPr>
                        </a:p>
                        <a:p>
                          <a:pPr rtl="0"/>
                          <a:r>
                            <a:rPr lang="en-US" sz="1400" b="0" i="0" u="none" strike="noStrike" cap="none" dirty="0">
                              <a:solidFill>
                                <a:schemeClr val="tx1"/>
                              </a:solidFill>
                              <a:effectLst/>
                              <a:latin typeface="Nunito Sans" pitchFamily="2" charset="0"/>
                              <a:ea typeface="+mn-ea"/>
                              <a:cs typeface="+mn-cs"/>
                              <a:sym typeface="Arial"/>
                            </a:rPr>
                            <a:t>Student has not multiplied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𝑒</m:t>
                              </m:r>
                            </m:oMath>
                          </a14:m>
                          <a:r>
                            <a:rPr lang="en-US" sz="1400" b="0" i="0" u="none" strike="noStrike" cap="none" dirty="0">
                              <a:solidFill>
                                <a:schemeClr val="tx1"/>
                              </a:solidFill>
                              <a:effectLst/>
                              <a:latin typeface="Nunito Sans" pitchFamily="2" charset="0"/>
                              <a:ea typeface="+mn-ea"/>
                              <a:cs typeface="+mn-cs"/>
                              <a:sym typeface="Arial"/>
                            </a:rPr>
                            <a:t> by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𝑞</m:t>
                              </m:r>
                            </m:oMath>
                          </a14:m>
                          <a:r>
                            <a:rPr lang="en-US" sz="1400" b="0" i="0" u="none" strike="noStrike" cap="none" dirty="0">
                              <a:solidFill>
                                <a:schemeClr val="tx1"/>
                              </a:solidFill>
                              <a:effectLst/>
                              <a:latin typeface="Nunito Sans" pitchFamily="2" charset="0"/>
                              <a:ea typeface="+mn-ea"/>
                              <a:cs typeface="+mn-cs"/>
                              <a:sym typeface="Arial"/>
                            </a:rPr>
                            <a:t> in the first step </a:t>
                          </a:r>
                          <a:endParaRPr lang="en-GB" sz="1400" i="0"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107221924"/>
                  </p:ext>
                </p:extLst>
              </p:nvPr>
            </p:nvGraphicFramePr>
            <p:xfrm>
              <a:off x="388189" y="2098357"/>
              <a:ext cx="8367620" cy="2706624"/>
            </p:xfrm>
            <a:graphic>
              <a:graphicData uri="http://schemas.openxmlformats.org/drawingml/2006/table">
                <a:tbl>
                  <a:tblPr/>
                  <a:tblGrid>
                    <a:gridCol w="4183810">
                      <a:extLst>
                        <a:ext uri="{9D8B030D-6E8A-4147-A177-3AD203B41FA5}">
                          <a16:colId xmlns:a16="http://schemas.microsoft.com/office/drawing/2014/main" val="1110455173"/>
                        </a:ext>
                      </a:extLst>
                    </a:gridCol>
                    <a:gridCol w="4183810">
                      <a:extLst>
                        <a:ext uri="{9D8B030D-6E8A-4147-A177-3AD203B41FA5}">
                          <a16:colId xmlns:a16="http://schemas.microsoft.com/office/drawing/2014/main" val="1599649512"/>
                        </a:ext>
                      </a:extLst>
                    </a:gridCol>
                  </a:tblGrid>
                  <a:tr h="135331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448" r="-100146" b="-102691"/>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448" r="-146" b="-102691"/>
                          </a:stretch>
                        </a:blipFill>
                      </a:tcPr>
                    </a:tc>
                    <a:extLst>
                      <a:ext uri="{0D108BD9-81ED-4DB2-BD59-A6C34878D82A}">
                        <a16:rowId xmlns:a16="http://schemas.microsoft.com/office/drawing/2014/main" val="3841916587"/>
                      </a:ext>
                    </a:extLst>
                  </a:tr>
                  <a:tr h="135331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00901" r="-100146" b="-3153"/>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00901" r="-146" b="-3153"/>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42184349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469900" marR="0" lvl="0" indent="-342900" algn="l" defTabSz="914400" rtl="0" eaLnBrk="1" fontAlgn="auto" latinLnBrk="0" hangingPunct="1">
                            <a:lnSpc>
                              <a:spcPct val="100000"/>
                            </a:lnSpc>
                            <a:spcBef>
                              <a:spcPts val="0"/>
                            </a:spcBef>
                            <a:spcAft>
                              <a:spcPts val="0"/>
                            </a:spcAft>
                            <a:buClr>
                              <a:schemeClr val="dk1"/>
                            </a:buClr>
                            <a:buSzPts val="1600"/>
                            <a:buFont typeface="+mj-lt"/>
                            <a:buAutoNum type="arabicParenR" startAt="18"/>
                            <a:tabLst/>
                            <a:defRPr/>
                          </a:pPr>
                          <a:r>
                            <a:rPr lang="en-US" sz="1600" b="0" u="none" strike="noStrike" cap="none"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𝐶</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US" sz="1200" b="0" u="none" strike="noStrike" cap="none"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𝐴</m:t>
                              </m:r>
                              <m:r>
                                <a:rPr lang="en-GB" sz="23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2</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𝑎𝑏</m:t>
                              </m:r>
                              <m:func>
                                <m:func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uncPr>
                                <m:fName>
                                  <m:r>
                                    <m:rPr>
                                      <m:sty m:val="p"/>
                                    </m:rPr>
                                    <a:rPr lang="en-GB" sz="2300" b="0" i="0" u="none" strike="noStrike" cap="none" smtClean="0">
                                      <a:solidFill>
                                        <a:schemeClr val="dk1"/>
                                      </a:solidFill>
                                      <a:latin typeface="Cambria Math" panose="02040503050406030204" pitchFamily="18" charset="0"/>
                                      <a:ea typeface="Nunito Sans"/>
                                      <a:cs typeface="Nunito Sans"/>
                                      <a:sym typeface="Nunito Sans"/>
                                    </a:rPr>
                                    <m:t>sin</m:t>
                                  </m:r>
                                </m:fName>
                                <m:e>
                                  <m:r>
                                    <a:rPr lang="en-GB" sz="2300" b="0" i="1" u="none" strike="noStrike" cap="none" smtClean="0">
                                      <a:solidFill>
                                        <a:schemeClr val="dk1"/>
                                      </a:solidFill>
                                      <a:latin typeface="Cambria Math" panose="02040503050406030204" pitchFamily="18" charset="0"/>
                                      <a:ea typeface="Nunito Sans"/>
                                      <a:cs typeface="Nunito Sans"/>
                                      <a:sym typeface="Nunito Sans"/>
                                    </a:rPr>
                                    <m:t>𝐶</m:t>
                                  </m:r>
                                </m:e>
                              </m:func>
                            </m:oMath>
                          </a14:m>
                          <a:endParaRPr lang="en-US" sz="23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3167"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01505754"/>
                  </p:ext>
                </p:extLst>
              </p:nvPr>
            </p:nvGraphicFramePr>
            <p:xfrm>
              <a:off x="698045" y="2150117"/>
              <a:ext cx="7747908" cy="238239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unc>
                                <m:funcPr>
                                  <m:ctrlPr>
                                    <a:rPr lang="en-GB" sz="1600" b="0" i="1" u="none" strike="noStrike" smtClean="0">
                                      <a:solidFill>
                                        <a:srgbClr val="000000"/>
                                      </a:solidFill>
                                      <a:effectLst/>
                                      <a:latin typeface="Cambria Math" panose="02040503050406030204" pitchFamily="18" charset="0"/>
                                    </a:rPr>
                                  </m:ctrlPr>
                                </m:funcPr>
                                <m:fName>
                                  <m:r>
                                    <m:rPr>
                                      <m:sty m:val="p"/>
                                    </m:rPr>
                                    <a:rPr lang="en-GB" sz="1600" b="0" i="0" u="none" strike="noStrike" smtClean="0">
                                      <a:solidFill>
                                        <a:srgbClr val="000000"/>
                                      </a:solidFill>
                                      <a:effectLst/>
                                      <a:latin typeface="Cambria Math" panose="02040503050406030204" pitchFamily="18" charset="0"/>
                                    </a:rPr>
                                    <m:t>sin</m:t>
                                  </m:r>
                                </m:fName>
                                <m:e>
                                  <m:d>
                                    <m:dPr>
                                      <m:ctrlPr>
                                        <a:rPr lang="en-GB" sz="1600" b="0" i="1" u="none" strike="noStrike" smtClean="0">
                                          <a:solidFill>
                                            <a:srgbClr val="000000"/>
                                          </a:solidFill>
                                          <a:effectLst/>
                                          <a:latin typeface="Cambria Math" panose="02040503050406030204" pitchFamily="18" charset="0"/>
                                        </a:rPr>
                                      </m:ctrlPr>
                                    </m:dPr>
                                    <m:e>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𝐴</m:t>
                                          </m:r>
                                        </m:num>
                                        <m:den>
                                          <m:r>
                                            <a:rPr lang="en-GB" sz="1600" b="0" i="1" u="none" strike="noStrike" smtClean="0">
                                              <a:solidFill>
                                                <a:srgbClr val="000000"/>
                                              </a:solidFill>
                                              <a:effectLst/>
                                              <a:latin typeface="Cambria Math" panose="02040503050406030204" pitchFamily="18" charset="0"/>
                                            </a:rPr>
                                            <m:t>𝑎𝑏</m:t>
                                          </m:r>
                                        </m:den>
                                      </m:f>
                                    </m:e>
                                  </m:d>
                                </m:e>
                              </m:func>
                            </m:oMath>
                          </a14:m>
                          <a:endParaRPr lang="en-GB" i="0" dirty="0">
                            <a:effectLst/>
                          </a:endParaRPr>
                        </a:p>
                        <a:p>
                          <a:pPr fontAlgn="t"/>
                          <a:endParaRPr lang="en-GB" dirty="0">
                            <a:effectLst/>
                          </a:endParaRPr>
                        </a:p>
                        <a:p>
                          <a:pPr marL="0" indent="0" rtl="0" fontAlgn="t">
                            <a:spcBef>
                              <a:spcPts val="0"/>
                            </a:spcBef>
                            <a:spcAft>
                              <a:spcPts val="0"/>
                            </a:spcAft>
                            <a:buNone/>
                          </a:pPr>
                          <a:r>
                            <a:rPr lang="en-US" sz="1400" b="0" i="0" u="none" strike="noStrike" cap="none" dirty="0">
                              <a:solidFill>
                                <a:schemeClr val="tx1"/>
                              </a:solidFill>
                              <a:effectLst/>
                              <a:latin typeface="Nunito Sans" pitchFamily="2" charset="0"/>
                              <a:ea typeface="+mn-ea"/>
                              <a:cs typeface="+mn-cs"/>
                              <a:sym typeface="Arial"/>
                            </a:rPr>
                            <a:t>Student has not used the inverse of sine</a:t>
                          </a:r>
                          <a:endParaRPr lang="en-GB" i="0" dirty="0">
                            <a:effectLst/>
                            <a:latin typeface="Times New Roman" panose="02020603050405020304" pitchFamily="18" charset="0"/>
                            <a:cs typeface="Times New Roman" panose="02020603050405020304" pitchFamily="18" charset="0"/>
                          </a:endParaRPr>
                        </a:p>
                        <a:p>
                          <a:pPr fontAlgn="t"/>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400" b="0" i="1" u="none" strike="noStrike" smtClean="0">
                                  <a:solidFill>
                                    <a:srgbClr val="000000"/>
                                  </a:solidFill>
                                  <a:effectLst/>
                                  <a:latin typeface="Cambria Math" panose="02040503050406030204" pitchFamily="18" charset="0"/>
                                </a:rPr>
                                <m:t>𝐶</m:t>
                              </m:r>
                              <m:r>
                                <a:rPr lang="en-GB" sz="1400" b="0" i="1" u="none" strike="noStrike" smtClean="0">
                                  <a:solidFill>
                                    <a:srgbClr val="000000"/>
                                  </a:solidFill>
                                  <a:effectLst/>
                                  <a:latin typeface="Cambria Math" panose="02040503050406030204" pitchFamily="18" charset="0"/>
                                </a:rPr>
                                <m:t>=</m:t>
                              </m:r>
                              <m:func>
                                <m:funcPr>
                                  <m:ctrlPr>
                                    <a:rPr lang="en-GB" sz="1400" b="0" i="1" u="none" strike="noStrike" smtClean="0">
                                      <a:solidFill>
                                        <a:srgbClr val="000000"/>
                                      </a:solidFill>
                                      <a:effectLst/>
                                      <a:latin typeface="Cambria Math" panose="02040503050406030204" pitchFamily="18" charset="0"/>
                                    </a:rPr>
                                  </m:ctrlPr>
                                </m:funcPr>
                                <m:fName>
                                  <m:sSup>
                                    <m:sSupPr>
                                      <m:ctrlPr>
                                        <a:rPr lang="en-GB" sz="1400" b="0" i="1" u="none" strike="noStrike" smtClean="0">
                                          <a:solidFill>
                                            <a:srgbClr val="000000"/>
                                          </a:solidFill>
                                          <a:effectLst/>
                                          <a:latin typeface="Cambria Math" panose="02040503050406030204" pitchFamily="18" charset="0"/>
                                        </a:rPr>
                                      </m:ctrlPr>
                                    </m:sSupPr>
                                    <m:e>
                                      <m:r>
                                        <m:rPr>
                                          <m:sty m:val="p"/>
                                        </m:rPr>
                                        <a:rPr lang="en-GB" sz="1400" b="0" i="0" u="none" strike="noStrike" smtClean="0">
                                          <a:solidFill>
                                            <a:srgbClr val="000000"/>
                                          </a:solidFill>
                                          <a:effectLst/>
                                          <a:latin typeface="Cambria Math" panose="02040503050406030204" pitchFamily="18" charset="0"/>
                                        </a:rPr>
                                        <m:t>sin</m:t>
                                      </m:r>
                                    </m:e>
                                    <m:sup>
                                      <m:r>
                                        <a:rPr lang="en-GB" sz="1400" b="0" i="0" u="none" strike="noStrike" smtClean="0">
                                          <a:solidFill>
                                            <a:srgbClr val="000000"/>
                                          </a:solidFill>
                                          <a:effectLst/>
                                          <a:latin typeface="Cambria Math" panose="02040503050406030204" pitchFamily="18" charset="0"/>
                                        </a:rPr>
                                        <m:t>−1</m:t>
                                      </m:r>
                                    </m:sup>
                                  </m:sSup>
                                </m:fName>
                                <m:e>
                                  <m:d>
                                    <m:dPr>
                                      <m:ctrlPr>
                                        <a:rPr lang="en-GB" sz="1400" b="0" i="1" u="none" strike="noStrike" smtClean="0">
                                          <a:solidFill>
                                            <a:srgbClr val="000000"/>
                                          </a:solidFill>
                                          <a:effectLst/>
                                          <a:latin typeface="Cambria Math" panose="02040503050406030204" pitchFamily="18" charset="0"/>
                                        </a:rPr>
                                      </m:ctrlPr>
                                    </m:dPr>
                                    <m:e>
                                      <m:f>
                                        <m:fPr>
                                          <m:ctrlPr>
                                            <a:rPr lang="en-GB" sz="1400" b="0" i="1" u="none" strike="noStrike" smtClean="0">
                                              <a:solidFill>
                                                <a:srgbClr val="000000"/>
                                              </a:solidFill>
                                              <a:effectLst/>
                                              <a:latin typeface="Cambria Math" panose="02040503050406030204" pitchFamily="18" charset="0"/>
                                            </a:rPr>
                                          </m:ctrlPr>
                                        </m:fPr>
                                        <m:num>
                                          <m:r>
                                            <a:rPr lang="en-GB" sz="1400" b="0" i="1" u="none" strike="noStrike" smtClean="0">
                                              <a:solidFill>
                                                <a:srgbClr val="000000"/>
                                              </a:solidFill>
                                              <a:effectLst/>
                                              <a:latin typeface="Cambria Math" panose="02040503050406030204" pitchFamily="18" charset="0"/>
                                            </a:rPr>
                                            <m:t>𝑎𝑏</m:t>
                                          </m:r>
                                        </m:num>
                                        <m:den>
                                          <m:r>
                                            <a:rPr lang="en-GB" sz="1400" b="0" i="1" u="none" strike="noStrike" smtClean="0">
                                              <a:solidFill>
                                                <a:srgbClr val="000000"/>
                                              </a:solidFill>
                                              <a:effectLst/>
                                              <a:latin typeface="Cambria Math" panose="02040503050406030204" pitchFamily="18" charset="0"/>
                                            </a:rPr>
                                            <m:t>2</m:t>
                                          </m:r>
                                          <m:r>
                                            <a:rPr lang="en-GB" sz="1400" b="0" i="1" u="none" strike="noStrike" smtClean="0">
                                              <a:solidFill>
                                                <a:srgbClr val="000000"/>
                                              </a:solidFill>
                                              <a:effectLst/>
                                              <a:latin typeface="Cambria Math" panose="02040503050406030204" pitchFamily="18" charset="0"/>
                                            </a:rPr>
                                            <m:t>𝐴</m:t>
                                          </m:r>
                                        </m:den>
                                      </m:f>
                                    </m:e>
                                  </m:d>
                                </m:e>
                              </m:func>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has inverted the fraction</a:t>
                          </a:r>
                          <a:endParaRPr lang="en-GB" sz="1600" i="0" dirty="0">
                            <a:effectLst/>
                            <a:latin typeface="Nunito Sans" pitchFamily="2" charset="0"/>
                            <a:cs typeface="Times New Roman" panose="02020603050405020304" pitchFamily="18" charset="0"/>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B050"/>
                              </a:solidFill>
                              <a:effectLst/>
                              <a:latin typeface="Nunito" pitchFamily="2" charset="0"/>
                            </a:rPr>
                            <a:t>C) </a:t>
                          </a:r>
                          <a14:m>
                            <m:oMath xmlns:m="http://schemas.openxmlformats.org/officeDocument/2006/math">
                              <m:r>
                                <a:rPr lang="en-GB" sz="1400" b="0" i="1" u="none" strike="noStrike" smtClean="0">
                                  <a:solidFill>
                                    <a:srgbClr val="00B050"/>
                                  </a:solidFill>
                                  <a:effectLst/>
                                  <a:latin typeface="Cambria Math" panose="02040503050406030204" pitchFamily="18" charset="0"/>
                                </a:rPr>
                                <m:t>𝐶</m:t>
                              </m:r>
                              <m:r>
                                <a:rPr lang="en-GB" sz="1400" b="0" i="1" u="none" strike="noStrike" smtClean="0">
                                  <a:solidFill>
                                    <a:srgbClr val="00B050"/>
                                  </a:solidFill>
                                  <a:effectLst/>
                                  <a:latin typeface="Cambria Math" panose="02040503050406030204" pitchFamily="18" charset="0"/>
                                </a:rPr>
                                <m:t>=</m:t>
                              </m:r>
                              <m:func>
                                <m:funcPr>
                                  <m:ctrlPr>
                                    <a:rPr lang="en-GB" sz="1400" b="0" i="1" u="none" strike="noStrike" smtClean="0">
                                      <a:solidFill>
                                        <a:srgbClr val="00B050"/>
                                      </a:solidFill>
                                      <a:effectLst/>
                                      <a:latin typeface="Cambria Math" panose="02040503050406030204" pitchFamily="18" charset="0"/>
                                    </a:rPr>
                                  </m:ctrlPr>
                                </m:funcPr>
                                <m:fName>
                                  <m:sSup>
                                    <m:sSupPr>
                                      <m:ctrlPr>
                                        <a:rPr lang="en-GB" sz="1400" b="0" i="1" u="none" strike="noStrike" smtClean="0">
                                          <a:solidFill>
                                            <a:srgbClr val="00B050"/>
                                          </a:solidFill>
                                          <a:effectLst/>
                                          <a:latin typeface="Cambria Math" panose="02040503050406030204" pitchFamily="18" charset="0"/>
                                        </a:rPr>
                                      </m:ctrlPr>
                                    </m:sSupPr>
                                    <m:e>
                                      <m:r>
                                        <m:rPr>
                                          <m:sty m:val="p"/>
                                        </m:rPr>
                                        <a:rPr lang="en-GB" sz="1400" b="0" i="0" u="none" strike="noStrike" smtClean="0">
                                          <a:solidFill>
                                            <a:srgbClr val="00B050"/>
                                          </a:solidFill>
                                          <a:effectLst/>
                                          <a:latin typeface="Cambria Math" panose="02040503050406030204" pitchFamily="18" charset="0"/>
                                        </a:rPr>
                                        <m:t>sin</m:t>
                                      </m:r>
                                    </m:e>
                                    <m:sup>
                                      <m:r>
                                        <a:rPr lang="en-GB" sz="1400" b="0" i="0" u="none" strike="noStrike" smtClean="0">
                                          <a:solidFill>
                                            <a:srgbClr val="00B050"/>
                                          </a:solidFill>
                                          <a:effectLst/>
                                          <a:latin typeface="Cambria Math" panose="02040503050406030204" pitchFamily="18" charset="0"/>
                                        </a:rPr>
                                        <m:t>−1</m:t>
                                      </m:r>
                                    </m:sup>
                                  </m:sSup>
                                </m:fName>
                                <m:e>
                                  <m:d>
                                    <m:dPr>
                                      <m:ctrlPr>
                                        <a:rPr lang="en-GB" sz="1400" b="0" i="1" u="none" strike="noStrike" smtClean="0">
                                          <a:solidFill>
                                            <a:srgbClr val="00B050"/>
                                          </a:solidFill>
                                          <a:effectLst/>
                                          <a:latin typeface="Cambria Math" panose="02040503050406030204" pitchFamily="18" charset="0"/>
                                        </a:rPr>
                                      </m:ctrlPr>
                                    </m:dPr>
                                    <m:e>
                                      <m:f>
                                        <m:fPr>
                                          <m:ctrlPr>
                                            <a:rPr lang="en-GB" sz="1400" b="0" i="1" u="none" strike="noStrike" smtClean="0">
                                              <a:solidFill>
                                                <a:srgbClr val="00B050"/>
                                              </a:solidFill>
                                              <a:effectLst/>
                                              <a:latin typeface="Cambria Math" panose="02040503050406030204" pitchFamily="18" charset="0"/>
                                            </a:rPr>
                                          </m:ctrlPr>
                                        </m:fPr>
                                        <m:num>
                                          <m:r>
                                            <a:rPr lang="en-GB" sz="1400" b="0" i="1" u="none" strike="noStrike" smtClean="0">
                                              <a:solidFill>
                                                <a:srgbClr val="00B050"/>
                                              </a:solidFill>
                                              <a:effectLst/>
                                              <a:latin typeface="Cambria Math" panose="02040503050406030204" pitchFamily="18" charset="0"/>
                                            </a:rPr>
                                            <m:t>2</m:t>
                                          </m:r>
                                          <m:r>
                                            <a:rPr lang="en-GB" sz="1400" b="0" i="1" u="none" strike="noStrike" smtClean="0">
                                              <a:solidFill>
                                                <a:srgbClr val="00B050"/>
                                              </a:solidFill>
                                              <a:effectLst/>
                                              <a:latin typeface="Cambria Math" panose="02040503050406030204" pitchFamily="18" charset="0"/>
                                            </a:rPr>
                                            <m:t>𝐴</m:t>
                                          </m:r>
                                        </m:num>
                                        <m:den>
                                          <m:r>
                                            <a:rPr lang="en-GB" sz="1400" b="0" i="1" u="none" strike="noStrike" smtClean="0">
                                              <a:solidFill>
                                                <a:srgbClr val="00B050"/>
                                              </a:solidFill>
                                              <a:effectLst/>
                                              <a:latin typeface="Cambria Math" panose="02040503050406030204" pitchFamily="18" charset="0"/>
                                            </a:rPr>
                                            <m:t>𝑎𝑏</m:t>
                                          </m:r>
                                        </m:den>
                                      </m:f>
                                    </m:e>
                                  </m:d>
                                </m:e>
                              </m:func>
                            </m:oMath>
                          </a14:m>
                          <a:endParaRPr lang="en-GB" dirty="0">
                            <a:solidFill>
                              <a:srgbClr val="00B050"/>
                            </a:solidFill>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 </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m:t>
                              </m:r>
                              <m:func>
                                <m:funcPr>
                                  <m:ctrlPr>
                                    <a:rPr lang="en-GB" sz="1600" b="0" i="1" u="none" strike="noStrike" smtClean="0">
                                      <a:solidFill>
                                        <a:srgbClr val="000000"/>
                                      </a:solidFill>
                                      <a:effectLst/>
                                      <a:latin typeface="Cambria Math" panose="02040503050406030204" pitchFamily="18" charset="0"/>
                                    </a:rPr>
                                  </m:ctrlPr>
                                </m:funcPr>
                                <m:fName>
                                  <m:sSup>
                                    <m:sSupPr>
                                      <m:ctrlPr>
                                        <a:rPr lang="en-GB" sz="1600" b="0" i="1" u="none" strike="noStrike" smtClean="0">
                                          <a:solidFill>
                                            <a:srgbClr val="000000"/>
                                          </a:solidFill>
                                          <a:effectLst/>
                                          <a:latin typeface="Cambria Math" panose="02040503050406030204" pitchFamily="18" charset="0"/>
                                        </a:rPr>
                                      </m:ctrlPr>
                                    </m:sSupPr>
                                    <m:e>
                                      <m:r>
                                        <m:rPr>
                                          <m:sty m:val="p"/>
                                        </m:rPr>
                                        <a:rPr lang="en-GB" sz="1600" b="0" i="0" u="none" strike="noStrike" smtClean="0">
                                          <a:solidFill>
                                            <a:srgbClr val="000000"/>
                                          </a:solidFill>
                                          <a:effectLst/>
                                          <a:latin typeface="Cambria Math" panose="02040503050406030204" pitchFamily="18" charset="0"/>
                                        </a:rPr>
                                        <m:t>sin</m:t>
                                      </m:r>
                                    </m:e>
                                    <m:sup>
                                      <m:r>
                                        <a:rPr lang="en-GB" sz="1600" b="0" i="0" u="none" strike="noStrike" smtClean="0">
                                          <a:solidFill>
                                            <a:srgbClr val="000000"/>
                                          </a:solidFill>
                                          <a:effectLst/>
                                          <a:latin typeface="Cambria Math" panose="02040503050406030204" pitchFamily="18" charset="0"/>
                                        </a:rPr>
                                        <m:t>−1</m:t>
                                      </m:r>
                                    </m:sup>
                                  </m:sSup>
                                </m:fName>
                                <m:e>
                                  <m:d>
                                    <m:dPr>
                                      <m:ctrlPr>
                                        <a:rPr lang="en-GB" sz="1600" b="0" i="1" u="none" strike="noStrike" smtClean="0">
                                          <a:solidFill>
                                            <a:srgbClr val="000000"/>
                                          </a:solidFill>
                                          <a:effectLst/>
                                          <a:latin typeface="Cambria Math" panose="02040503050406030204" pitchFamily="18" charset="0"/>
                                        </a:rPr>
                                      </m:ctrlPr>
                                    </m:dPr>
                                    <m:e>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𝐴</m:t>
                                          </m:r>
                                        </m:num>
                                        <m:den>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𝑎𝑏</m:t>
                                          </m:r>
                                        </m:den>
                                      </m:f>
                                    </m:e>
                                  </m:d>
                                </m:e>
                              </m:func>
                            </m:oMath>
                          </a14:m>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has not used the inverse function for the </a:t>
                          </a:r>
                          <a14:m>
                            <m:oMath xmlns:m="http://schemas.openxmlformats.org/officeDocument/2006/math">
                              <m:f>
                                <m:fPr>
                                  <m:ctrlPr>
                                    <a:rPr lang="en-GB" sz="1400" b="0" i="1" u="none" strike="noStrike" cap="none" smtClean="0">
                                      <a:solidFill>
                                        <a:schemeClr val="tx1"/>
                                      </a:solidFill>
                                      <a:effectLst/>
                                      <a:latin typeface="Cambria Math" panose="02040503050406030204" pitchFamily="18" charset="0"/>
                                      <a:ea typeface="+mn-ea"/>
                                      <a:cs typeface="+mn-cs"/>
                                      <a:sym typeface="Arial"/>
                                    </a:rPr>
                                  </m:ctrlPr>
                                </m:fPr>
                                <m:num>
                                  <m:r>
                                    <a:rPr lang="en-GB" sz="1400" b="0" i="1" u="none" strike="noStrike" cap="none" smtClean="0">
                                      <a:solidFill>
                                        <a:schemeClr val="tx1"/>
                                      </a:solidFill>
                                      <a:effectLst/>
                                      <a:latin typeface="Cambria Math" panose="02040503050406030204" pitchFamily="18" charset="0"/>
                                      <a:ea typeface="+mn-ea"/>
                                      <a:cs typeface="+mn-cs"/>
                                      <a:sym typeface="Arial"/>
                                    </a:rPr>
                                    <m:t>1</m:t>
                                  </m:r>
                                </m:num>
                                <m:den>
                                  <m:r>
                                    <a:rPr lang="en-GB" sz="1400" b="0" i="1" u="none" strike="noStrike" cap="none" smtClean="0">
                                      <a:solidFill>
                                        <a:schemeClr val="tx1"/>
                                      </a:solidFill>
                                      <a:effectLst/>
                                      <a:latin typeface="Cambria Math" panose="02040503050406030204" pitchFamily="18" charset="0"/>
                                      <a:ea typeface="+mn-ea"/>
                                      <a:cs typeface="+mn-cs"/>
                                      <a:sym typeface="Arial"/>
                                    </a:rPr>
                                    <m:t>2</m:t>
                                  </m:r>
                                </m:den>
                              </m:f>
                            </m:oMath>
                          </a14:m>
                          <a:r>
                            <a:rPr lang="en-GB" sz="1400" i="0" dirty="0">
                              <a:effectLst/>
                            </a:rPr>
                            <a:t>.</a:t>
                          </a: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01505754"/>
                  </p:ext>
                </p:extLst>
              </p:nvPr>
            </p:nvGraphicFramePr>
            <p:xfrm>
              <a:off x="698045" y="2150117"/>
              <a:ext cx="7747908" cy="238239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13201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r="-100157" b="-11129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r="-157" b="-111290"/>
                          </a:stretch>
                        </a:blipFill>
                      </a:tcPr>
                    </a:tc>
                    <a:extLst>
                      <a:ext uri="{0D108BD9-81ED-4DB2-BD59-A6C34878D82A}">
                        <a16:rowId xmlns:a16="http://schemas.microsoft.com/office/drawing/2014/main" val="3841916587"/>
                      </a:ext>
                    </a:extLst>
                  </a:tr>
                  <a:tr h="1250379">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90291" r="-100157" b="-4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90291" r="-157" b="-485"/>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22803565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463950">
                      <a:extLst>
                        <a:ext uri="{9D8B030D-6E8A-4147-A177-3AD203B41FA5}">
                          <a16:colId xmlns:a16="http://schemas.microsoft.com/office/drawing/2014/main" val="20000"/>
                        </a:ext>
                      </a:extLst>
                    </a:gridCol>
                    <a:gridCol w="352645">
                      <a:extLst>
                        <a:ext uri="{9D8B030D-6E8A-4147-A177-3AD203B41FA5}">
                          <a16:colId xmlns:a16="http://schemas.microsoft.com/office/drawing/2014/main" val="20003"/>
                        </a:ext>
                      </a:extLst>
                    </a:gridCol>
                    <a:gridCol w="997630">
                      <a:extLst>
                        <a:ext uri="{9D8B030D-6E8A-4147-A177-3AD203B41FA5}">
                          <a16:colId xmlns:a16="http://schemas.microsoft.com/office/drawing/2014/main" val="763455435"/>
                        </a:ext>
                      </a:extLst>
                    </a:gridCol>
                    <a:gridCol w="3067850">
                      <a:extLst>
                        <a:ext uri="{9D8B030D-6E8A-4147-A177-3AD203B41FA5}">
                          <a16:colId xmlns:a16="http://schemas.microsoft.com/office/drawing/2014/main" val="20004"/>
                        </a:ext>
                      </a:extLst>
                    </a:gridCol>
                  </a:tblGrid>
                  <a:tr h="1346370">
                    <a:tc gridSpan="2">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19)   Make </a:t>
                          </a:r>
                          <a14:m>
                            <m:oMath xmlns:m="http://schemas.openxmlformats.org/officeDocument/2006/math">
                              <m:func>
                                <m:funcPr>
                                  <m:ctrlPr>
                                    <a:rPr lang="en-US" sz="1600" b="0" i="1" u="none" strike="noStrike" cap="none" smtClean="0">
                                      <a:solidFill>
                                        <a:schemeClr val="dk1"/>
                                      </a:solidFill>
                                      <a:latin typeface="Cambria Math" panose="02040503050406030204" pitchFamily="18" charset="0"/>
                                      <a:ea typeface="Nunito Sans"/>
                                      <a:cs typeface="Nunito Sans"/>
                                      <a:sym typeface="Nunito Sans"/>
                                    </a:rPr>
                                  </m:ctrlPr>
                                </m:funcPr>
                                <m:fName>
                                  <m:r>
                                    <m:rPr>
                                      <m:sty m:val="p"/>
                                    </m:rPr>
                                    <a:rPr lang="en-US" sz="1600" b="0" i="0" u="none" strike="noStrike" cap="none" smtClean="0">
                                      <a:solidFill>
                                        <a:schemeClr val="dk1"/>
                                      </a:solidFill>
                                      <a:latin typeface="Cambria Math" panose="02040503050406030204" pitchFamily="18" charset="0"/>
                                      <a:ea typeface="Nunito Sans"/>
                                      <a:cs typeface="Nunito Sans"/>
                                      <a:sym typeface="Nunito Sans"/>
                                    </a:rPr>
                                    <m:t>cos</m:t>
                                  </m:r>
                                </m:fName>
                                <m:e>
                                  <m:r>
                                    <a:rPr lang="en-GB" sz="1600" b="0" i="1" u="none" strike="noStrike" cap="none" smtClean="0">
                                      <a:solidFill>
                                        <a:schemeClr val="dk1"/>
                                      </a:solidFill>
                                      <a:latin typeface="Cambria Math" panose="02040503050406030204" pitchFamily="18" charset="0"/>
                                      <a:ea typeface="Nunito Sans"/>
                                      <a:cs typeface="Nunito Sans"/>
                                      <a:sym typeface="Nunito Sans"/>
                                    </a:rPr>
                                    <m:t>𝐴</m:t>
                                  </m:r>
                                </m:e>
                              </m:func>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US" sz="16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2300" b="0" i="1" u="none" strike="noStrike" cap="none" smtClean="0">
                                      <a:solidFill>
                                        <a:schemeClr val="dk1"/>
                                      </a:solidFill>
                                      <a:latin typeface="Cambria Math" panose="02040503050406030204" pitchFamily="18" charset="0"/>
                                      <a:ea typeface="Nunito Sans"/>
                                      <a:cs typeface="Nunito Sans"/>
                                      <a:sym typeface="Nunito Sans"/>
                                    </a:rPr>
                                    <m:t>𝑎</m:t>
                                  </m:r>
                                </m:e>
                                <m:sup>
                                  <m:r>
                                    <a:rPr lang="en-GB" sz="23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23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2300" b="0" i="1" u="none" strike="noStrike" cap="none" smtClean="0">
                                      <a:solidFill>
                                        <a:schemeClr val="dk1"/>
                                      </a:solidFill>
                                      <a:latin typeface="Cambria Math" panose="02040503050406030204" pitchFamily="18" charset="0"/>
                                      <a:ea typeface="Nunito Sans"/>
                                      <a:cs typeface="Nunito Sans"/>
                                      <a:sym typeface="Nunito Sans"/>
                                    </a:rPr>
                                    <m:t>𝑏</m:t>
                                  </m:r>
                                </m:e>
                                <m:sup>
                                  <m:r>
                                    <a:rPr lang="en-GB" sz="23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23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2300" b="0" i="1" u="none" strike="noStrike" cap="none" smtClean="0">
                                      <a:solidFill>
                                        <a:schemeClr val="dk1"/>
                                      </a:solidFill>
                                      <a:latin typeface="Cambria Math" panose="02040503050406030204" pitchFamily="18" charset="0"/>
                                      <a:ea typeface="Nunito Sans"/>
                                      <a:cs typeface="Nunito Sans"/>
                                      <a:sym typeface="Nunito Sans"/>
                                    </a:rPr>
                                    <m:t>𝑐</m:t>
                                  </m:r>
                                </m:e>
                                <m:sup>
                                  <m:r>
                                    <a:rPr lang="en-GB" sz="23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2300" b="0" i="1" u="none" strike="noStrike" cap="none" smtClean="0">
                                  <a:solidFill>
                                    <a:schemeClr val="dk1"/>
                                  </a:solidFill>
                                  <a:latin typeface="Cambria Math" panose="02040503050406030204" pitchFamily="18" charset="0"/>
                                  <a:ea typeface="Nunito Sans"/>
                                  <a:cs typeface="Nunito Sans"/>
                                  <a:sym typeface="Nunito Sans"/>
                                </a:rPr>
                                <m:t>−2</m:t>
                              </m:r>
                              <m:r>
                                <a:rPr lang="en-GB" sz="2300" b="0" i="1" u="none" strike="noStrike" cap="none" smtClean="0">
                                  <a:solidFill>
                                    <a:schemeClr val="dk1"/>
                                  </a:solidFill>
                                  <a:latin typeface="Cambria Math" panose="02040503050406030204" pitchFamily="18" charset="0"/>
                                  <a:ea typeface="Nunito Sans"/>
                                  <a:cs typeface="Nunito Sans"/>
                                  <a:sym typeface="Nunito Sans"/>
                                </a:rPr>
                                <m:t>𝑏𝑐</m:t>
                              </m:r>
                              <m:func>
                                <m:func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uncPr>
                                <m:fName>
                                  <m:r>
                                    <m:rPr>
                                      <m:sty m:val="p"/>
                                    </m:rPr>
                                    <a:rPr lang="en-GB" sz="2300" b="0" i="0" u="none" strike="noStrike" cap="none" smtClean="0">
                                      <a:solidFill>
                                        <a:schemeClr val="dk1"/>
                                      </a:solidFill>
                                      <a:latin typeface="Cambria Math" panose="02040503050406030204" pitchFamily="18" charset="0"/>
                                      <a:ea typeface="Nunito Sans"/>
                                      <a:cs typeface="Nunito Sans"/>
                                      <a:sym typeface="Nunito Sans"/>
                                    </a:rPr>
                                    <m:t>cos</m:t>
                                  </m:r>
                                </m:fName>
                                <m:e>
                                  <m:r>
                                    <a:rPr lang="en-GB" sz="2300" b="0" i="1" u="none" strike="noStrike" cap="none" smtClean="0">
                                      <a:solidFill>
                                        <a:schemeClr val="dk1"/>
                                      </a:solidFill>
                                      <a:latin typeface="Cambria Math" panose="02040503050406030204" pitchFamily="18" charset="0"/>
                                      <a:ea typeface="Nunito Sans"/>
                                      <a:cs typeface="Nunito Sans"/>
                                      <a:sym typeface="Nunito Sans"/>
                                    </a:rPr>
                                    <m:t>𝐴</m:t>
                                  </m:r>
                                </m:e>
                              </m:func>
                            </m:oMath>
                          </a14:m>
                          <a:endParaRPr lang="en-US" sz="23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lnL w="12700" cap="flat" cmpd="sng" algn="ctr">
                          <a:solidFill>
                            <a:srgbClr val="FFFFFF"/>
                          </a:solidFill>
                          <a:prstDash val="solid"/>
                          <a:round/>
                          <a:headEnd type="none" w="sm" len="sm"/>
                          <a:tailEnd type="none" w="sm" len="sm"/>
                        </a:ln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B w="12700" cap="flat" cmpd="sng">
                          <a:solidFill>
                            <a:srgbClr val="FFFFFF"/>
                          </a:solidFill>
                          <a:prstDash val="solid"/>
                          <a:round/>
                          <a:headEnd type="none" w="sm" len="sm"/>
                          <a:tailEnd type="none" w="sm" len="sm"/>
                        </a:lnB>
                        <a:solidFill>
                          <a:srgbClr val="FFFFFF"/>
                        </a:solidFill>
                      </a:tcPr>
                    </a:tc>
                    <a:tc hMerge="1">
                      <a:txBody>
                        <a:bodyPr/>
                        <a:lstStyle/>
                        <a:p>
                          <a:endParaRPr lang="en-GB"/>
                        </a:p>
                      </a:txBody>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463950">
                      <a:extLst>
                        <a:ext uri="{9D8B030D-6E8A-4147-A177-3AD203B41FA5}">
                          <a16:colId xmlns:a16="http://schemas.microsoft.com/office/drawing/2014/main" val="20000"/>
                        </a:ext>
                      </a:extLst>
                    </a:gridCol>
                    <a:gridCol w="352645">
                      <a:extLst>
                        <a:ext uri="{9D8B030D-6E8A-4147-A177-3AD203B41FA5}">
                          <a16:colId xmlns:a16="http://schemas.microsoft.com/office/drawing/2014/main" val="20003"/>
                        </a:ext>
                      </a:extLst>
                    </a:gridCol>
                    <a:gridCol w="997630">
                      <a:extLst>
                        <a:ext uri="{9D8B030D-6E8A-4147-A177-3AD203B41FA5}">
                          <a16:colId xmlns:a16="http://schemas.microsoft.com/office/drawing/2014/main" val="763455435"/>
                        </a:ext>
                      </a:extLst>
                    </a:gridCol>
                    <a:gridCol w="3067850">
                      <a:extLst>
                        <a:ext uri="{9D8B030D-6E8A-4147-A177-3AD203B41FA5}">
                          <a16:colId xmlns:a16="http://schemas.microsoft.com/office/drawing/2014/main" val="20004"/>
                        </a:ext>
                      </a:extLst>
                    </a:gridCol>
                  </a:tblGrid>
                  <a:tr h="1346370">
                    <a:tc gridSpan="2">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6" t="-452" r="-84576" b="-178733"/>
                          </a:stretch>
                        </a:blipFill>
                      </a:tcPr>
                    </a:tc>
                    <a:tc hMerge="1">
                      <a:txBody>
                        <a:bodyPr/>
                        <a:lstStyle/>
                        <a:p>
                          <a:endParaRPr lang="en-US"/>
                        </a:p>
                      </a:txBody>
                      <a:tcPr>
                        <a:lnL w="12700" cap="flat" cmpd="sng" algn="ctr">
                          <a:solidFill>
                            <a:srgbClr val="FFFFFF"/>
                          </a:solidFill>
                          <a:prstDash val="solid"/>
                          <a:round/>
                          <a:headEnd type="none" w="sm" len="sm"/>
                          <a:tailEnd type="none" w="sm" len="sm"/>
                        </a:ln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B w="12700" cap="flat" cmpd="sng">
                          <a:solidFill>
                            <a:srgbClr val="FFFFFF"/>
                          </a:solidFill>
                          <a:prstDash val="solid"/>
                          <a:round/>
                          <a:headEnd type="none" w="sm" len="sm"/>
                          <a:tailEnd type="none" w="sm" len="sm"/>
                        </a:lnB>
                        <a:solidFill>
                          <a:srgbClr val="FFFFFF"/>
                        </a:solidFill>
                      </a:tcPr>
                    </a:tc>
                    <a:tc hMerge="1">
                      <a:txBody>
                        <a:bodyPr/>
                        <a:lstStyle/>
                        <a:p>
                          <a:endParaRPr lang="en-GB"/>
                        </a:p>
                      </a:txBody>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12601910"/>
                  </p:ext>
                </p:extLst>
              </p:nvPr>
            </p:nvGraphicFramePr>
            <p:xfrm>
              <a:off x="698045" y="2408909"/>
              <a:ext cx="7747908" cy="198709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func>
                                <m:funcPr>
                                  <m:ctrlPr>
                                    <a:rPr lang="en-GB" sz="1600" b="0" i="1" u="none" strike="noStrike" smtClean="0">
                                      <a:solidFill>
                                        <a:srgbClr val="000000"/>
                                      </a:solidFill>
                                      <a:effectLst/>
                                      <a:latin typeface="Cambria Math" panose="02040503050406030204" pitchFamily="18" charset="0"/>
                                    </a:rPr>
                                  </m:ctrlPr>
                                </m:funcPr>
                                <m:fName>
                                  <m:r>
                                    <m:rPr>
                                      <m:sty m:val="p"/>
                                    </m:rPr>
                                    <a:rPr lang="en-GB" sz="1600" b="0" i="0" u="none" strike="noStrike" smtClean="0">
                                      <a:solidFill>
                                        <a:srgbClr val="000000"/>
                                      </a:solidFill>
                                      <a:effectLst/>
                                      <a:latin typeface="Cambria Math" panose="02040503050406030204" pitchFamily="18" charset="0"/>
                                    </a:rPr>
                                    <m:t>cos</m:t>
                                  </m:r>
                                </m:fName>
                                <m:e>
                                  <m:r>
                                    <a:rPr lang="en-GB" sz="1600" b="0" i="1" u="none" strike="noStrike" smtClean="0">
                                      <a:solidFill>
                                        <a:srgbClr val="000000"/>
                                      </a:solidFill>
                                      <a:effectLst/>
                                      <a:latin typeface="Cambria Math" panose="02040503050406030204" pitchFamily="18" charset="0"/>
                                    </a:rPr>
                                    <m:t>𝐴</m:t>
                                  </m:r>
                                </m:e>
                              </m:func>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𝑏</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𝑐</m:t>
                                  </m:r>
                                </m:e>
                                <m:sup>
                                  <m:r>
                                    <a:rPr lang="en-GB" sz="1600" b="0" i="1" u="none" strike="noStrike" smtClean="0">
                                      <a:solidFill>
                                        <a:srgbClr val="000000"/>
                                      </a:solidFill>
                                      <a:effectLst/>
                                      <a:latin typeface="Cambria Math" panose="02040503050406030204" pitchFamily="18" charset="0"/>
                                    </a:rPr>
                                    <m:t>2</m:t>
                                  </m:r>
                                </m:sup>
                              </m:sSup>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𝑏𝑐</m:t>
                              </m:r>
                              <m:r>
                                <a:rPr lang="en-GB" sz="1600" b="0" i="1" u="none" strike="noStrike" smtClean="0">
                                  <a:solidFill>
                                    <a:srgbClr val="000000"/>
                                  </a:solidFill>
                                  <a:effectLst/>
                                  <a:latin typeface="Cambria Math" panose="02040503050406030204" pitchFamily="18" charset="0"/>
                                </a:rPr>
                                <m:t>−</m:t>
                              </m:r>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𝑎</m:t>
                                  </m:r>
                                </m:e>
                                <m:sup>
                                  <m:r>
                                    <a:rPr lang="en-GB" sz="1600" b="0" i="1" u="none" strike="noStrike" smtClean="0">
                                      <a:solidFill>
                                        <a:srgbClr val="000000"/>
                                      </a:solidFill>
                                      <a:effectLst/>
                                      <a:latin typeface="Cambria Math" panose="02040503050406030204" pitchFamily="18" charset="0"/>
                                    </a:rPr>
                                    <m:t>2</m:t>
                                  </m:r>
                                </m:sup>
                              </m:sSup>
                            </m:oMath>
                          </a14:m>
                          <a:br>
                            <a:rPr lang="en-GB" dirty="0">
                              <a:effectLst/>
                            </a:rPr>
                          </a:br>
                          <a:endParaRPr lang="en-GB" dirty="0">
                            <a:effectLst/>
                          </a:endParaRPr>
                        </a:p>
                        <a:p>
                          <a:pPr rtl="0" fontAlgn="t">
                            <a:spcBef>
                              <a:spcPts val="0"/>
                            </a:spcBef>
                            <a:spcAft>
                              <a:spcPts val="0"/>
                            </a:spcAft>
                          </a:pPr>
                          <a:r>
                            <a:rPr lang="en-US" sz="1400" b="0" i="0" u="none" strike="noStrike" cap="none" dirty="0">
                              <a:solidFill>
                                <a:schemeClr val="tx1"/>
                              </a:solidFill>
                              <a:effectLst/>
                              <a:latin typeface="Nunito Sans" pitchFamily="2" charset="0"/>
                              <a:ea typeface="+mn-ea"/>
                              <a:cs typeface="+mn-cs"/>
                              <a:sym typeface="Arial"/>
                            </a:rPr>
                            <a:t>Student has used incorrect inverse for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2</m:t>
                              </m:r>
                              <m:r>
                                <a:rPr lang="en-GB" sz="1400" b="0" i="1" u="none" strike="noStrike" cap="none" smtClean="0">
                                  <a:solidFill>
                                    <a:schemeClr val="tx1"/>
                                  </a:solidFill>
                                  <a:effectLst/>
                                  <a:latin typeface="Cambria Math" panose="02040503050406030204" pitchFamily="18" charset="0"/>
                                  <a:ea typeface="+mn-ea"/>
                                  <a:cs typeface="+mn-cs"/>
                                  <a:sym typeface="Arial"/>
                                </a:rPr>
                                <m:t>𝑏𝑐</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func>
                                <m:funcPr>
                                  <m:ctrlPr>
                                    <a:rPr lang="en-GB" sz="1400" b="0" i="1" u="none" strike="noStrike" smtClean="0">
                                      <a:solidFill>
                                        <a:srgbClr val="000000"/>
                                      </a:solidFill>
                                      <a:effectLst/>
                                      <a:latin typeface="Cambria Math" panose="02040503050406030204" pitchFamily="18" charset="0"/>
                                    </a:rPr>
                                  </m:ctrlPr>
                                </m:funcPr>
                                <m:fName>
                                  <m:r>
                                    <m:rPr>
                                      <m:sty m:val="p"/>
                                    </m:rPr>
                                    <a:rPr lang="en-GB" sz="1400" b="0" i="0" u="none" strike="noStrike" smtClean="0">
                                      <a:solidFill>
                                        <a:srgbClr val="000000"/>
                                      </a:solidFill>
                                      <a:effectLst/>
                                      <a:latin typeface="Cambria Math" panose="02040503050406030204" pitchFamily="18" charset="0"/>
                                    </a:rPr>
                                    <m:t>cos</m:t>
                                  </m:r>
                                </m:fName>
                                <m:e>
                                  <m:r>
                                    <a:rPr lang="en-GB" sz="1400" b="0" i="1" u="none" strike="noStrike" smtClean="0">
                                      <a:solidFill>
                                        <a:srgbClr val="000000"/>
                                      </a:solidFill>
                                      <a:effectLst/>
                                      <a:latin typeface="Cambria Math" panose="02040503050406030204" pitchFamily="18" charset="0"/>
                                    </a:rPr>
                                    <m:t>𝐴</m:t>
                                  </m:r>
                                </m:e>
                              </m:func>
                              <m:r>
                                <a:rPr lang="en-GB" sz="1400" b="0" i="1" u="none" strike="noStrike" smtClean="0">
                                  <a:solidFill>
                                    <a:srgbClr val="000000"/>
                                  </a:solidFill>
                                  <a:effectLst/>
                                  <a:latin typeface="Cambria Math" panose="02040503050406030204" pitchFamily="18" charset="0"/>
                                </a:rPr>
                                <m:t>=2</m:t>
                              </m:r>
                              <m:r>
                                <a:rPr lang="en-GB" sz="1400" b="0" i="1" u="none" strike="noStrike" smtClean="0">
                                  <a:solidFill>
                                    <a:srgbClr val="000000"/>
                                  </a:solidFill>
                                  <a:effectLst/>
                                  <a:latin typeface="Cambria Math" panose="02040503050406030204" pitchFamily="18" charset="0"/>
                                </a:rPr>
                                <m:t>𝑏𝑐</m:t>
                              </m:r>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𝑏</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𝑐</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𝑎</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has used incorrect inverse for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2</m:t>
                              </m:r>
                              <m:r>
                                <a:rPr lang="en-GB" sz="1400" b="0" i="1" u="none" strike="noStrike" cap="none" smtClean="0">
                                  <a:solidFill>
                                    <a:schemeClr val="tx1"/>
                                  </a:solidFill>
                                  <a:effectLst/>
                                  <a:latin typeface="Cambria Math" panose="02040503050406030204" pitchFamily="18" charset="0"/>
                                  <a:ea typeface="+mn-ea"/>
                                  <a:cs typeface="+mn-cs"/>
                                  <a:sym typeface="Arial"/>
                                </a:rPr>
                                <m:t>𝑏𝑐</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C) </a:t>
                          </a:r>
                          <a14:m>
                            <m:oMath xmlns:m="http://schemas.openxmlformats.org/officeDocument/2006/math">
                              <m:func>
                                <m:funcPr>
                                  <m:ctrlPr>
                                    <a:rPr lang="en-GB" sz="1400" b="0" i="1" u="none" strike="noStrike" smtClean="0">
                                      <a:solidFill>
                                        <a:srgbClr val="000000"/>
                                      </a:solidFill>
                                      <a:effectLst/>
                                      <a:latin typeface="Cambria Math" panose="02040503050406030204" pitchFamily="18" charset="0"/>
                                    </a:rPr>
                                  </m:ctrlPr>
                                </m:funcPr>
                                <m:fName>
                                  <m:r>
                                    <m:rPr>
                                      <m:sty m:val="p"/>
                                    </m:rPr>
                                    <a:rPr lang="en-GB" sz="1400" b="0" i="0" u="none" strike="noStrike" smtClean="0">
                                      <a:solidFill>
                                        <a:srgbClr val="000000"/>
                                      </a:solidFill>
                                      <a:effectLst/>
                                      <a:latin typeface="Cambria Math" panose="02040503050406030204" pitchFamily="18" charset="0"/>
                                    </a:rPr>
                                    <m:t>cos</m:t>
                                  </m:r>
                                </m:fName>
                                <m:e>
                                  <m:r>
                                    <a:rPr lang="en-GB" sz="1400" b="0" i="1" u="none" strike="noStrike" smtClean="0">
                                      <a:solidFill>
                                        <a:srgbClr val="000000"/>
                                      </a:solidFill>
                                      <a:effectLst/>
                                      <a:latin typeface="Cambria Math" panose="02040503050406030204" pitchFamily="18" charset="0"/>
                                    </a:rPr>
                                    <m:t>𝐴</m:t>
                                  </m:r>
                                </m:e>
                              </m:func>
                              <m:r>
                                <a:rPr lang="en-GB" sz="1400" b="0" i="1" u="none" strike="noStrike" smtClean="0">
                                  <a:solidFill>
                                    <a:srgbClr val="000000"/>
                                  </a:solidFill>
                                  <a:effectLst/>
                                  <a:latin typeface="Cambria Math" panose="02040503050406030204" pitchFamily="18" charset="0"/>
                                </a:rPr>
                                <m:t>=</m:t>
                              </m:r>
                              <m:f>
                                <m:fPr>
                                  <m:ctrlPr>
                                    <a:rPr lang="en-GB" sz="1400" b="0" i="1" u="none" strike="noStrike" smtClean="0">
                                      <a:solidFill>
                                        <a:srgbClr val="000000"/>
                                      </a:solidFill>
                                      <a:effectLst/>
                                      <a:latin typeface="Cambria Math" panose="02040503050406030204" pitchFamily="18" charset="0"/>
                                    </a:rPr>
                                  </m:ctrlPr>
                                </m:fPr>
                                <m:num>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𝑎</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𝑏</m:t>
                                      </m:r>
                                    </m:e>
                                    <m:sup>
                                      <m:r>
                                        <a:rPr lang="en-GB" sz="1400" b="0" i="1" u="none" strike="noStrike" smtClean="0">
                                          <a:solidFill>
                                            <a:srgbClr val="000000"/>
                                          </a:solidFill>
                                          <a:effectLst/>
                                          <a:latin typeface="Cambria Math" panose="02040503050406030204" pitchFamily="18" charset="0"/>
                                        </a:rPr>
                                        <m:t>2</m:t>
                                      </m:r>
                                    </m:sup>
                                  </m:sSup>
                                  <m:r>
                                    <a:rPr lang="en-GB" sz="1400" b="0" i="1" u="none" strike="noStrike" smtClean="0">
                                      <a:solidFill>
                                        <a:srgbClr val="000000"/>
                                      </a:solidFill>
                                      <a:effectLst/>
                                      <a:latin typeface="Cambria Math" panose="02040503050406030204" pitchFamily="18" charset="0"/>
                                    </a:rPr>
                                    <m:t>−</m:t>
                                  </m:r>
                                  <m:sSup>
                                    <m:sSupPr>
                                      <m:ctrlPr>
                                        <a:rPr lang="en-GB" sz="1400" b="0" i="1" u="none" strike="noStrike" smtClean="0">
                                          <a:solidFill>
                                            <a:srgbClr val="000000"/>
                                          </a:solidFill>
                                          <a:effectLst/>
                                          <a:latin typeface="Cambria Math" panose="02040503050406030204" pitchFamily="18" charset="0"/>
                                        </a:rPr>
                                      </m:ctrlPr>
                                    </m:sSupPr>
                                    <m:e>
                                      <m:r>
                                        <a:rPr lang="en-GB" sz="1400" b="0" i="1" u="none" strike="noStrike" smtClean="0">
                                          <a:solidFill>
                                            <a:srgbClr val="000000"/>
                                          </a:solidFill>
                                          <a:effectLst/>
                                          <a:latin typeface="Cambria Math" panose="02040503050406030204" pitchFamily="18" charset="0"/>
                                        </a:rPr>
                                        <m:t>𝑐</m:t>
                                      </m:r>
                                    </m:e>
                                    <m:sup>
                                      <m:r>
                                        <a:rPr lang="en-GB" sz="1400" b="0" i="1" u="none" strike="noStrike" smtClean="0">
                                          <a:solidFill>
                                            <a:srgbClr val="000000"/>
                                          </a:solidFill>
                                          <a:effectLst/>
                                          <a:latin typeface="Cambria Math" panose="02040503050406030204" pitchFamily="18" charset="0"/>
                                        </a:rPr>
                                        <m:t>2</m:t>
                                      </m:r>
                                    </m:sup>
                                  </m:sSup>
                                </m:num>
                                <m:den>
                                  <m:r>
                                    <a:rPr lang="en-GB" sz="1400" b="0" i="1" u="none" strike="noStrike" smtClean="0">
                                      <a:solidFill>
                                        <a:srgbClr val="000000"/>
                                      </a:solidFill>
                                      <a:effectLst/>
                                      <a:latin typeface="Cambria Math" panose="02040503050406030204" pitchFamily="18" charset="0"/>
                                    </a:rPr>
                                    <m:t>2</m:t>
                                  </m:r>
                                  <m:r>
                                    <a:rPr lang="en-GB" sz="1400" b="0" i="1" u="none" strike="noStrike" smtClean="0">
                                      <a:solidFill>
                                        <a:srgbClr val="000000"/>
                                      </a:solidFill>
                                      <a:effectLst/>
                                      <a:latin typeface="Cambria Math" panose="02040503050406030204" pitchFamily="18" charset="0"/>
                                    </a:rPr>
                                    <m:t>𝑏𝑐</m:t>
                                  </m:r>
                                </m:den>
                              </m:f>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should have divided by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−2</m:t>
                              </m:r>
                              <m:r>
                                <a:rPr lang="en-GB" sz="1400" b="0" i="1" u="none" strike="noStrike" cap="none" smtClean="0">
                                  <a:solidFill>
                                    <a:schemeClr val="tx1"/>
                                  </a:solidFill>
                                  <a:effectLst/>
                                  <a:latin typeface="Cambria Math" panose="02040503050406030204" pitchFamily="18" charset="0"/>
                                  <a:ea typeface="+mn-ea"/>
                                  <a:cs typeface="+mn-cs"/>
                                  <a:sym typeface="Arial"/>
                                </a:rPr>
                                <m:t>𝑏𝑐</m:t>
                              </m:r>
                            </m:oMath>
                          </a14:m>
                          <a:endParaRPr lang="en-GB"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B050"/>
                              </a:solidFill>
                              <a:effectLst/>
                              <a:latin typeface="Nunito" pitchFamily="2" charset="0"/>
                            </a:rPr>
                            <a:t>D) </a:t>
                          </a:r>
                          <a14:m>
                            <m:oMath xmlns:m="http://schemas.openxmlformats.org/officeDocument/2006/math">
                              <m:func>
                                <m:funcPr>
                                  <m:ctrlPr>
                                    <a:rPr lang="en-GB" sz="1600" b="0" i="1" u="none" strike="noStrike" smtClean="0">
                                      <a:solidFill>
                                        <a:srgbClr val="00B050"/>
                                      </a:solidFill>
                                      <a:effectLst/>
                                      <a:latin typeface="Cambria Math" panose="02040503050406030204" pitchFamily="18" charset="0"/>
                                    </a:rPr>
                                  </m:ctrlPr>
                                </m:funcPr>
                                <m:fName>
                                  <m:r>
                                    <m:rPr>
                                      <m:sty m:val="p"/>
                                    </m:rPr>
                                    <a:rPr lang="en-GB" sz="1600" b="0" i="0" u="none" strike="noStrike" smtClean="0">
                                      <a:solidFill>
                                        <a:srgbClr val="00B050"/>
                                      </a:solidFill>
                                      <a:effectLst/>
                                      <a:latin typeface="Cambria Math" panose="02040503050406030204" pitchFamily="18" charset="0"/>
                                    </a:rPr>
                                    <m:t>cos</m:t>
                                  </m:r>
                                </m:fName>
                                <m:e>
                                  <m:r>
                                    <a:rPr lang="en-GB" sz="1600" b="0" i="1" u="none" strike="noStrike" smtClean="0">
                                      <a:solidFill>
                                        <a:srgbClr val="00B050"/>
                                      </a:solidFill>
                                      <a:effectLst/>
                                      <a:latin typeface="Cambria Math" panose="02040503050406030204" pitchFamily="18" charset="0"/>
                                    </a:rPr>
                                    <m:t>𝐴</m:t>
                                  </m:r>
                                </m:e>
                              </m:func>
                              <m:r>
                                <a:rPr lang="en-GB" sz="1600" b="0" i="1" u="none" strike="noStrike" smtClean="0">
                                  <a:solidFill>
                                    <a:srgbClr val="00B050"/>
                                  </a:solidFill>
                                  <a:effectLst/>
                                  <a:latin typeface="Cambria Math" panose="02040503050406030204" pitchFamily="18" charset="0"/>
                                </a:rPr>
                                <m:t>=</m:t>
                              </m:r>
                              <m:f>
                                <m:fPr>
                                  <m:ctrlPr>
                                    <a:rPr lang="en-GB" sz="1600" b="0" i="1" u="none" strike="noStrike" smtClean="0">
                                      <a:solidFill>
                                        <a:srgbClr val="00B050"/>
                                      </a:solidFill>
                                      <a:effectLst/>
                                      <a:latin typeface="Cambria Math" panose="02040503050406030204" pitchFamily="18" charset="0"/>
                                    </a:rPr>
                                  </m:ctrlPr>
                                </m:fPr>
                                <m:num>
                                  <m:sSup>
                                    <m:sSupPr>
                                      <m:ctrlPr>
                                        <a:rPr lang="en-GB" sz="1600" b="0" i="1" u="none" strike="noStrike" smtClean="0">
                                          <a:solidFill>
                                            <a:srgbClr val="00B050"/>
                                          </a:solidFill>
                                          <a:effectLst/>
                                          <a:latin typeface="Cambria Math" panose="02040503050406030204" pitchFamily="18" charset="0"/>
                                        </a:rPr>
                                      </m:ctrlPr>
                                    </m:sSupPr>
                                    <m:e>
                                      <m:r>
                                        <a:rPr lang="en-GB" sz="1600" b="0" i="1" u="none" strike="noStrike" smtClean="0">
                                          <a:solidFill>
                                            <a:srgbClr val="00B050"/>
                                          </a:solidFill>
                                          <a:effectLst/>
                                          <a:latin typeface="Cambria Math" panose="02040503050406030204" pitchFamily="18" charset="0"/>
                                        </a:rPr>
                                        <m:t>𝑏</m:t>
                                      </m:r>
                                    </m:e>
                                    <m:sup>
                                      <m:r>
                                        <a:rPr lang="en-GB" sz="1600" b="0" i="1" u="none" strike="noStrike" smtClean="0">
                                          <a:solidFill>
                                            <a:srgbClr val="00B050"/>
                                          </a:solidFill>
                                          <a:effectLst/>
                                          <a:latin typeface="Cambria Math" panose="02040503050406030204" pitchFamily="18" charset="0"/>
                                        </a:rPr>
                                        <m:t>2</m:t>
                                      </m:r>
                                    </m:sup>
                                  </m:sSup>
                                  <m:r>
                                    <a:rPr lang="en-GB" sz="1600" b="0" i="1" u="none" strike="noStrike" smtClean="0">
                                      <a:solidFill>
                                        <a:srgbClr val="00B050"/>
                                      </a:solidFill>
                                      <a:effectLst/>
                                      <a:latin typeface="Cambria Math" panose="02040503050406030204" pitchFamily="18" charset="0"/>
                                    </a:rPr>
                                    <m:t>+</m:t>
                                  </m:r>
                                  <m:sSup>
                                    <m:sSupPr>
                                      <m:ctrlPr>
                                        <a:rPr lang="en-GB" sz="1600" b="0" i="1" u="none" strike="noStrike" smtClean="0">
                                          <a:solidFill>
                                            <a:srgbClr val="00B050"/>
                                          </a:solidFill>
                                          <a:effectLst/>
                                          <a:latin typeface="Cambria Math" panose="02040503050406030204" pitchFamily="18" charset="0"/>
                                        </a:rPr>
                                      </m:ctrlPr>
                                    </m:sSupPr>
                                    <m:e>
                                      <m:r>
                                        <a:rPr lang="en-GB" sz="1600" b="0" i="1" u="none" strike="noStrike" smtClean="0">
                                          <a:solidFill>
                                            <a:srgbClr val="00B050"/>
                                          </a:solidFill>
                                          <a:effectLst/>
                                          <a:latin typeface="Cambria Math" panose="02040503050406030204" pitchFamily="18" charset="0"/>
                                        </a:rPr>
                                        <m:t>𝑐</m:t>
                                      </m:r>
                                    </m:e>
                                    <m:sup>
                                      <m:r>
                                        <a:rPr lang="en-GB" sz="1600" b="0" i="1" u="none" strike="noStrike" smtClean="0">
                                          <a:solidFill>
                                            <a:srgbClr val="00B050"/>
                                          </a:solidFill>
                                          <a:effectLst/>
                                          <a:latin typeface="Cambria Math" panose="02040503050406030204" pitchFamily="18" charset="0"/>
                                        </a:rPr>
                                        <m:t>2</m:t>
                                      </m:r>
                                    </m:sup>
                                  </m:sSup>
                                  <m:r>
                                    <a:rPr lang="en-GB" sz="1600" b="0" i="1" u="none" strike="noStrike" smtClean="0">
                                      <a:solidFill>
                                        <a:srgbClr val="00B050"/>
                                      </a:solidFill>
                                      <a:effectLst/>
                                      <a:latin typeface="Cambria Math" panose="02040503050406030204" pitchFamily="18" charset="0"/>
                                    </a:rPr>
                                    <m:t>−</m:t>
                                  </m:r>
                                  <m:sSup>
                                    <m:sSupPr>
                                      <m:ctrlPr>
                                        <a:rPr lang="en-GB" sz="1600" b="0" i="1" u="none" strike="noStrike" smtClean="0">
                                          <a:solidFill>
                                            <a:srgbClr val="00B050"/>
                                          </a:solidFill>
                                          <a:effectLst/>
                                          <a:latin typeface="Cambria Math" panose="02040503050406030204" pitchFamily="18" charset="0"/>
                                        </a:rPr>
                                      </m:ctrlPr>
                                    </m:sSupPr>
                                    <m:e>
                                      <m:r>
                                        <a:rPr lang="en-GB" sz="1600" b="0" i="1" u="none" strike="noStrike" smtClean="0">
                                          <a:solidFill>
                                            <a:srgbClr val="00B050"/>
                                          </a:solidFill>
                                          <a:effectLst/>
                                          <a:latin typeface="Cambria Math" panose="02040503050406030204" pitchFamily="18" charset="0"/>
                                        </a:rPr>
                                        <m:t>𝑎</m:t>
                                      </m:r>
                                    </m:e>
                                    <m:sup>
                                      <m:r>
                                        <a:rPr lang="en-GB" sz="1600" b="0" i="1" u="none" strike="noStrike" smtClean="0">
                                          <a:solidFill>
                                            <a:srgbClr val="00B050"/>
                                          </a:solidFill>
                                          <a:effectLst/>
                                          <a:latin typeface="Cambria Math" panose="02040503050406030204" pitchFamily="18" charset="0"/>
                                        </a:rPr>
                                        <m:t>2</m:t>
                                      </m:r>
                                    </m:sup>
                                  </m:sSup>
                                </m:num>
                                <m:den>
                                  <m:r>
                                    <a:rPr lang="en-GB" sz="1600" b="0" i="1" u="none" strike="noStrike" smtClean="0">
                                      <a:solidFill>
                                        <a:srgbClr val="00B050"/>
                                      </a:solidFill>
                                      <a:effectLst/>
                                      <a:latin typeface="Cambria Math" panose="02040503050406030204" pitchFamily="18" charset="0"/>
                                    </a:rPr>
                                    <m:t>2</m:t>
                                  </m:r>
                                  <m:r>
                                    <a:rPr lang="en-GB" sz="1600" b="0" i="1" u="none" strike="noStrike" smtClean="0">
                                      <a:solidFill>
                                        <a:srgbClr val="00B050"/>
                                      </a:solidFill>
                                      <a:effectLst/>
                                      <a:latin typeface="Cambria Math" panose="02040503050406030204" pitchFamily="18" charset="0"/>
                                    </a:rPr>
                                    <m:t>𝑏𝑐</m:t>
                                  </m:r>
                                </m:den>
                              </m:f>
                            </m:oMath>
                          </a14:m>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sz="14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112601910"/>
                  </p:ext>
                </p:extLst>
              </p:nvPr>
            </p:nvGraphicFramePr>
            <p:xfrm>
              <a:off x="698045" y="2408909"/>
              <a:ext cx="7747908" cy="198709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685" r="-100157" b="-124658"/>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685" r="-157" b="-124658"/>
                          </a:stretch>
                        </a:blipFill>
                      </a:tcPr>
                    </a:tc>
                    <a:extLst>
                      <a:ext uri="{0D108BD9-81ED-4DB2-BD59-A6C34878D82A}">
                        <a16:rowId xmlns:a16="http://schemas.microsoft.com/office/drawing/2014/main" val="3841916587"/>
                      </a:ext>
                    </a:extLst>
                  </a:tr>
                  <a:tr h="109982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81215" r="-100157" b="-552"/>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81215" r="-157" b="-552"/>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22209309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US" sz="1600" b="0" u="none" strike="noStrike" cap="none" dirty="0">
                              <a:solidFill>
                                <a:schemeClr val="dk1"/>
                              </a:solidFill>
                              <a:latin typeface="Nunito Sans"/>
                              <a:ea typeface="Nunito Sans"/>
                              <a:cs typeface="Nunito Sans"/>
                              <a:sym typeface="Nunito Sans"/>
                            </a:rPr>
                            <a:t>20)   Make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Times New Roman" panose="02020603050405020304" pitchFamily="18" charset="0"/>
                                  <a:sym typeface="Nunito Sans"/>
                                </a:rPr>
                                <m:t>𝑥</m:t>
                              </m:r>
                            </m:oMath>
                          </a14:m>
                          <a:r>
                            <a:rPr lang="en-US" sz="1600" b="0" u="none" strike="noStrike" cap="none" dirty="0">
                              <a:solidFill>
                                <a:schemeClr val="dk1"/>
                              </a:solidFill>
                              <a:latin typeface="Nunito Sans"/>
                              <a:ea typeface="Nunito Sans"/>
                              <a:cs typeface="Nunito Sans"/>
                              <a:sym typeface="Nunito Sans"/>
                            </a:rPr>
                            <a:t> the subject of the formula:</a:t>
                          </a: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US" sz="12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i="1"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𝑦</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m:t>
                              </m:r>
                              <m:sSup>
                                <m:sSupPr>
                                  <m:ctrlPr>
                                    <a:rPr lang="en-GB" sz="2300" b="0" i="1" u="none" strike="noStrike" cap="none" smtClean="0">
                                      <a:solidFill>
                                        <a:schemeClr val="dk1"/>
                                      </a:solidFill>
                                      <a:latin typeface="Cambria Math" panose="02040503050406030204" pitchFamily="18" charset="0"/>
                                      <a:ea typeface="Times New Roman"/>
                                      <a:cs typeface="Times New Roman"/>
                                      <a:sym typeface="Times New Roman"/>
                                    </a:rPr>
                                  </m:ctrlPr>
                                </m:sSupPr>
                                <m:e>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e>
                                <m:sup>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2</m:t>
                                  </m:r>
                                </m:sup>
                              </m:sSup>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+2</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𝑥</m:t>
                              </m:r>
                              <m:r>
                                <a:rPr lang="en-GB" sz="2300" b="0" i="1" u="none" strike="noStrike" cap="none" smtClean="0">
                                  <a:solidFill>
                                    <a:schemeClr val="dk1"/>
                                  </a:solidFill>
                                  <a:latin typeface="Cambria Math" panose="02040503050406030204" pitchFamily="18" charset="0"/>
                                  <a:ea typeface="Times New Roman"/>
                                  <a:cs typeface="Times New Roman"/>
                                  <a:sym typeface="Times New Roman"/>
                                </a:rPr>
                                <m:t>+1</m:t>
                              </m:r>
                            </m:oMath>
                          </a14:m>
                          <a:endParaRPr sz="2300" i="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nvGraphicFramePr>
            <p:xfrm>
              <a:off x="130962" y="966729"/>
              <a:ext cx="8882075" cy="373590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346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452" r="-114076" b="-178733"/>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38953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4161713843"/>
                  </p:ext>
                </p:extLst>
              </p:nvPr>
            </p:nvGraphicFramePr>
            <p:xfrm>
              <a:off x="698045" y="1908579"/>
              <a:ext cx="7747908" cy="259867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400" b="0" i="0" u="none" strike="noStrike" dirty="0">
                              <a:solidFill>
                                <a:srgbClr val="00B050"/>
                              </a:solidFill>
                              <a:effectLst/>
                              <a:latin typeface="Nunito" pitchFamily="2" charset="0"/>
                            </a:rPr>
                            <a:t>A) </a:t>
                          </a:r>
                          <a14:m>
                            <m:oMath xmlns:m="http://schemas.openxmlformats.org/officeDocument/2006/math">
                              <m:r>
                                <a:rPr lang="en-GB" sz="1400" b="0" i="1" u="none" strike="noStrike" smtClean="0">
                                  <a:solidFill>
                                    <a:srgbClr val="00B050"/>
                                  </a:solidFill>
                                  <a:effectLst/>
                                  <a:latin typeface="Cambria Math" panose="02040503050406030204" pitchFamily="18" charset="0"/>
                                </a:rPr>
                                <m:t>𝑥</m:t>
                              </m:r>
                              <m:r>
                                <a:rPr lang="en-GB" sz="1400" b="0" i="1" u="none" strike="noStrike" smtClean="0">
                                  <a:solidFill>
                                    <a:srgbClr val="00B050"/>
                                  </a:solidFill>
                                  <a:effectLst/>
                                  <a:latin typeface="Cambria Math" panose="02040503050406030204" pitchFamily="18" charset="0"/>
                                </a:rPr>
                                <m:t>=±</m:t>
                              </m:r>
                              <m:rad>
                                <m:radPr>
                                  <m:degHide m:val="on"/>
                                  <m:ctrlPr>
                                    <a:rPr lang="en-GB" sz="1400" b="0" i="1" u="none" strike="noStrike" smtClean="0">
                                      <a:solidFill>
                                        <a:srgbClr val="00B050"/>
                                      </a:solidFill>
                                      <a:effectLst/>
                                      <a:latin typeface="Cambria Math" panose="02040503050406030204" pitchFamily="18" charset="0"/>
                                    </a:rPr>
                                  </m:ctrlPr>
                                </m:radPr>
                                <m:deg/>
                                <m:e>
                                  <m:r>
                                    <a:rPr lang="en-GB" sz="1400" b="0" i="1" u="none" strike="noStrike" smtClean="0">
                                      <a:solidFill>
                                        <a:srgbClr val="00B050"/>
                                      </a:solidFill>
                                      <a:effectLst/>
                                      <a:latin typeface="Cambria Math" panose="02040503050406030204" pitchFamily="18" charset="0"/>
                                    </a:rPr>
                                    <m:t>𝑦</m:t>
                                  </m:r>
                                  <m:r>
                                    <a:rPr lang="en-GB" sz="1400" b="0" i="1" u="none" strike="noStrike" smtClean="0">
                                      <a:solidFill>
                                        <a:srgbClr val="00B050"/>
                                      </a:solidFill>
                                      <a:effectLst/>
                                      <a:latin typeface="Cambria Math" panose="02040503050406030204" pitchFamily="18" charset="0"/>
                                    </a:rPr>
                                    <m:t>−1</m:t>
                                  </m:r>
                                </m:e>
                              </m:rad>
                            </m:oMath>
                          </a14:m>
                          <a:endParaRPr lang="en-GB" sz="1400" i="0" dirty="0">
                            <a:solidFill>
                              <a:srgbClr val="00B050"/>
                            </a:solidFill>
                            <a:effectLst/>
                          </a:endParaRPr>
                        </a:p>
                        <a:p>
                          <a:pPr fontAlgn="t"/>
                          <a:endParaRPr lang="en-GB" sz="140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050"/>
                              </a:solidFill>
                              <a:effectLst/>
                              <a:latin typeface="Nunito Sans" pitchFamily="2" charset="0"/>
                              <a:ea typeface="+mn-ea"/>
                              <a:cs typeface="+mn-cs"/>
                              <a:sym typeface="Arial"/>
                            </a:rPr>
                            <a:t>Correct answer</a:t>
                          </a:r>
                          <a:endParaRPr lang="en-GB" sz="1400" i="0" dirty="0">
                            <a:solidFill>
                              <a:srgbClr val="00B050"/>
                            </a:solidFill>
                            <a:effectLst/>
                            <a:latin typeface="Nunito Sans" pitchFamily="2" charset="0"/>
                          </a:endParaRPr>
                        </a:p>
                        <a:p>
                          <a:pPr fontAlgn="t"/>
                          <a:endParaRPr lang="en-GB" sz="14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𝑦</m:t>
                                  </m:r>
                                  <m:r>
                                    <a:rPr lang="en-GB" sz="1600" b="0" i="1" u="none" strike="noStrike" smtClean="0">
                                      <a:solidFill>
                                        <a:srgbClr val="000000"/>
                                      </a:solidFill>
                                      <a:effectLst/>
                                      <a:latin typeface="Cambria Math" panose="02040503050406030204" pitchFamily="18" charset="0"/>
                                    </a:rPr>
                                    <m:t>+1</m:t>
                                  </m:r>
                                </m:e>
                              </m:rad>
                            </m:oMath>
                          </a14:m>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used incorrect inverse for the +1</a:t>
                          </a:r>
                          <a:endParaRPr lang="en-GB" sz="1400" i="0"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i="0" dirty="0">
                            <a:effectLst/>
                          </a:endParaRPr>
                        </a:p>
                        <a:p>
                          <a:pPr rtl="0" fontAlgn="t">
                            <a:spcBef>
                              <a:spcPts val="0"/>
                            </a:spcBef>
                            <a:spcAft>
                              <a:spcPts val="0"/>
                            </a:spcAft>
                          </a:pPr>
                          <a:endParaRPr lang="en-GB" sz="16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400" b="0" i="0" u="none" strike="noStrike" dirty="0">
                              <a:solidFill>
                                <a:srgbClr val="000000"/>
                              </a:solidFill>
                              <a:effectLst/>
                              <a:latin typeface="Nunito" pitchFamily="2" charset="0"/>
                            </a:rPr>
                            <a:t>C) </a:t>
                          </a:r>
                          <a14:m>
                            <m:oMath xmlns:m="http://schemas.openxmlformats.org/officeDocument/2006/math">
                              <m:r>
                                <a:rPr lang="en-GB" sz="1400" b="0" i="1" u="none" strike="noStrike" smtClean="0">
                                  <a:solidFill>
                                    <a:srgbClr val="000000"/>
                                  </a:solidFill>
                                  <a:effectLst/>
                                  <a:latin typeface="Cambria Math" panose="02040503050406030204" pitchFamily="18" charset="0"/>
                                </a:rPr>
                                <m:t>𝑥</m:t>
                              </m:r>
                              <m:r>
                                <a:rPr lang="en-GB" sz="1400" b="0" i="1" u="none" strike="noStrike" smtClean="0">
                                  <a:solidFill>
                                    <a:srgbClr val="000000"/>
                                  </a:solidFill>
                                  <a:effectLst/>
                                  <a:latin typeface="Cambria Math" panose="02040503050406030204" pitchFamily="18" charset="0"/>
                                </a:rPr>
                                <m:t>=±</m:t>
                              </m:r>
                              <m:rad>
                                <m:radPr>
                                  <m:degHide m:val="on"/>
                                  <m:ctrlPr>
                                    <a:rPr lang="en-GB" sz="1400" b="0" i="1" u="none" strike="noStrike" smtClean="0">
                                      <a:solidFill>
                                        <a:srgbClr val="000000"/>
                                      </a:solidFill>
                                      <a:effectLst/>
                                      <a:latin typeface="Cambria Math" panose="02040503050406030204" pitchFamily="18" charset="0"/>
                                    </a:rPr>
                                  </m:ctrlPr>
                                </m:radPr>
                                <m:deg/>
                                <m:e>
                                  <m:r>
                                    <a:rPr lang="en-GB" sz="1400" b="0" i="1" u="none" strike="noStrike" smtClean="0">
                                      <a:solidFill>
                                        <a:srgbClr val="000000"/>
                                      </a:solidFill>
                                      <a:effectLst/>
                                      <a:latin typeface="Cambria Math" panose="02040503050406030204" pitchFamily="18" charset="0"/>
                                    </a:rPr>
                                    <m:t>𝑦</m:t>
                                  </m:r>
                                </m:e>
                              </m:rad>
                              <m:r>
                                <a:rPr lang="en-GB" sz="1400" b="0" i="1" u="none" strike="noStrike" smtClean="0">
                                  <a:solidFill>
                                    <a:srgbClr val="000000"/>
                                  </a:solidFill>
                                  <a:effectLst/>
                                  <a:latin typeface="Cambria Math" panose="02040503050406030204" pitchFamily="18" charset="0"/>
                                </a:rPr>
                                <m:t>−1</m:t>
                              </m:r>
                            </m:oMath>
                          </a14:m>
                          <a:br>
                            <a:rPr lang="en-GB" sz="1400" dirty="0">
                              <a:effectLst/>
                            </a:rPr>
                          </a:br>
                          <a:endParaRPr lang="en-GB" sz="140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continued to square root -1 incorrectly</a:t>
                          </a:r>
                          <a:endParaRPr lang="en-GB" sz="140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40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𝑥</m:t>
                              </m:r>
                              <m:r>
                                <a:rPr lang="en-GB" sz="1600" b="0" i="1" u="none" strike="noStrike" smtClean="0">
                                  <a:solidFill>
                                    <a:srgbClr val="000000"/>
                                  </a:solidFill>
                                  <a:effectLst/>
                                  <a:latin typeface="Cambria Math" panose="02040503050406030204" pitchFamily="18" charset="0"/>
                                </a:rPr>
                                <m:t>=±</m:t>
                              </m:r>
                              <m:rad>
                                <m:radPr>
                                  <m:degHide m:val="on"/>
                                  <m:ctrlPr>
                                    <a:rPr lang="en-GB" sz="1600" b="0" i="1" u="none" strike="noStrike" smtClean="0">
                                      <a:solidFill>
                                        <a:srgbClr val="000000"/>
                                      </a:solidFill>
                                      <a:effectLst/>
                                      <a:latin typeface="Cambria Math" panose="02040503050406030204" pitchFamily="18" charset="0"/>
                                    </a:rPr>
                                  </m:ctrlPr>
                                </m:radPr>
                                <m:deg/>
                                <m:e>
                                  <m:r>
                                    <a:rPr lang="en-GB" sz="1600" b="0" i="1" u="none" strike="noStrike" smtClean="0">
                                      <a:solidFill>
                                        <a:srgbClr val="000000"/>
                                      </a:solidFill>
                                      <a:effectLst/>
                                      <a:latin typeface="Cambria Math" panose="02040503050406030204" pitchFamily="18" charset="0"/>
                                    </a:rPr>
                                    <m:t>𝑦</m:t>
                                  </m:r>
                                </m:e>
                              </m:rad>
                              <m:r>
                                <a:rPr lang="en-GB" sz="1600" b="0" i="1" u="none" strike="noStrike" smtClean="0">
                                  <a:solidFill>
                                    <a:srgbClr val="000000"/>
                                  </a:solidFill>
                                  <a:effectLst/>
                                  <a:latin typeface="Cambria Math" panose="02040503050406030204" pitchFamily="18" charset="0"/>
                                </a:rPr>
                                <m:t>+1</m:t>
                              </m:r>
                            </m:oMath>
                          </a14:m>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600" i="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chemeClr val="tx1"/>
                              </a:solidFill>
                              <a:effectLst/>
                              <a:latin typeface="Nunito Sans" pitchFamily="2" charset="0"/>
                              <a:ea typeface="+mn-ea"/>
                              <a:cs typeface="+mn-cs"/>
                              <a:sym typeface="Arial"/>
                            </a:rPr>
                            <a:t>Student </a:t>
                          </a:r>
                          <a:r>
                            <a:rPr lang="en-GB" sz="1400" b="0" i="0" u="none" strike="noStrike" cap="none" dirty="0">
                              <a:solidFill>
                                <a:schemeClr val="tx1"/>
                              </a:solidFill>
                              <a:effectLst/>
                              <a:latin typeface="Nunito Sans" pitchFamily="2" charset="0"/>
                              <a:ea typeface="+mn-ea"/>
                              <a:cs typeface="+mn-cs"/>
                              <a:sym typeface="Arial"/>
                            </a:rPr>
                            <a:t>continued to square root 1 instead of </a:t>
                          </a:r>
                          <a14:m>
                            <m:oMath xmlns:m="http://schemas.openxmlformats.org/officeDocument/2006/math">
                              <m:r>
                                <a:rPr lang="en-GB" sz="1400" b="0" i="1" u="none" strike="noStrike" cap="none" smtClean="0">
                                  <a:solidFill>
                                    <a:schemeClr val="tx1"/>
                                  </a:solidFill>
                                  <a:effectLst/>
                                  <a:latin typeface="Cambria Math" panose="02040503050406030204" pitchFamily="18" charset="0"/>
                                  <a:ea typeface="+mn-ea"/>
                                  <a:cs typeface="+mn-cs"/>
                                  <a:sym typeface="Arial"/>
                                </a:rPr>
                                <m:t>𝑦</m:t>
                              </m:r>
                              <m:r>
                                <a:rPr lang="en-GB" sz="1400" b="0" i="1" u="none" strike="noStrike" cap="none" smtClean="0">
                                  <a:solidFill>
                                    <a:schemeClr val="tx1"/>
                                  </a:solidFill>
                                  <a:effectLst/>
                                  <a:latin typeface="Cambria Math" panose="02040503050406030204" pitchFamily="18" charset="0"/>
                                  <a:ea typeface="+mn-ea"/>
                                  <a:cs typeface="+mn-cs"/>
                                  <a:sym typeface="Arial"/>
                                </a:rPr>
                                <m:t>+1</m:t>
                              </m:r>
                            </m:oMath>
                          </a14:m>
                          <a:endParaRPr lang="en-GB" sz="1400" i="0" dirty="0">
                            <a:effectLst/>
                            <a:latin typeface="Nunito Sans" pitchFamily="2"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GB" sz="1600" i="0"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4161713843"/>
                  </p:ext>
                </p:extLst>
              </p:nvPr>
            </p:nvGraphicFramePr>
            <p:xfrm>
              <a:off x="698045" y="1908579"/>
              <a:ext cx="7747908" cy="2598674"/>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306195">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465" r="-100157" b="-9907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465" r="-157" b="-99070"/>
                          </a:stretch>
                        </a:blipFill>
                      </a:tcPr>
                    </a:tc>
                    <a:extLst>
                      <a:ext uri="{0D108BD9-81ED-4DB2-BD59-A6C34878D82A}">
                        <a16:rowId xmlns:a16="http://schemas.microsoft.com/office/drawing/2014/main" val="3841916587"/>
                      </a:ext>
                    </a:extLst>
                  </a:tr>
                  <a:tr h="1292479">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57" t="-101887" r="-100157" b="-472"/>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57" t="-101887" r="-157" b="-472"/>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2622531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838493878"/>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2)   Rearrange to make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𝑦</m:t>
                              </m:r>
                            </m:oMath>
                          </a14:m>
                          <a:r>
                            <a:rPr lang="en-GB" sz="1600" b="0" u="none" strike="noStrike" cap="none" baseline="0" dirty="0">
                              <a:solidFill>
                                <a:schemeClr val="dk1"/>
                              </a:solidFill>
                              <a:latin typeface="Nunito Sans"/>
                              <a:ea typeface="Nunito Sans"/>
                              <a:cs typeface="Nunito Sans"/>
                              <a:sym typeface="Nunito Sans"/>
                            </a:rPr>
                            <a:t> the subject:</a:t>
                          </a:r>
                          <a:endParaRPr lang="en-GB" sz="2300" b="0" i="1" u="none" strike="noStrike" cap="none" baseline="30000" dirty="0">
                            <a:solidFill>
                              <a:schemeClr val="dk1"/>
                            </a:solidFill>
                            <a:latin typeface="Times New Roman"/>
                            <a:ea typeface="Nunito Sans"/>
                            <a:cs typeface="Times New Roman"/>
                            <a:sym typeface="Times New Roman"/>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𝑦</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𝑒</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𝑓</m:t>
                              </m:r>
                            </m:oMath>
                          </a14:m>
                          <a:endParaRPr lang="en-GB" sz="23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sz="1600" i="1"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838493878"/>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315156255"/>
                  </p:ext>
                </p:extLst>
              </p:nvPr>
            </p:nvGraphicFramePr>
            <p:xfrm>
              <a:off x="759277" y="2116161"/>
              <a:ext cx="7747908" cy="202184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m:rPr>
                                  <m:sty m:val="p"/>
                                </m:rPr>
                                <a:rPr lang="en-GB" sz="1600" b="0" i="0" u="none" strike="noStrike" dirty="0" smtClean="0">
                                  <a:solidFill>
                                    <a:srgbClr val="000000"/>
                                  </a:solidFill>
                                  <a:effectLst/>
                                  <a:latin typeface="Cambria Math" panose="02040503050406030204" pitchFamily="18" charset="0"/>
                                </a:rPr>
                                <m:t>y</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𝑓</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𝑒</m:t>
                              </m:r>
                            </m:oMath>
                          </a14:m>
                          <a:endParaRPr lang="en-GB"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𝑦</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𝑓</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𝑒</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𝑦</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𝑒</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𝑓</m:t>
                              </m:r>
                            </m:oMath>
                          </a14:m>
                          <a:endParaRPr lang="en-GB"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𝑦</m:t>
                              </m:r>
                              <m:r>
                                <a:rPr lang="en-GB" sz="1600" b="0" i="1" u="none" strike="noStrike" dirty="0" smtClean="0">
                                  <a:solidFill>
                                    <a:srgbClr val="000000"/>
                                  </a:solidFill>
                                  <a:effectLst/>
                                  <a:latin typeface="Cambria Math" panose="02040503050406030204" pitchFamily="18" charset="0"/>
                                </a:rPr>
                                <m:t>=</m:t>
                              </m:r>
                              <m:r>
                                <a:rPr lang="en-GB" sz="1600" b="0" i="1" u="none" strike="noStrike" dirty="0" smtClean="0">
                                  <a:solidFill>
                                    <a:srgbClr val="000000"/>
                                  </a:solidFill>
                                  <a:effectLst/>
                                  <a:latin typeface="Cambria Math" panose="02040503050406030204" pitchFamily="18" charset="0"/>
                                </a:rPr>
                                <m:t>𝑒𝑓</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315156255"/>
                  </p:ext>
                </p:extLst>
              </p:nvPr>
            </p:nvGraphicFramePr>
            <p:xfrm>
              <a:off x="759277" y="2116161"/>
              <a:ext cx="7747908" cy="2021840"/>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01092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602" r="-100157" b="-100602"/>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602" r="-157" b="-100602"/>
                          </a:stretch>
                        </a:blipFill>
                      </a:tcPr>
                    </a:tc>
                    <a:extLst>
                      <a:ext uri="{0D108BD9-81ED-4DB2-BD59-A6C34878D82A}">
                        <a16:rowId xmlns:a16="http://schemas.microsoft.com/office/drawing/2014/main" val="3841916587"/>
                      </a:ext>
                    </a:extLst>
                  </a:tr>
                  <a:tr h="101092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00602" r="-100157" b="-602"/>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00602" r="-157" b="-602"/>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395120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2537204003"/>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3)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𝑎</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𝐹</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𝑚𝑎</m:t>
                              </m:r>
                            </m:oMath>
                          </a14:m>
                          <a:endParaRPr lang="en-GB" sz="23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sz="1600" i="1"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2537204003"/>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6556725"/>
                  </p:ext>
                </p:extLst>
              </p:nvPr>
            </p:nvGraphicFramePr>
            <p:xfrm>
              <a:off x="759277" y="2116161"/>
              <a:ext cx="7747908" cy="2418715"/>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dirty="0" smtClean="0">
                                  <a:solidFill>
                                    <a:srgbClr val="000000"/>
                                  </a:solidFill>
                                  <a:effectLst/>
                                  <a:latin typeface="Cambria Math" panose="02040503050406030204" pitchFamily="18" charset="0"/>
                                </a:rPr>
                                <m:t>𝑎</m:t>
                              </m:r>
                              <m:r>
                                <a:rPr lang="en-GB" sz="1600" b="0" i="1" u="none" strike="noStrike" dirty="0" smtClean="0">
                                  <a:solidFill>
                                    <a:srgbClr val="000000"/>
                                  </a:solidFill>
                                  <a:effectLst/>
                                  <a:latin typeface="Cambria Math" panose="02040503050406030204" pitchFamily="18" charset="0"/>
                                </a:rPr>
                                <m:t>=</m:t>
                              </m:r>
                              <m:f>
                                <m:fPr>
                                  <m:ctrlPr>
                                    <a:rPr lang="en-GB" sz="1600" b="0" i="1" u="none" strike="noStrike" dirty="0" smtClean="0">
                                      <a:solidFill>
                                        <a:srgbClr val="000000"/>
                                      </a:solidFill>
                                      <a:effectLst/>
                                      <a:latin typeface="Cambria Math" panose="02040503050406030204" pitchFamily="18" charset="0"/>
                                    </a:rPr>
                                  </m:ctrlPr>
                                </m:fPr>
                                <m:num>
                                  <m:r>
                                    <a:rPr lang="en-GB" sz="1600" b="0" i="1" u="none" strike="noStrike" dirty="0" smtClean="0">
                                      <a:solidFill>
                                        <a:srgbClr val="000000"/>
                                      </a:solidFill>
                                      <a:effectLst/>
                                      <a:latin typeface="Cambria Math" panose="02040503050406030204" pitchFamily="18" charset="0"/>
                                    </a:rPr>
                                    <m:t>𝑚</m:t>
                                  </m:r>
                                </m:num>
                                <m:den>
                                  <m:r>
                                    <a:rPr lang="en-GB" sz="1600" b="0" i="1" u="none" strike="noStrike" dirty="0" smtClean="0">
                                      <a:solidFill>
                                        <a:srgbClr val="000000"/>
                                      </a:solidFill>
                                      <a:effectLst/>
                                      <a:latin typeface="Cambria Math" panose="02040503050406030204" pitchFamily="18" charset="0"/>
                                    </a:rPr>
                                    <m:t>𝐹</m:t>
                                  </m:r>
                                </m:den>
                              </m:f>
                            </m:oMath>
                          </a14:m>
                          <a:endParaRPr lang="en-GB" sz="1600" b="0" i="0" u="none" strike="noStrike" dirty="0">
                            <a:solidFill>
                              <a:srgbClr val="000000"/>
                            </a:solidFill>
                            <a:effectLst/>
                            <a:latin typeface="Times New Roman" panose="02020603050405020304" pitchFamily="18" charset="0"/>
                          </a:endParaRPr>
                        </a:p>
                        <a:p>
                          <a:pPr rtl="0" fontAlgn="t">
                            <a:spcBef>
                              <a:spcPts val="0"/>
                            </a:spcBef>
                            <a:spcAft>
                              <a:spcPts val="0"/>
                            </a:spcAft>
                          </a:pPr>
                          <a:endParaRPr lang="en-GB"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𝑚</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𝐹</m:t>
                                  </m:r>
                                </m:num>
                                <m:den>
                                  <m:r>
                                    <a:rPr lang="en-GB" sz="1600" b="0" i="1" u="none" strike="noStrike" smtClean="0">
                                      <a:solidFill>
                                        <a:srgbClr val="000000"/>
                                      </a:solidFill>
                                      <a:effectLst/>
                                      <a:latin typeface="Cambria Math" panose="02040503050406030204" pitchFamily="18" charset="0"/>
                                    </a:rPr>
                                    <m:t>𝑎</m:t>
                                  </m:r>
                                </m:den>
                              </m:f>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a:t>
                          </a:r>
                          <a:r>
                            <a:rPr lang="en-GB" sz="1600" b="0" i="0" u="none" strike="noStrike" dirty="0">
                              <a:solidFill>
                                <a:srgbClr val="000000"/>
                              </a:solidFill>
                              <a:effectLst/>
                              <a:latin typeface="Times New Roman" panose="02020603050405020304" pitchFamily="18" charset="0"/>
                            </a:rPr>
                            <a:t> </a:t>
                          </a:r>
                          <a14:m>
                            <m:oMath xmlns:m="http://schemas.openxmlformats.org/officeDocument/2006/math">
                              <m:r>
                                <a:rPr lang="en-GB" sz="1600" b="0" i="1" u="none" strike="noStrike" smtClean="0">
                                  <a:solidFill>
                                    <a:srgbClr val="000000"/>
                                  </a:solidFill>
                                  <a:effectLst/>
                                  <a:latin typeface="Cambria Math" panose="02040503050406030204" pitchFamily="18" charset="0"/>
                                </a:rPr>
                                <m:t>𝑎</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𝐹</m:t>
                                  </m:r>
                                </m:num>
                                <m:den>
                                  <m:r>
                                    <a:rPr lang="en-GB" sz="1600" b="0" i="1" u="none" strike="noStrike" smtClean="0">
                                      <a:solidFill>
                                        <a:srgbClr val="000000"/>
                                      </a:solidFill>
                                      <a:effectLst/>
                                      <a:latin typeface="Cambria Math" panose="02040503050406030204" pitchFamily="18" charset="0"/>
                                    </a:rPr>
                                    <m:t>𝑚</m:t>
                                  </m:r>
                                </m:den>
                              </m:f>
                            </m:oMath>
                          </a14:m>
                          <a:endParaRPr lang="en-GB" dirty="0">
                            <a:effectLst/>
                          </a:endParaRPr>
                        </a:p>
                        <a:p>
                          <a:pPr fontAlgn="t"/>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𝑎</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𝐹</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𝑚</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6556725"/>
                  </p:ext>
                </p:extLst>
              </p:nvPr>
            </p:nvGraphicFramePr>
            <p:xfrm>
              <a:off x="759277" y="2116161"/>
              <a:ext cx="7747908" cy="2418715"/>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1305433">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467" r="-100157" b="-85981"/>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467" r="-157" b="-85981"/>
                          </a:stretch>
                        </a:blipFill>
                      </a:tcPr>
                    </a:tc>
                    <a:extLst>
                      <a:ext uri="{0D108BD9-81ED-4DB2-BD59-A6C34878D82A}">
                        <a16:rowId xmlns:a16="http://schemas.microsoft.com/office/drawing/2014/main" val="3841916587"/>
                      </a:ext>
                    </a:extLst>
                  </a:tr>
                  <a:tr h="1113282">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17486" r="-100157" b="-54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17486" r="-157" b="-546"/>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466884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3656061415"/>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4)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𝐷</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𝑆</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baseline="0" smtClean="0">
                                      <a:solidFill>
                                        <a:schemeClr val="dk1"/>
                                      </a:solidFill>
                                      <a:latin typeface="Cambria Math" panose="02040503050406030204" pitchFamily="18" charset="0"/>
                                      <a:sym typeface="Nunito Sans"/>
                                    </a:rPr>
                                  </m:ctrlPr>
                                </m:fPr>
                                <m:num>
                                  <m:r>
                                    <a:rPr lang="en-GB" sz="2300" b="0" i="1" u="none" strike="noStrike" cap="none" baseline="0" smtClean="0">
                                      <a:solidFill>
                                        <a:schemeClr val="dk1"/>
                                      </a:solidFill>
                                      <a:latin typeface="Cambria Math" panose="02040503050406030204" pitchFamily="18" charset="0"/>
                                      <a:sym typeface="Nunito Sans"/>
                                    </a:rPr>
                                    <m:t>𝐷</m:t>
                                  </m:r>
                                </m:num>
                                <m:den>
                                  <m:r>
                                    <a:rPr lang="en-GB" sz="2300" b="0" i="1" u="none" strike="noStrike" cap="none" baseline="0" smtClean="0">
                                      <a:solidFill>
                                        <a:schemeClr val="dk1"/>
                                      </a:solidFill>
                                      <a:latin typeface="Cambria Math" panose="02040503050406030204" pitchFamily="18" charset="0"/>
                                      <a:sym typeface="Nunito Sans"/>
                                    </a:rPr>
                                    <m:t>𝑇</m:t>
                                  </m:r>
                                </m:den>
                              </m:f>
                            </m:oMath>
                          </a14:m>
                          <a:endParaRPr lang="en-US" sz="16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endParaRPr sz="12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3656061415"/>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338722829"/>
                  </p:ext>
                </p:extLst>
              </p:nvPr>
            </p:nvGraphicFramePr>
            <p:xfrm>
              <a:off x="759277" y="2116161"/>
              <a:ext cx="7747908" cy="1787319"/>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𝐷</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𝑆𝑇</m:t>
                              </m:r>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𝐷</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𝑇</m:t>
                                  </m:r>
                                </m:num>
                                <m:den>
                                  <m:r>
                                    <a:rPr lang="en-GB" sz="1600" b="0" i="1" u="none" strike="noStrike" smtClean="0">
                                      <a:solidFill>
                                        <a:srgbClr val="000000"/>
                                      </a:solidFill>
                                      <a:effectLst/>
                                      <a:latin typeface="Cambria Math" panose="02040503050406030204" pitchFamily="18" charset="0"/>
                                    </a:rPr>
                                    <m:t>𝑆</m:t>
                                  </m:r>
                                </m:den>
                              </m:f>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𝐷</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𝑆</m:t>
                                  </m:r>
                                </m:num>
                                <m:den>
                                  <m:r>
                                    <a:rPr lang="en-GB" sz="1600" b="0" i="1" u="none" strike="noStrike" smtClean="0">
                                      <a:solidFill>
                                        <a:srgbClr val="000000"/>
                                      </a:solidFill>
                                      <a:effectLst/>
                                      <a:latin typeface="Cambria Math" panose="02040503050406030204" pitchFamily="18" charset="0"/>
                                    </a:rPr>
                                    <m:t>𝑇</m:t>
                                  </m:r>
                                </m:den>
                              </m:f>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𝐷</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𝑆</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𝑇</m:t>
                              </m:r>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338722829"/>
                  </p:ext>
                </p:extLst>
              </p:nvPr>
            </p:nvGraphicFramePr>
            <p:xfrm>
              <a:off x="759277" y="2116161"/>
              <a:ext cx="7747908" cy="1787319"/>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685" r="-100157" b="-10205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685" r="-157" b="-102055"/>
                          </a:stretch>
                        </a:blipFill>
                      </a:tcPr>
                    </a:tc>
                    <a:extLst>
                      <a:ext uri="{0D108BD9-81ED-4DB2-BD59-A6C34878D82A}">
                        <a16:rowId xmlns:a16="http://schemas.microsoft.com/office/drawing/2014/main" val="3841916587"/>
                      </a:ext>
                    </a:extLst>
                  </a:tr>
                  <a:tr h="900049">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99324" r="-100157" b="-676"/>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99324" r="-157" b="-676"/>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3212326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1439898655"/>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5)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𝑡</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𝑣</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𝑢</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𝑎𝑡</m:t>
                              </m:r>
                            </m:oMath>
                          </a14:m>
                          <a:endParaRPr lang="en-GB" sz="16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1439898655"/>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312555639"/>
                  </p:ext>
                </p:extLst>
              </p:nvPr>
            </p:nvGraphicFramePr>
            <p:xfrm>
              <a:off x="759277" y="2116161"/>
              <a:ext cx="7747908" cy="1779318"/>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𝑡</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𝑢</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𝑣</m:t>
                                  </m:r>
                                </m:num>
                                <m:den>
                                  <m:r>
                                    <a:rPr lang="en-GB" sz="1600" b="0" i="1" u="none" strike="noStrike" smtClean="0">
                                      <a:solidFill>
                                        <a:srgbClr val="000000"/>
                                      </a:solidFill>
                                      <a:effectLst/>
                                      <a:latin typeface="Cambria Math" panose="02040503050406030204" pitchFamily="18" charset="0"/>
                                    </a:rPr>
                                    <m:t>𝑎</m:t>
                                  </m:r>
                                </m:den>
                              </m:f>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𝑡</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𝑣</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𝑢</m:t>
                                  </m:r>
                                </m:num>
                                <m:den>
                                  <m:r>
                                    <a:rPr lang="en-GB" sz="1600" b="0" i="1" u="none" strike="noStrike" smtClean="0">
                                      <a:solidFill>
                                        <a:srgbClr val="000000"/>
                                      </a:solidFill>
                                      <a:effectLst/>
                                      <a:latin typeface="Cambria Math" panose="02040503050406030204" pitchFamily="18" charset="0"/>
                                    </a:rPr>
                                    <m:t>𝑎</m:t>
                                  </m:r>
                                </m:den>
                              </m:f>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841916587"/>
                      </a:ext>
                    </a:extLst>
                  </a:tr>
                  <a:tr h="88727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𝑡</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𝑣</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𝑢</m:t>
                                  </m:r>
                                </m:num>
                                <m:den>
                                  <m:r>
                                    <a:rPr lang="en-GB" sz="1600" b="0" i="1" u="none" strike="noStrike" smtClean="0">
                                      <a:solidFill>
                                        <a:srgbClr val="000000"/>
                                      </a:solidFill>
                                      <a:effectLst/>
                                      <a:latin typeface="Cambria Math" panose="02040503050406030204" pitchFamily="18" charset="0"/>
                                    </a:rPr>
                                    <m:t>𝑎</m:t>
                                  </m:r>
                                </m:den>
                              </m:f>
                            </m:oMath>
                          </a14:m>
                          <a:br>
                            <a:rPr lang="en-GB" dirty="0">
                              <a:effectLst/>
                            </a:rPr>
                          </a:br>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D)</a:t>
                          </a:r>
                          <a:r>
                            <a:rPr lang="en-GB" sz="1600" b="0" i="0" u="none" strike="noStrike" baseline="0" dirty="0">
                              <a:solidFill>
                                <a:srgbClr val="000000"/>
                              </a:solidFill>
                              <a:effectLst/>
                              <a:latin typeface="Nunito" pitchFamily="2" charset="0"/>
                            </a:rPr>
                            <a:t> </a:t>
                          </a:r>
                          <a14:m>
                            <m:oMath xmlns:m="http://schemas.openxmlformats.org/officeDocument/2006/math">
                              <m:r>
                                <a:rPr lang="en-GB" sz="1600" b="0" i="1" u="none" strike="noStrike" baseline="0" smtClean="0">
                                  <a:solidFill>
                                    <a:srgbClr val="000000"/>
                                  </a:solidFill>
                                  <a:effectLst/>
                                  <a:latin typeface="Cambria Math" panose="02040503050406030204" pitchFamily="18" charset="0"/>
                                </a:rPr>
                                <m:t>𝑡</m:t>
                              </m:r>
                              <m:r>
                                <a:rPr lang="en-GB" sz="1600" b="0" i="1" u="none" strike="noStrike" baseline="0" smtClean="0">
                                  <a:solidFill>
                                    <a:srgbClr val="000000"/>
                                  </a:solidFill>
                                  <a:effectLst/>
                                  <a:latin typeface="Cambria Math" panose="02040503050406030204" pitchFamily="18" charset="0"/>
                                </a:rPr>
                                <m:t>=</m:t>
                              </m:r>
                              <m:f>
                                <m:fPr>
                                  <m:ctrlPr>
                                    <a:rPr lang="en-GB" sz="1600" b="0" i="1" u="none" strike="noStrike" baseline="0" smtClean="0">
                                      <a:solidFill>
                                        <a:srgbClr val="000000"/>
                                      </a:solidFill>
                                      <a:effectLst/>
                                      <a:latin typeface="Cambria Math" panose="02040503050406030204" pitchFamily="18" charset="0"/>
                                    </a:rPr>
                                  </m:ctrlPr>
                                </m:fPr>
                                <m:num>
                                  <m:r>
                                    <a:rPr lang="en-GB" sz="1600" b="0" i="1" u="none" strike="noStrike" baseline="0" smtClean="0">
                                      <a:solidFill>
                                        <a:srgbClr val="000000"/>
                                      </a:solidFill>
                                      <a:effectLst/>
                                      <a:latin typeface="Cambria Math" panose="02040503050406030204" pitchFamily="18" charset="0"/>
                                    </a:rPr>
                                    <m:t>𝑎</m:t>
                                  </m:r>
                                </m:num>
                                <m:den>
                                  <m:r>
                                    <a:rPr lang="en-GB" sz="1600" b="0" i="1" u="none" strike="noStrike" baseline="0" smtClean="0">
                                      <a:solidFill>
                                        <a:srgbClr val="000000"/>
                                      </a:solidFill>
                                      <a:effectLst/>
                                      <a:latin typeface="Cambria Math" panose="02040503050406030204" pitchFamily="18" charset="0"/>
                                    </a:rPr>
                                    <m:t>𝑣</m:t>
                                  </m:r>
                                  <m:r>
                                    <a:rPr lang="en-GB" sz="1600" b="0" i="1" u="none" strike="noStrike" baseline="0" smtClean="0">
                                      <a:solidFill>
                                        <a:srgbClr val="000000"/>
                                      </a:solidFill>
                                      <a:effectLst/>
                                      <a:latin typeface="Cambria Math" panose="02040503050406030204" pitchFamily="18" charset="0"/>
                                    </a:rPr>
                                    <m:t>−</m:t>
                                  </m:r>
                                  <m:r>
                                    <a:rPr lang="en-GB" sz="1600" b="0" i="1" u="none" strike="noStrike" baseline="0" smtClean="0">
                                      <a:solidFill>
                                        <a:srgbClr val="000000"/>
                                      </a:solidFill>
                                      <a:effectLst/>
                                      <a:latin typeface="Cambria Math" panose="02040503050406030204" pitchFamily="18" charset="0"/>
                                    </a:rPr>
                                    <m:t>𝑢</m:t>
                                  </m:r>
                                </m:den>
                              </m:f>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3358956940"/>
                      </a:ext>
                    </a:extLst>
                  </a:tr>
                </a:tbl>
              </a:graphicData>
            </a:graphic>
          </p:graphicFrame>
        </mc:Choice>
        <mc:Fallback xmlns="">
          <p:graphicFrame>
            <p:nvGraphicFramePr>
              <p:cNvPr id="8" name="Table 7">
                <a:extLst>
                  <a:ext uri="{FF2B5EF4-FFF2-40B4-BE49-F238E27FC236}">
                    <a16:creationId xmlns:a16="http://schemas.microsoft.com/office/drawing/2014/main" id="{CDD04315-3F74-23C8-6D8F-6B957144706F}"/>
                  </a:ext>
                </a:extLst>
              </p:cNvPr>
              <p:cNvGraphicFramePr>
                <a:graphicFrameLocks noGrp="1"/>
              </p:cNvGraphicFramePr>
              <p:nvPr>
                <p:extLst>
                  <p:ext uri="{D42A27DB-BD31-4B8C-83A1-F6EECF244321}">
                    <p14:modId xmlns:p14="http://schemas.microsoft.com/office/powerpoint/2010/main" val="2312555639"/>
                  </p:ext>
                </p:extLst>
              </p:nvPr>
            </p:nvGraphicFramePr>
            <p:xfrm>
              <a:off x="759277" y="2116161"/>
              <a:ext cx="7747908" cy="1779318"/>
            </p:xfrm>
            <a:graphic>
              <a:graphicData uri="http://schemas.openxmlformats.org/drawingml/2006/table">
                <a:tbl>
                  <a:tblPr/>
                  <a:tblGrid>
                    <a:gridCol w="3873954">
                      <a:extLst>
                        <a:ext uri="{9D8B030D-6E8A-4147-A177-3AD203B41FA5}">
                          <a16:colId xmlns:a16="http://schemas.microsoft.com/office/drawing/2014/main" val="1110455173"/>
                        </a:ext>
                      </a:extLst>
                    </a:gridCol>
                    <a:gridCol w="3873954">
                      <a:extLst>
                        <a:ext uri="{9D8B030D-6E8A-4147-A177-3AD203B41FA5}">
                          <a16:colId xmlns:a16="http://schemas.microsoft.com/office/drawing/2014/main" val="1599649512"/>
                        </a:ext>
                      </a:extLst>
                    </a:gridCol>
                  </a:tblGrid>
                  <a:tr h="88727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685" r="-100157" b="-10137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685" r="-157" b="-101370"/>
                          </a:stretch>
                        </a:blipFill>
                      </a:tcPr>
                    </a:tc>
                    <a:extLst>
                      <a:ext uri="{0D108BD9-81ED-4DB2-BD59-A6C34878D82A}">
                        <a16:rowId xmlns:a16="http://schemas.microsoft.com/office/drawing/2014/main" val="3841916587"/>
                      </a:ext>
                    </a:extLst>
                  </a:tr>
                  <a:tr h="892048">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t="-100000" r="-100157" b="-680"/>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000" t="-100000" r="-157" b="-680"/>
                          </a:stretch>
                        </a:blipFill>
                      </a:tcPr>
                    </a:tc>
                    <a:extLst>
                      <a:ext uri="{0D108BD9-81ED-4DB2-BD59-A6C34878D82A}">
                        <a16:rowId xmlns:a16="http://schemas.microsoft.com/office/drawing/2014/main" val="3358956940"/>
                      </a:ext>
                    </a:extLst>
                  </a:tr>
                </a:tbl>
              </a:graphicData>
            </a:graphic>
          </p:graphicFrame>
        </mc:Fallback>
      </mc:AlternateContent>
    </p:spTree>
    <p:extLst>
      <p:ext uri="{BB962C8B-B14F-4D97-AF65-F5344CB8AC3E}">
        <p14:creationId xmlns:p14="http://schemas.microsoft.com/office/powerpoint/2010/main" val="1165979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p:nvPr/>
        </p:nvSpPr>
        <p:spPr>
          <a:xfrm>
            <a:off x="80049" y="361775"/>
            <a:ext cx="474486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Rearranging Formulae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43" name="Google Shape;143;p7"/>
              <p:cNvGraphicFramePr/>
              <p:nvPr>
                <p:extLst>
                  <p:ext uri="{D42A27DB-BD31-4B8C-83A1-F6EECF244321}">
                    <p14:modId xmlns:p14="http://schemas.microsoft.com/office/powerpoint/2010/main" val="658438287"/>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dirty="0">
                              <a:solidFill>
                                <a:schemeClr val="dk1"/>
                              </a:solidFill>
                              <a:latin typeface="Nunito Sans"/>
                              <a:ea typeface="Nunito Sans"/>
                              <a:cs typeface="Nunito Sans"/>
                              <a:sym typeface="Nunito Sans"/>
                            </a:rPr>
                            <a:t>6)   Rearrange to</a:t>
                          </a:r>
                          <a:r>
                            <a:rPr lang="en-GB" sz="1600" b="0" u="none" strike="noStrike" cap="none" baseline="0" dirty="0">
                              <a:solidFill>
                                <a:schemeClr val="dk1"/>
                              </a:solidFill>
                              <a:latin typeface="Nunito Sans"/>
                              <a:ea typeface="Nunito Sans"/>
                              <a:cs typeface="Nunito Sans"/>
                              <a:sym typeface="Nunito Sans"/>
                            </a:rPr>
                            <a:t> make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𝑟</m:t>
                              </m:r>
                            </m:oMath>
                          </a14:m>
                          <a:r>
                            <a:rPr lang="en-GB" sz="1600" b="0" u="none" strike="noStrike" cap="none" baseline="0" dirty="0">
                              <a:solidFill>
                                <a:schemeClr val="dk1"/>
                              </a:solidFill>
                              <a:latin typeface="Nunito Sans"/>
                              <a:ea typeface="Nunito Sans"/>
                              <a:cs typeface="Nunito Sans"/>
                              <a:sym typeface="Nunito Sans"/>
                            </a:rPr>
                            <a:t> the subject:</a:t>
                          </a: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GB" sz="1600" b="0" u="none" strike="noStrike" cap="none" baseline="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r>
                            <a:rPr lang="en-GB" sz="1600" b="0" u="none" strike="noStrike" cap="none" baseline="0" dirty="0">
                              <a:solidFill>
                                <a:schemeClr val="dk1"/>
                              </a:solidFill>
                              <a:latin typeface="Nunito Sans"/>
                              <a:ea typeface="Nunito Sans"/>
                              <a:cs typeface="Nunito Sans"/>
                              <a:sym typeface="Nunito Sans"/>
                            </a:rPr>
                            <a:t>      </a:t>
                          </a:r>
                          <a:r>
                            <a:rPr lang="en-GB" sz="23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𝐶</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=2</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𝜋</m:t>
                              </m:r>
                              <m:r>
                                <a:rPr lang="en-GB" sz="2300" b="0" i="1" u="none" strike="noStrike" cap="none" baseline="0" smtClean="0">
                                  <a:solidFill>
                                    <a:schemeClr val="dk1"/>
                                  </a:solidFill>
                                  <a:latin typeface="Cambria Math" panose="02040503050406030204" pitchFamily="18" charset="0"/>
                                  <a:ea typeface="Nunito Sans"/>
                                  <a:cs typeface="Nunito Sans"/>
                                  <a:sym typeface="Nunito Sans"/>
                                </a:rPr>
                                <m:t>𝑟</m:t>
                              </m:r>
                            </m:oMath>
                          </a14:m>
                          <a:endParaRPr lang="en-GB" sz="1600" b="0" u="none" strike="noStrike" cap="none"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 typeface="+mj-lt"/>
                            <a:buNone/>
                            <a:tabLst/>
                            <a:defRPr/>
                          </a:pP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143" name="Google Shape;143;p7"/>
              <p:cNvGraphicFramePr/>
              <p:nvPr>
                <p:extLst>
                  <p:ext uri="{D42A27DB-BD31-4B8C-83A1-F6EECF244321}">
                    <p14:modId xmlns:p14="http://schemas.microsoft.com/office/powerpoint/2010/main" val="658438287"/>
                  </p:ext>
                </p:extLst>
              </p:nvPr>
            </p:nvGraphicFramePr>
            <p:xfrm>
              <a:off x="108044" y="862525"/>
              <a:ext cx="8882075" cy="3948950"/>
            </p:xfrm>
            <a:graphic>
              <a:graphicData uri="http://schemas.openxmlformats.org/drawingml/2006/table">
                <a:tbl>
                  <a:tblPr firstRow="1" bandRow="1">
                    <a:noFill/>
                    <a:tableStyleId>{A6BA4920-4505-4A8C-96F8-C5BF0228D626}</a:tableStyleId>
                  </a:tblPr>
                  <a:tblGrid>
                    <a:gridCol w="4153713">
                      <a:extLst>
                        <a:ext uri="{9D8B030D-6E8A-4147-A177-3AD203B41FA5}">
                          <a16:colId xmlns:a16="http://schemas.microsoft.com/office/drawing/2014/main" val="20000"/>
                        </a:ext>
                      </a:extLst>
                    </a:gridCol>
                    <a:gridCol w="310237">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7" t="-855" r="-114076" b="-178205"/>
                          </a:stretch>
                        </a:blipFill>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00"/>
                            <a:buFont typeface="Arial"/>
                            <a:buNone/>
                          </a:pPr>
                          <a:r>
                            <a:rPr lang="en-GB" sz="1600" b="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0C6C9257-A9F4-AF52-6A7B-5A68C33CB5F3}"/>
                  </a:ext>
                </a:extLst>
              </p:cNvPr>
              <p:cNvGraphicFramePr>
                <a:graphicFrameLocks noGrp="1"/>
              </p:cNvGraphicFramePr>
              <p:nvPr>
                <p:extLst>
                  <p:ext uri="{D42A27DB-BD31-4B8C-83A1-F6EECF244321}">
                    <p14:modId xmlns:p14="http://schemas.microsoft.com/office/powerpoint/2010/main" val="2668639342"/>
                  </p:ext>
                </p:extLst>
              </p:nvPr>
            </p:nvGraphicFramePr>
            <p:xfrm>
              <a:off x="702129" y="2095245"/>
              <a:ext cx="7625442" cy="1698879"/>
            </p:xfrm>
            <a:graphic>
              <a:graphicData uri="http://schemas.openxmlformats.org/drawingml/2006/table">
                <a:tbl>
                  <a:tblPr/>
                  <a:tblGrid>
                    <a:gridCol w="3812721">
                      <a:extLst>
                        <a:ext uri="{9D8B030D-6E8A-4147-A177-3AD203B41FA5}">
                          <a16:colId xmlns:a16="http://schemas.microsoft.com/office/drawing/2014/main" val="2380005819"/>
                        </a:ext>
                      </a:extLst>
                    </a:gridCol>
                    <a:gridCol w="3812721">
                      <a:extLst>
                        <a:ext uri="{9D8B030D-6E8A-4147-A177-3AD203B41FA5}">
                          <a16:colId xmlns:a16="http://schemas.microsoft.com/office/drawing/2014/main" val="1519797428"/>
                        </a:ext>
                      </a:extLst>
                    </a:gridCol>
                  </a:tblGrid>
                  <a:tr h="254000">
                    <a:tc>
                      <a:txBody>
                        <a:bodyPr/>
                        <a:lstStyle/>
                        <a:p>
                          <a:pPr rtl="0" fontAlgn="t">
                            <a:spcBef>
                              <a:spcPts val="0"/>
                            </a:spcBef>
                            <a:spcAft>
                              <a:spcPts val="0"/>
                            </a:spcAft>
                          </a:pPr>
                          <a:r>
                            <a:rPr lang="pt-BR" sz="1600" b="0" i="0" u="none" strike="noStrike" dirty="0">
                              <a:solidFill>
                                <a:srgbClr val="000000"/>
                              </a:solidFill>
                              <a:effectLst/>
                              <a:latin typeface="Nunito" pitchFamily="2" charset="0"/>
                            </a:rPr>
                            <a:t>A)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r>
                                <a:rPr lang="en-GB" sz="1600" b="0" i="1" u="none" strike="noStrike" smtClean="0">
                                  <a:solidFill>
                                    <a:srgbClr val="000000"/>
                                  </a:solidFill>
                                  <a:effectLst/>
                                  <a:latin typeface="Cambria Math" panose="02040503050406030204" pitchFamily="18" charset="0"/>
                                </a:rPr>
                                <m:t>𝐶</m:t>
                              </m:r>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𝜋</m:t>
                              </m:r>
                            </m:oMath>
                          </a14:m>
                          <a:endParaRPr lang="pt-BR" dirty="0">
                            <a:effectLst/>
                            <a:latin typeface="Times New Roman" panose="02020603050405020304" pitchFamily="18" charset="0"/>
                            <a:cs typeface="Times New Roman" panose="02020603050405020304" pitchFamily="18" charset="0"/>
                          </a:endParaRPr>
                        </a:p>
                        <a:p>
                          <a:pPr fontAlgn="t"/>
                          <a:br>
                            <a:rPr lang="pt-BR" dirty="0">
                              <a:effectLst/>
                            </a:rPr>
                          </a:br>
                          <a:br>
                            <a:rPr lang="pt-BR" dirty="0">
                              <a:effectLst/>
                            </a:rPr>
                          </a:br>
                          <a:endParaRPr lang="pt-BR"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rtl="0" fontAlgn="t">
                            <a:spcBef>
                              <a:spcPts val="0"/>
                            </a:spcBef>
                            <a:spcAft>
                              <a:spcPts val="0"/>
                            </a:spcAft>
                          </a:pPr>
                          <a:r>
                            <a:rPr lang="en-GB" sz="1600" b="0" i="0" u="none" strike="noStrike" dirty="0">
                              <a:solidFill>
                                <a:srgbClr val="000000"/>
                              </a:solidFill>
                              <a:effectLst/>
                              <a:latin typeface="Nunito" pitchFamily="2" charset="0"/>
                            </a:rPr>
                            <a:t>B)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𝜋</m:t>
                                  </m:r>
                                </m:num>
                                <m:den>
                                  <m:r>
                                    <a:rPr lang="en-GB" sz="1600" b="0" i="1" u="none" strike="noStrike" smtClean="0">
                                      <a:solidFill>
                                        <a:srgbClr val="000000"/>
                                      </a:solidFill>
                                      <a:effectLst/>
                                      <a:latin typeface="Cambria Math" panose="02040503050406030204" pitchFamily="18" charset="0"/>
                                    </a:rPr>
                                    <m:t>𝐶</m:t>
                                  </m:r>
                                </m:den>
                              </m:f>
                            </m:oMath>
                          </a14:m>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2151131742"/>
                      </a:ext>
                    </a:extLst>
                  </a:tr>
                  <a:tr h="254000">
                    <a:tc>
                      <a:txBody>
                        <a:bodyPr/>
                        <a:lstStyle/>
                        <a:p>
                          <a:pPr rtl="0" fontAlgn="t">
                            <a:spcBef>
                              <a:spcPts val="0"/>
                            </a:spcBef>
                            <a:spcAft>
                              <a:spcPts val="0"/>
                            </a:spcAft>
                          </a:pPr>
                          <a:r>
                            <a:rPr lang="en-GB" sz="1600" b="0" i="0" u="none" strike="noStrike" dirty="0">
                              <a:solidFill>
                                <a:srgbClr val="000000"/>
                              </a:solidFill>
                              <a:effectLst/>
                              <a:latin typeface="Nunito" pitchFamily="2" charset="0"/>
                            </a:rPr>
                            <a:t>C)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m:t>
                              </m:r>
                              <m:f>
                                <m:fPr>
                                  <m:ctrlPr>
                                    <a:rPr lang="en-GB" sz="1600" b="0" i="1" u="none" strike="noStrike" smtClean="0">
                                      <a:solidFill>
                                        <a:srgbClr val="000000"/>
                                      </a:solidFill>
                                      <a:effectLst/>
                                      <a:latin typeface="Cambria Math" panose="02040503050406030204" pitchFamily="18" charset="0"/>
                                    </a:rPr>
                                  </m:ctrlPr>
                                </m:fPr>
                                <m:num>
                                  <m:r>
                                    <a:rPr lang="en-GB" sz="1600" b="0" i="1" u="none" strike="noStrike" smtClean="0">
                                      <a:solidFill>
                                        <a:srgbClr val="000000"/>
                                      </a:solidFill>
                                      <a:effectLst/>
                                      <a:latin typeface="Cambria Math" panose="02040503050406030204" pitchFamily="18" charset="0"/>
                                    </a:rPr>
                                    <m:t>𝐶</m:t>
                                  </m:r>
                                </m:num>
                                <m:den>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𝜋</m:t>
                                  </m:r>
                                </m:den>
                              </m:f>
                            </m:oMath>
                          </a14:m>
                          <a:br>
                            <a:rPr lang="en-GB" dirty="0">
                              <a:effectLst/>
                            </a:rPr>
                          </a:br>
                          <a:endParaRPr lang="en-GB"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pt-BR" sz="1600" b="0" i="0" u="none" strike="noStrike" dirty="0">
                              <a:solidFill>
                                <a:srgbClr val="000000"/>
                              </a:solidFill>
                              <a:effectLst/>
                              <a:latin typeface="Nunito" pitchFamily="2" charset="0"/>
                            </a:rPr>
                            <a:t>D) </a:t>
                          </a:r>
                          <a14:m>
                            <m:oMath xmlns:m="http://schemas.openxmlformats.org/officeDocument/2006/math">
                              <m:r>
                                <a:rPr lang="en-GB" sz="1600" b="0" i="1" u="none" strike="noStrike" smtClean="0">
                                  <a:solidFill>
                                    <a:srgbClr val="000000"/>
                                  </a:solidFill>
                                  <a:effectLst/>
                                  <a:latin typeface="Cambria Math" panose="02040503050406030204" pitchFamily="18" charset="0"/>
                                </a:rPr>
                                <m:t>𝑟</m:t>
                              </m:r>
                              <m:r>
                                <a:rPr lang="en-GB" sz="1600" b="0" i="1" u="none" strike="noStrike" smtClean="0">
                                  <a:solidFill>
                                    <a:srgbClr val="000000"/>
                                  </a:solidFill>
                                  <a:effectLst/>
                                  <a:latin typeface="Cambria Math" panose="02040503050406030204" pitchFamily="18" charset="0"/>
                                </a:rPr>
                                <m:t>=2</m:t>
                              </m:r>
                              <m:r>
                                <a:rPr lang="en-GB" sz="1600" b="0" i="1" u="none" strike="noStrike" smtClean="0">
                                  <a:solidFill>
                                    <a:srgbClr val="000000"/>
                                  </a:solidFill>
                                  <a:effectLst/>
                                  <a:latin typeface="Cambria Math" panose="02040503050406030204" pitchFamily="18" charset="0"/>
                                </a:rPr>
                                <m:t>𝜋</m:t>
                              </m:r>
                              <m:r>
                                <a:rPr lang="en-GB" sz="1600" b="0" i="1" u="none" strike="noStrike" smtClean="0">
                                  <a:solidFill>
                                    <a:srgbClr val="000000"/>
                                  </a:solidFill>
                                  <a:effectLst/>
                                  <a:latin typeface="Cambria Math" panose="02040503050406030204" pitchFamily="18" charset="0"/>
                                </a:rPr>
                                <m:t>𝐶</m:t>
                              </m:r>
                            </m:oMath>
                          </a14:m>
                          <a:endParaRPr lang="pt-BR" dirty="0">
                            <a:effectLst/>
                          </a:endParaRPr>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tcPr>
                    </a:tc>
                    <a:extLst>
                      <a:ext uri="{0D108BD9-81ED-4DB2-BD59-A6C34878D82A}">
                        <a16:rowId xmlns:a16="http://schemas.microsoft.com/office/drawing/2014/main" val="422863632"/>
                      </a:ext>
                    </a:extLst>
                  </a:tr>
                </a:tbl>
              </a:graphicData>
            </a:graphic>
          </p:graphicFrame>
        </mc:Choice>
        <mc:Fallback xmlns="">
          <p:graphicFrame>
            <p:nvGraphicFramePr>
              <p:cNvPr id="15" name="Table 14">
                <a:extLst>
                  <a:ext uri="{FF2B5EF4-FFF2-40B4-BE49-F238E27FC236}">
                    <a16:creationId xmlns:a16="http://schemas.microsoft.com/office/drawing/2014/main" id="{0C6C9257-A9F4-AF52-6A7B-5A68C33CB5F3}"/>
                  </a:ext>
                </a:extLst>
              </p:cNvPr>
              <p:cNvGraphicFramePr>
                <a:graphicFrameLocks noGrp="1"/>
              </p:cNvGraphicFramePr>
              <p:nvPr>
                <p:extLst>
                  <p:ext uri="{D42A27DB-BD31-4B8C-83A1-F6EECF244321}">
                    <p14:modId xmlns:p14="http://schemas.microsoft.com/office/powerpoint/2010/main" val="2668639342"/>
                  </p:ext>
                </p:extLst>
              </p:nvPr>
            </p:nvGraphicFramePr>
            <p:xfrm>
              <a:off x="702129" y="2095245"/>
              <a:ext cx="7625442" cy="1698879"/>
            </p:xfrm>
            <a:graphic>
              <a:graphicData uri="http://schemas.openxmlformats.org/drawingml/2006/table">
                <a:tbl>
                  <a:tblPr/>
                  <a:tblGrid>
                    <a:gridCol w="3812721">
                      <a:extLst>
                        <a:ext uri="{9D8B030D-6E8A-4147-A177-3AD203B41FA5}">
                          <a16:colId xmlns:a16="http://schemas.microsoft.com/office/drawing/2014/main" val="2380005819"/>
                        </a:ext>
                      </a:extLst>
                    </a:gridCol>
                    <a:gridCol w="3812721">
                      <a:extLst>
                        <a:ext uri="{9D8B030D-6E8A-4147-A177-3AD203B41FA5}">
                          <a16:colId xmlns:a16="http://schemas.microsoft.com/office/drawing/2014/main" val="1519797428"/>
                        </a:ext>
                      </a:extLst>
                    </a:gridCol>
                  </a:tblGrid>
                  <a:tr h="1010920">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60" r="-100160" b="-68263"/>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60" r="-160" b="-68263"/>
                          </a:stretch>
                        </a:blipFill>
                      </a:tcPr>
                    </a:tc>
                    <a:extLst>
                      <a:ext uri="{0D108BD9-81ED-4DB2-BD59-A6C34878D82A}">
                        <a16:rowId xmlns:a16="http://schemas.microsoft.com/office/drawing/2014/main" val="2151131742"/>
                      </a:ext>
                    </a:extLst>
                  </a:tr>
                  <a:tr h="687959">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60" t="-147788" r="-100160" b="-885"/>
                          </a:stretch>
                        </a:blipFill>
                      </a:tcPr>
                    </a:tc>
                    <a:tc>
                      <a:txBody>
                        <a:bodyPr/>
                        <a:lstStyle/>
                        <a:p>
                          <a:endParaRPr lang="en-US"/>
                        </a:p>
                      </a:txBody>
                      <a:tcPr marL="63500" marR="63500" marT="63500" marB="63500">
                        <a:lnL w="6350" cap="flat" cmpd="sng" algn="ctr">
                          <a:solidFill>
                            <a:srgbClr val="09217B"/>
                          </a:solidFill>
                          <a:prstDash val="solid"/>
                          <a:round/>
                          <a:headEnd type="none" w="med" len="med"/>
                          <a:tailEnd type="none" w="med" len="med"/>
                        </a:lnL>
                        <a:lnR w="6350" cap="flat" cmpd="sng" algn="ctr">
                          <a:solidFill>
                            <a:srgbClr val="09217B"/>
                          </a:solidFill>
                          <a:prstDash val="solid"/>
                          <a:round/>
                          <a:headEnd type="none" w="med" len="med"/>
                          <a:tailEnd type="none" w="med" len="med"/>
                        </a:lnR>
                        <a:lnT w="6350" cap="flat" cmpd="sng" algn="ctr">
                          <a:solidFill>
                            <a:srgbClr val="09217B"/>
                          </a:solidFill>
                          <a:prstDash val="solid"/>
                          <a:round/>
                          <a:headEnd type="none" w="med" len="med"/>
                          <a:tailEnd type="none" w="med" len="med"/>
                        </a:lnT>
                        <a:lnB w="6350" cap="flat" cmpd="sng" algn="ctr">
                          <a:solidFill>
                            <a:srgbClr val="09217B"/>
                          </a:solidFill>
                          <a:prstDash val="solid"/>
                          <a:round/>
                          <a:headEnd type="none" w="med" len="med"/>
                          <a:tailEnd type="none" w="med" len="med"/>
                        </a:lnB>
                        <a:blipFill>
                          <a:blip r:embed="rId4"/>
                          <a:stretch>
                            <a:fillRect l="-100160" t="-147788" r="-160" b="-885"/>
                          </a:stretch>
                        </a:blipFill>
                      </a:tcPr>
                    </a:tc>
                    <a:extLst>
                      <a:ext uri="{0D108BD9-81ED-4DB2-BD59-A6C34878D82A}">
                        <a16:rowId xmlns:a16="http://schemas.microsoft.com/office/drawing/2014/main" val="422863632"/>
                      </a:ext>
                    </a:extLst>
                  </a:tr>
                </a:tbl>
              </a:graphicData>
            </a:graphic>
          </p:graphicFrame>
        </mc:Fallback>
      </mc:AlternateContent>
    </p:spTree>
    <p:extLst>
      <p:ext uri="{BB962C8B-B14F-4D97-AF65-F5344CB8AC3E}">
        <p14:creationId xmlns:p14="http://schemas.microsoft.com/office/powerpoint/2010/main" val="367973094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TotalTime>
  <Words>2770</Words>
  <Application>Microsoft Macintosh PowerPoint</Application>
  <PresentationFormat>On-screen Show (16:9)</PresentationFormat>
  <Paragraphs>628</Paragraphs>
  <Slides>45</Slides>
  <Notes>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Nunito Sans</vt:lpstr>
      <vt:lpstr>Arial</vt:lpstr>
      <vt:lpstr>Nunito</vt:lpstr>
      <vt:lpstr>Times New Roman</vt:lpstr>
      <vt:lpstr>Cambria Math</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TSL guest</dc:creator>
  <cp:lastModifiedBy>Amy Holden</cp:lastModifiedBy>
  <cp:revision>19</cp:revision>
  <dcterms:modified xsi:type="dcterms:W3CDTF">2023-04-11T14:39:02Z</dcterms:modified>
</cp:coreProperties>
</file>