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omments/modernComment_129_377BAEC6.xml" ContentType="application/vnd.ms-powerpoint.comments+xml"/>
  <Override PartName="/ppt/notesSlides/notesSlide3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7"/>
  </p:notesMasterIdLst>
  <p:sldIdLst>
    <p:sldId id="256" r:id="rId2"/>
    <p:sldId id="258" r:id="rId3"/>
    <p:sldId id="259" r:id="rId4"/>
    <p:sldId id="260" r:id="rId5"/>
    <p:sldId id="265" r:id="rId6"/>
    <p:sldId id="264" r:id="rId7"/>
    <p:sldId id="266" r:id="rId8"/>
    <p:sldId id="268" r:id="rId9"/>
    <p:sldId id="269" r:id="rId10"/>
    <p:sldId id="270" r:id="rId11"/>
    <p:sldId id="271" r:id="rId12"/>
    <p:sldId id="272" r:id="rId13"/>
    <p:sldId id="273" r:id="rId14"/>
    <p:sldId id="274" r:id="rId15"/>
    <p:sldId id="279" r:id="rId16"/>
    <p:sldId id="280" r:id="rId17"/>
    <p:sldId id="281" r:id="rId18"/>
    <p:sldId id="282" r:id="rId19"/>
    <p:sldId id="261" r:id="rId20"/>
    <p:sldId id="283" r:id="rId21"/>
    <p:sldId id="284" r:id="rId22"/>
    <p:sldId id="285" r:id="rId23"/>
    <p:sldId id="286" r:id="rId24"/>
    <p:sldId id="287" r:id="rId25"/>
    <p:sldId id="288" r:id="rId26"/>
    <p:sldId id="298" r:id="rId27"/>
    <p:sldId id="290" r:id="rId28"/>
    <p:sldId id="291" r:id="rId29"/>
    <p:sldId id="292" r:id="rId30"/>
    <p:sldId id="293" r:id="rId31"/>
    <p:sldId id="294" r:id="rId32"/>
    <p:sldId id="295" r:id="rId33"/>
    <p:sldId id="296" r:id="rId34"/>
    <p:sldId id="297" r:id="rId35"/>
    <p:sldId id="263" r:id="rId36"/>
  </p:sldIdLst>
  <p:sldSz cx="9144000" cy="5143500" type="screen16x9"/>
  <p:notesSz cx="6858000" cy="9144000"/>
  <p:embeddedFontLst>
    <p:embeddedFont>
      <p:font typeface="Calibri" panose="020F0502020204030204" pitchFamily="34" charset="0"/>
      <p:regular r:id="rId38"/>
      <p:bold r:id="rId39"/>
      <p:italic r:id="rId40"/>
      <p:boldItalic r:id="rId41"/>
    </p:embeddedFont>
    <p:embeddedFont>
      <p:font typeface="Cambria Math" panose="02040503050406030204" pitchFamily="18" charset="0"/>
      <p:regular r:id="rId42"/>
    </p:embeddedFont>
    <p:embeddedFont>
      <p:font typeface="Nunito Sans" pitchFamily="2" charset="77"/>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1" roundtripDataSignature="AMtx7miiBT0pNnnqROfPB1u5IlwIGW/y8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 id="{76C0498D-31EE-2BF4-898F-56EE4A88729D}" name="Anna Doherty" initials="AD" userId="S::anna.doherty@thirdspacelearning.com::ec66d166-ff20-495d-b6b8-dd2bf4327da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28"/>
  </p:normalViewPr>
  <p:slideViewPr>
    <p:cSldViewPr snapToGrid="0">
      <p:cViewPr varScale="1">
        <p:scale>
          <a:sx n="131" d="100"/>
          <a:sy n="131" d="100"/>
        </p:scale>
        <p:origin x="10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56" Type="http://schemas.openxmlformats.org/officeDocument/2006/relationships/tableStyles" Target="tableStyles.xml"/><Relationship Id="rId8" Type="http://schemas.openxmlformats.org/officeDocument/2006/relationships/slide" Target="slides/slide7.xml"/><Relationship Id="rId51"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microsoft.com/office/2018/10/relationships/authors" Target="authors.xml"/></Relationships>
</file>

<file path=ppt/comments/modernComment_129_377BAEC6.xml><?xml version="1.0" encoding="utf-8"?>
<p188:cmLst xmlns:a="http://schemas.openxmlformats.org/drawingml/2006/main" xmlns:r="http://schemas.openxmlformats.org/officeDocument/2006/relationships" xmlns:p188="http://schemas.microsoft.com/office/powerpoint/2018/8/main">
  <p188:cm id="{EE3641A0-FDA1-449D-AFED-3D003C43D987}" authorId="{76C0498D-31EE-2BF4-898F-56EE4A88729D}" status="resolved" created="2023-01-17T14:32:34.206" complete="100000">
    <ac:txMkLst xmlns:ac="http://schemas.microsoft.com/office/drawing/2013/main/command">
      <pc:docMk xmlns:pc="http://schemas.microsoft.com/office/powerpoint/2013/main/command"/>
      <pc:sldMk xmlns:pc="http://schemas.microsoft.com/office/powerpoint/2013/main/command" cId="930852550" sldId="297"/>
      <ac:graphicFrameMk id="132" creationId="{00000000-0000-0000-0000-000000000000}"/>
      <ac:tblMk/>
      <ac:tcMk rowId="10000" colId="20000"/>
      <ac:txMk cp="69">
        <ac:context len="86" hash="3979891712"/>
      </ac:txMk>
    </ac:txMkLst>
    <p188:txBody>
      <a:bodyPr/>
      <a:lstStyle/>
      <a:p>
        <a:r>
          <a:rPr lang="en-GB"/>
          <a:t>Same sequence as Q9 - will need a new question (taken from original powerpoint)</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7260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9769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58984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85517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49139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81142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6470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3672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22970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42185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1796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1724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22701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74325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4470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2716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22431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67185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4054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503855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076656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653446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887523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17465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18215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1721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6180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7086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280876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Quadratic Nth Term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Quadratic Nth Term</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Quadratic Nth Term</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Quadratic Nth Term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microsoft.com/office/2018/10/relationships/comments" Target="../comments/modernComment_129_377BAEC6.xml"/><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BF833C2-2C90-C8DC-B09E-59A027D4BFB8}"/>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7)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3</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−4</m:t>
                    </m:r>
                    <m:r>
                      <a:rPr lang="en-GB" sz="2300" b="0" i="1" smtClean="0">
                        <a:latin typeface="Cambria Math" panose="02040503050406030204" pitchFamily="18" charset="0"/>
                      </a:rPr>
                      <m:t>𝑛</m:t>
                    </m:r>
                    <m:r>
                      <a:rPr lang="en-GB" sz="2300" b="0" i="1" smtClean="0">
                        <a:latin typeface="Cambria Math" panose="02040503050406030204" pitchFamily="18" charset="0"/>
                      </a:rPr>
                      <m:t>+1</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ABF833C2-2C90-C8DC-B09E-59A027D4BFB8}"/>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759606DC-0A19-A4F3-87C3-5BE25772A11D}"/>
                  </a:ext>
                </a:extLst>
              </p:cNvPr>
              <p:cNvGraphicFramePr/>
              <p:nvPr>
                <p:extLst>
                  <p:ext uri="{D42A27DB-BD31-4B8C-83A1-F6EECF244321}">
                    <p14:modId xmlns:p14="http://schemas.microsoft.com/office/powerpoint/2010/main" val="26374420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−1, 4, 15</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0, 5, 16</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8, 21, 40</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−3, −2</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759606DC-0A19-A4F3-87C3-5BE25772A11D}"/>
                  </a:ext>
                </a:extLst>
              </p:cNvPr>
              <p:cNvGraphicFramePr/>
              <p:nvPr>
                <p:extLst>
                  <p:ext uri="{D42A27DB-BD31-4B8C-83A1-F6EECF244321}">
                    <p14:modId xmlns:p14="http://schemas.microsoft.com/office/powerpoint/2010/main" val="26374420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176134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A9AC17F-C97A-E912-F751-1C707D0151D9}"/>
                  </a:ext>
                </a:extLst>
              </p:cNvPr>
              <p:cNvSpPr txBox="1"/>
              <p:nvPr/>
            </p:nvSpPr>
            <p:spPr>
              <a:xfrm>
                <a:off x="169850" y="930910"/>
                <a:ext cx="7956233" cy="912366"/>
              </a:xfrm>
              <a:prstGeom prst="rect">
                <a:avLst/>
              </a:prstGeom>
              <a:noFill/>
            </p:spPr>
            <p:txBody>
              <a:bodyPr wrap="square" rtlCol="0">
                <a:spAutoFit/>
              </a:bodyPr>
              <a:lstStyle/>
              <a:p>
                <a:r>
                  <a:rPr lang="en-GB" sz="1600" dirty="0">
                    <a:latin typeface="Nunito Sans" pitchFamily="2" charset="0"/>
                  </a:rPr>
                  <a:t>8) The sequence </a:t>
                </a:r>
                <a14:m>
                  <m:oMath xmlns:m="http://schemas.openxmlformats.org/officeDocument/2006/math">
                    <m:r>
                      <a:rPr lang="en-GB" sz="1600" b="0" i="1" smtClean="0">
                        <a:latin typeface="Cambria Math" panose="02040503050406030204" pitchFamily="18" charset="0"/>
                      </a:rPr>
                      <m:t>2, 8, 18, 32, 50</m:t>
                    </m:r>
                  </m:oMath>
                </a14:m>
                <a:r>
                  <a:rPr lang="en-GB" sz="1600" dirty="0">
                    <a:latin typeface="Nunito Sans" pitchFamily="2" charset="0"/>
                  </a:rPr>
                  <a:t> has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a:t>
                </a:r>
                <a14:m>
                  <m:oMath xmlns:m="http://schemas.openxmlformats.org/officeDocument/2006/math">
                    <m:r>
                      <a:rPr lang="en-GB" sz="1600" b="0" i="1" smtClean="0">
                        <a:latin typeface="Cambria Math" panose="02040503050406030204" pitchFamily="18" charset="0"/>
                      </a:rPr>
                      <m:t>2</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2</m:t>
                        </m:r>
                      </m:sup>
                    </m:sSup>
                  </m:oMath>
                </a14:m>
                <a:r>
                  <a:rPr lang="en-GB" sz="1600" dirty="0">
                    <a:latin typeface="Nunito Sans" pitchFamily="2" charset="0"/>
                  </a:rPr>
                  <a:t>. State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7, 18, 33, 52, 75</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1A9AC17F-C97A-E912-F751-1C707D0151D9}"/>
                  </a:ext>
                </a:extLst>
              </p:cNvPr>
              <p:cNvSpPr txBox="1">
                <a:spLocks noRot="1" noChangeAspect="1" noMove="1" noResize="1" noEditPoints="1" noAdjustHandles="1" noChangeArrowheads="1" noChangeShapeType="1" noTextEdit="1"/>
              </p:cNvSpPr>
              <p:nvPr/>
            </p:nvSpPr>
            <p:spPr>
              <a:xfrm>
                <a:off x="169850" y="930910"/>
                <a:ext cx="7956233" cy="912366"/>
              </a:xfrm>
              <a:prstGeom prst="rect">
                <a:avLst/>
              </a:prstGeom>
              <a:blipFill>
                <a:blip r:embed="rId3"/>
                <a:stretch>
                  <a:fillRect l="-460"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B7346B52-EC63-E3A4-4D69-D06AA6464E7A}"/>
                  </a:ext>
                </a:extLst>
              </p:cNvPr>
              <p:cNvGraphicFramePr/>
              <p:nvPr>
                <p:extLst>
                  <p:ext uri="{D42A27DB-BD31-4B8C-83A1-F6EECF244321}">
                    <p14:modId xmlns:p14="http://schemas.microsoft.com/office/powerpoint/2010/main" val="13069046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+5</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𝑛</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+5</m:t>
                              </m:r>
                              <m:r>
                                <a:rPr lang="en-GB" sz="1600" b="0" i="1" u="none" strike="noStrike" dirty="0" smtClean="0">
                                  <a:solidFill>
                                    <a:srgbClr val="000000"/>
                                  </a:solidFill>
                                  <a:effectLst/>
                                  <a:latin typeface="Cambria Math" panose="02040503050406030204" pitchFamily="18" charset="0"/>
                                </a:rPr>
                                <m:t>𝑛</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+7</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B7346B52-EC63-E3A4-4D69-D06AA6464E7A}"/>
                  </a:ext>
                </a:extLst>
              </p:cNvPr>
              <p:cNvGraphicFramePr/>
              <p:nvPr>
                <p:extLst>
                  <p:ext uri="{D42A27DB-BD31-4B8C-83A1-F6EECF244321}">
                    <p14:modId xmlns:p14="http://schemas.microsoft.com/office/powerpoint/2010/main" val="13069046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109991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3088803-DAB9-C3B0-7671-BBDF06D33AB2}"/>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9)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−3, 0, 5, 12, 21</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53088803-DAB9-C3B0-7671-BBDF06D33AB2}"/>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B25E2A47-E967-6C5A-FB39-ED1A709FAF00}"/>
                  </a:ext>
                </a:extLst>
              </p:cNvPr>
              <p:cNvGraphicFramePr/>
              <p:nvPr>
                <p:extLst>
                  <p:ext uri="{D42A27DB-BD31-4B8C-83A1-F6EECF244321}">
                    <p14:modId xmlns:p14="http://schemas.microsoft.com/office/powerpoint/2010/main" val="65928647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−4</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−4</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−4</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B25E2A47-E967-6C5A-FB39-ED1A709FAF00}"/>
                  </a:ext>
                </a:extLst>
              </p:cNvPr>
              <p:cNvGraphicFramePr/>
              <p:nvPr>
                <p:extLst>
                  <p:ext uri="{D42A27DB-BD31-4B8C-83A1-F6EECF244321}">
                    <p14:modId xmlns:p14="http://schemas.microsoft.com/office/powerpoint/2010/main" val="65928647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09245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12237FF-A713-5CAC-6C78-B113CFE1D8A4}"/>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10)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4, 10, 18, 28, 40</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712237FF-A713-5CAC-6C78-B113CFE1D8A4}"/>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6142038A-165D-9E92-37C6-9590364BE04E}"/>
                  </a:ext>
                </a:extLst>
              </p:cNvPr>
              <p:cNvGraphicFramePr/>
              <p:nvPr>
                <p:extLst>
                  <p:ext uri="{D42A27DB-BD31-4B8C-83A1-F6EECF244321}">
                    <p14:modId xmlns:p14="http://schemas.microsoft.com/office/powerpoint/2010/main" val="309361166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+3</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6142038A-165D-9E92-37C6-9590364BE04E}"/>
                  </a:ext>
                </a:extLst>
              </p:cNvPr>
              <p:cNvGraphicFramePr/>
              <p:nvPr>
                <p:extLst>
                  <p:ext uri="{D42A27DB-BD31-4B8C-83A1-F6EECF244321}">
                    <p14:modId xmlns:p14="http://schemas.microsoft.com/office/powerpoint/2010/main" val="309361166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28290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4FA5050-61B3-B96C-0CC0-3D5B18F261D5}"/>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11)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2, 7, 16, 29, 46</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A4FA5050-61B3-B96C-0CC0-3D5B18F261D5}"/>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A1AD295D-9D06-62B1-4A98-0872DCB4EAC7}"/>
                  </a:ext>
                </a:extLst>
              </p:cNvPr>
              <p:cNvGraphicFramePr/>
              <p:nvPr>
                <p:extLst>
                  <p:ext uri="{D42A27DB-BD31-4B8C-83A1-F6EECF244321}">
                    <p14:modId xmlns:p14="http://schemas.microsoft.com/office/powerpoint/2010/main" val="287408547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m:rPr>
                                      <m:sty m:val="p"/>
                                    </m:rPr>
                                    <a:rPr lang="en-GB" sz="1600" b="0" i="0" u="none" strike="noStrike" dirty="0" smtClean="0">
                                      <a:solidFill>
                                        <a:srgbClr val="000000"/>
                                      </a:solidFill>
                                      <a:effectLst/>
                                      <a:latin typeface="Cambria Math" panose="02040503050406030204" pitchFamily="18" charset="0"/>
                                    </a:rPr>
                                    <m:t>n</m:t>
                                  </m:r>
                                </m:e>
                                <m:sup>
                                  <m:r>
                                    <a:rPr lang="en-GB" sz="1600" b="0" i="0"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−1</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2</m:t>
                                  </m:r>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+5</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A1AD295D-9D06-62B1-4A98-0872DCB4EAC7}"/>
                  </a:ext>
                </a:extLst>
              </p:cNvPr>
              <p:cNvGraphicFramePr/>
              <p:nvPr>
                <p:extLst>
                  <p:ext uri="{D42A27DB-BD31-4B8C-83A1-F6EECF244321}">
                    <p14:modId xmlns:p14="http://schemas.microsoft.com/office/powerpoint/2010/main" val="287408547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64159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1AFEA74-2041-1424-971D-90B9F8F88FFF}"/>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12)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9, 16, 21, 24, 25</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31AFEA74-2041-1424-971D-90B9F8F88FFF}"/>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83CD0248-A13C-A04E-CBD5-1953128B0D6D}"/>
                  </a:ext>
                </a:extLst>
              </p:cNvPr>
              <p:cNvGraphicFramePr/>
              <p:nvPr>
                <p:extLst>
                  <p:ext uri="{D42A27DB-BD31-4B8C-83A1-F6EECF244321}">
                    <p14:modId xmlns:p14="http://schemas.microsoft.com/office/powerpoint/2010/main" val="22094126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+7</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+4</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10</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10</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83CD0248-A13C-A04E-CBD5-1953128B0D6D}"/>
                  </a:ext>
                </a:extLst>
              </p:cNvPr>
              <p:cNvGraphicFramePr/>
              <p:nvPr>
                <p:extLst>
                  <p:ext uri="{D42A27DB-BD31-4B8C-83A1-F6EECF244321}">
                    <p14:modId xmlns:p14="http://schemas.microsoft.com/office/powerpoint/2010/main" val="22094126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53786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22239BC-9F5D-5A46-B629-AC7013348D07}"/>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13)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4, 7, 16, 31, 52</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F22239BC-9F5D-5A46-B629-AC7013348D07}"/>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59F98C6B-9F54-F578-95B0-34E7917DB959}"/>
                  </a:ext>
                </a:extLst>
              </p:cNvPr>
              <p:cNvGraphicFramePr/>
              <p:nvPr>
                <p:extLst>
                  <p:ext uri="{D42A27DB-BD31-4B8C-83A1-F6EECF244321}">
                    <p14:modId xmlns:p14="http://schemas.microsoft.com/office/powerpoint/2010/main" val="337151545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6</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+7</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−6</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+7</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59F98C6B-9F54-F578-95B0-34E7917DB959}"/>
                  </a:ext>
                </a:extLst>
              </p:cNvPr>
              <p:cNvGraphicFramePr/>
              <p:nvPr>
                <p:extLst>
                  <p:ext uri="{D42A27DB-BD31-4B8C-83A1-F6EECF244321}">
                    <p14:modId xmlns:p14="http://schemas.microsoft.com/office/powerpoint/2010/main" val="337151545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457966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26DDF5A-C122-656B-0DA2-2CEC0F3B5917}"/>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14)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14, 18, 20, 20, 18</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926DDF5A-C122-656B-0DA2-2CEC0F3B5917}"/>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B61AADCE-7CC5-D02C-E23F-936B894E6845}"/>
                  </a:ext>
                </a:extLst>
              </p:cNvPr>
              <p:cNvGraphicFramePr/>
              <p:nvPr>
                <p:extLst>
                  <p:ext uri="{D42A27DB-BD31-4B8C-83A1-F6EECF244321}">
                    <p14:modId xmlns:p14="http://schemas.microsoft.com/office/powerpoint/2010/main" val="245848960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14+2</m:t>
                              </m:r>
                              <m:r>
                                <a:rPr lang="en-GB" sz="1600" b="0" i="1" u="none" strike="noStrike" smtClean="0">
                                  <a:solidFill>
                                    <a:srgbClr val="000000"/>
                                  </a:solidFill>
                                  <a:effectLst/>
                                  <a:latin typeface="Cambria Math" panose="02040503050406030204" pitchFamily="18" charset="0"/>
                                </a:rPr>
                                <m:t>𝑛</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8+7</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8+7</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−2</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+15</m:t>
                              </m:r>
                            </m:oMath>
                          </a14:m>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B61AADCE-7CC5-D02C-E23F-936B894E6845}"/>
                  </a:ext>
                </a:extLst>
              </p:cNvPr>
              <p:cNvGraphicFramePr/>
              <p:nvPr>
                <p:extLst>
                  <p:ext uri="{D42A27DB-BD31-4B8C-83A1-F6EECF244321}">
                    <p14:modId xmlns:p14="http://schemas.microsoft.com/office/powerpoint/2010/main" val="2458489608"/>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057332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1D1BF20-71A5-8476-BE64-00B7E8705FB9}"/>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15)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−2, 1, 6, 13, 22</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71D1BF20-71A5-8476-BE64-00B7E8705FB9}"/>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4"/>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D7A5D26F-7EDE-9394-DF3C-0BFFDF852EB5}"/>
                  </a:ext>
                </a:extLst>
              </p:cNvPr>
              <p:cNvGraphicFramePr/>
              <p:nvPr>
                <p:extLst>
                  <p:ext uri="{D42A27DB-BD31-4B8C-83A1-F6EECF244321}">
                    <p14:modId xmlns:p14="http://schemas.microsoft.com/office/powerpoint/2010/main" val="291000574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oMath>
                          </a14:m>
                          <a:br>
                            <a:rPr lang="en-GB" sz="1600" dirty="0">
                              <a:effectLst/>
                            </a:rPr>
                          </a:b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oMath>
                          </a14:m>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−3</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−3</m:t>
                              </m:r>
                            </m:oMath>
                          </a14:m>
                          <a:endParaRPr lang="en-GB" sz="1600" dirty="0">
                            <a:effectLst/>
                          </a:endParaRPr>
                        </a:p>
                        <a:p>
                          <a:pPr rtl="0" fontAlgn="t">
                            <a:spcBef>
                              <a:spcPts val="0"/>
                            </a:spcBef>
                            <a:spcAft>
                              <a:spcPts val="0"/>
                            </a:spcAft>
                          </a:pP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D7A5D26F-7EDE-9394-DF3C-0BFFDF852EB5}"/>
                  </a:ext>
                </a:extLst>
              </p:cNvPr>
              <p:cNvGraphicFramePr/>
              <p:nvPr>
                <p:extLst>
                  <p:ext uri="{D42A27DB-BD31-4B8C-83A1-F6EECF244321}">
                    <p14:modId xmlns:p14="http://schemas.microsoft.com/office/powerpoint/2010/main" val="291000574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88213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This resource in a nutshell</a:t>
            </a:r>
            <a:endParaRPr dirty="0"/>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quadratic n</a:t>
            </a:r>
            <a:r>
              <a:rPr lang="en-US" sz="1200" b="1" i="0" u="none" strike="noStrike" baseline="30000" dirty="0">
                <a:solidFill>
                  <a:srgbClr val="1C1C1C"/>
                </a:solidFill>
                <a:effectLst/>
                <a:latin typeface="Nunito Sans" pitchFamily="2" charset="0"/>
              </a:rPr>
              <a:t>th</a:t>
            </a:r>
            <a:r>
              <a:rPr lang="en-US" sz="1200" b="1" i="0" u="none" strike="noStrike" dirty="0">
                <a:solidFill>
                  <a:srgbClr val="1C1C1C"/>
                </a:solidFill>
                <a:effectLst/>
                <a:latin typeface="Nunito Sans" pitchFamily="2" charset="0"/>
              </a:rPr>
              <a:t> term</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pitchFamily="2" charset="0"/>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3;p5">
                <a:extLst>
                  <a:ext uri="{FF2B5EF4-FFF2-40B4-BE49-F238E27FC236}">
                    <a16:creationId xmlns:a16="http://schemas.microsoft.com/office/drawing/2014/main" id="{1D0F9B7D-BDD1-D1F6-020D-CD1BDE6B4615}"/>
                  </a:ext>
                </a:extLst>
              </p:cNvPr>
              <p:cNvGraphicFramePr/>
              <p:nvPr>
                <p:extLst>
                  <p:ext uri="{D42A27DB-BD31-4B8C-83A1-F6EECF244321}">
                    <p14:modId xmlns:p14="http://schemas.microsoft.com/office/powerpoint/2010/main" val="206718607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9, 36, 81</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US" sz="1600" b="0" i="0" u="none" strike="noStrike" dirty="0">
                              <a:solidFill>
                                <a:srgbClr val="000000"/>
                              </a:solidFill>
                              <a:effectLst/>
                              <a:latin typeface="Nunito Sans" pitchFamily="2" charset="0"/>
                            </a:rPr>
                            <a:t>Student multiplied </a:t>
                          </a:r>
                          <a14:m>
                            <m:oMath xmlns:m="http://schemas.openxmlformats.org/officeDocument/2006/math">
                              <m:r>
                                <a:rPr lang="en-GB" sz="1600" b="0" i="1" u="none" strike="noStrike" smtClean="0">
                                  <a:solidFill>
                                    <a:srgbClr val="000000"/>
                                  </a:solidFill>
                                  <a:effectLst/>
                                  <a:latin typeface="Cambria Math" panose="02040503050406030204" pitchFamily="18" charset="0"/>
                                </a:rPr>
                                <m:t>𝑛</m:t>
                              </m:r>
                            </m:oMath>
                          </a14:m>
                          <a:r>
                            <a:rPr lang="en-US" sz="1600" b="0" i="0" u="none" strike="noStrike" dirty="0">
                              <a:solidFill>
                                <a:srgbClr val="000000"/>
                              </a:solidFill>
                              <a:effectLst/>
                              <a:latin typeface="Nunito Sans" pitchFamily="2" charset="0"/>
                            </a:rPr>
                            <a:t> by </a:t>
                          </a:r>
                          <a14:m>
                            <m:oMath xmlns:m="http://schemas.openxmlformats.org/officeDocument/2006/math">
                              <m:r>
                                <a:rPr lang="en-GB" sz="1600" b="0" i="1" u="none" strike="noStrike" smtClean="0">
                                  <a:solidFill>
                                    <a:srgbClr val="000000"/>
                                  </a:solidFill>
                                  <a:effectLst/>
                                  <a:latin typeface="Cambria Math" panose="02040503050406030204" pitchFamily="18" charset="0"/>
                                </a:rPr>
                                <m:t>3</m:t>
                              </m:r>
                            </m:oMath>
                          </a14:m>
                          <a:r>
                            <a:rPr lang="en-US" sz="1600" b="0" i="0" u="none" strike="noStrike" dirty="0">
                              <a:solidFill>
                                <a:srgbClr val="000000"/>
                              </a:solidFill>
                              <a:effectLst/>
                              <a:latin typeface="Nunito Sans" pitchFamily="2" charset="0"/>
                            </a:rPr>
                            <a:t> before squaring</a:t>
                          </a: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B)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3, 12, 27</m:t>
                              </m:r>
                            </m:oMath>
                          </a14:m>
                          <a:endParaRPr lang="en-GB" sz="1600" dirty="0">
                            <a:solidFill>
                              <a:srgbClr val="00BC89"/>
                            </a:solidFill>
                            <a:effectLst/>
                            <a:latin typeface="Nunito Sans" pitchFamily="2" charset="0"/>
                          </a:endParaRPr>
                        </a:p>
                        <a:p>
                          <a:pPr fontAlgn="t"/>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br>
                            <a:rPr lang="en-GB" sz="1600" dirty="0">
                              <a:effectLst/>
                              <a:latin typeface="Nunito Sans" pitchFamily="2" charset="0"/>
                            </a:rPr>
                          </a:b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4, 7, 12</m:t>
                              </m:r>
                            </m:oMath>
                          </a14:m>
                          <a:endParaRPr lang="en-GB" sz="1600" dirty="0">
                            <a:effectLst/>
                            <a:latin typeface="Nunito Sans" pitchFamily="2" charset="0"/>
                          </a:endParaRPr>
                        </a:p>
                        <a:p>
                          <a:pPr fontAlgn="t"/>
                          <a:br>
                            <a:rPr lang="en-GB" sz="1600" dirty="0">
                              <a:effectLst/>
                              <a:latin typeface="Nunito Sans" pitchFamily="2" charset="0"/>
                            </a:rPr>
                          </a:br>
                          <a:r>
                            <a:rPr lang="en-GB" sz="1600" dirty="0">
                              <a:effectLst/>
                              <a:latin typeface="Nunito Sans" pitchFamily="2" charset="0"/>
                            </a:rPr>
                            <a:t>Student added </a:t>
                          </a:r>
                          <a14:m>
                            <m:oMath xmlns:m="http://schemas.openxmlformats.org/officeDocument/2006/math">
                              <m:r>
                                <a:rPr lang="en-GB" sz="1600" b="0" i="1" smtClean="0">
                                  <a:effectLst/>
                                  <a:latin typeface="Cambria Math" panose="02040503050406030204" pitchFamily="18" charset="0"/>
                                </a:rPr>
                                <m:t>3</m:t>
                              </m:r>
                            </m:oMath>
                          </a14:m>
                          <a:r>
                            <a:rPr lang="en-GB" sz="1600" dirty="0">
                              <a:effectLst/>
                              <a:latin typeface="Nunito Sans" pitchFamily="2" charset="0"/>
                            </a:rPr>
                            <a:t> to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br>
                            <a:rPr lang="en-GB" sz="1600" dirty="0">
                              <a:effectLst/>
                              <a:latin typeface="Nunito Sans" pitchFamily="2" charset="0"/>
                            </a:rPr>
                          </a:b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3, 12, 18</m:t>
                              </m:r>
                            </m:oMath>
                          </a14:m>
                          <a:endParaRPr lang="en-GB" sz="1600" dirty="0">
                            <a:effectLst/>
                            <a:latin typeface="Nunito Sans" pitchFamily="2" charset="0"/>
                          </a:endParaRPr>
                        </a:p>
                        <a:p>
                          <a:pPr fontAlgn="t"/>
                          <a:br>
                            <a:rPr lang="en-GB" sz="1600" dirty="0">
                              <a:effectLst/>
                              <a:latin typeface="Nunito Sans" pitchFamily="2" charset="0"/>
                            </a:rPr>
                          </a:br>
                          <a:r>
                            <a:rPr lang="en-GB" sz="1600" dirty="0">
                              <a:effectLst/>
                              <a:latin typeface="Nunito Sans" pitchFamily="2" charset="0"/>
                            </a:rPr>
                            <a:t>Student doubled </a:t>
                          </a:r>
                          <a14:m>
                            <m:oMath xmlns:m="http://schemas.openxmlformats.org/officeDocument/2006/math">
                              <m:r>
                                <a:rPr lang="en-GB" sz="1600" b="0" i="1" smtClean="0">
                                  <a:effectLst/>
                                  <a:latin typeface="Cambria Math" panose="02040503050406030204" pitchFamily="18" charset="0"/>
                                </a:rPr>
                                <m:t>𝑛</m:t>
                              </m:r>
                            </m:oMath>
                          </a14:m>
                          <a:r>
                            <a:rPr lang="en-GB" sz="1600" dirty="0">
                              <a:effectLst/>
                              <a:latin typeface="Nunito Sans" pitchFamily="2" charset="0"/>
                            </a:rPr>
                            <a:t> rather than squaring</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33;p5">
                <a:extLst>
                  <a:ext uri="{FF2B5EF4-FFF2-40B4-BE49-F238E27FC236}">
                    <a16:creationId xmlns:a16="http://schemas.microsoft.com/office/drawing/2014/main" id="{1D0F9B7D-BDD1-D1F6-020D-CD1BDE6B4615}"/>
                  </a:ext>
                </a:extLst>
              </p:cNvPr>
              <p:cNvGraphicFramePr/>
              <p:nvPr>
                <p:extLst>
                  <p:ext uri="{D42A27DB-BD31-4B8C-83A1-F6EECF244321}">
                    <p14:modId xmlns:p14="http://schemas.microsoft.com/office/powerpoint/2010/main" val="206718607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4396"/>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4396"/>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497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497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9402B48-C896-8CBA-29B9-26A7F51B661B}"/>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1)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3" name="TextBox 2">
                <a:extLst>
                  <a:ext uri="{FF2B5EF4-FFF2-40B4-BE49-F238E27FC236}">
                    <a16:creationId xmlns:a16="http://schemas.microsoft.com/office/drawing/2014/main" id="{69402B48-C896-8CBA-29B9-26A7F51B661B}"/>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3619484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3;p5">
                <a:extLst>
                  <a:ext uri="{FF2B5EF4-FFF2-40B4-BE49-F238E27FC236}">
                    <a16:creationId xmlns:a16="http://schemas.microsoft.com/office/drawing/2014/main" id="{B045392B-23CD-EA3C-3A70-B2AD000CD839}"/>
                  </a:ext>
                </a:extLst>
              </p:cNvPr>
              <p:cNvGraphicFramePr/>
              <p:nvPr>
                <p:extLst>
                  <p:ext uri="{D42A27DB-BD31-4B8C-83A1-F6EECF244321}">
                    <p14:modId xmlns:p14="http://schemas.microsoft.com/office/powerpoint/2010/main" val="345575550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6, 24, 54</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first simplified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r>
                                <a:rPr lang="en-GB" sz="1600" b="0" i="1" smtClean="0">
                                  <a:effectLst/>
                                  <a:latin typeface="Cambria Math" panose="02040503050406030204" pitchFamily="18" charset="0"/>
                                </a:rPr>
                                <m:t>+5</m:t>
                              </m:r>
                              <m:r>
                                <a:rPr lang="en-GB" sz="1600" b="0" i="1" smtClean="0">
                                  <a:effectLst/>
                                  <a:latin typeface="Cambria Math" panose="02040503050406030204" pitchFamily="18" charset="0"/>
                                </a:rPr>
                                <m:t>𝑛</m:t>
                              </m:r>
                            </m:oMath>
                          </a14:m>
                          <a:r>
                            <a:rPr lang="en-GB" sz="1600" dirty="0">
                              <a:effectLst/>
                              <a:latin typeface="Nunito Sans" pitchFamily="2" charset="0"/>
                            </a:rPr>
                            <a:t> to </a:t>
                          </a:r>
                          <a14:m>
                            <m:oMath xmlns:m="http://schemas.openxmlformats.org/officeDocument/2006/math">
                              <m:r>
                                <a:rPr lang="en-GB" sz="1600" b="0" i="1" smtClean="0">
                                  <a:effectLst/>
                                  <a:latin typeface="Cambria Math" panose="02040503050406030204" pitchFamily="18" charset="0"/>
                                </a:rPr>
                                <m:t>6</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6, 9, 14</m:t>
                              </m:r>
                            </m:oMath>
                          </a14:m>
                          <a:endParaRPr lang="en-GB" sz="1600" dirty="0">
                            <a:effectLst/>
                            <a:latin typeface="Nunito Sans" pitchFamily="2" charset="0"/>
                          </a:endParaRPr>
                        </a:p>
                        <a:p>
                          <a:pPr fontAlgn="t"/>
                          <a:br>
                            <a:rPr lang="en-GB" sz="1600" dirty="0">
                              <a:effectLst/>
                              <a:latin typeface="Nunito Sans" pitchFamily="2" charset="0"/>
                            </a:rPr>
                          </a:br>
                          <a:r>
                            <a:rPr lang="en-GB" sz="1600" dirty="0">
                              <a:effectLst/>
                              <a:latin typeface="Nunito Sans" pitchFamily="2" charset="0"/>
                            </a:rPr>
                            <a:t>Student added </a:t>
                          </a:r>
                          <a14:m>
                            <m:oMath xmlns:m="http://schemas.openxmlformats.org/officeDocument/2006/math">
                              <m:r>
                                <a:rPr lang="en-GB" sz="1600" b="0" i="1" smtClean="0">
                                  <a:effectLst/>
                                  <a:latin typeface="Cambria Math" panose="02040503050406030204" pitchFamily="18" charset="0"/>
                                </a:rPr>
                                <m:t>5</m:t>
                              </m:r>
                            </m:oMath>
                          </a14:m>
                          <a:r>
                            <a:rPr lang="en-GB" sz="1600" dirty="0">
                              <a:effectLst/>
                              <a:latin typeface="Nunito Sans" pitchFamily="2" charset="0"/>
                            </a:rPr>
                            <a:t> instead</a:t>
                          </a:r>
                          <a:r>
                            <a:rPr lang="en-GB" sz="1600" baseline="0" dirty="0">
                              <a:effectLst/>
                              <a:latin typeface="Nunito Sans" pitchFamily="2" charset="0"/>
                            </a:rPr>
                            <a:t> of </a:t>
                          </a:r>
                          <a14:m>
                            <m:oMath xmlns:m="http://schemas.openxmlformats.org/officeDocument/2006/math">
                              <m:r>
                                <a:rPr lang="en-GB" sz="1600" b="0" i="1" baseline="0" smtClean="0">
                                  <a:effectLst/>
                                  <a:latin typeface="Cambria Math" panose="02040503050406030204" pitchFamily="18" charset="0"/>
                                </a:rPr>
                                <m:t>5</m:t>
                              </m:r>
                              <m:r>
                                <a:rPr lang="en-GB" sz="1600" b="0" i="1" baseline="0" smtClean="0">
                                  <a:effectLst/>
                                  <a:latin typeface="Cambria Math" panose="02040503050406030204" pitchFamily="18" charset="0"/>
                                </a:rPr>
                                <m:t>𝑛</m:t>
                              </m:r>
                            </m:oMath>
                          </a14:m>
                          <a:br>
                            <a:rPr lang="en-GB" sz="1600" dirty="0">
                              <a:effectLst/>
                              <a:latin typeface="Nunito Sans" pitchFamily="2" charset="0"/>
                            </a:rPr>
                          </a:b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2, 6, 12</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added </a:t>
                          </a:r>
                          <a14:m>
                            <m:oMath xmlns:m="http://schemas.openxmlformats.org/officeDocument/2006/math">
                              <m:r>
                                <a:rPr lang="en-GB" sz="1600" b="0" i="1" smtClean="0">
                                  <a:effectLst/>
                                  <a:latin typeface="Cambria Math" panose="02040503050406030204" pitchFamily="18" charset="0"/>
                                </a:rPr>
                                <m:t>𝑛</m:t>
                              </m:r>
                            </m:oMath>
                          </a14:m>
                          <a:r>
                            <a:rPr lang="en-GB" sz="1600" dirty="0">
                              <a:effectLst/>
                              <a:latin typeface="Nunito Sans" pitchFamily="2" charset="0"/>
                            </a:rPr>
                            <a:t> instead of </a:t>
                          </a:r>
                          <a14:m>
                            <m:oMath xmlns:m="http://schemas.openxmlformats.org/officeDocument/2006/math">
                              <m:r>
                                <a:rPr lang="en-GB" sz="1600" b="0" i="1" smtClean="0">
                                  <a:effectLst/>
                                  <a:latin typeface="Cambria Math" panose="02040503050406030204" pitchFamily="18" charset="0"/>
                                </a:rPr>
                                <m:t>5</m:t>
                              </m:r>
                              <m:r>
                                <a:rPr lang="en-GB" sz="1600" b="0" i="1" smtClean="0">
                                  <a:effectLst/>
                                  <a:latin typeface="Cambria Math" panose="02040503050406030204" pitchFamily="18" charset="0"/>
                                </a:rPr>
                                <m:t>𝑛</m:t>
                              </m:r>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D)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6, 14, 24</m:t>
                              </m:r>
                            </m:oMath>
                          </a14:m>
                          <a:endParaRPr lang="en-GB" sz="1600" dirty="0">
                            <a:solidFill>
                              <a:srgbClr val="00BC89"/>
                            </a:solidFill>
                            <a:effectLst/>
                            <a:latin typeface="Nunito Sans" pitchFamily="2" charset="0"/>
                          </a:endParaRPr>
                        </a:p>
                        <a:p>
                          <a:pPr fontAlgn="t"/>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br>
                            <a:rPr lang="en-GB" sz="1600" dirty="0">
                              <a:effectLst/>
                              <a:latin typeface="Nunito Sans" pitchFamily="2" charset="0"/>
                            </a:rPr>
                          </a:b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33;p5">
                <a:extLst>
                  <a:ext uri="{FF2B5EF4-FFF2-40B4-BE49-F238E27FC236}">
                    <a16:creationId xmlns:a16="http://schemas.microsoft.com/office/drawing/2014/main" id="{B045392B-23CD-EA3C-3A70-B2AD000CD839}"/>
                  </a:ext>
                </a:extLst>
              </p:cNvPr>
              <p:cNvGraphicFramePr/>
              <p:nvPr>
                <p:extLst>
                  <p:ext uri="{D42A27DB-BD31-4B8C-83A1-F6EECF244321}">
                    <p14:modId xmlns:p14="http://schemas.microsoft.com/office/powerpoint/2010/main" val="345575550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32F132F-3661-8E5D-1E36-93BF2415C7F0}"/>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2)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+5</m:t>
                    </m:r>
                    <m:r>
                      <a:rPr lang="en-GB" sz="2300" b="0" i="1" smtClean="0">
                        <a:latin typeface="Cambria Math" panose="02040503050406030204" pitchFamily="18" charset="0"/>
                      </a:rPr>
                      <m:t>𝑛</m:t>
                    </m:r>
                  </m:oMath>
                </a14:m>
                <a:r>
                  <a:rPr lang="en-GB" sz="2300" dirty="0">
                    <a:latin typeface="Nunito Sans" pitchFamily="2" charset="0"/>
                  </a:rPr>
                  <a:t> </a:t>
                </a:r>
              </a:p>
            </p:txBody>
          </p:sp>
        </mc:Choice>
        <mc:Fallback xmlns="">
          <p:sp>
            <p:nvSpPr>
              <p:cNvPr id="3" name="TextBox 2">
                <a:extLst>
                  <a:ext uri="{FF2B5EF4-FFF2-40B4-BE49-F238E27FC236}">
                    <a16:creationId xmlns:a16="http://schemas.microsoft.com/office/drawing/2014/main" id="{F32F132F-3661-8E5D-1E36-93BF2415C7F0}"/>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4284308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3;p5">
                <a:extLst>
                  <a:ext uri="{FF2B5EF4-FFF2-40B4-BE49-F238E27FC236}">
                    <a16:creationId xmlns:a16="http://schemas.microsoft.com/office/drawing/2014/main" id="{0F170E6A-3D6E-AC4A-2499-131DB5CB254E}"/>
                  </a:ext>
                </a:extLst>
              </p:cNvPr>
              <p:cNvGraphicFramePr/>
              <p:nvPr>
                <p:extLst>
                  <p:ext uri="{D42A27DB-BD31-4B8C-83A1-F6EECF244321}">
                    <p14:modId xmlns:p14="http://schemas.microsoft.com/office/powerpoint/2010/main" val="28418685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−7, −4, 1</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forgot to multiply</a:t>
                          </a:r>
                          <a:r>
                            <a:rPr lang="en-GB" sz="1600" baseline="0" dirty="0">
                              <a:effectLst/>
                              <a:latin typeface="Nunito Sans" pitchFamily="2" charset="0"/>
                            </a:rPr>
                            <a:t> </a:t>
                          </a:r>
                          <a14:m>
                            <m:oMath xmlns:m="http://schemas.openxmlformats.org/officeDocument/2006/math">
                              <m:sSup>
                                <m:sSupPr>
                                  <m:ctrlPr>
                                    <a:rPr lang="en-GB" sz="1600" b="0" i="1" baseline="0" smtClean="0">
                                      <a:effectLst/>
                                      <a:latin typeface="Cambria Math" panose="02040503050406030204" pitchFamily="18" charset="0"/>
                                    </a:rPr>
                                  </m:ctrlPr>
                                </m:sSupPr>
                                <m:e>
                                  <m:r>
                                    <a:rPr lang="en-GB" sz="1600" b="0" i="1" baseline="0" smtClean="0">
                                      <a:effectLst/>
                                      <a:latin typeface="Cambria Math" panose="02040503050406030204" pitchFamily="18" charset="0"/>
                                    </a:rPr>
                                    <m:t>𝑛</m:t>
                                  </m:r>
                                </m:e>
                                <m:sup>
                                  <m:r>
                                    <a:rPr lang="en-GB" sz="1600" b="0" i="1" baseline="0" smtClean="0">
                                      <a:effectLst/>
                                      <a:latin typeface="Cambria Math" panose="02040503050406030204" pitchFamily="18" charset="0"/>
                                    </a:rPr>
                                    <m:t>2</m:t>
                                  </m:r>
                                </m:sup>
                              </m:sSup>
                            </m:oMath>
                          </a14:m>
                          <a:r>
                            <a:rPr lang="en-GB" sz="1600" dirty="0">
                              <a:effectLst/>
                              <a:latin typeface="Nunito Sans" pitchFamily="2" charset="0"/>
                            </a:rPr>
                            <a:t> by 2</a:t>
                          </a: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2, 8, 18</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forgot to subtract </a:t>
                          </a:r>
                          <a14:m>
                            <m:oMath xmlns:m="http://schemas.openxmlformats.org/officeDocument/2006/math">
                              <m:r>
                                <a:rPr lang="en-GB" sz="1600" b="0" i="1" smtClean="0">
                                  <a:effectLst/>
                                  <a:latin typeface="Cambria Math" panose="02040503050406030204" pitchFamily="18" charset="0"/>
                                </a:rPr>
                                <m:t>8</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C)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−6, 0, 10</m:t>
                              </m:r>
                            </m:oMath>
                          </a14:m>
                          <a:br>
                            <a:rPr lang="en-GB" sz="1600" dirty="0">
                              <a:solidFill>
                                <a:srgbClr val="00BC89"/>
                              </a:solidFill>
                              <a:effectLst/>
                              <a:latin typeface="Nunito Sans" pitchFamily="2" charset="0"/>
                            </a:rPr>
                          </a:br>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6, −8, −6</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subtracted </a:t>
                          </a:r>
                          <a14:m>
                            <m:oMath xmlns:m="http://schemas.openxmlformats.org/officeDocument/2006/math">
                              <m:r>
                                <a:rPr lang="en-GB" sz="1600" b="0" i="1" smtClean="0">
                                  <a:effectLst/>
                                  <a:latin typeface="Cambria Math" panose="02040503050406030204" pitchFamily="18" charset="0"/>
                                </a:rPr>
                                <m:t>8</m:t>
                              </m:r>
                              <m:r>
                                <a:rPr lang="en-GB" sz="1600" b="0" i="1" smtClean="0">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33;p5">
                <a:extLst>
                  <a:ext uri="{FF2B5EF4-FFF2-40B4-BE49-F238E27FC236}">
                    <a16:creationId xmlns:a16="http://schemas.microsoft.com/office/drawing/2014/main" id="{0F170E6A-3D6E-AC4A-2499-131DB5CB254E}"/>
                  </a:ext>
                </a:extLst>
              </p:cNvPr>
              <p:cNvGraphicFramePr/>
              <p:nvPr>
                <p:extLst>
                  <p:ext uri="{D42A27DB-BD31-4B8C-83A1-F6EECF244321}">
                    <p14:modId xmlns:p14="http://schemas.microsoft.com/office/powerpoint/2010/main" val="284186857"/>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CFF68BA-E35D-9B88-8FC9-12501BB0FA4D}"/>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3)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2</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−8</m:t>
                    </m:r>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5CFF68BA-E35D-9B88-8FC9-12501BB0FA4D}"/>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1818913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3;p5">
                <a:extLst>
                  <a:ext uri="{FF2B5EF4-FFF2-40B4-BE49-F238E27FC236}">
                    <a16:creationId xmlns:a16="http://schemas.microsoft.com/office/drawing/2014/main" id="{6B682776-1665-118A-AB50-1E9636640957}"/>
                  </a:ext>
                </a:extLst>
              </p:cNvPr>
              <p:cNvGraphicFramePr/>
              <p:nvPr>
                <p:extLst>
                  <p:ext uri="{D42A27DB-BD31-4B8C-83A1-F6EECF244321}">
                    <p14:modId xmlns:p14="http://schemas.microsoft.com/office/powerpoint/2010/main" val="44354173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A) </a:t>
                          </a:r>
                          <a14:m>
                            <m:oMath xmlns:m="http://schemas.openxmlformats.org/officeDocument/2006/math">
                              <m:r>
                                <a:rPr lang="en-GB" sz="1600" b="0" i="1" u="none" strike="noStrike" smtClean="0">
                                  <a:solidFill>
                                    <a:srgbClr val="00BC89"/>
                                  </a:solidFill>
                                  <a:effectLst/>
                                  <a:latin typeface="Cambria Math" panose="02040503050406030204" pitchFamily="18" charset="0"/>
                                </a:rPr>
                                <m:t>5, 2, −3</m:t>
                              </m:r>
                            </m:oMath>
                          </a14:m>
                          <a:br>
                            <a:rPr lang="en-GB" sz="1600" dirty="0">
                              <a:solidFill>
                                <a:srgbClr val="00BC89"/>
                              </a:solidFill>
                              <a:effectLst/>
                              <a:latin typeface="Nunito Sans" pitchFamily="2" charset="0"/>
                            </a:rPr>
                          </a:br>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7, 10, 15</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added rather than subtracted</a:t>
                          </a: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4, 2, 0</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subtracted</a:t>
                          </a:r>
                          <a:r>
                            <a:rPr lang="en-GB" sz="1600" baseline="0" dirty="0">
                              <a:effectLst/>
                              <a:latin typeface="Nunito Sans" pitchFamily="2" charset="0"/>
                            </a:rPr>
                            <a:t> </a:t>
                          </a:r>
                          <a14:m>
                            <m:oMath xmlns:m="http://schemas.openxmlformats.org/officeDocument/2006/math">
                              <m:r>
                                <a:rPr lang="en-GB" sz="1600" b="0" i="1" baseline="0" smtClean="0">
                                  <a:effectLst/>
                                  <a:latin typeface="Cambria Math" panose="02040503050406030204" pitchFamily="18" charset="0"/>
                                </a:rPr>
                                <m:t>2</m:t>
                              </m:r>
                              <m:r>
                                <a:rPr lang="en-GB" sz="1600" b="0" i="1" baseline="0" smtClean="0">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6, −24, −54</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found the sequence for </a:t>
                          </a:r>
                          <a14:m>
                            <m:oMath xmlns:m="http://schemas.openxmlformats.org/officeDocument/2006/math">
                              <m:r>
                                <a:rPr lang="en-GB" sz="1600" b="0" i="1" smtClean="0">
                                  <a:effectLst/>
                                  <a:latin typeface="Cambria Math" panose="02040503050406030204" pitchFamily="18" charset="0"/>
                                </a:rPr>
                                <m:t>−6</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33;p5">
                <a:extLst>
                  <a:ext uri="{FF2B5EF4-FFF2-40B4-BE49-F238E27FC236}">
                    <a16:creationId xmlns:a16="http://schemas.microsoft.com/office/drawing/2014/main" id="{6B682776-1665-118A-AB50-1E9636640957}"/>
                  </a:ext>
                </a:extLst>
              </p:cNvPr>
              <p:cNvGraphicFramePr/>
              <p:nvPr>
                <p:extLst>
                  <p:ext uri="{D42A27DB-BD31-4B8C-83A1-F6EECF244321}">
                    <p14:modId xmlns:p14="http://schemas.microsoft.com/office/powerpoint/2010/main" val="44354173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0457F3B-592D-6026-FBC9-1E0AC69E6748}"/>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4)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6−</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3" name="TextBox 2">
                <a:extLst>
                  <a:ext uri="{FF2B5EF4-FFF2-40B4-BE49-F238E27FC236}">
                    <a16:creationId xmlns:a16="http://schemas.microsoft.com/office/drawing/2014/main" id="{50457F3B-592D-6026-FBC9-1E0AC69E6748}"/>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663465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F14A165-7199-C977-A7B3-ADBB2B37A3AF}"/>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5)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7</m:t>
                        </m:r>
                        <m:r>
                          <a:rPr lang="en-GB" sz="2300" b="0" i="1" smtClean="0">
                            <a:latin typeface="Cambria Math" panose="02040503050406030204" pitchFamily="18" charset="0"/>
                          </a:rPr>
                          <m:t>𝑛</m:t>
                        </m:r>
                        <m:r>
                          <a:rPr lang="en-GB" sz="2300" b="0" i="1" smtClean="0">
                            <a:latin typeface="Cambria Math" panose="02040503050406030204" pitchFamily="18" charset="0"/>
                          </a:rPr>
                          <m:t>−2</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5F14A165-7199-C977-A7B3-ADBB2B37A3AF}"/>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5052192E-6F11-7099-C8DE-AC737D44FB55}"/>
                  </a:ext>
                </a:extLst>
              </p:cNvPr>
              <p:cNvGraphicFramePr/>
              <p:nvPr>
                <p:extLst>
                  <p:ext uri="{D42A27DB-BD31-4B8C-83A1-F6EECF244321}">
                    <p14:modId xmlns:p14="http://schemas.microsoft.com/office/powerpoint/2010/main" val="352203004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5, 10, 15</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first simplified </a:t>
                          </a:r>
                          <a14:m>
                            <m:oMath xmlns:m="http://schemas.openxmlformats.org/officeDocument/2006/math">
                              <m:r>
                                <a:rPr lang="en-GB" sz="1600" b="0" i="1" smtClean="0">
                                  <a:effectLst/>
                                  <a:latin typeface="Cambria Math" panose="02040503050406030204" pitchFamily="18" charset="0"/>
                                </a:rPr>
                                <m:t>7</m:t>
                              </m:r>
                              <m:r>
                                <a:rPr lang="en-GB" sz="1600" b="0" i="1" smtClean="0">
                                  <a:effectLst/>
                                  <a:latin typeface="Cambria Math" panose="02040503050406030204" pitchFamily="18" charset="0"/>
                                </a:rPr>
                                <m:t>𝑛</m:t>
                              </m:r>
                              <m:r>
                                <a:rPr lang="en-GB" sz="1600" b="0" i="1" smtClean="0">
                                  <a:effectLst/>
                                  <a:latin typeface="Cambria Math" panose="02040503050406030204" pitchFamily="18" charset="0"/>
                                </a:rPr>
                                <m:t>−2</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r>
                            <a:rPr lang="en-GB" sz="1600" dirty="0">
                              <a:effectLst/>
                              <a:latin typeface="Nunito Sans" pitchFamily="2" charset="0"/>
                            </a:rPr>
                            <a:t> to </a:t>
                          </a:r>
                          <a14:m>
                            <m:oMath xmlns:m="http://schemas.openxmlformats.org/officeDocument/2006/math">
                              <m:r>
                                <a:rPr lang="en-GB" sz="1600" b="0" i="1" smtClean="0">
                                  <a:effectLst/>
                                  <a:latin typeface="Cambria Math" panose="02040503050406030204" pitchFamily="18" charset="0"/>
                                </a:rPr>
                                <m:t>5</m:t>
                              </m:r>
                              <m:r>
                                <a:rPr lang="en-GB" sz="1600" b="0" i="1" smtClean="0">
                                  <a:effectLst/>
                                  <a:latin typeface="Cambria Math" panose="02040503050406030204" pitchFamily="18" charset="0"/>
                                </a:rPr>
                                <m:t>𝑛</m:t>
                              </m:r>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5, 20, 45</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first simplified </a:t>
                          </a:r>
                          <a14:m>
                            <m:oMath xmlns:m="http://schemas.openxmlformats.org/officeDocument/2006/math">
                              <m:r>
                                <a:rPr lang="en-GB" sz="1600" b="0" i="1" smtClean="0">
                                  <a:effectLst/>
                                  <a:latin typeface="Cambria Math" panose="02040503050406030204" pitchFamily="18" charset="0"/>
                                </a:rPr>
                                <m:t>7</m:t>
                              </m:r>
                              <m:r>
                                <a:rPr lang="en-GB" sz="1600" b="0" i="1" smtClean="0">
                                  <a:effectLst/>
                                  <a:latin typeface="Cambria Math" panose="02040503050406030204" pitchFamily="18" charset="0"/>
                                </a:rPr>
                                <m:t>𝑛</m:t>
                              </m:r>
                              <m:r>
                                <a:rPr lang="en-GB" sz="1600" b="0" i="1" smtClean="0">
                                  <a:effectLst/>
                                  <a:latin typeface="Cambria Math" panose="02040503050406030204" pitchFamily="18" charset="0"/>
                                </a:rPr>
                                <m:t>−2</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r>
                            <a:rPr lang="en-GB" sz="1600" dirty="0">
                              <a:effectLst/>
                              <a:latin typeface="Nunito Sans" pitchFamily="2" charset="0"/>
                            </a:rPr>
                            <a:t> to </a:t>
                          </a:r>
                          <a14:m>
                            <m:oMath xmlns:m="http://schemas.openxmlformats.org/officeDocument/2006/math">
                              <m:r>
                                <a:rPr lang="en-GB" sz="1600" b="0" i="1" smtClean="0">
                                  <a:effectLst/>
                                  <a:latin typeface="Cambria Math" panose="02040503050406030204" pitchFamily="18" charset="0"/>
                                </a:rPr>
                                <m:t>5</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5, −1, −11</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a:t>
                          </a:r>
                          <a:r>
                            <a:rPr lang="en-GB" sz="1600" baseline="0" dirty="0">
                              <a:effectLst/>
                              <a:latin typeface="Nunito Sans" pitchFamily="2" charset="0"/>
                            </a:rPr>
                            <a:t> started with </a:t>
                          </a:r>
                          <a14:m>
                            <m:oMath xmlns:m="http://schemas.openxmlformats.org/officeDocument/2006/math">
                              <m:r>
                                <a:rPr lang="en-GB" sz="1600" b="0" i="1" baseline="0" smtClean="0">
                                  <a:effectLst/>
                                  <a:latin typeface="Cambria Math" panose="02040503050406030204" pitchFamily="18" charset="0"/>
                                </a:rPr>
                                <m:t>7</m:t>
                              </m:r>
                            </m:oMath>
                          </a14:m>
                          <a:r>
                            <a:rPr lang="en-GB" sz="1600" dirty="0">
                              <a:effectLst/>
                              <a:latin typeface="Nunito Sans" pitchFamily="2" charset="0"/>
                            </a:rPr>
                            <a:t> not </a:t>
                          </a:r>
                          <a14:m>
                            <m:oMath xmlns:m="http://schemas.openxmlformats.org/officeDocument/2006/math">
                              <m:r>
                                <a:rPr lang="en-GB" sz="1600" b="0" i="1" smtClean="0">
                                  <a:effectLst/>
                                  <a:latin typeface="Cambria Math" panose="02040503050406030204" pitchFamily="18" charset="0"/>
                                </a:rPr>
                                <m:t>7</m:t>
                              </m:r>
                              <m:r>
                                <a:rPr lang="en-GB" sz="1600" b="0" i="1" smtClean="0">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D)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5, 6, 3</m:t>
                              </m:r>
                            </m:oMath>
                          </a14:m>
                          <a:br>
                            <a:rPr lang="en-GB" sz="1600" dirty="0">
                              <a:solidFill>
                                <a:srgbClr val="00BC89"/>
                              </a:solidFill>
                              <a:effectLst/>
                              <a:latin typeface="Nunito Sans" pitchFamily="2" charset="0"/>
                            </a:rPr>
                          </a:br>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5052192E-6F11-7099-C8DE-AC737D44FB55}"/>
                  </a:ext>
                </a:extLst>
              </p:cNvPr>
              <p:cNvGraphicFramePr/>
              <p:nvPr>
                <p:extLst>
                  <p:ext uri="{D42A27DB-BD31-4B8C-83A1-F6EECF244321}">
                    <p14:modId xmlns:p14="http://schemas.microsoft.com/office/powerpoint/2010/main" val="352203004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651998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3AC816A-4043-CB91-463E-F9975EDE0FFB}"/>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6)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+2</m:t>
                    </m:r>
                    <m:r>
                      <a:rPr lang="en-GB" sz="2300" b="0" i="1" smtClean="0">
                        <a:latin typeface="Cambria Math" panose="02040503050406030204" pitchFamily="18" charset="0"/>
                      </a:rPr>
                      <m:t>𝑛</m:t>
                    </m:r>
                    <m:r>
                      <a:rPr lang="en-GB" sz="2300" b="0" i="1" smtClean="0">
                        <a:latin typeface="Cambria Math" panose="02040503050406030204" pitchFamily="18" charset="0"/>
                      </a:rPr>
                      <m:t>+3</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93AC816A-4043-CB91-463E-F9975EDE0FFB}"/>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39858FEB-CF21-0041-0251-F2B05B033FBD}"/>
                  </a:ext>
                </a:extLst>
              </p:cNvPr>
              <p:cNvGraphicFramePr/>
              <p:nvPr>
                <p:extLst>
                  <p:ext uri="{D42A27DB-BD31-4B8C-83A1-F6EECF244321}">
                    <p14:modId xmlns:p14="http://schemas.microsoft.com/office/powerpoint/2010/main" val="388295548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5, 11, 21</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first mistakenly simplified to </a:t>
                          </a:r>
                          <a14:m>
                            <m:oMath xmlns:m="http://schemas.openxmlformats.org/officeDocument/2006/math">
                              <m:r>
                                <a:rPr lang="en-GB" sz="1600" b="0" i="1" smtClean="0">
                                  <a:effectLst/>
                                  <a:latin typeface="Cambria Math" panose="02040503050406030204" pitchFamily="18" charset="0"/>
                                </a:rPr>
                                <m:t>2</m:t>
                              </m:r>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r>
                                <a:rPr lang="en-GB" sz="1600" b="0" i="1" smtClean="0">
                                  <a:effectLst/>
                                  <a:latin typeface="Cambria Math" panose="02040503050406030204" pitchFamily="18" charset="0"/>
                                </a:rPr>
                                <m:t>+3</m:t>
                              </m:r>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6, 9, 12</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first mistakenly simplified to </a:t>
                          </a:r>
                          <a14:m>
                            <m:oMath xmlns:m="http://schemas.openxmlformats.org/officeDocument/2006/math">
                              <m:r>
                                <a:rPr lang="en-GB" sz="1600" b="0" i="1" smtClean="0">
                                  <a:effectLst/>
                                  <a:latin typeface="Cambria Math" panose="02040503050406030204" pitchFamily="18" charset="0"/>
                                </a:rPr>
                                <m:t>3</m:t>
                              </m:r>
                              <m:r>
                                <a:rPr lang="en-GB" sz="1600" b="0" i="1" smtClean="0">
                                  <a:effectLst/>
                                  <a:latin typeface="Cambria Math" panose="02040503050406030204" pitchFamily="18" charset="0"/>
                                </a:rPr>
                                <m:t>𝑛</m:t>
                              </m:r>
                              <m:r>
                                <a:rPr lang="en-GB" sz="1600" b="0" i="1" smtClean="0">
                                  <a:effectLst/>
                                  <a:latin typeface="Cambria Math" panose="02040503050406030204" pitchFamily="18" charset="0"/>
                                </a:rPr>
                                <m:t>+3</m:t>
                              </m:r>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C)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6, 11, 18</m:t>
                              </m:r>
                            </m:oMath>
                          </a14:m>
                          <a:br>
                            <a:rPr lang="en-GB" sz="1600" dirty="0">
                              <a:solidFill>
                                <a:srgbClr val="00BC89"/>
                              </a:solidFill>
                              <a:effectLst/>
                              <a:latin typeface="Nunito Sans" pitchFamily="2" charset="0"/>
                            </a:rPr>
                          </a:br>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3, 8, 15</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forgot to add on</a:t>
                          </a:r>
                          <a:r>
                            <a:rPr lang="en-GB" sz="1600" baseline="0" dirty="0">
                              <a:effectLst/>
                              <a:latin typeface="Nunito Sans" pitchFamily="2" charset="0"/>
                            </a:rPr>
                            <a:t> the </a:t>
                          </a:r>
                          <a14:m>
                            <m:oMath xmlns:m="http://schemas.openxmlformats.org/officeDocument/2006/math">
                              <m:r>
                                <a:rPr lang="en-GB" sz="1600" b="0" i="1" baseline="0" smtClean="0">
                                  <a:effectLst/>
                                  <a:latin typeface="Cambria Math" panose="02040503050406030204" pitchFamily="18" charset="0"/>
                                </a:rPr>
                                <m:t>3</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39858FEB-CF21-0041-0251-F2B05B033FBD}"/>
                  </a:ext>
                </a:extLst>
              </p:cNvPr>
              <p:cNvGraphicFramePr/>
              <p:nvPr>
                <p:extLst>
                  <p:ext uri="{D42A27DB-BD31-4B8C-83A1-F6EECF244321}">
                    <p14:modId xmlns:p14="http://schemas.microsoft.com/office/powerpoint/2010/main" val="388295548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196047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BF833C2-2C90-C8DC-B09E-59A027D4BFB8}"/>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7)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3</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−4</m:t>
                    </m:r>
                    <m:r>
                      <a:rPr lang="en-GB" sz="2300" b="0" i="1" smtClean="0">
                        <a:latin typeface="Cambria Math" panose="02040503050406030204" pitchFamily="18" charset="0"/>
                      </a:rPr>
                      <m:t>𝑛</m:t>
                    </m:r>
                    <m:r>
                      <a:rPr lang="en-GB" sz="2300" b="0" i="1" smtClean="0">
                        <a:latin typeface="Cambria Math" panose="02040503050406030204" pitchFamily="18" charset="0"/>
                      </a:rPr>
                      <m:t>+1</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ABF833C2-2C90-C8DC-B09E-59A027D4BFB8}"/>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759606DC-0A19-A4F3-87C3-5BE25772A11D}"/>
                  </a:ext>
                </a:extLst>
              </p:cNvPr>
              <p:cNvGraphicFramePr/>
              <p:nvPr>
                <p:extLst>
                  <p:ext uri="{D42A27DB-BD31-4B8C-83A1-F6EECF244321}">
                    <p14:modId xmlns:p14="http://schemas.microsoft.com/office/powerpoint/2010/main" val="15989907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−1, 4, 15</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forgot to add </a:t>
                          </a:r>
                          <a14:m>
                            <m:oMath xmlns:m="http://schemas.openxmlformats.org/officeDocument/2006/math">
                              <m:r>
                                <a:rPr lang="en-GB" sz="1600" b="0" i="1" smtClean="0">
                                  <a:effectLst/>
                                  <a:latin typeface="Cambria Math" panose="02040503050406030204" pitchFamily="18" charset="0"/>
                                </a:rPr>
                                <m:t>1</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B)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0, 5, 16</m:t>
                              </m:r>
                            </m:oMath>
                          </a14:m>
                          <a:br>
                            <a:rPr lang="en-GB" sz="1600" dirty="0">
                              <a:solidFill>
                                <a:srgbClr val="00BC89"/>
                              </a:solidFill>
                              <a:effectLst/>
                              <a:latin typeface="Nunito Sans" pitchFamily="2" charset="0"/>
                            </a:rPr>
                          </a:br>
                          <a:br>
                            <a:rPr lang="en-GB" sz="1600" dirty="0">
                              <a:effectLst/>
                              <a:latin typeface="Nunito Sans" pitchFamily="2" charset="0"/>
                            </a:rPr>
                          </a:b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8, 21, 40</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added </a:t>
                          </a:r>
                          <a14:m>
                            <m:oMath xmlns:m="http://schemas.openxmlformats.org/officeDocument/2006/math">
                              <m:r>
                                <a:rPr lang="en-GB" sz="1600" b="0" i="1" smtClean="0">
                                  <a:effectLst/>
                                  <a:latin typeface="Cambria Math" panose="02040503050406030204" pitchFamily="18" charset="0"/>
                                </a:rPr>
                                <m:t>4</m:t>
                              </m:r>
                              <m:r>
                                <a:rPr lang="en-GB" sz="1600" b="0" i="1" smtClean="0">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−3, −2</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did not multiply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r>
                            <a:rPr lang="en-GB" sz="1600" dirty="0">
                              <a:effectLst/>
                              <a:latin typeface="Nunito Sans" pitchFamily="2" charset="0"/>
                            </a:rPr>
                            <a:t> by </a:t>
                          </a:r>
                          <a14:m>
                            <m:oMath xmlns:m="http://schemas.openxmlformats.org/officeDocument/2006/math">
                              <m:r>
                                <a:rPr lang="en-GB" sz="1600" b="0" i="1" smtClean="0">
                                  <a:effectLst/>
                                  <a:latin typeface="Cambria Math" panose="02040503050406030204" pitchFamily="18" charset="0"/>
                                </a:rPr>
                                <m:t>3</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759606DC-0A19-A4F3-87C3-5BE25772A11D}"/>
                  </a:ext>
                </a:extLst>
              </p:cNvPr>
              <p:cNvGraphicFramePr/>
              <p:nvPr>
                <p:extLst>
                  <p:ext uri="{D42A27DB-BD31-4B8C-83A1-F6EECF244321}">
                    <p14:modId xmlns:p14="http://schemas.microsoft.com/office/powerpoint/2010/main" val="159899071"/>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011102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DB2B004-D818-001A-EA65-44D213F0E4BC}"/>
                  </a:ext>
                </a:extLst>
              </p:cNvPr>
              <p:cNvSpPr txBox="1"/>
              <p:nvPr/>
            </p:nvSpPr>
            <p:spPr>
              <a:xfrm>
                <a:off x="169850" y="930910"/>
                <a:ext cx="7956233" cy="912366"/>
              </a:xfrm>
              <a:prstGeom prst="rect">
                <a:avLst/>
              </a:prstGeom>
              <a:noFill/>
            </p:spPr>
            <p:txBody>
              <a:bodyPr wrap="square" rtlCol="0">
                <a:spAutoFit/>
              </a:bodyPr>
              <a:lstStyle/>
              <a:p>
                <a:r>
                  <a:rPr lang="en-GB" sz="1600" dirty="0">
                    <a:latin typeface="Nunito Sans" pitchFamily="2" charset="0"/>
                  </a:rPr>
                  <a:t>8) The sequence </a:t>
                </a:r>
                <a14:m>
                  <m:oMath xmlns:m="http://schemas.openxmlformats.org/officeDocument/2006/math">
                    <m:r>
                      <a:rPr lang="en-GB" sz="1600" b="0" i="1" smtClean="0">
                        <a:latin typeface="Cambria Math" panose="02040503050406030204" pitchFamily="18" charset="0"/>
                      </a:rPr>
                      <m:t>2, 8, 18, 32, 50</m:t>
                    </m:r>
                  </m:oMath>
                </a14:m>
                <a:r>
                  <a:rPr lang="en-GB" sz="1600" dirty="0">
                    <a:latin typeface="Nunito Sans" pitchFamily="2" charset="0"/>
                  </a:rPr>
                  <a:t> has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a:t>
                </a:r>
                <a14:m>
                  <m:oMath xmlns:m="http://schemas.openxmlformats.org/officeDocument/2006/math">
                    <m:r>
                      <a:rPr lang="en-GB" sz="1600" b="0" i="1" smtClean="0">
                        <a:latin typeface="Cambria Math" panose="02040503050406030204" pitchFamily="18" charset="0"/>
                      </a:rPr>
                      <m:t>2</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2</m:t>
                        </m:r>
                      </m:sup>
                    </m:sSup>
                  </m:oMath>
                </a14:m>
                <a:r>
                  <a:rPr lang="en-GB" sz="1600" dirty="0">
                    <a:latin typeface="Nunito Sans" pitchFamily="2" charset="0"/>
                  </a:rPr>
                  <a:t>. State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7, 18, 33, 52, 75</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8DB2B004-D818-001A-EA65-44D213F0E4BC}"/>
                  </a:ext>
                </a:extLst>
              </p:cNvPr>
              <p:cNvSpPr txBox="1">
                <a:spLocks noRot="1" noChangeAspect="1" noMove="1" noResize="1" noEditPoints="1" noAdjustHandles="1" noChangeArrowheads="1" noChangeShapeType="1" noTextEdit="1"/>
              </p:cNvSpPr>
              <p:nvPr/>
            </p:nvSpPr>
            <p:spPr>
              <a:xfrm>
                <a:off x="169850" y="930910"/>
                <a:ext cx="7956233" cy="912366"/>
              </a:xfrm>
              <a:prstGeom prst="rect">
                <a:avLst/>
              </a:prstGeom>
              <a:blipFill>
                <a:blip r:embed="rId3"/>
                <a:stretch>
                  <a:fillRect l="-460"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2F9B3503-AF1D-446E-C332-14816D8D1C82}"/>
                  </a:ext>
                </a:extLst>
              </p:cNvPr>
              <p:cNvGraphicFramePr/>
              <p:nvPr>
                <p:extLst>
                  <p:ext uri="{D42A27DB-BD31-4B8C-83A1-F6EECF244321}">
                    <p14:modId xmlns:p14="http://schemas.microsoft.com/office/powerpoint/2010/main" val="1720685618"/>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+5</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only considered first</a:t>
                          </a:r>
                          <a:r>
                            <a:rPr lang="en-GB" sz="1600" baseline="0" dirty="0">
                              <a:effectLst/>
                              <a:latin typeface="Nunito Sans" pitchFamily="2" charset="0"/>
                            </a:rPr>
                            <a:t> term</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𝑛</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missed the coefficient of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2</m:t>
                                  </m:r>
                                </m:sup>
                              </m:sSup>
                            </m:oMath>
                          </a14:m>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C)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2</m:t>
                              </m:r>
                              <m:sSup>
                                <m:sSupPr>
                                  <m:ctrlPr>
                                    <a:rPr lang="en-GB" sz="1600" b="0" i="1" u="none" strike="noStrike" dirty="0" smtClean="0">
                                      <a:solidFill>
                                        <a:srgbClr val="00BC89"/>
                                      </a:solidFill>
                                      <a:effectLst/>
                                      <a:latin typeface="Cambria Math" panose="02040503050406030204" pitchFamily="18" charset="0"/>
                                    </a:rPr>
                                  </m:ctrlPr>
                                </m:sSupPr>
                                <m:e>
                                  <m:r>
                                    <a:rPr lang="en-GB" sz="1600" b="0" i="1" u="none" strike="noStrike" dirty="0" smtClean="0">
                                      <a:solidFill>
                                        <a:srgbClr val="00BC89"/>
                                      </a:solidFill>
                                      <a:effectLst/>
                                      <a:latin typeface="Cambria Math" panose="02040503050406030204" pitchFamily="18" charset="0"/>
                                    </a:rPr>
                                    <m:t>𝑛</m:t>
                                  </m:r>
                                </m:e>
                                <m:sup>
                                  <m:r>
                                    <a:rPr lang="en-GB" sz="1600" b="0" i="1" u="none" strike="noStrike" dirty="0" smtClean="0">
                                      <a:solidFill>
                                        <a:srgbClr val="00BC89"/>
                                      </a:solidFill>
                                      <a:effectLst/>
                                      <a:latin typeface="Cambria Math" panose="02040503050406030204" pitchFamily="18" charset="0"/>
                                    </a:rPr>
                                    <m:t>2</m:t>
                                  </m:r>
                                </m:sup>
                              </m:sSup>
                              <m:r>
                                <a:rPr lang="en-GB" sz="1600" b="0" i="1" u="none" strike="noStrike" dirty="0" smtClean="0">
                                  <a:solidFill>
                                    <a:srgbClr val="00BC89"/>
                                  </a:solidFill>
                                  <a:effectLst/>
                                  <a:latin typeface="Cambria Math" panose="02040503050406030204" pitchFamily="18" charset="0"/>
                                </a:rPr>
                                <m:t>+5</m:t>
                              </m:r>
                              <m:r>
                                <a:rPr lang="en-GB" sz="1600" b="0" i="1" u="none" strike="noStrike" dirty="0" smtClean="0">
                                  <a:solidFill>
                                    <a:srgbClr val="00BC89"/>
                                  </a:solidFill>
                                  <a:effectLst/>
                                  <a:latin typeface="Cambria Math" panose="02040503050406030204" pitchFamily="18" charset="0"/>
                                </a:rPr>
                                <m:t>𝑛</m:t>
                              </m:r>
                            </m:oMath>
                          </a14:m>
                          <a:br>
                            <a:rPr lang="en-GB" sz="1600" dirty="0">
                              <a:solidFill>
                                <a:srgbClr val="00BC89"/>
                              </a:solidFill>
                              <a:effectLst/>
                              <a:latin typeface="Nunito Sans" pitchFamily="2" charset="0"/>
                            </a:rPr>
                          </a:br>
                          <a:endParaRPr lang="en-GB" sz="1600" dirty="0">
                            <a:solidFill>
                              <a:srgbClr val="00BC89"/>
                            </a:solidFill>
                            <a:effectLst/>
                            <a:latin typeface="Nunito Sans" pitchFamily="2" charset="0"/>
                          </a:endParaRPr>
                        </a:p>
                        <a:p>
                          <a:pPr rtl="0" fontAlgn="t">
                            <a:spcBef>
                              <a:spcPts val="0"/>
                            </a:spcBef>
                            <a:spcAft>
                              <a:spcPts val="0"/>
                            </a:spcAft>
                          </a:pP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+7</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does not understand how to form the quadratic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𝑡h</m:t>
                                  </m:r>
                                </m:sup>
                              </m:sSup>
                            </m:oMath>
                          </a14:m>
                          <a:r>
                            <a:rPr lang="en-GB" sz="1600" dirty="0">
                              <a:effectLst/>
                              <a:latin typeface="Nunito Sans" pitchFamily="2" charset="0"/>
                            </a:rPr>
                            <a:t> term</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2F9B3503-AF1D-446E-C332-14816D8D1C82}"/>
                  </a:ext>
                </a:extLst>
              </p:cNvPr>
              <p:cNvGraphicFramePr/>
              <p:nvPr>
                <p:extLst>
                  <p:ext uri="{D42A27DB-BD31-4B8C-83A1-F6EECF244321}">
                    <p14:modId xmlns:p14="http://schemas.microsoft.com/office/powerpoint/2010/main" val="1720685618"/>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52" r="-100337" b="-10552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52" r="-337" b="-105525"/>
                          </a:stretch>
                        </a:blipFill>
                      </a:tcPr>
                    </a:tc>
                    <a:extLst>
                      <a:ext uri="{0D108BD9-81ED-4DB2-BD59-A6C34878D82A}">
                        <a16:rowId xmlns:a16="http://schemas.microsoft.com/office/drawing/2014/main" val="10000"/>
                      </a:ext>
                    </a:extLst>
                  </a:tr>
                  <a:tr h="1106742">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494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494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104953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9BEB21C-23DB-6D22-E75B-823F8D5FD151}"/>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9)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−3, 0, 5, 12, 21</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19BEB21C-23DB-6D22-E75B-823F8D5FD151}"/>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ADA6D104-E4F2-2FD0-F49E-C46B580305EB}"/>
                  </a:ext>
                </a:extLst>
              </p:cNvPr>
              <p:cNvGraphicFramePr/>
              <p:nvPr>
                <p:extLst>
                  <p:ext uri="{D42A27DB-BD31-4B8C-83A1-F6EECF244321}">
                    <p14:modId xmlns:p14="http://schemas.microsoft.com/office/powerpoint/2010/main" val="556815576"/>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did not find the constant term</a:t>
                          </a:r>
                          <a:r>
                            <a:rPr lang="en-GB" sz="1600" baseline="0" dirty="0">
                              <a:effectLst/>
                              <a:latin typeface="Nunito Sans" pitchFamily="2" charset="0"/>
                            </a:rPr>
                            <a:t> correctly</a:t>
                          </a: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−4</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half the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C) </a:t>
                          </a:r>
                          <a14:m>
                            <m:oMath xmlns:m="http://schemas.openxmlformats.org/officeDocument/2006/math">
                              <m:sSup>
                                <m:sSupPr>
                                  <m:ctrlPr>
                                    <a:rPr lang="en-GB" sz="1600" b="0" i="1" u="none" strike="noStrike" dirty="0" smtClean="0">
                                      <a:solidFill>
                                        <a:srgbClr val="00BC89"/>
                                      </a:solidFill>
                                      <a:effectLst/>
                                      <a:latin typeface="Cambria Math" panose="02040503050406030204" pitchFamily="18" charset="0"/>
                                    </a:rPr>
                                  </m:ctrlPr>
                                </m:sSupPr>
                                <m:e>
                                  <m:r>
                                    <a:rPr lang="en-GB" sz="1600" b="0" i="1" u="none" strike="noStrike" dirty="0" smtClean="0">
                                      <a:solidFill>
                                        <a:srgbClr val="00BC89"/>
                                      </a:solidFill>
                                      <a:effectLst/>
                                      <a:latin typeface="Cambria Math" panose="02040503050406030204" pitchFamily="18" charset="0"/>
                                    </a:rPr>
                                    <m:t>𝑛</m:t>
                                  </m:r>
                                </m:e>
                                <m:sup>
                                  <m:r>
                                    <a:rPr lang="en-GB" sz="1600" b="0" i="1" u="none" strike="noStrike" dirty="0" smtClean="0">
                                      <a:solidFill>
                                        <a:srgbClr val="00BC89"/>
                                      </a:solidFill>
                                      <a:effectLst/>
                                      <a:latin typeface="Cambria Math" panose="02040503050406030204" pitchFamily="18" charset="0"/>
                                    </a:rPr>
                                    <m:t>2</m:t>
                                  </m:r>
                                </m:sup>
                              </m:sSup>
                              <m:r>
                                <a:rPr lang="en-GB" sz="1600" b="0" i="1" u="none" strike="noStrike" dirty="0" smtClean="0">
                                  <a:solidFill>
                                    <a:srgbClr val="00BC89"/>
                                  </a:solidFill>
                                  <a:effectLst/>
                                  <a:latin typeface="Cambria Math" panose="02040503050406030204" pitchFamily="18" charset="0"/>
                                </a:rPr>
                                <m:t>−4</m:t>
                              </m:r>
                            </m:oMath>
                          </a14:m>
                          <a:br>
                            <a:rPr lang="en-GB" sz="1600" dirty="0">
                              <a:solidFill>
                                <a:srgbClr val="00BC89"/>
                              </a:solidFill>
                              <a:effectLst/>
                              <a:latin typeface="Nunito Sans" pitchFamily="2" charset="0"/>
                            </a:rPr>
                          </a:br>
                          <a:endParaRPr lang="en-GB" sz="1600" dirty="0">
                            <a:solidFill>
                              <a:srgbClr val="00BC89"/>
                            </a:solidFill>
                            <a:effectLst/>
                            <a:latin typeface="Nunito Sans" pitchFamily="2" charset="0"/>
                          </a:endParaRPr>
                        </a:p>
                        <a:p>
                          <a:pPr rtl="0" fontAlgn="t">
                            <a:spcBef>
                              <a:spcPts val="0"/>
                            </a:spcBef>
                            <a:spcAft>
                              <a:spcPts val="0"/>
                            </a:spcAft>
                          </a:pP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−4</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attempted to find a linear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𝑡h</m:t>
                                  </m:r>
                                </m:sup>
                              </m:sSup>
                            </m:oMath>
                          </a14:m>
                          <a:r>
                            <a:rPr lang="en-GB" sz="1600" dirty="0">
                              <a:effectLst/>
                              <a:latin typeface="Nunito Sans" pitchFamily="2" charset="0"/>
                            </a:rPr>
                            <a:t> term rule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ADA6D104-E4F2-2FD0-F49E-C46B580305EB}"/>
                  </a:ext>
                </a:extLst>
              </p:cNvPr>
              <p:cNvGraphicFramePr/>
              <p:nvPr>
                <p:extLst>
                  <p:ext uri="{D42A27DB-BD31-4B8C-83A1-F6EECF244321}">
                    <p14:modId xmlns:p14="http://schemas.microsoft.com/office/powerpoint/2010/main" val="556815576"/>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52" r="-100337" b="-106077"/>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52" r="-337" b="-106077"/>
                          </a:stretch>
                        </a:blipFill>
                      </a:tcPr>
                    </a:tc>
                    <a:extLst>
                      <a:ext uri="{0D108BD9-81ED-4DB2-BD59-A6C34878D82A}">
                        <a16:rowId xmlns:a16="http://schemas.microsoft.com/office/drawing/2014/main" val="10000"/>
                      </a:ext>
                    </a:extLst>
                  </a:tr>
                  <a:tr h="1106742">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549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549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095732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07B3A8E-6A42-4F5A-0D1D-A6D504864005}"/>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10)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4, 10, 18, 28, 40</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E07B3A8E-6A42-4F5A-0D1D-A6D504864005}"/>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BD0AA324-204E-9EE7-67ED-171A01357EE8}"/>
                  </a:ext>
                </a:extLst>
              </p:cNvPr>
              <p:cNvGraphicFramePr/>
              <p:nvPr>
                <p:extLst>
                  <p:ext uri="{D42A27DB-BD31-4B8C-83A1-F6EECF244321}">
                    <p14:modId xmlns:p14="http://schemas.microsoft.com/office/powerpoint/2010/main" val="397131190"/>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oMath>
                          </a14:m>
                          <a:br>
                            <a:rPr lang="en-GB" sz="1600" dirty="0">
                              <a:effectLst/>
                              <a:latin typeface="Nunito Sans" pitchFamily="2" charset="0"/>
                            </a:rPr>
                          </a:br>
                          <a:br>
                            <a:rPr lang="en-GB" sz="1600" dirty="0">
                              <a:effectLst/>
                              <a:latin typeface="Nunito Sans" pitchFamily="2" charset="0"/>
                            </a:rPr>
                          </a:br>
                          <a:r>
                            <a:rPr lang="en-GB" sz="1600" dirty="0">
                              <a:effectLst/>
                              <a:latin typeface="Nunito Sans" pitchFamily="2" charset="0"/>
                            </a:rPr>
                            <a:t>Student did not half second</a:t>
                          </a:r>
                          <a:r>
                            <a:rPr lang="en-GB" sz="1600" baseline="0" dirty="0">
                              <a:effectLst/>
                              <a:latin typeface="Nunito Sans" pitchFamily="2" charset="0"/>
                            </a:rPr>
                            <a:t> difference</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B) </a:t>
                          </a:r>
                          <a14:m>
                            <m:oMath xmlns:m="http://schemas.openxmlformats.org/officeDocument/2006/math">
                              <m:sSup>
                                <m:sSupPr>
                                  <m:ctrlPr>
                                    <a:rPr lang="en-GB" sz="1600" b="0" i="1" u="none" strike="noStrike" smtClean="0">
                                      <a:solidFill>
                                        <a:srgbClr val="00BC89"/>
                                      </a:solidFill>
                                      <a:effectLst/>
                                      <a:latin typeface="Cambria Math" panose="02040503050406030204" pitchFamily="18" charset="0"/>
                                    </a:rPr>
                                  </m:ctrlPr>
                                </m:sSupPr>
                                <m:e>
                                  <m:r>
                                    <a:rPr lang="en-GB" sz="1600" b="0" i="1" u="none" strike="noStrike" smtClean="0">
                                      <a:solidFill>
                                        <a:srgbClr val="00BC89"/>
                                      </a:solidFill>
                                      <a:effectLst/>
                                      <a:latin typeface="Cambria Math" panose="02040503050406030204" pitchFamily="18" charset="0"/>
                                    </a:rPr>
                                    <m:t>𝑛</m:t>
                                  </m:r>
                                </m:e>
                                <m:sup>
                                  <m:r>
                                    <a:rPr lang="en-GB" sz="1600" b="0" i="1" u="none" strike="noStrike" smtClean="0">
                                      <a:solidFill>
                                        <a:srgbClr val="00BC89"/>
                                      </a:solidFill>
                                      <a:effectLst/>
                                      <a:latin typeface="Cambria Math" panose="02040503050406030204" pitchFamily="18" charset="0"/>
                                    </a:rPr>
                                    <m:t>2</m:t>
                                  </m:r>
                                </m:sup>
                              </m:sSup>
                              <m:r>
                                <a:rPr lang="en-GB" sz="1600" b="0" i="1" u="none" strike="noStrike" smtClean="0">
                                  <a:solidFill>
                                    <a:srgbClr val="00BC89"/>
                                  </a:solidFill>
                                  <a:effectLst/>
                                  <a:latin typeface="Cambria Math" panose="02040503050406030204" pitchFamily="18" charset="0"/>
                                </a:rPr>
                                <m:t>+3</m:t>
                              </m:r>
                              <m:r>
                                <a:rPr lang="en-GB" sz="1600" b="0" i="1" u="none" strike="noStrike" smtClean="0">
                                  <a:solidFill>
                                    <a:srgbClr val="00BC89"/>
                                  </a:solidFill>
                                  <a:effectLst/>
                                  <a:latin typeface="Cambria Math" panose="02040503050406030204" pitchFamily="18" charset="0"/>
                                </a:rPr>
                                <m:t>𝑛</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US"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attempted to find a linear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𝑡h</m:t>
                                  </m:r>
                                </m:sup>
                              </m:sSup>
                            </m:oMath>
                          </a14:m>
                          <a:r>
                            <a:rPr lang="en-GB" sz="1600" dirty="0">
                              <a:effectLst/>
                              <a:latin typeface="Nunito Sans" pitchFamily="2" charset="0"/>
                            </a:rPr>
                            <a:t> term rule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+3</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find the correct additive term</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BD0AA324-204E-9EE7-67ED-171A01357EE8}"/>
                  </a:ext>
                </a:extLst>
              </p:cNvPr>
              <p:cNvGraphicFramePr/>
              <p:nvPr>
                <p:extLst>
                  <p:ext uri="{D42A27DB-BD31-4B8C-83A1-F6EECF244321}">
                    <p14:modId xmlns:p14="http://schemas.microsoft.com/office/powerpoint/2010/main" val="397131190"/>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52" r="-100337" b="-106077"/>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52" r="-337" b="-106077"/>
                          </a:stretch>
                        </a:blipFill>
                      </a:tcPr>
                    </a:tc>
                    <a:extLst>
                      <a:ext uri="{0D108BD9-81ED-4DB2-BD59-A6C34878D82A}">
                        <a16:rowId xmlns:a16="http://schemas.microsoft.com/office/drawing/2014/main" val="10000"/>
                      </a:ext>
                    </a:extLst>
                  </a:tr>
                  <a:tr h="1106742">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549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549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448242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145363" y="720827"/>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145363" y="1271931"/>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15 multiple choice questions, each designed to assess each of the key skills required to master </a:t>
            </a:r>
            <a:r>
              <a:rPr lang="en-US" sz="1200" b="1" i="0" u="none" strike="noStrike" dirty="0">
                <a:solidFill>
                  <a:srgbClr val="1C1C1C"/>
                </a:solidFill>
                <a:effectLst/>
                <a:latin typeface="Nunito Sans" pitchFamily="2" charset="0"/>
              </a:rPr>
              <a:t>quadratic n</a:t>
            </a:r>
            <a:r>
              <a:rPr lang="en-US" sz="1200" b="1" i="0" u="none" strike="noStrike" baseline="30000" dirty="0">
                <a:solidFill>
                  <a:srgbClr val="1C1C1C"/>
                </a:solidFill>
                <a:effectLst/>
                <a:latin typeface="Nunito Sans" pitchFamily="2" charset="0"/>
              </a:rPr>
              <a:t>th</a:t>
            </a:r>
            <a:r>
              <a:rPr lang="en-US" sz="1200" b="1" i="0" u="none" strike="noStrike" dirty="0">
                <a:solidFill>
                  <a:srgbClr val="1C1C1C"/>
                </a:solidFill>
                <a:effectLst/>
                <a:latin typeface="Nunito Sans" pitchFamily="2" charset="0"/>
              </a:rPr>
              <a:t> term.</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1" i="0" u="none" strike="noStrike" dirty="0">
                <a:solidFill>
                  <a:srgbClr val="000000"/>
                </a:solidFill>
                <a:effectLst/>
                <a:latin typeface="Nunito Sans" pitchFamily="2" charset="0"/>
              </a:rPr>
              <a:t> </a:t>
            </a:r>
            <a:r>
              <a:rPr lang="en-US" sz="1200" b="1" i="0" u="none" strike="noStrike" dirty="0">
                <a:solidFill>
                  <a:srgbClr val="1C1C1C"/>
                </a:solidFill>
                <a:effectLst/>
                <a:latin typeface="Nunito Sans" pitchFamily="2" charset="0"/>
              </a:rPr>
              <a:t>Order of operations, Negative numbers, Collecting like terms, Finding the n</a:t>
            </a:r>
            <a:r>
              <a:rPr lang="en-US" sz="1200" b="1" i="0" u="none" strike="noStrike" baseline="30000" dirty="0">
                <a:solidFill>
                  <a:srgbClr val="1C1C1C"/>
                </a:solidFill>
                <a:effectLst/>
                <a:latin typeface="Nunito Sans" pitchFamily="2" charset="0"/>
              </a:rPr>
              <a:t>th</a:t>
            </a:r>
            <a:r>
              <a:rPr lang="en-US" sz="1200" b="1" i="0" u="none" strike="noStrike" dirty="0">
                <a:solidFill>
                  <a:srgbClr val="1C1C1C"/>
                </a:solidFill>
                <a:effectLst/>
                <a:latin typeface="Nunito Sans" pitchFamily="2" charset="0"/>
              </a:rPr>
              <a:t> term, </a:t>
            </a:r>
            <a:r>
              <a:rPr lang="en-US" sz="1200" b="0" i="0" u="none" strike="noStrike" dirty="0">
                <a:solidFill>
                  <a:srgbClr val="1C1C1C"/>
                </a:solidFill>
                <a:effectLst/>
                <a:latin typeface="Nunito Sans" pitchFamily="2" charset="0"/>
              </a:rPr>
              <a:t>and </a:t>
            </a:r>
            <a:r>
              <a:rPr lang="en-US" sz="1200" b="1" i="0" u="none" strike="noStrike" dirty="0">
                <a:solidFill>
                  <a:srgbClr val="1C1C1C"/>
                </a:solidFill>
                <a:effectLst/>
                <a:latin typeface="Nunito Sans" pitchFamily="2" charset="0"/>
              </a:rPr>
              <a:t>Types of number.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latin typeface="Nunito Sans" pitchFamily="2" charset="0"/>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
        <p:nvSpPr>
          <p:cNvPr id="2" name="TextBox 1">
            <a:extLst>
              <a:ext uri="{FF2B5EF4-FFF2-40B4-BE49-F238E27FC236}">
                <a16:creationId xmlns:a16="http://schemas.microsoft.com/office/drawing/2014/main" id="{218DF691-A4BA-96FF-1EB7-4018C0499F90}"/>
              </a:ext>
            </a:extLst>
          </p:cNvPr>
          <p:cNvSpPr txBox="1"/>
          <p:nvPr/>
        </p:nvSpPr>
        <p:spPr>
          <a:xfrm>
            <a:off x="131500" y="415913"/>
            <a:ext cx="4939392" cy="307777"/>
          </a:xfrm>
          <a:prstGeom prst="rect">
            <a:avLst/>
          </a:prstGeom>
          <a:noFill/>
        </p:spPr>
        <p:txBody>
          <a:bodyPr wrap="square" rtlCol="0">
            <a:spAutoFit/>
          </a:bodyPr>
          <a:lstStyle/>
          <a:p>
            <a:r>
              <a:rPr lang="en-US" b="1" i="0" u="none" strike="noStrike" dirty="0">
                <a:solidFill>
                  <a:srgbClr val="FFFFFF"/>
                </a:solidFill>
                <a:effectLst/>
                <a:latin typeface="Nunito Sans" pitchFamily="2" charset="0"/>
              </a:rPr>
              <a:t>How to use the questions in this resource</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E5EE7C2-0F0A-1173-9358-BD6AE83D3B27}"/>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11)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2, 7, 16, 29, 46</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7E5EE7C2-0F0A-1173-9358-BD6AE83D3B27}"/>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9B6C8620-A19D-587F-567C-3BD32C9600FC}"/>
                  </a:ext>
                </a:extLst>
              </p:cNvPr>
              <p:cNvGraphicFramePr/>
              <p:nvPr>
                <p:extLst>
                  <p:ext uri="{D42A27DB-BD31-4B8C-83A1-F6EECF244321}">
                    <p14:modId xmlns:p14="http://schemas.microsoft.com/office/powerpoint/2010/main" val="3957058250"/>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A) </a:t>
                          </a:r>
                          <a14:m>
                            <m:oMath xmlns:m="http://schemas.openxmlformats.org/officeDocument/2006/math">
                              <m:r>
                                <a:rPr lang="en-GB" sz="1600" b="0" i="1" u="none" strike="noStrike" smtClean="0">
                                  <a:solidFill>
                                    <a:srgbClr val="00BC89"/>
                                  </a:solidFill>
                                  <a:effectLst/>
                                  <a:latin typeface="Cambria Math" panose="02040503050406030204" pitchFamily="18" charset="0"/>
                                </a:rPr>
                                <m:t>2</m:t>
                              </m:r>
                              <m:sSup>
                                <m:sSupPr>
                                  <m:ctrlPr>
                                    <a:rPr lang="en-GB" sz="1600" b="0" i="1" u="none" strike="noStrike" smtClean="0">
                                      <a:solidFill>
                                        <a:srgbClr val="00BC89"/>
                                      </a:solidFill>
                                      <a:effectLst/>
                                      <a:latin typeface="Cambria Math" panose="02040503050406030204" pitchFamily="18" charset="0"/>
                                    </a:rPr>
                                  </m:ctrlPr>
                                </m:sSupPr>
                                <m:e>
                                  <m:r>
                                    <a:rPr lang="en-GB" sz="1600" b="0" i="1" u="none" strike="noStrike" smtClean="0">
                                      <a:solidFill>
                                        <a:srgbClr val="00BC89"/>
                                      </a:solidFill>
                                      <a:effectLst/>
                                      <a:latin typeface="Cambria Math" panose="02040503050406030204" pitchFamily="18" charset="0"/>
                                    </a:rPr>
                                    <m:t>𝑛</m:t>
                                  </m:r>
                                </m:e>
                                <m:sup>
                                  <m:r>
                                    <a:rPr lang="en-GB" sz="1600" b="0" i="1" u="none" strike="noStrike" smtClean="0">
                                      <a:solidFill>
                                        <a:srgbClr val="00BC89"/>
                                      </a:solidFill>
                                      <a:effectLst/>
                                      <a:latin typeface="Cambria Math" panose="02040503050406030204" pitchFamily="18" charset="0"/>
                                    </a:rPr>
                                    <m:t>2</m:t>
                                  </m:r>
                                </m:sup>
                              </m:sSup>
                              <m:r>
                                <a:rPr lang="en-GB" sz="1600" b="0" i="1" u="none" strike="noStrike" smtClean="0">
                                  <a:solidFill>
                                    <a:srgbClr val="00BC89"/>
                                  </a:solidFill>
                                  <a:effectLst/>
                                  <a:latin typeface="Cambria Math" panose="02040503050406030204" pitchFamily="18" charset="0"/>
                                </a:rPr>
                                <m:t>−</m:t>
                              </m:r>
                              <m:r>
                                <a:rPr lang="en-GB" sz="1600" b="0" i="1" u="none" strike="noStrike" smtClean="0">
                                  <a:solidFill>
                                    <a:srgbClr val="00BC89"/>
                                  </a:solidFill>
                                  <a:effectLst/>
                                  <a:latin typeface="Cambria Math" panose="02040503050406030204" pitchFamily="18" charset="0"/>
                                </a:rPr>
                                <m:t>𝑛</m:t>
                              </m:r>
                              <m:r>
                                <a:rPr lang="en-GB" sz="1600" b="0" i="1" u="none" strike="noStrike" smtClean="0">
                                  <a:solidFill>
                                    <a:srgbClr val="00BC89"/>
                                  </a:solidFill>
                                  <a:effectLst/>
                                  <a:latin typeface="Cambria Math" panose="02040503050406030204" pitchFamily="18" charset="0"/>
                                </a:rPr>
                                <m:t>+1</m:t>
                              </m:r>
                            </m:oMath>
                          </a14:m>
                          <a:br>
                            <a:rPr lang="en-GB" sz="1600" dirty="0">
                              <a:solidFill>
                                <a:srgbClr val="00BC89"/>
                              </a:solidFill>
                              <a:effectLst/>
                              <a:latin typeface="Nunito Sans" pitchFamily="2" charset="0"/>
                            </a:rPr>
                          </a:br>
                          <a:br>
                            <a:rPr lang="en-GB" sz="1600" dirty="0">
                              <a:effectLst/>
                              <a:latin typeface="Nunito Sans" pitchFamily="2" charset="0"/>
                            </a:rPr>
                          </a:br>
                          <a:r>
                            <a:rPr lang="en-GB" sz="1600" b="0" i="0" u="none" strike="noStrike" dirty="0">
                              <a:solidFill>
                                <a:srgbClr val="00BC89"/>
                              </a:solidFill>
                              <a:effectLst/>
                              <a:latin typeface="Nunito Sans" pitchFamily="2" charset="0"/>
                            </a:rPr>
                            <a:t>Correct answer</a:t>
                          </a:r>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find half of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m:rPr>
                                      <m:sty m:val="p"/>
                                    </m:rPr>
                                    <a:rPr lang="en-GB" sz="1600" b="0" i="0" u="none" strike="noStrike" dirty="0" smtClean="0">
                                      <a:solidFill>
                                        <a:srgbClr val="000000"/>
                                      </a:solidFill>
                                      <a:effectLst/>
                                      <a:latin typeface="Cambria Math" panose="02040503050406030204" pitchFamily="18" charset="0"/>
                                    </a:rPr>
                                    <m:t>n</m:t>
                                  </m:r>
                                </m:e>
                                <m:sup>
                                  <m:r>
                                    <a:rPr lang="en-GB" sz="1600" b="0" i="0"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−1</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got signs mixed up</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2</m:t>
                                  </m:r>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+5</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does not understand how to form the quadratic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𝑡h</m:t>
                                  </m:r>
                                </m:sup>
                              </m:sSup>
                            </m:oMath>
                          </a14:m>
                          <a:r>
                            <a:rPr lang="en-GB" sz="1600" dirty="0">
                              <a:effectLst/>
                              <a:latin typeface="Nunito Sans" pitchFamily="2" charset="0"/>
                            </a:rPr>
                            <a:t> term</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9B6C8620-A19D-587F-567C-3BD32C9600FC}"/>
                  </a:ext>
                </a:extLst>
              </p:cNvPr>
              <p:cNvGraphicFramePr/>
              <p:nvPr>
                <p:extLst>
                  <p:ext uri="{D42A27DB-BD31-4B8C-83A1-F6EECF244321}">
                    <p14:modId xmlns:p14="http://schemas.microsoft.com/office/powerpoint/2010/main" val="3957058250"/>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52" r="-100337" b="-10552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52" r="-337" b="-105525"/>
                          </a:stretch>
                        </a:blipFill>
                      </a:tcPr>
                    </a:tc>
                    <a:extLst>
                      <a:ext uri="{0D108BD9-81ED-4DB2-BD59-A6C34878D82A}">
                        <a16:rowId xmlns:a16="http://schemas.microsoft.com/office/drawing/2014/main" val="10000"/>
                      </a:ext>
                    </a:extLst>
                  </a:tr>
                  <a:tr h="1106742">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494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494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77779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16A6084-C520-9D18-F26B-90E1E9253F5A}"/>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12)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9, 16, 21, 24, 25</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A16A6084-C520-9D18-F26B-90E1E9253F5A}"/>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0B1AFEFB-939E-0FB8-7699-A6D76777D411}"/>
                  </a:ext>
                </a:extLst>
              </p:cNvPr>
              <p:cNvGraphicFramePr/>
              <p:nvPr>
                <p:extLst>
                  <p:ext uri="{D42A27DB-BD31-4B8C-83A1-F6EECF244321}">
                    <p14:modId xmlns:p14="http://schemas.microsoft.com/office/powerpoint/2010/main" val="93005266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+7</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only considered the first term</a:t>
                          </a: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+4</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made several errors</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10</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half the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D)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10</m:t>
                              </m:r>
                              <m:r>
                                <a:rPr lang="en-GB" sz="1600" b="0" i="1" u="none" strike="noStrike" dirty="0" smtClean="0">
                                  <a:solidFill>
                                    <a:srgbClr val="00BC89"/>
                                  </a:solidFill>
                                  <a:effectLst/>
                                  <a:latin typeface="Cambria Math" panose="02040503050406030204" pitchFamily="18" charset="0"/>
                                </a:rPr>
                                <m:t>𝑛</m:t>
                              </m:r>
                              <m:r>
                                <a:rPr lang="en-GB" sz="1600" b="0" i="1" u="none" strike="noStrike" dirty="0" smtClean="0">
                                  <a:solidFill>
                                    <a:srgbClr val="00BC89"/>
                                  </a:solidFill>
                                  <a:effectLst/>
                                  <a:latin typeface="Cambria Math" panose="02040503050406030204" pitchFamily="18" charset="0"/>
                                </a:rPr>
                                <m:t>−</m:t>
                              </m:r>
                              <m:sSup>
                                <m:sSupPr>
                                  <m:ctrlPr>
                                    <a:rPr lang="en-GB" sz="1600" b="0" i="1" u="none" strike="noStrike" dirty="0" smtClean="0">
                                      <a:solidFill>
                                        <a:srgbClr val="00BC89"/>
                                      </a:solidFill>
                                      <a:effectLst/>
                                      <a:latin typeface="Cambria Math" panose="02040503050406030204" pitchFamily="18" charset="0"/>
                                    </a:rPr>
                                  </m:ctrlPr>
                                </m:sSupPr>
                                <m:e>
                                  <m:r>
                                    <a:rPr lang="en-GB" sz="1600" b="0" i="1" u="none" strike="noStrike" dirty="0" smtClean="0">
                                      <a:solidFill>
                                        <a:srgbClr val="00BC89"/>
                                      </a:solidFill>
                                      <a:effectLst/>
                                      <a:latin typeface="Cambria Math" panose="02040503050406030204" pitchFamily="18" charset="0"/>
                                    </a:rPr>
                                    <m:t>𝑛</m:t>
                                  </m:r>
                                </m:e>
                                <m:sup>
                                  <m:r>
                                    <a:rPr lang="en-GB" sz="1600" b="0" i="1" u="none" strike="noStrike" dirty="0" smtClean="0">
                                      <a:solidFill>
                                        <a:srgbClr val="00BC89"/>
                                      </a:solidFill>
                                      <a:effectLst/>
                                      <a:latin typeface="Cambria Math" panose="02040503050406030204" pitchFamily="18" charset="0"/>
                                    </a:rPr>
                                    <m:t>2</m:t>
                                  </m:r>
                                </m:sup>
                              </m:sSup>
                            </m:oMath>
                          </a14:m>
                          <a:endParaRPr lang="en-GB" sz="1600" dirty="0">
                            <a:solidFill>
                              <a:srgbClr val="00BC89"/>
                            </a:solidFill>
                            <a:effectLst/>
                            <a:latin typeface="Nunito Sans" pitchFamily="2" charset="0"/>
                          </a:endParaRPr>
                        </a:p>
                        <a:p>
                          <a:pPr rtl="0" fontAlgn="t">
                            <a:spcBef>
                              <a:spcPts val="0"/>
                            </a:spcBef>
                            <a:spcAft>
                              <a:spcPts val="0"/>
                            </a:spcAft>
                          </a:pPr>
                          <a:endParaRPr lang="en-GB" sz="1600" dirty="0">
                            <a:solidFill>
                              <a:srgbClr val="00BC89"/>
                            </a:solidFill>
                            <a:effectLst/>
                            <a:latin typeface="Nunito Sans" pitchFamily="2" charset="0"/>
                          </a:endParaRPr>
                        </a:p>
                        <a:p>
                          <a:pPr rtl="0" fontAlgn="t">
                            <a:spcBef>
                              <a:spcPts val="0"/>
                            </a:spcBef>
                            <a:spcAft>
                              <a:spcPts val="0"/>
                            </a:spcAft>
                          </a:pPr>
                          <a:r>
                            <a:rPr lang="en-GB" sz="1600" dirty="0">
                              <a:solidFill>
                                <a:srgbClr val="00BC89"/>
                              </a:solidFill>
                              <a:effectLst/>
                              <a:latin typeface="Nunito Sans" pitchFamily="2" charset="0"/>
                            </a:rPr>
                            <a:t>Correct Answer</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0B1AFEFB-939E-0FB8-7699-A6D76777D411}"/>
                  </a:ext>
                </a:extLst>
              </p:cNvPr>
              <p:cNvGraphicFramePr/>
              <p:nvPr>
                <p:extLst>
                  <p:ext uri="{D42A27DB-BD31-4B8C-83A1-F6EECF244321}">
                    <p14:modId xmlns:p14="http://schemas.microsoft.com/office/powerpoint/2010/main" val="93005266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4396"/>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4396"/>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497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497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5168338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56E4A31-60F2-2F55-036B-F3157DEF8670}"/>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13)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4, 7, 16, 31, 52</m:t>
                    </m:r>
                  </m:oMath>
                </a14:m>
                <a:endParaRPr lang="en-GB" sz="2300" dirty="0">
                  <a:latin typeface="Nunito Sans" pitchFamily="2" charset="0"/>
                </a:endParaRPr>
              </a:p>
            </p:txBody>
          </p:sp>
        </mc:Choice>
        <mc:Fallback xmlns="">
          <p:sp>
            <p:nvSpPr>
              <p:cNvPr id="4" name="TextBox 3">
                <a:extLst>
                  <a:ext uri="{FF2B5EF4-FFF2-40B4-BE49-F238E27FC236}">
                    <a16:creationId xmlns:a16="http://schemas.microsoft.com/office/drawing/2014/main" id="{B56E4A31-60F2-2F55-036B-F3157DEF8670}"/>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Google Shape;133;p5">
                <a:extLst>
                  <a:ext uri="{FF2B5EF4-FFF2-40B4-BE49-F238E27FC236}">
                    <a16:creationId xmlns:a16="http://schemas.microsoft.com/office/drawing/2014/main" id="{A4720BFC-EA59-5664-0647-379CD6427953}"/>
                  </a:ext>
                </a:extLst>
              </p:cNvPr>
              <p:cNvGraphicFramePr/>
              <p:nvPr>
                <p:extLst>
                  <p:ext uri="{D42A27DB-BD31-4B8C-83A1-F6EECF244321}">
                    <p14:modId xmlns:p14="http://schemas.microsoft.com/office/powerpoint/2010/main" val="881505005"/>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6</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+7</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half the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tried to form an arithmetic sequence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C) </a:t>
                          </a:r>
                          <a14:m>
                            <m:oMath xmlns:m="http://schemas.openxmlformats.org/officeDocument/2006/math">
                              <m:r>
                                <a:rPr lang="en-GB" sz="1600" b="0" i="1" u="none" strike="noStrike" dirty="0" smtClean="0">
                                  <a:solidFill>
                                    <a:srgbClr val="00BC89"/>
                                  </a:solidFill>
                                  <a:effectLst/>
                                  <a:latin typeface="Cambria Math" panose="02040503050406030204" pitchFamily="18" charset="0"/>
                                </a:rPr>
                                <m:t>3</m:t>
                              </m:r>
                              <m:sSup>
                                <m:sSupPr>
                                  <m:ctrlPr>
                                    <a:rPr lang="en-GB" sz="1600" b="0" i="1" u="none" strike="noStrike" dirty="0" smtClean="0">
                                      <a:solidFill>
                                        <a:srgbClr val="00BC89"/>
                                      </a:solidFill>
                                      <a:effectLst/>
                                      <a:latin typeface="Cambria Math" panose="02040503050406030204" pitchFamily="18" charset="0"/>
                                    </a:rPr>
                                  </m:ctrlPr>
                                </m:sSupPr>
                                <m:e>
                                  <m:r>
                                    <a:rPr lang="en-GB" sz="1600" b="0" i="1" u="none" strike="noStrike" dirty="0" smtClean="0">
                                      <a:solidFill>
                                        <a:srgbClr val="00BC89"/>
                                      </a:solidFill>
                                      <a:effectLst/>
                                      <a:latin typeface="Cambria Math" panose="02040503050406030204" pitchFamily="18" charset="0"/>
                                    </a:rPr>
                                    <m:t>𝑛</m:t>
                                  </m:r>
                                </m:e>
                                <m:sup>
                                  <m:r>
                                    <a:rPr lang="en-GB" sz="1600" b="0" i="1" u="none" strike="noStrike" dirty="0" smtClean="0">
                                      <a:solidFill>
                                        <a:srgbClr val="00BC89"/>
                                      </a:solidFill>
                                      <a:effectLst/>
                                      <a:latin typeface="Cambria Math" panose="02040503050406030204" pitchFamily="18" charset="0"/>
                                    </a:rPr>
                                    <m:t>2</m:t>
                                  </m:r>
                                </m:sup>
                              </m:sSup>
                              <m:r>
                                <a:rPr lang="en-GB" sz="1600" b="0" i="1" u="none" strike="noStrike" dirty="0" smtClean="0">
                                  <a:solidFill>
                                    <a:srgbClr val="00BC89"/>
                                  </a:solidFill>
                                  <a:effectLst/>
                                  <a:latin typeface="Cambria Math" panose="02040503050406030204" pitchFamily="18" charset="0"/>
                                </a:rPr>
                                <m:t>−6</m:t>
                              </m:r>
                              <m:r>
                                <a:rPr lang="en-GB" sz="1600" b="0" i="1" u="none" strike="noStrike" dirty="0" smtClean="0">
                                  <a:solidFill>
                                    <a:srgbClr val="00BC89"/>
                                  </a:solidFill>
                                  <a:effectLst/>
                                  <a:latin typeface="Cambria Math" panose="02040503050406030204" pitchFamily="18" charset="0"/>
                                </a:rPr>
                                <m:t>𝑛</m:t>
                              </m:r>
                              <m:r>
                                <a:rPr lang="en-GB" sz="1600" b="0" i="1" u="none" strike="noStrike" dirty="0" smtClean="0">
                                  <a:solidFill>
                                    <a:srgbClr val="00BC89"/>
                                  </a:solidFill>
                                  <a:effectLst/>
                                  <a:latin typeface="Cambria Math" panose="02040503050406030204" pitchFamily="18" charset="0"/>
                                </a:rPr>
                                <m:t>+7</m:t>
                              </m:r>
                            </m:oMath>
                          </a14:m>
                          <a:endParaRPr lang="en-GB" sz="1600" dirty="0">
                            <a:solidFill>
                              <a:srgbClr val="00BC89"/>
                            </a:solidFill>
                            <a:effectLst/>
                            <a:latin typeface="Nunito Sans" pitchFamily="2" charset="0"/>
                          </a:endParaRPr>
                        </a:p>
                        <a:p>
                          <a:pPr rtl="0" fontAlgn="t">
                            <a:spcBef>
                              <a:spcPts val="0"/>
                            </a:spcBef>
                            <a:spcAft>
                              <a:spcPts val="0"/>
                            </a:spcAft>
                          </a:pPr>
                          <a:endParaRPr lang="en-GB" sz="1600" dirty="0">
                            <a:solidFill>
                              <a:srgbClr val="00BC89"/>
                            </a:solidFill>
                            <a:effectLst/>
                            <a:latin typeface="Nunito Sans" pitchFamily="2" charset="0"/>
                          </a:endParaRPr>
                        </a:p>
                        <a:p>
                          <a:pPr rtl="0" fontAlgn="t">
                            <a:spcBef>
                              <a:spcPts val="0"/>
                            </a:spcBef>
                            <a:spcAft>
                              <a:spcPts val="0"/>
                            </a:spcAft>
                          </a:pPr>
                          <a:r>
                            <a:rPr lang="en-GB" sz="1600" dirty="0">
                              <a:solidFill>
                                <a:srgbClr val="00BC89"/>
                              </a:solidFill>
                              <a:effectLst/>
                              <a:latin typeface="Nunito Sans" pitchFamily="2" charset="0"/>
                            </a:rPr>
                            <a:t>Correct Answer</a:t>
                          </a: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𝑛</m:t>
                              </m:r>
                              <m:r>
                                <a:rPr lang="en-GB" sz="1600" b="0" i="1" u="none" strike="noStrike" smtClean="0">
                                  <a:solidFill>
                                    <a:srgbClr val="000000"/>
                                  </a:solidFill>
                                  <a:effectLst/>
                                  <a:latin typeface="Cambria Math" panose="02040503050406030204" pitchFamily="18" charset="0"/>
                                </a:rPr>
                                <m:t>+1</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use all five terms to generate the </a:t>
                          </a:r>
                          <a14:m>
                            <m:oMath xmlns:m="http://schemas.openxmlformats.org/officeDocument/2006/math">
                              <m:sSup>
                                <m:sSupPr>
                                  <m:ctrlPr>
                                    <a:rPr lang="en-GB" sz="1600" b="0" i="1" smtClean="0">
                                      <a:effectLst/>
                                      <a:latin typeface="Cambria Math" panose="02040503050406030204" pitchFamily="18" charset="0"/>
                                    </a:rPr>
                                  </m:ctrlPr>
                                </m:sSupPr>
                                <m:e>
                                  <m:r>
                                    <a:rPr lang="en-GB" sz="1600" b="0" i="1" smtClean="0">
                                      <a:effectLst/>
                                      <a:latin typeface="Cambria Math" panose="02040503050406030204" pitchFamily="18" charset="0"/>
                                    </a:rPr>
                                    <m:t>𝑛</m:t>
                                  </m:r>
                                </m:e>
                                <m:sup>
                                  <m:r>
                                    <a:rPr lang="en-GB" sz="1600" b="0" i="1" smtClean="0">
                                      <a:effectLst/>
                                      <a:latin typeface="Cambria Math" panose="02040503050406030204" pitchFamily="18" charset="0"/>
                                    </a:rPr>
                                    <m:t>𝑡h</m:t>
                                  </m:r>
                                </m:sup>
                              </m:sSup>
                            </m:oMath>
                          </a14:m>
                          <a:r>
                            <a:rPr lang="en-GB" sz="1600" dirty="0">
                              <a:effectLst/>
                              <a:latin typeface="Nunito Sans" pitchFamily="2" charset="0"/>
                            </a:rPr>
                            <a:t> term</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33;p5">
                <a:extLst>
                  <a:ext uri="{FF2B5EF4-FFF2-40B4-BE49-F238E27FC236}">
                    <a16:creationId xmlns:a16="http://schemas.microsoft.com/office/drawing/2014/main" id="{A4720BFC-EA59-5664-0647-379CD6427953}"/>
                  </a:ext>
                </a:extLst>
              </p:cNvPr>
              <p:cNvGraphicFramePr/>
              <p:nvPr>
                <p:extLst>
                  <p:ext uri="{D42A27DB-BD31-4B8C-83A1-F6EECF244321}">
                    <p14:modId xmlns:p14="http://schemas.microsoft.com/office/powerpoint/2010/main" val="881505005"/>
                  </p:ext>
                </p:extLst>
              </p:nvPr>
            </p:nvGraphicFramePr>
            <p:xfrm>
              <a:off x="952500" y="2190750"/>
              <a:ext cx="7239000" cy="2209102"/>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52" r="-100337" b="-10552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52" r="-337" b="-105525"/>
                          </a:stretch>
                        </a:blipFill>
                      </a:tcPr>
                    </a:tc>
                    <a:extLst>
                      <a:ext uri="{0D108BD9-81ED-4DB2-BD59-A6C34878D82A}">
                        <a16:rowId xmlns:a16="http://schemas.microsoft.com/office/drawing/2014/main" val="10000"/>
                      </a:ext>
                    </a:extLst>
                  </a:tr>
                  <a:tr h="1106742">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4945"/>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494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250365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7F967B9-4EAE-0190-50C3-39E6E3D2C6BE}"/>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14)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14, 18, 20, 20, 18</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E7F967B9-4EAE-0190-50C3-39E6E3D2C6BE}"/>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3"/>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36799815-BAD3-EF75-D906-9D7DF9AB028A}"/>
                  </a:ext>
                </a:extLst>
              </p:cNvPr>
              <p:cNvGraphicFramePr/>
              <p:nvPr>
                <p:extLst>
                  <p:ext uri="{D42A27DB-BD31-4B8C-83A1-F6EECF244321}">
                    <p14:modId xmlns:p14="http://schemas.microsoft.com/office/powerpoint/2010/main" val="2618737735"/>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14+2</m:t>
                              </m:r>
                              <m:r>
                                <a:rPr lang="en-GB" sz="1600" b="0" i="1" u="none" strike="noStrike" smtClean="0">
                                  <a:solidFill>
                                    <a:srgbClr val="000000"/>
                                  </a:solidFill>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tried to find an arithmetic sequence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B) </a:t>
                          </a:r>
                          <a14:m>
                            <m:oMath xmlns:m="http://schemas.openxmlformats.org/officeDocument/2006/math">
                              <m:r>
                                <a:rPr lang="en-GB" sz="1600" b="0" i="1" u="none" strike="noStrike" smtClean="0">
                                  <a:solidFill>
                                    <a:srgbClr val="00BC89"/>
                                  </a:solidFill>
                                  <a:effectLst/>
                                  <a:latin typeface="Cambria Math" panose="02040503050406030204" pitchFamily="18" charset="0"/>
                                </a:rPr>
                                <m:t>8+7</m:t>
                              </m:r>
                              <m:r>
                                <a:rPr lang="en-GB" sz="1600" b="0" i="1" u="none" strike="noStrike" smtClean="0">
                                  <a:solidFill>
                                    <a:srgbClr val="00BC89"/>
                                  </a:solidFill>
                                  <a:effectLst/>
                                  <a:latin typeface="Cambria Math" panose="02040503050406030204" pitchFamily="18" charset="0"/>
                                </a:rPr>
                                <m:t>𝑛</m:t>
                              </m:r>
                              <m:r>
                                <a:rPr lang="en-GB" sz="1600" b="0" i="1" u="none" strike="noStrike" smtClean="0">
                                  <a:solidFill>
                                    <a:srgbClr val="00BC89"/>
                                  </a:solidFill>
                                  <a:effectLst/>
                                  <a:latin typeface="Cambria Math" panose="02040503050406030204" pitchFamily="18" charset="0"/>
                                </a:rPr>
                                <m:t>−</m:t>
                              </m:r>
                              <m:sSup>
                                <m:sSupPr>
                                  <m:ctrlPr>
                                    <a:rPr lang="en-GB" sz="1600" b="0" i="1" u="none" strike="noStrike" smtClean="0">
                                      <a:solidFill>
                                        <a:srgbClr val="00BC89"/>
                                      </a:solidFill>
                                      <a:effectLst/>
                                      <a:latin typeface="Cambria Math" panose="02040503050406030204" pitchFamily="18" charset="0"/>
                                    </a:rPr>
                                  </m:ctrlPr>
                                </m:sSupPr>
                                <m:e>
                                  <m:r>
                                    <a:rPr lang="en-GB" sz="1600" b="0" i="1" u="none" strike="noStrike" smtClean="0">
                                      <a:solidFill>
                                        <a:srgbClr val="00BC89"/>
                                      </a:solidFill>
                                      <a:effectLst/>
                                      <a:latin typeface="Cambria Math" panose="02040503050406030204" pitchFamily="18" charset="0"/>
                                    </a:rPr>
                                    <m:t>𝑛</m:t>
                                  </m:r>
                                </m:e>
                                <m:sup>
                                  <m:r>
                                    <a:rPr lang="en-GB" sz="1600" b="0" i="1" u="none" strike="noStrike" smtClean="0">
                                      <a:solidFill>
                                        <a:srgbClr val="00BC89"/>
                                      </a:solidFill>
                                      <a:effectLst/>
                                      <a:latin typeface="Cambria Math" panose="02040503050406030204" pitchFamily="18" charset="0"/>
                                    </a:rPr>
                                    <m:t>2</m:t>
                                  </m:r>
                                </m:sup>
                              </m:sSup>
                            </m:oMath>
                          </a14:m>
                          <a:br>
                            <a:rPr lang="en-GB" sz="1600" dirty="0">
                              <a:solidFill>
                                <a:srgbClr val="00BC89"/>
                              </a:solidFill>
                              <a:effectLst/>
                              <a:latin typeface="Nunito Sans" pitchFamily="2" charset="0"/>
                            </a:rPr>
                          </a:br>
                          <a:endParaRPr lang="en-GB" sz="1600" dirty="0">
                            <a:solidFill>
                              <a:srgbClr val="00BC89"/>
                            </a:solidFill>
                            <a:effectLst/>
                            <a:latin typeface="Nunito Sans" pitchFamily="2" charset="0"/>
                          </a:endParaRPr>
                        </a:p>
                        <a:p>
                          <a:pPr rtl="0" fontAlgn="t">
                            <a:spcBef>
                              <a:spcPts val="0"/>
                            </a:spcBef>
                            <a:spcAft>
                              <a:spcPts val="0"/>
                            </a:spcAft>
                          </a:pPr>
                          <a:r>
                            <a:rPr lang="en-GB" sz="1600" dirty="0">
                              <a:solidFill>
                                <a:srgbClr val="00BC89"/>
                              </a:solidFill>
                              <a:effectLst/>
                              <a:latin typeface="Nunito Sans" pitchFamily="2" charset="0"/>
                            </a:rPr>
                            <a:t>Correct answer</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8+7</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half the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−2</m:t>
                              </m:r>
                              <m:r>
                                <a:rPr lang="en-GB" sz="1600" b="0" i="1" u="none" strike="noStrike" dirty="0" smtClean="0">
                                  <a:solidFill>
                                    <a:srgbClr val="000000"/>
                                  </a:solidFill>
                                  <a:effectLst/>
                                  <a:latin typeface="Cambria Math" panose="02040503050406030204" pitchFamily="18" charset="0"/>
                                </a:rPr>
                                <m:t>𝑛</m:t>
                              </m:r>
                              <m:r>
                                <a:rPr lang="en-GB" sz="1600" b="0" i="1" u="none" strike="noStrike" dirty="0" smtClean="0">
                                  <a:solidFill>
                                    <a:srgbClr val="000000"/>
                                  </a:solidFill>
                                  <a:effectLst/>
                                  <a:latin typeface="Cambria Math" panose="02040503050406030204" pitchFamily="18" charset="0"/>
                                </a:rPr>
                                <m:t>+15</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made several errors</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36799815-BAD3-EF75-D906-9D7DF9AB028A}"/>
                  </a:ext>
                </a:extLst>
              </p:cNvPr>
              <p:cNvGraphicFramePr/>
              <p:nvPr>
                <p:extLst>
                  <p:ext uri="{D42A27DB-BD31-4B8C-83A1-F6EECF244321}">
                    <p14:modId xmlns:p14="http://schemas.microsoft.com/office/powerpoint/2010/main" val="2618737735"/>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4396"/>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4396"/>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497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497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8040785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DDBB17A-B5F0-240A-A8D6-E59128DEEDAB}"/>
                  </a:ext>
                </a:extLst>
              </p:cNvPr>
              <p:cNvSpPr txBox="1"/>
              <p:nvPr/>
            </p:nvSpPr>
            <p:spPr>
              <a:xfrm>
                <a:off x="169850" y="930910"/>
                <a:ext cx="6041169" cy="942694"/>
              </a:xfrm>
              <a:prstGeom prst="rect">
                <a:avLst/>
              </a:prstGeom>
              <a:noFill/>
            </p:spPr>
            <p:txBody>
              <a:bodyPr wrap="square" rtlCol="0">
                <a:spAutoFit/>
              </a:bodyPr>
              <a:lstStyle/>
              <a:p>
                <a:r>
                  <a:rPr lang="en-GB" sz="1600" dirty="0">
                    <a:latin typeface="Nunito Sans" pitchFamily="2" charset="0"/>
                  </a:rPr>
                  <a:t>15) Find the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of the sequence with the first five terms:</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−2, 1, 6, 13, 22</m:t>
                    </m:r>
                  </m:oMath>
                </a14:m>
                <a:endParaRPr lang="en-GB" sz="2300" dirty="0">
                  <a:latin typeface="Nunito Sans" pitchFamily="2" charset="0"/>
                </a:endParaRPr>
              </a:p>
            </p:txBody>
          </p:sp>
        </mc:Choice>
        <mc:Fallback xmlns="">
          <p:sp>
            <p:nvSpPr>
              <p:cNvPr id="2" name="TextBox 1">
                <a:extLst>
                  <a:ext uri="{FF2B5EF4-FFF2-40B4-BE49-F238E27FC236}">
                    <a16:creationId xmlns:a16="http://schemas.microsoft.com/office/drawing/2014/main" id="{6DDBB17A-B5F0-240A-A8D6-E59128DEEDAB}"/>
                  </a:ext>
                </a:extLst>
              </p:cNvPr>
              <p:cNvSpPr txBox="1">
                <a:spLocks noRot="1" noChangeAspect="1" noMove="1" noResize="1" noEditPoints="1" noAdjustHandles="1" noChangeArrowheads="1" noChangeShapeType="1" noTextEdit="1"/>
              </p:cNvSpPr>
              <p:nvPr/>
            </p:nvSpPr>
            <p:spPr>
              <a:xfrm>
                <a:off x="169850" y="930910"/>
                <a:ext cx="6041169" cy="942694"/>
              </a:xfrm>
              <a:prstGeom prst="rect">
                <a:avLst/>
              </a:prstGeom>
              <a:blipFill>
                <a:blip r:embed="rId4"/>
                <a:stretch>
                  <a:fillRect l="-605" t="-6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CFFAE5D9-D062-8B22-8C0D-C66219DA591B}"/>
                  </a:ext>
                </a:extLst>
              </p:cNvPr>
              <p:cNvGraphicFramePr/>
              <p:nvPr>
                <p:extLst>
                  <p:ext uri="{D42A27DB-BD31-4B8C-83A1-F6EECF244321}">
                    <p14:modId xmlns:p14="http://schemas.microsoft.com/office/powerpoint/2010/main" val="3497287176"/>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𝑛</m:t>
                              </m:r>
                            </m:oMath>
                          </a14:m>
                          <a:br>
                            <a:rPr lang="en-GB" sz="1600" dirty="0">
                              <a:effectLst/>
                              <a:latin typeface="Nunito Sans" pitchFamily="2" charset="0"/>
                            </a:rPr>
                          </a:b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incorrectly wrote </a:t>
                          </a:r>
                          <a14:m>
                            <m:oMath xmlns:m="http://schemas.openxmlformats.org/officeDocument/2006/math">
                              <m:r>
                                <a:rPr lang="en-GB" sz="1600" b="0" i="1" smtClean="0">
                                  <a:effectLst/>
                                  <a:latin typeface="Cambria Math" panose="02040503050406030204" pitchFamily="18" charset="0"/>
                                </a:rPr>
                                <m:t>3</m:t>
                              </m:r>
                            </m:oMath>
                          </a14:m>
                          <a:r>
                            <a:rPr lang="en-GB" sz="1600" dirty="0">
                              <a:effectLst/>
                              <a:latin typeface="Nunito Sans" pitchFamily="2" charset="0"/>
                            </a:rPr>
                            <a:t> as </a:t>
                          </a:r>
                          <a14:m>
                            <m:oMath xmlns:m="http://schemas.openxmlformats.org/officeDocument/2006/math">
                              <m:r>
                                <a:rPr lang="en-GB" sz="1600" b="0" i="1" smtClean="0">
                                  <a:effectLst/>
                                  <a:latin typeface="Cambria Math" panose="02040503050406030204" pitchFamily="18" charset="0"/>
                                </a:rPr>
                                <m:t>3</m:t>
                              </m:r>
                              <m:r>
                                <a:rPr lang="en-GB" sz="1600" b="0" i="1" smtClean="0">
                                  <a:effectLst/>
                                  <a:latin typeface="Cambria Math" panose="02040503050406030204" pitchFamily="18" charset="0"/>
                                </a:rPr>
                                <m:t>𝑛</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𝑛</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+3</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used incorrect sign</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m:t>
                              </m:r>
                              <m:sSup>
                                <m:sSupPr>
                                  <m:ctrlPr>
                                    <a:rPr lang="en-GB" sz="1600" b="0" i="1" u="none" strike="noStrike" dirty="0" smtClean="0">
                                      <a:solidFill>
                                        <a:srgbClr val="000000"/>
                                      </a:solidFill>
                                      <a:effectLst/>
                                      <a:latin typeface="Cambria Math" panose="02040503050406030204" pitchFamily="18" charset="0"/>
                                    </a:rPr>
                                  </m:ctrlPr>
                                </m:sSupPr>
                                <m:e>
                                  <m:r>
                                    <a:rPr lang="en-GB" sz="1600" b="0" i="1" u="none" strike="noStrike" dirty="0" smtClean="0">
                                      <a:solidFill>
                                        <a:srgbClr val="000000"/>
                                      </a:solidFill>
                                      <a:effectLst/>
                                      <a:latin typeface="Cambria Math" panose="02040503050406030204" pitchFamily="18" charset="0"/>
                                    </a:rPr>
                                    <m:t>𝑛</m:t>
                                  </m:r>
                                </m:e>
                                <m:sup>
                                  <m:r>
                                    <a:rPr lang="en-GB" sz="1600" b="0" i="1" u="none" strike="noStrike" dirty="0" smtClean="0">
                                      <a:solidFill>
                                        <a:srgbClr val="000000"/>
                                      </a:solidFill>
                                      <a:effectLst/>
                                      <a:latin typeface="Cambria Math" panose="02040503050406030204" pitchFamily="18" charset="0"/>
                                    </a:rPr>
                                    <m:t>2</m:t>
                                  </m:r>
                                </m:sup>
                              </m:sSup>
                              <m:r>
                                <a:rPr lang="en-GB" sz="1600" b="0" i="1" u="none" strike="noStrike" dirty="0" smtClean="0">
                                  <a:solidFill>
                                    <a:srgbClr val="000000"/>
                                  </a:solidFill>
                                  <a:effectLst/>
                                  <a:latin typeface="Cambria Math" panose="02040503050406030204" pitchFamily="18" charset="0"/>
                                </a:rPr>
                                <m:t>−3</m:t>
                              </m:r>
                            </m:oMath>
                          </a14:m>
                          <a:endParaRPr lang="en-GB" sz="1600" dirty="0">
                            <a:effectLst/>
                            <a:latin typeface="Nunito Sans" pitchFamily="2" charset="0"/>
                          </a:endParaRPr>
                        </a:p>
                        <a:p>
                          <a:pPr rtl="0" fontAlgn="t">
                            <a:spcBef>
                              <a:spcPts val="0"/>
                            </a:spcBef>
                            <a:spcAft>
                              <a:spcPts val="0"/>
                            </a:spcAft>
                          </a:pPr>
                          <a:endParaRPr lang="en-GB" sz="1600" dirty="0">
                            <a:effectLst/>
                            <a:latin typeface="Nunito Sans" pitchFamily="2" charset="0"/>
                          </a:endParaRPr>
                        </a:p>
                        <a:p>
                          <a:pPr rtl="0" fontAlgn="t">
                            <a:spcBef>
                              <a:spcPts val="0"/>
                            </a:spcBef>
                            <a:spcAft>
                              <a:spcPts val="0"/>
                            </a:spcAft>
                          </a:pPr>
                          <a:r>
                            <a:rPr lang="en-GB" sz="1600" dirty="0">
                              <a:effectLst/>
                              <a:latin typeface="Nunito Sans" pitchFamily="2" charset="0"/>
                            </a:rPr>
                            <a:t>Student did not half the second difference</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C89"/>
                              </a:solidFill>
                              <a:effectLst/>
                              <a:latin typeface="Nunito Sans" pitchFamily="2" charset="0"/>
                            </a:rPr>
                            <a:t>D) </a:t>
                          </a:r>
                          <a14:m>
                            <m:oMath xmlns:m="http://schemas.openxmlformats.org/officeDocument/2006/math">
                              <m:sSup>
                                <m:sSupPr>
                                  <m:ctrlPr>
                                    <a:rPr lang="en-GB" sz="1600" b="0" i="1" u="none" strike="noStrike" dirty="0" smtClean="0">
                                      <a:solidFill>
                                        <a:srgbClr val="00BC89"/>
                                      </a:solidFill>
                                      <a:effectLst/>
                                      <a:latin typeface="Cambria Math" panose="02040503050406030204" pitchFamily="18" charset="0"/>
                                    </a:rPr>
                                  </m:ctrlPr>
                                </m:sSupPr>
                                <m:e>
                                  <m:r>
                                    <a:rPr lang="en-GB" sz="1600" b="0" i="1" u="none" strike="noStrike" dirty="0" smtClean="0">
                                      <a:solidFill>
                                        <a:srgbClr val="00BC89"/>
                                      </a:solidFill>
                                      <a:effectLst/>
                                      <a:latin typeface="Cambria Math" panose="02040503050406030204" pitchFamily="18" charset="0"/>
                                    </a:rPr>
                                    <m:t>𝑛</m:t>
                                  </m:r>
                                </m:e>
                                <m:sup>
                                  <m:r>
                                    <a:rPr lang="en-GB" sz="1600" b="0" i="1" u="none" strike="noStrike" dirty="0" smtClean="0">
                                      <a:solidFill>
                                        <a:srgbClr val="00BC89"/>
                                      </a:solidFill>
                                      <a:effectLst/>
                                      <a:latin typeface="Cambria Math" panose="02040503050406030204" pitchFamily="18" charset="0"/>
                                    </a:rPr>
                                    <m:t>2</m:t>
                                  </m:r>
                                </m:sup>
                              </m:sSup>
                              <m:r>
                                <a:rPr lang="en-GB" sz="1600" b="0" i="1" u="none" strike="noStrike" dirty="0" smtClean="0">
                                  <a:solidFill>
                                    <a:srgbClr val="00BC89"/>
                                  </a:solidFill>
                                  <a:effectLst/>
                                  <a:latin typeface="Cambria Math" panose="02040503050406030204" pitchFamily="18" charset="0"/>
                                </a:rPr>
                                <m:t>−3</m:t>
                              </m:r>
                            </m:oMath>
                          </a14:m>
                          <a:endParaRPr lang="en-GB" sz="1600" dirty="0">
                            <a:solidFill>
                              <a:srgbClr val="00BC89"/>
                            </a:solidFill>
                            <a:effectLst/>
                            <a:latin typeface="Nunito Sans" pitchFamily="2" charset="0"/>
                          </a:endParaRPr>
                        </a:p>
                        <a:p>
                          <a:pPr rtl="0" fontAlgn="t">
                            <a:spcBef>
                              <a:spcPts val="0"/>
                            </a:spcBef>
                            <a:spcAft>
                              <a:spcPts val="0"/>
                            </a:spcAft>
                          </a:pPr>
                          <a:endParaRPr lang="en-GB" sz="1600" dirty="0">
                            <a:solidFill>
                              <a:srgbClr val="00BC89"/>
                            </a:solidFill>
                            <a:effectLst/>
                            <a:latin typeface="Nunito Sans" pitchFamily="2" charset="0"/>
                          </a:endParaRPr>
                        </a:p>
                        <a:p>
                          <a:pPr rtl="0" fontAlgn="t">
                            <a:spcBef>
                              <a:spcPts val="0"/>
                            </a:spcBef>
                            <a:spcAft>
                              <a:spcPts val="0"/>
                            </a:spcAft>
                          </a:pPr>
                          <a:r>
                            <a:rPr lang="en-GB" sz="1600" dirty="0">
                              <a:solidFill>
                                <a:srgbClr val="00BC89"/>
                              </a:solidFill>
                              <a:effectLst/>
                              <a:latin typeface="Nunito Sans" pitchFamily="2" charset="0"/>
                            </a:rPr>
                            <a:t>Correct answer</a:t>
                          </a: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CFFAE5D9-D062-8B22-8C0D-C66219DA591B}"/>
                  </a:ext>
                </a:extLst>
              </p:cNvPr>
              <p:cNvGraphicFramePr/>
              <p:nvPr>
                <p:extLst>
                  <p:ext uri="{D42A27DB-BD31-4B8C-83A1-F6EECF244321}">
                    <p14:modId xmlns:p14="http://schemas.microsoft.com/office/powerpoint/2010/main" val="3497287176"/>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549" r="-100337" b="-104396"/>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549" r="-337" b="-104396"/>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101105" r="-100337" b="-497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101105" r="-337" b="-497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930852550"/>
      </p:ext>
    </p:extLst>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3" name="Google Shape;133;p5"/>
              <p:cNvGraphicFramePr/>
              <p:nvPr>
                <p:extLst>
                  <p:ext uri="{D42A27DB-BD31-4B8C-83A1-F6EECF244321}">
                    <p14:modId xmlns:p14="http://schemas.microsoft.com/office/powerpoint/2010/main" val="111732017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9, 36, 81</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3, 12, 27</m:t>
                              </m:r>
                            </m:oMath>
                          </a14:m>
                          <a:endParaRPr lang="en-GB" sz="1600" dirty="0">
                            <a:effectLst/>
                          </a:endParaRPr>
                        </a:p>
                        <a:p>
                          <a:pPr fontAlgn="t"/>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4, 7, 12</m:t>
                              </m:r>
                            </m:oMath>
                          </a14:m>
                          <a:endParaRPr lang="en-GB" sz="1600" dirty="0">
                            <a:effectLst/>
                          </a:endParaRPr>
                        </a:p>
                        <a:p>
                          <a:pPr fontAlgn="t"/>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3, 12, 18</m:t>
                              </m:r>
                            </m:oMath>
                          </a14:m>
                          <a:endParaRPr lang="en-GB" sz="1600" dirty="0">
                            <a:effectLst/>
                          </a:endParaRPr>
                        </a:p>
                        <a:p>
                          <a:pPr fontAlgn="t"/>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33" name="Google Shape;133;p5"/>
              <p:cNvGraphicFramePr/>
              <p:nvPr>
                <p:extLst>
                  <p:ext uri="{D42A27DB-BD31-4B8C-83A1-F6EECF244321}">
                    <p14:modId xmlns:p14="http://schemas.microsoft.com/office/powerpoint/2010/main" val="111732017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F902C7E-1A1B-0E9E-6044-1931F204C49B}"/>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1)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3F902C7E-1A1B-0E9E-6044-1931F204C49B}"/>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E714C8B8-BA1B-BDC9-3B58-A49BD4EC5CD4}"/>
                  </a:ext>
                </a:extLst>
              </p:cNvPr>
              <p:cNvGraphicFramePr/>
              <p:nvPr>
                <p:extLst>
                  <p:ext uri="{D42A27DB-BD31-4B8C-83A1-F6EECF244321}">
                    <p14:modId xmlns:p14="http://schemas.microsoft.com/office/powerpoint/2010/main" val="1014058845"/>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6, 24, 54</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6, 9, 14</m:t>
                              </m:r>
                            </m:oMath>
                          </a14:m>
                          <a:endParaRPr lang="en-GB" sz="1600" dirty="0">
                            <a:effectLst/>
                          </a:endParaRPr>
                        </a:p>
                        <a:p>
                          <a:pPr fontAlgn="t"/>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2, 6, 12</m:t>
                              </m:r>
                            </m:oMath>
                          </a14:m>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6, 14, 24</m:t>
                              </m:r>
                            </m:oMath>
                          </a14:m>
                          <a:endParaRPr lang="en-GB" sz="1600" dirty="0">
                            <a:effectLst/>
                          </a:endParaRPr>
                        </a:p>
                        <a:p>
                          <a:pPr fontAlgn="t"/>
                          <a:br>
                            <a:rPr lang="en-GB" sz="1600" dirty="0">
                              <a:effectLst/>
                            </a:rPr>
                          </a:br>
                          <a:br>
                            <a:rPr lang="en-GB" sz="1600" dirty="0">
                              <a:effectLst/>
                            </a:rPr>
                          </a:b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E714C8B8-BA1B-BDC9-3B58-A49BD4EC5CD4}"/>
                  </a:ext>
                </a:extLst>
              </p:cNvPr>
              <p:cNvGraphicFramePr/>
              <p:nvPr>
                <p:extLst>
                  <p:ext uri="{D42A27DB-BD31-4B8C-83A1-F6EECF244321}">
                    <p14:modId xmlns:p14="http://schemas.microsoft.com/office/powerpoint/2010/main" val="1014058845"/>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
        <p:nvSpPr>
          <p:cNvPr id="131" name="Google Shape;131;p5"/>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54D5AE7-0E5C-2A21-2F66-B4D061235A3F}"/>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2)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+5</m:t>
                    </m:r>
                    <m:r>
                      <a:rPr lang="en-GB" sz="2300" b="0" i="1" smtClean="0">
                        <a:latin typeface="Cambria Math" panose="02040503050406030204" pitchFamily="18" charset="0"/>
                      </a:rPr>
                      <m:t>𝑛</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654D5AE7-0E5C-2A21-2F66-B4D061235A3F}"/>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211657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186A2C03-D6CE-A186-C373-F04D5358A35D}"/>
                  </a:ext>
                </a:extLst>
              </p:cNvPr>
              <p:cNvGraphicFramePr/>
              <p:nvPr>
                <p:extLst>
                  <p:ext uri="{D42A27DB-BD31-4B8C-83A1-F6EECF244321}">
                    <p14:modId xmlns:p14="http://schemas.microsoft.com/office/powerpoint/2010/main" val="3324197923"/>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−7, −4, 1</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2, 8, 18</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−6, 0, 10</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6, −8, −6</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186A2C03-D6CE-A186-C373-F04D5358A35D}"/>
                  </a:ext>
                </a:extLst>
              </p:cNvPr>
              <p:cNvGraphicFramePr/>
              <p:nvPr>
                <p:extLst>
                  <p:ext uri="{D42A27DB-BD31-4B8C-83A1-F6EECF244321}">
                    <p14:modId xmlns:p14="http://schemas.microsoft.com/office/powerpoint/2010/main" val="3324197923"/>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4F83DF9-2847-B38D-0BFA-BB2824EFB88D}"/>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3)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2</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−8</m:t>
                    </m:r>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B4F83DF9-2847-B38D-0BFA-BB2824EFB88D}"/>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2376383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4010F38F-99DD-26A2-53F9-E6AC2E0D144D}"/>
                  </a:ext>
                </a:extLst>
              </p:cNvPr>
              <p:cNvGraphicFramePr/>
              <p:nvPr>
                <p:extLst>
                  <p:ext uri="{D42A27DB-BD31-4B8C-83A1-F6EECF244321}">
                    <p14:modId xmlns:p14="http://schemas.microsoft.com/office/powerpoint/2010/main" val="424320437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5, 2, −3</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7, 10, 15</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4, 2, 0</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0"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6, −24, −54</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4010F38F-99DD-26A2-53F9-E6AC2E0D144D}"/>
                  </a:ext>
                </a:extLst>
              </p:cNvPr>
              <p:cNvGraphicFramePr/>
              <p:nvPr>
                <p:extLst>
                  <p:ext uri="{D42A27DB-BD31-4B8C-83A1-F6EECF244321}">
                    <p14:modId xmlns:p14="http://schemas.microsoft.com/office/powerpoint/2010/main" val="424320437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587A7CF-4EDE-B28F-39ED-2FB52906C419}"/>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4)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6−</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2587A7CF-4EDE-B28F-39ED-2FB52906C419}"/>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4"/>
                <a:stretch>
                  <a:fillRect l="-605" t="-671"/>
                </a:stretch>
              </a:blipFill>
            </p:spPr>
            <p:txBody>
              <a:bodyPr/>
              <a:lstStyle/>
              <a:p>
                <a:r>
                  <a:rPr lang="en-GB">
                    <a:noFill/>
                  </a:rPr>
                  <a:t> </a:t>
                </a:r>
              </a:p>
            </p:txBody>
          </p:sp>
        </mc:Fallback>
      </mc:AlternateContent>
    </p:spTree>
    <p:extLst>
      <p:ext uri="{BB962C8B-B14F-4D97-AF65-F5344CB8AC3E}">
        <p14:creationId xmlns:p14="http://schemas.microsoft.com/office/powerpoint/2010/main" val="28626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52E3502-CAFD-A8B3-6461-56D723BF2842}"/>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5)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7</m:t>
                        </m:r>
                        <m:r>
                          <a:rPr lang="en-GB" sz="2300" b="0" i="1" smtClean="0">
                            <a:latin typeface="Cambria Math" panose="02040503050406030204" pitchFamily="18" charset="0"/>
                          </a:rPr>
                          <m:t>𝑛</m:t>
                        </m:r>
                        <m:r>
                          <a:rPr lang="en-GB" sz="2300" b="0" i="1" smtClean="0">
                            <a:latin typeface="Cambria Math" panose="02040503050406030204" pitchFamily="18" charset="0"/>
                          </a:rPr>
                          <m:t>−2</m:t>
                        </m:r>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B52E3502-CAFD-A8B3-6461-56D723BF2842}"/>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6C5AC972-2951-DB21-AB4D-E4F115B168C3}"/>
                  </a:ext>
                </a:extLst>
              </p:cNvPr>
              <p:cNvGraphicFramePr/>
              <p:nvPr>
                <p:extLst>
                  <p:ext uri="{D42A27DB-BD31-4B8C-83A1-F6EECF244321}">
                    <p14:modId xmlns:p14="http://schemas.microsoft.com/office/powerpoint/2010/main" val="424158649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5, 10, 15</m:t>
                              </m:r>
                            </m:oMath>
                          </a14:m>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5, 20, 45</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5, −1, −11</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5, 6, 3</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6C5AC972-2951-DB21-AB4D-E4F115B168C3}"/>
                  </a:ext>
                </a:extLst>
              </p:cNvPr>
              <p:cNvGraphicFramePr/>
              <p:nvPr>
                <p:extLst>
                  <p:ext uri="{D42A27DB-BD31-4B8C-83A1-F6EECF244321}">
                    <p14:modId xmlns:p14="http://schemas.microsoft.com/office/powerpoint/2010/main" val="4241586492"/>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339691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Quadratic Nth Term</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64996F7-AAD1-EF03-83EE-65DEADC687B8}"/>
                  </a:ext>
                </a:extLst>
              </p:cNvPr>
              <p:cNvSpPr txBox="1"/>
              <p:nvPr/>
            </p:nvSpPr>
            <p:spPr>
              <a:xfrm>
                <a:off x="169850" y="930910"/>
                <a:ext cx="6041169" cy="907941"/>
              </a:xfrm>
              <a:prstGeom prst="rect">
                <a:avLst/>
              </a:prstGeom>
              <a:noFill/>
            </p:spPr>
            <p:txBody>
              <a:bodyPr wrap="square" rtlCol="0">
                <a:spAutoFit/>
              </a:bodyPr>
              <a:lstStyle/>
              <a:p>
                <a:r>
                  <a:rPr lang="en-GB" sz="1600" dirty="0">
                    <a:latin typeface="Nunito Sans" pitchFamily="2" charset="0"/>
                  </a:rPr>
                  <a:t>6) Find the first three terms of the sequence with </a:t>
                </a:r>
                <a14:m>
                  <m:oMath xmlns:m="http://schemas.openxmlformats.org/officeDocument/2006/math">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𝑛</m:t>
                        </m:r>
                      </m:e>
                      <m:sup>
                        <m:r>
                          <a:rPr lang="en-GB" sz="1600" b="0" i="1" smtClean="0">
                            <a:latin typeface="Cambria Math" panose="02040503050406030204" pitchFamily="18" charset="0"/>
                          </a:rPr>
                          <m:t>𝑡h</m:t>
                        </m:r>
                      </m:sup>
                    </m:sSup>
                  </m:oMath>
                </a14:m>
                <a:r>
                  <a:rPr lang="en-GB" sz="1600" dirty="0">
                    <a:latin typeface="Nunito Sans" pitchFamily="2" charset="0"/>
                  </a:rPr>
                  <a:t> term rule:</a:t>
                </a:r>
              </a:p>
              <a:p>
                <a:endParaRPr lang="en-GB" dirty="0">
                  <a:latin typeface="Nunito Sans" pitchFamily="2" charset="0"/>
                </a:endParaRPr>
              </a:p>
              <a:p>
                <a:r>
                  <a:rPr lang="en-GB" sz="2300" b="0" dirty="0"/>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+2</m:t>
                    </m:r>
                    <m:r>
                      <a:rPr lang="en-GB" sz="2300" b="0" i="1" smtClean="0">
                        <a:latin typeface="Cambria Math" panose="02040503050406030204" pitchFamily="18" charset="0"/>
                      </a:rPr>
                      <m:t>𝑛</m:t>
                    </m:r>
                    <m:r>
                      <a:rPr lang="en-GB" sz="2300" b="0" i="1" smtClean="0">
                        <a:latin typeface="Cambria Math" panose="02040503050406030204" pitchFamily="18" charset="0"/>
                      </a:rPr>
                      <m:t>+3</m:t>
                    </m:r>
                  </m:oMath>
                </a14:m>
                <a:r>
                  <a:rPr lang="en-GB" sz="2300" dirty="0">
                    <a:latin typeface="Nunito Sans" pitchFamily="2" charset="0"/>
                  </a:rPr>
                  <a:t> </a:t>
                </a:r>
              </a:p>
            </p:txBody>
          </p:sp>
        </mc:Choice>
        <mc:Fallback xmlns="">
          <p:sp>
            <p:nvSpPr>
              <p:cNvPr id="2" name="TextBox 1">
                <a:extLst>
                  <a:ext uri="{FF2B5EF4-FFF2-40B4-BE49-F238E27FC236}">
                    <a16:creationId xmlns:a16="http://schemas.microsoft.com/office/drawing/2014/main" id="{A64996F7-AAD1-EF03-83EE-65DEADC687B8}"/>
                  </a:ext>
                </a:extLst>
              </p:cNvPr>
              <p:cNvSpPr txBox="1">
                <a:spLocks noRot="1" noChangeAspect="1" noMove="1" noResize="1" noEditPoints="1" noAdjustHandles="1" noChangeArrowheads="1" noChangeShapeType="1" noTextEdit="1"/>
              </p:cNvSpPr>
              <p:nvPr/>
            </p:nvSpPr>
            <p:spPr>
              <a:xfrm>
                <a:off x="169850" y="930910"/>
                <a:ext cx="6041169" cy="907941"/>
              </a:xfrm>
              <a:prstGeom prst="rect">
                <a:avLst/>
              </a:prstGeom>
              <a:blipFill>
                <a:blip r:embed="rId3"/>
                <a:stretch>
                  <a:fillRect l="-605" t="-6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Google Shape;133;p5">
                <a:extLst>
                  <a:ext uri="{FF2B5EF4-FFF2-40B4-BE49-F238E27FC236}">
                    <a16:creationId xmlns:a16="http://schemas.microsoft.com/office/drawing/2014/main" id="{C352DF5F-6E2D-4FA6-E96F-75BD61A5BA26}"/>
                  </a:ext>
                </a:extLst>
              </p:cNvPr>
              <p:cNvGraphicFramePr/>
              <p:nvPr>
                <p:extLst>
                  <p:ext uri="{D42A27DB-BD31-4B8C-83A1-F6EECF244321}">
                    <p14:modId xmlns:p14="http://schemas.microsoft.com/office/powerpoint/2010/main" val="146882830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5, 11, 21</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6, 9, 12</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C)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6, 11, 18</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3, 8, 15</m:t>
                              </m:r>
                            </m:oMath>
                          </a14:m>
                          <a:br>
                            <a:rPr lang="en-GB" sz="1600" dirty="0">
                              <a:effectLst/>
                            </a:rPr>
                          </a:br>
                          <a:br>
                            <a:rPr lang="en-GB" sz="1600" dirty="0">
                              <a:effectLst/>
                            </a:rPr>
                          </a:br>
                          <a:endParaRPr lang="en-GB" sz="1600" dirty="0">
                            <a:effectLst/>
                          </a:endParaRPr>
                        </a:p>
                        <a:p>
                          <a:pPr rtl="0" fontAlgn="t">
                            <a:spcBef>
                              <a:spcPts val="0"/>
                            </a:spcBef>
                            <a:spcAft>
                              <a:spcPts val="0"/>
                            </a:spcAft>
                          </a:pPr>
                          <a:endParaRPr lang="en-GB" sz="1600"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33;p5">
                <a:extLst>
                  <a:ext uri="{FF2B5EF4-FFF2-40B4-BE49-F238E27FC236}">
                    <a16:creationId xmlns:a16="http://schemas.microsoft.com/office/drawing/2014/main" id="{C352DF5F-6E2D-4FA6-E96F-75BD61A5BA26}"/>
                  </a:ext>
                </a:extLst>
              </p:cNvPr>
              <p:cNvGraphicFramePr/>
              <p:nvPr>
                <p:extLst>
                  <p:ext uri="{D42A27DB-BD31-4B8C-83A1-F6EECF244321}">
                    <p14:modId xmlns:p14="http://schemas.microsoft.com/office/powerpoint/2010/main" val="1468828309"/>
                  </p:ext>
                </p:extLst>
              </p:nvPr>
            </p:nvGraphicFramePr>
            <p:xfrm>
              <a:off x="952500" y="2190750"/>
              <a:ext cx="7239000" cy="220472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49" r="-337" b="-100000"/>
                          </a:stretch>
                        </a:blipFill>
                      </a:tcPr>
                    </a:tc>
                    <a:extLst>
                      <a:ext uri="{0D108BD9-81ED-4DB2-BD59-A6C34878D82A}">
                        <a16:rowId xmlns:a16="http://schemas.microsoft.com/office/drawing/2014/main" val="10000"/>
                      </a:ext>
                    </a:extLst>
                  </a:tr>
                  <a:tr h="110236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105" r="-100337" b="-55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105" r="-337" b="-55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46092043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2511</Words>
  <Application>Microsoft Macintosh PowerPoint</Application>
  <PresentationFormat>On-screen Show (16:9)</PresentationFormat>
  <Paragraphs>312</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Cambria Math</vt:lpstr>
      <vt:lpstr>Calibri</vt:lpstr>
      <vt:lpstr>Nunito Sans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Amy Holden</cp:lastModifiedBy>
  <cp:revision>9</cp:revision>
  <dcterms:modified xsi:type="dcterms:W3CDTF">2023-04-14T09:45:38Z</dcterms:modified>
</cp:coreProperties>
</file>